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4"/>
  </p:notesMasterIdLst>
  <p:sldIdLst>
    <p:sldId id="275" r:id="rId7"/>
    <p:sldId id="314" r:id="rId8"/>
    <p:sldId id="317" r:id="rId9"/>
    <p:sldId id="318" r:id="rId10"/>
    <p:sldId id="319" r:id="rId11"/>
    <p:sldId id="315" r:id="rId12"/>
    <p:sldId id="316" r:id="rId13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Inhalt" id="{9143C095-ADCB-48C6-BBF9-4399ACA44AAA}">
          <p14:sldIdLst>
            <p14:sldId id="314"/>
            <p14:sldId id="317"/>
            <p14:sldId id="318"/>
            <p14:sldId id="319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9" autoAdjust="0"/>
    <p:restoredTop sz="89620" autoAdjust="0"/>
  </p:normalViewPr>
  <p:slideViewPr>
    <p:cSldViewPr snapToGrid="0" showGuides="1">
      <p:cViewPr varScale="1">
        <p:scale>
          <a:sx n="106" d="100"/>
          <a:sy n="106" d="100"/>
        </p:scale>
        <p:origin x="208" y="65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16730" y="3578641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KW23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F3FEF6C0-25C5-E040-9192-E46DFCF305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91" y="1067319"/>
            <a:ext cx="8314818" cy="472336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286430"/>
            <a:ext cx="9127667" cy="428625"/>
          </a:xfrm>
        </p:spPr>
        <p:txBody>
          <a:bodyPr/>
          <a:lstStyle/>
          <a:p>
            <a:r>
              <a:rPr lang="de-DE" dirty="0" err="1"/>
              <a:t>Umfeldmodell</a:t>
            </a:r>
            <a:r>
              <a:rPr lang="de-DE" dirty="0"/>
              <a:t> Alfons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286430"/>
            <a:ext cx="9127667" cy="428625"/>
          </a:xfrm>
        </p:spPr>
        <p:txBody>
          <a:bodyPr/>
          <a:lstStyle/>
          <a:p>
            <a:r>
              <a:rPr lang="de-DE" dirty="0"/>
              <a:t>Wirkstruktur Alfons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14" name="Inhaltsplatzhalter 13" descr="Ein Bild, das Karte, Tisch, Laptop, Computer enthält.&#10;&#10;Automatisch generierte Beschreibung">
            <a:extLst>
              <a:ext uri="{FF2B5EF4-FFF2-40B4-BE49-F238E27FC236}">
                <a16:creationId xmlns:a16="http://schemas.microsoft.com/office/drawing/2014/main" id="{064D7E3C-1F9D-4340-8F34-0AD0D42B4C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33" y="1312863"/>
            <a:ext cx="8873133" cy="4845503"/>
          </a:xfrm>
        </p:spPr>
      </p:pic>
    </p:spTree>
    <p:extLst>
      <p:ext uri="{BB962C8B-B14F-4D97-AF65-F5344CB8AC3E}">
        <p14:creationId xmlns:p14="http://schemas.microsoft.com/office/powerpoint/2010/main" val="17958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286430"/>
            <a:ext cx="9127667" cy="428625"/>
          </a:xfrm>
        </p:spPr>
        <p:txBody>
          <a:bodyPr/>
          <a:lstStyle/>
          <a:p>
            <a:r>
              <a:rPr lang="de-DE" dirty="0"/>
              <a:t>Wirkstruktur Lokalisierung und Bewegung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8AE6789-8E97-BC42-9C13-3933F3186E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70" y="1767382"/>
            <a:ext cx="8260367" cy="2676418"/>
          </a:xfrm>
        </p:spPr>
      </p:pic>
      <p:pic>
        <p:nvPicPr>
          <p:cNvPr id="14" name="Grafik 13" descr="Ein Bild, das Vogel enthält.&#10;&#10;Automatisch generierte Beschreibung">
            <a:extLst>
              <a:ext uri="{FF2B5EF4-FFF2-40B4-BE49-F238E27FC236}">
                <a16:creationId xmlns:a16="http://schemas.microsoft.com/office/drawing/2014/main" id="{848FAF01-E0D6-6642-8BD2-1EA8EE4A9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04" y="4305301"/>
            <a:ext cx="3994150" cy="227965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C711640-BD2A-7149-874C-CE2C172C5022}"/>
              </a:ext>
            </a:extLst>
          </p:cNvPr>
          <p:cNvSpPr txBox="1"/>
          <p:nvPr/>
        </p:nvSpPr>
        <p:spPr>
          <a:xfrm>
            <a:off x="635218" y="4166801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Lokalisierung: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B354517-9A12-844A-AE05-ED025118A824}"/>
              </a:ext>
            </a:extLst>
          </p:cNvPr>
          <p:cNvSpPr txBox="1"/>
          <p:nvPr/>
        </p:nvSpPr>
        <p:spPr>
          <a:xfrm>
            <a:off x="635218" y="1092610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Bewegung/Regelung:</a:t>
            </a:r>
          </a:p>
        </p:txBody>
      </p:sp>
    </p:spTree>
    <p:extLst>
      <p:ext uri="{BB962C8B-B14F-4D97-AF65-F5344CB8AC3E}">
        <p14:creationId xmlns:p14="http://schemas.microsoft.com/office/powerpoint/2010/main" val="358135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286430"/>
            <a:ext cx="9127667" cy="428625"/>
          </a:xfrm>
        </p:spPr>
        <p:txBody>
          <a:bodyPr/>
          <a:lstStyle/>
          <a:p>
            <a:r>
              <a:rPr lang="de-DE" dirty="0"/>
              <a:t>Python Skript für Sprachaufnahme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E009D58-B407-504C-8F97-635957EC9CC6}"/>
              </a:ext>
            </a:extLst>
          </p:cNvPr>
          <p:cNvGrpSpPr/>
          <p:nvPr/>
        </p:nvGrpSpPr>
        <p:grpSpPr>
          <a:xfrm>
            <a:off x="360000" y="3401083"/>
            <a:ext cx="10738532" cy="2069432"/>
            <a:chOff x="180519" y="2321924"/>
            <a:chExt cx="10738532" cy="2069432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3F2459F-A649-E941-B7EB-9CCD41FC42F0}"/>
                </a:ext>
              </a:extLst>
            </p:cNvPr>
            <p:cNvGrpSpPr/>
            <p:nvPr/>
          </p:nvGrpSpPr>
          <p:grpSpPr>
            <a:xfrm>
              <a:off x="180519" y="2353500"/>
              <a:ext cx="6123458" cy="1707788"/>
              <a:chOff x="674384" y="1877622"/>
              <a:chExt cx="7192491" cy="2263861"/>
            </a:xfrm>
          </p:grpSpPr>
          <p:pic>
            <p:nvPicPr>
              <p:cNvPr id="12" name="Grafik 11" descr="Ein Bild, das Säugetier, Tier, braun, sitzend enthält.&#10;&#10;Automatisch generierte Beschreibung">
                <a:extLst>
                  <a:ext uri="{FF2B5EF4-FFF2-40B4-BE49-F238E27FC236}">
                    <a16:creationId xmlns:a16="http://schemas.microsoft.com/office/drawing/2014/main" id="{EEF14720-64C4-3145-B971-92360852C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4384" y="1877622"/>
                <a:ext cx="2136458" cy="2263861"/>
              </a:xfrm>
              <a:prstGeom prst="rect">
                <a:avLst/>
              </a:prstGeom>
            </p:spPr>
          </p:pic>
          <p:pic>
            <p:nvPicPr>
              <p:cNvPr id="13" name="Grafik 12" descr="Ein Bild, das Uhr enthält.&#10;&#10;Automatisch generierte Beschreibung">
                <a:extLst>
                  <a:ext uri="{FF2B5EF4-FFF2-40B4-BE49-F238E27FC236}">
                    <a16:creationId xmlns:a16="http://schemas.microsoft.com/office/drawing/2014/main" id="{11B81096-C9D8-3547-B093-BF8856C23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9685" y="2517329"/>
                <a:ext cx="1380133" cy="1380133"/>
              </a:xfrm>
              <a:prstGeom prst="rect">
                <a:avLst/>
              </a:prstGeom>
            </p:spPr>
          </p:pic>
          <p:pic>
            <p:nvPicPr>
              <p:cNvPr id="17" name="Grafik 16" descr="Hinzufügen">
                <a:extLst>
                  <a:ext uri="{FF2B5EF4-FFF2-40B4-BE49-F238E27FC236}">
                    <a16:creationId xmlns:a16="http://schemas.microsoft.com/office/drawing/2014/main" id="{170B0C43-BC0C-AD46-80D1-DB763C7ED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172887" y="2952401"/>
                <a:ext cx="509987" cy="509987"/>
              </a:xfrm>
              <a:prstGeom prst="rect">
                <a:avLst/>
              </a:prstGeom>
            </p:spPr>
          </p:pic>
          <p:pic>
            <p:nvPicPr>
              <p:cNvPr id="10" name="Grafik 9" descr="Funkmikrofon">
                <a:extLst>
                  <a:ext uri="{FF2B5EF4-FFF2-40B4-BE49-F238E27FC236}">
                    <a16:creationId xmlns:a16="http://schemas.microsoft.com/office/drawing/2014/main" id="{6FDD425B-0CDD-4B43-B634-38205306F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52475" y="27210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fik 17" descr="Hinzufügen">
                <a:extLst>
                  <a:ext uri="{FF2B5EF4-FFF2-40B4-BE49-F238E27FC236}">
                    <a16:creationId xmlns:a16="http://schemas.microsoft.com/office/drawing/2014/main" id="{4E104C8C-FCCF-F241-882E-60CA078DE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46099" y="2923220"/>
                <a:ext cx="509987" cy="509987"/>
              </a:xfrm>
              <a:prstGeom prst="rect">
                <a:avLst/>
              </a:prstGeom>
            </p:spPr>
          </p:pic>
        </p:grp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90CAC3B-FD3A-1C45-80AF-F40385E1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619" y="2321924"/>
              <a:ext cx="2069432" cy="2069432"/>
            </a:xfrm>
            <a:prstGeom prst="rect">
              <a:avLst/>
            </a:prstGeom>
          </p:spPr>
        </p:pic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EBCA4A7-AD73-5640-86B5-6E4EFB55A48D}"/>
                </a:ext>
              </a:extLst>
            </p:cNvPr>
            <p:cNvCxnSpPr>
              <a:cxnSpLocks/>
            </p:cNvCxnSpPr>
            <p:nvPr/>
          </p:nvCxnSpPr>
          <p:spPr>
            <a:xfrm>
              <a:off x="6677526" y="3329588"/>
              <a:ext cx="1576137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ADEFC082-EFC1-FE41-9B39-690810CC57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450" y="953979"/>
            <a:ext cx="11469600" cy="5473019"/>
          </a:xfrm>
        </p:spPr>
        <p:txBody>
          <a:bodyPr/>
          <a:lstStyle/>
          <a:p>
            <a:r>
              <a:rPr lang="de-DE" dirty="0"/>
              <a:t>Python Skript statt Simulink Modell für Sprachaufnahme (Code-Generierung mit Audio Device Reader gestaltete sich als schwierig)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84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Alf-Spezifische Nachbearbeitung der Transkription?</a:t>
            </a:r>
          </a:p>
          <a:p>
            <a:pPr lvl="1"/>
            <a:r>
              <a:rPr lang="de-DE" dirty="0"/>
              <a:t>Lernend </a:t>
            </a:r>
            <a:r>
              <a:rPr lang="de-DE" dirty="0" err="1"/>
              <a:t>z.B</a:t>
            </a:r>
            <a:r>
              <a:rPr lang="de-DE" dirty="0"/>
              <a:t> durch „bessere“ </a:t>
            </a:r>
            <a:r>
              <a:rPr lang="de-DE" dirty="0" err="1"/>
              <a:t>Ibm</a:t>
            </a:r>
            <a:r>
              <a:rPr lang="de-DE" dirty="0"/>
              <a:t> Transkription und entsprechendem Konfidenz Level?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Konvertierung von .</a:t>
            </a:r>
            <a:r>
              <a:rPr lang="de-DE" dirty="0" err="1"/>
              <a:t>pb</a:t>
            </a:r>
            <a:r>
              <a:rPr lang="de-DE" dirty="0"/>
              <a:t> auf .</a:t>
            </a:r>
            <a:r>
              <a:rPr lang="de-DE" dirty="0" err="1"/>
              <a:t>tflite</a:t>
            </a:r>
            <a:r>
              <a:rPr lang="de-DE" dirty="0"/>
              <a:t> bereitet noch Probleme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15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ALF spezifische Nachbearbeitung der Transkription(String suche)</a:t>
            </a:r>
          </a:p>
          <a:p>
            <a:endParaRPr lang="de-DE" dirty="0"/>
          </a:p>
          <a:p>
            <a:r>
              <a:rPr lang="de-DE" dirty="0"/>
              <a:t>Key Phrase </a:t>
            </a:r>
            <a:r>
              <a:rPr lang="de-DE" dirty="0" err="1"/>
              <a:t>Detection</a:t>
            </a:r>
            <a:r>
              <a:rPr lang="de-DE" dirty="0"/>
              <a:t> „Siri...“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Anmeldung MA</a:t>
            </a:r>
          </a:p>
          <a:p>
            <a:endParaRPr lang="de-DE" dirty="0"/>
          </a:p>
          <a:p>
            <a:r>
              <a:rPr lang="de-DE" dirty="0"/>
              <a:t>Giuliano</a:t>
            </a:r>
            <a:r>
              <a:rPr lang="de-DE"/>
              <a:t>: Klausur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50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128</Words>
  <Application>Microsoft Macintosh PowerPoint</Application>
  <PresentationFormat>Breitbild</PresentationFormat>
  <Paragraphs>43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Umfeldmodell Alfons</vt:lpstr>
      <vt:lpstr>Wirkstruktur Alfons</vt:lpstr>
      <vt:lpstr>Wirkstruktur Lokalisierung und Bewegung</vt:lpstr>
      <vt:lpstr>Python Skript für Sprachaufnahme</vt:lpstr>
      <vt:lpstr>Offene Fragen</vt:lpstr>
      <vt:lpstr>Nächste Schritte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20</cp:revision>
  <dcterms:created xsi:type="dcterms:W3CDTF">2019-09-25T11:15:24Z</dcterms:created>
  <dcterms:modified xsi:type="dcterms:W3CDTF">2020-06-08T07:20:56Z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