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2"/>
  </p:notesMasterIdLst>
  <p:sldIdLst>
    <p:sldId id="275" r:id="rId7"/>
    <p:sldId id="289" r:id="rId8"/>
    <p:sldId id="314" r:id="rId9"/>
    <p:sldId id="316" r:id="rId10"/>
    <p:sldId id="315" r:id="rId11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289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5" autoAdjust="0"/>
    <p:restoredTop sz="89620" autoAdjust="0"/>
  </p:normalViewPr>
  <p:slideViewPr>
    <p:cSldViewPr snapToGrid="0" showGuides="1">
      <p:cViewPr varScale="1">
        <p:scale>
          <a:sx n="142" d="100"/>
          <a:sy n="142" d="100"/>
        </p:scale>
        <p:origin x="304" y="192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28.05.20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16730" y="3578641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KW22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, Gebäude, draußen, Mann enthält.&#10;&#10;Automatisch generierte Beschreibung">
            <a:extLst>
              <a:ext uri="{FF2B5EF4-FFF2-40B4-BE49-F238E27FC236}">
                <a16:creationId xmlns:a16="http://schemas.microsoft.com/office/drawing/2014/main" id="{41F0125B-FB27-4F80-A94B-919EC45635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84" y="938320"/>
            <a:ext cx="5599469" cy="54737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Personenerkennung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E41AC7-8E05-4F3D-B90D-C2B506A33532}"/>
              </a:ext>
            </a:extLst>
          </p:cNvPr>
          <p:cNvSpPr/>
          <p:nvPr/>
        </p:nvSpPr>
        <p:spPr>
          <a:xfrm>
            <a:off x="6993590" y="1129120"/>
            <a:ext cx="1589906" cy="52829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CD9145-EED6-4021-BD1D-E5A6453162DC}"/>
              </a:ext>
            </a:extLst>
          </p:cNvPr>
          <p:cNvSpPr/>
          <p:nvPr/>
        </p:nvSpPr>
        <p:spPr>
          <a:xfrm>
            <a:off x="8896530" y="1048007"/>
            <a:ext cx="1729947" cy="52829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63A84D-5AA7-4D6E-B24E-C07268E6C81F}"/>
              </a:ext>
            </a:extLst>
          </p:cNvPr>
          <p:cNvSpPr/>
          <p:nvPr/>
        </p:nvSpPr>
        <p:spPr>
          <a:xfrm>
            <a:off x="7191298" y="1281520"/>
            <a:ext cx="1186249" cy="1046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AB331B-06C4-44A8-B7EF-D1D68511FD75}"/>
              </a:ext>
            </a:extLst>
          </p:cNvPr>
          <p:cNvSpPr/>
          <p:nvPr/>
        </p:nvSpPr>
        <p:spPr>
          <a:xfrm>
            <a:off x="9124168" y="1281520"/>
            <a:ext cx="1305698" cy="980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3275DE-A909-410B-87E0-39E1A7F8F79F}"/>
              </a:ext>
            </a:extLst>
          </p:cNvPr>
          <p:cNvSpPr txBox="1"/>
          <p:nvPr/>
        </p:nvSpPr>
        <p:spPr>
          <a:xfrm>
            <a:off x="360000" y="912812"/>
            <a:ext cx="52664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800" dirty="0" err="1"/>
              <a:t>Bboxen</a:t>
            </a:r>
            <a:r>
              <a:rPr lang="de-DE" sz="1800" dirty="0"/>
              <a:t> der Personen werden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Da HOG nicht ausschließlich Personen erkennt wird eine kleine ROI oben in der jeweiligen </a:t>
            </a:r>
            <a:r>
              <a:rPr lang="de-DE" sz="1800" dirty="0" err="1"/>
              <a:t>Bbox</a:t>
            </a:r>
            <a:r>
              <a:rPr lang="de-DE" sz="1800" dirty="0"/>
              <a:t> erstellt für die Erfassung des Gesichts.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Sobald ein Gesicht erkannt wurde wird ein Objekt vom Typ Person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Anhand abgespeicherter (während Laufzeit oder vorher) Gesichter wird geprüft, ob es diese Person schon gibt.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Wenn nicht, wird eine neue Person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Wenn ja, werden die Attribute der jeweiligen Person aktualisiert.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Der Standort der letzten Person wird veröffentlicht.</a:t>
            </a:r>
          </a:p>
          <a:p>
            <a:pPr marL="228600" indent="-228600">
              <a:buFont typeface="+mj-lt"/>
              <a:buAutoNum type="arabicPeriod"/>
            </a:pPr>
            <a:endParaRPr lang="de-DE" sz="1800" dirty="0"/>
          </a:p>
          <a:p>
            <a:r>
              <a:rPr lang="de-DE" sz="1800" dirty="0"/>
              <a:t>Ein Objekt vom Typ Person hat z.Z. folgende Attribute: </a:t>
            </a:r>
            <a:r>
              <a:rPr lang="de-DE" sz="1800" dirty="0" err="1"/>
              <a:t>BboxKörper</a:t>
            </a:r>
            <a:r>
              <a:rPr lang="de-DE" sz="1800" dirty="0"/>
              <a:t>, </a:t>
            </a:r>
            <a:r>
              <a:rPr lang="de-DE" sz="1800" dirty="0" err="1"/>
              <a:t>Bboxgesicht</a:t>
            </a:r>
            <a:r>
              <a:rPr lang="de-DE" sz="1800" dirty="0"/>
              <a:t>, Gesicht, Kameraname, Distanz, Liste mit Pixelkoordinaten, Liste mit lokalen Koordinaten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3818407-1896-4E23-B49D-20F024E5C565}"/>
              </a:ext>
            </a:extLst>
          </p:cNvPr>
          <p:cNvCxnSpPr>
            <a:cxnSpLocks/>
          </p:cNvCxnSpPr>
          <p:nvPr/>
        </p:nvCxnSpPr>
        <p:spPr>
          <a:xfrm>
            <a:off x="4769708" y="1129120"/>
            <a:ext cx="2215641" cy="34751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457408D-683F-492E-A624-DADD1BE2A53B}"/>
              </a:ext>
            </a:extLst>
          </p:cNvPr>
          <p:cNvCxnSpPr>
            <a:cxnSpLocks/>
          </p:cNvCxnSpPr>
          <p:nvPr/>
        </p:nvCxnSpPr>
        <p:spPr>
          <a:xfrm>
            <a:off x="5198411" y="1919952"/>
            <a:ext cx="1992887" cy="53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 err="1"/>
              <a:t>Deepspeech</a:t>
            </a:r>
            <a:r>
              <a:rPr lang="de-DE" dirty="0"/>
              <a:t>-Package in Python</a:t>
            </a:r>
          </a:p>
          <a:p>
            <a:endParaRPr lang="de-DE" dirty="0"/>
          </a:p>
          <a:p>
            <a:r>
              <a:rPr lang="de-DE" dirty="0"/>
              <a:t>Transkription auf Englisch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Spracherkennung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46F888C-31A4-064A-88BE-671A5267BDB9}"/>
              </a:ext>
            </a:extLst>
          </p:cNvPr>
          <p:cNvGrpSpPr/>
          <p:nvPr/>
        </p:nvGrpSpPr>
        <p:grpSpPr>
          <a:xfrm>
            <a:off x="670410" y="2802834"/>
            <a:ext cx="10851180" cy="2263861"/>
            <a:chOff x="1140597" y="2297069"/>
            <a:chExt cx="10851180" cy="2263861"/>
          </a:xfrm>
        </p:grpSpPr>
        <p:pic>
          <p:nvPicPr>
            <p:cNvPr id="10" name="Grafik 9" descr="Ein Bild, das Säugetier, Tier, braun, sitzend enthält.&#10;&#10;Automatisch generierte Beschreibung">
              <a:extLst>
                <a:ext uri="{FF2B5EF4-FFF2-40B4-BE49-F238E27FC236}">
                  <a16:creationId xmlns:a16="http://schemas.microsoft.com/office/drawing/2014/main" id="{66162B75-DD9C-3840-B493-322D0F76C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597" y="2297069"/>
              <a:ext cx="2136458" cy="2263861"/>
            </a:xfrm>
            <a:prstGeom prst="rect">
              <a:avLst/>
            </a:prstGeom>
          </p:spPr>
        </p:pic>
        <p:pic>
          <p:nvPicPr>
            <p:cNvPr id="11" name="Grafik 10" descr="Ein Bild, das Elektronik, Schaltkreis enthält.&#10;&#10;Automatisch generierte Beschreibung">
              <a:extLst>
                <a:ext uri="{FF2B5EF4-FFF2-40B4-BE49-F238E27FC236}">
                  <a16:creationId xmlns:a16="http://schemas.microsoft.com/office/drawing/2014/main" id="{41E51A73-535C-AF4B-AAEB-C08F3EF6D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9155" y="2630045"/>
              <a:ext cx="2681050" cy="1597906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CC08116-F0C6-364E-B5F3-D969ABAEEADE}"/>
                </a:ext>
              </a:extLst>
            </p:cNvPr>
            <p:cNvCxnSpPr/>
            <p:nvPr/>
          </p:nvCxnSpPr>
          <p:spPr>
            <a:xfrm>
              <a:off x="3496962" y="2681416"/>
              <a:ext cx="34969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68EE96F-7D5F-0143-9A76-AA5DA80002EF}"/>
                </a:ext>
              </a:extLst>
            </p:cNvPr>
            <p:cNvSpPr txBox="1"/>
            <p:nvPr/>
          </p:nvSpPr>
          <p:spPr>
            <a:xfrm>
              <a:off x="3472169" y="2400760"/>
              <a:ext cx="480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ROS-Message-Int16MultiArray (Sprachaufnahme)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B3410C61-C61B-2947-953F-0251CF2F4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202" y="4279259"/>
              <a:ext cx="3396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DB37E7A-9B19-A04B-9F88-D1A9EF395BD2}"/>
                </a:ext>
              </a:extLst>
            </p:cNvPr>
            <p:cNvSpPr txBox="1"/>
            <p:nvPr/>
          </p:nvSpPr>
          <p:spPr>
            <a:xfrm>
              <a:off x="3779819" y="3972466"/>
              <a:ext cx="355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ROS-Message- String (Transkription)</a:t>
              </a:r>
            </a:p>
          </p:txBody>
        </p:sp>
        <p:pic>
          <p:nvPicPr>
            <p:cNvPr id="16" name="Grafik 15" descr="Hinzufügen">
              <a:extLst>
                <a:ext uri="{FF2B5EF4-FFF2-40B4-BE49-F238E27FC236}">
                  <a16:creationId xmlns:a16="http://schemas.microsoft.com/office/drawing/2014/main" id="{A251EA4B-5736-3543-BC46-4322F9A24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7594" y="3174005"/>
              <a:ext cx="509987" cy="509987"/>
            </a:xfrm>
            <a:prstGeom prst="rect">
              <a:avLst/>
            </a:prstGeom>
          </p:spPr>
        </p:pic>
        <p:pic>
          <p:nvPicPr>
            <p:cNvPr id="17" name="Grafik 16" descr="Ein Bild, das Uhr enthält.&#10;&#10;Automatisch generierte Beschreibung">
              <a:extLst>
                <a:ext uri="{FF2B5EF4-FFF2-40B4-BE49-F238E27FC236}">
                  <a16:creationId xmlns:a16="http://schemas.microsoft.com/office/drawing/2014/main" id="{17129345-9E75-4E4C-9AA0-5418EB9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11644" y="2699509"/>
              <a:ext cx="1380133" cy="1380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Giuliano schreibt am 10.06 eine Klausur</a:t>
            </a:r>
          </a:p>
          <a:p>
            <a:endParaRPr lang="de-DE" dirty="0"/>
          </a:p>
          <a:p>
            <a:r>
              <a:rPr lang="de-DE" dirty="0"/>
              <a:t>Deutsches </a:t>
            </a:r>
            <a:r>
              <a:rPr lang="de-DE" dirty="0" err="1"/>
              <a:t>Deepspeech</a:t>
            </a:r>
            <a:r>
              <a:rPr lang="de-DE" dirty="0"/>
              <a:t> Modell nutzen</a:t>
            </a:r>
          </a:p>
          <a:p>
            <a:endParaRPr lang="de-DE" dirty="0"/>
          </a:p>
          <a:p>
            <a:r>
              <a:rPr lang="de-DE" dirty="0"/>
              <a:t>Netz mit Common Voice Datensatz selber trainieren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21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Serielle/</a:t>
            </a:r>
            <a:r>
              <a:rPr lang="de-DE" dirty="0" err="1"/>
              <a:t>paralelle</a:t>
            </a:r>
            <a:r>
              <a:rPr lang="de-DE" dirty="0"/>
              <a:t> Bildverarbeitung bei mehreren Bildquellen(2 Kinects)</a:t>
            </a:r>
          </a:p>
          <a:p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pb</a:t>
            </a:r>
            <a:r>
              <a:rPr lang="de-DE" dirty="0"/>
              <a:t> Modelle auf Pi?</a:t>
            </a:r>
          </a:p>
          <a:p>
            <a:endParaRPr lang="de-DE" dirty="0"/>
          </a:p>
          <a:p>
            <a:r>
              <a:rPr lang="de-DE" dirty="0" err="1"/>
              <a:t>Tflite</a:t>
            </a:r>
            <a:r>
              <a:rPr lang="de-DE" dirty="0"/>
              <a:t>/.</a:t>
            </a:r>
            <a:r>
              <a:rPr lang="de-DE" dirty="0" err="1"/>
              <a:t>pb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Erfahrung mit Training in der Google Cloud?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154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212</Words>
  <Application>Microsoft Macintosh PowerPoint</Application>
  <PresentationFormat>Breitbild</PresentationFormat>
  <Paragraphs>47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Personenerkennung</vt:lpstr>
      <vt:lpstr>Spracherkennung</vt:lpstr>
      <vt:lpstr>Nächste Schritte</vt:lpstr>
      <vt:lpstr>Offene Fragen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16</cp:revision>
  <dcterms:created xsi:type="dcterms:W3CDTF">2019-09-25T11:15:24Z</dcterms:created>
  <dcterms:modified xsi:type="dcterms:W3CDTF">2020-05-28T07:12:33Z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