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6"/>
  </p:sldMasterIdLst>
  <p:notesMasterIdLst>
    <p:notesMasterId r:id="rId13"/>
  </p:notesMasterIdLst>
  <p:sldIdLst>
    <p:sldId id="275" r:id="rId7"/>
    <p:sldId id="331" r:id="rId8"/>
    <p:sldId id="332" r:id="rId9"/>
    <p:sldId id="333" r:id="rId10"/>
    <p:sldId id="335" r:id="rId11"/>
    <p:sldId id="334" r:id="rId12"/>
  </p:sldIdLst>
  <p:sldSz cx="12192000" cy="6858000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el- und Trennerfolien" id="{2E54794A-1C70-4055-BA0C-047E9C8E06B2}">
          <p14:sldIdLst>
            <p14:sldId id="275"/>
          </p14:sldIdLst>
        </p14:section>
        <p14:section name="Agenda" id="{FBC0E280-BEC4-40CF-9F9F-DEF75DC330B0}">
          <p14:sldIdLst/>
        </p14:section>
        <p14:section name="Inhalt" id="{9143C095-ADCB-48C6-BBF9-4399ACA44AAA}">
          <p14:sldIdLst>
            <p14:sldId id="331"/>
            <p14:sldId id="332"/>
            <p14:sldId id="333"/>
            <p14:sldId id="335"/>
            <p14:sldId id="334"/>
          </p14:sldIdLst>
        </p14:section>
        <p14:section name="Text und Bild" id="{8B1E546A-C040-4A00-B2B4-B7A78D2D67B9}">
          <p14:sldIdLst/>
        </p14:section>
      </p14:sectionLst>
    </p:ext>
    <p:ext uri="{EFAFB233-063F-42B5-8137-9DF3F51BA10A}">
      <p15:sldGuideLst xmlns:p15="http://schemas.microsoft.com/office/powerpoint/2012/main">
        <p15:guide id="3" pos="3817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2931" userDrawn="1">
          <p15:clr>
            <a:srgbClr val="A4A3A4"/>
          </p15:clr>
        </p15:guide>
        <p15:guide id="8" orient="horz" pos="3793" userDrawn="1">
          <p15:clr>
            <a:srgbClr val="A4A3A4"/>
          </p15:clr>
        </p15:guide>
        <p15:guide id="9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48394"/>
    <a:srgbClr val="C8D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89620" autoAdjust="0"/>
  </p:normalViewPr>
  <p:slideViewPr>
    <p:cSldViewPr snapToGrid="0" showGuides="1">
      <p:cViewPr varScale="1">
        <p:scale>
          <a:sx n="128" d="100"/>
          <a:sy n="128" d="100"/>
        </p:scale>
        <p:origin x="520" y="176"/>
      </p:cViewPr>
      <p:guideLst>
        <p:guide pos="3817"/>
        <p:guide orient="horz" pos="1117"/>
        <p:guide orient="horz" pos="3884"/>
        <p:guide orient="horz" pos="1865"/>
        <p:guide orient="horz" pos="2931"/>
        <p:guide orient="horz" pos="3793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5D82-92B1-4EBA-AF01-9D30101EF318}" type="datetimeFigureOut">
              <a:rPr lang="de-DE" smtClean="0"/>
              <a:t>17.07.20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D3910-EA15-4AD1-B5F5-16783FD382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7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1301831" y="1701098"/>
            <a:ext cx="8428324" cy="1439862"/>
          </a:xfrm>
          <a:prstGeom prst="rect">
            <a:avLst/>
          </a:prstGeom>
        </p:spPr>
        <p:txBody>
          <a:bodyPr bIns="0">
            <a:noAutofit/>
          </a:bodyPr>
          <a:lstStyle>
            <a:lvl1pPr>
              <a:defRPr sz="4923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1311032" y="3356991"/>
            <a:ext cx="8428322" cy="158489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1"/>
            <a:ext cx="3713524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7593376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877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3715113" cy="5608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102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480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344139" y="884238"/>
            <a:ext cx="11506201" cy="561376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6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2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3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5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9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chemeClr val="tx2"/>
              </a:buClr>
              <a:defRPr lang="de-DE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2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5366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3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7073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478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0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99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21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051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6830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0021278" y="6586538"/>
            <a:ext cx="1045307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985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endParaRPr lang="de-DE" sz="2215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15" name="Rectangle 130"/>
          <p:cNvSpPr>
            <a:spLocks noChangeArrowheads="1"/>
          </p:cNvSpPr>
          <p:nvPr/>
        </p:nvSpPr>
        <p:spPr bwMode="gray">
          <a:xfrm>
            <a:off x="9650107" y="6586538"/>
            <a:ext cx="1577058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 dirty="0">
                <a:solidFill>
                  <a:schemeClr val="accent2"/>
                </a:solidFill>
                <a:latin typeface="+mn-lt"/>
                <a:cs typeface="+mn-cs"/>
              </a:rPr>
              <a:t> © Smart Mechatronics</a:t>
            </a:r>
            <a:endParaRPr lang="de-DE" sz="1600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4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5pPr>
      <a:lvl6pPr marL="56272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6pPr>
      <a:lvl7pPr marL="112544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7pPr>
      <a:lvl8pPr marL="168816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8pPr>
      <a:lvl9pPr marL="225088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58775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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3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§"/>
        <a:tabLst>
          <a:tab pos="152241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0700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lnSpc>
          <a:spcPct val="110000"/>
        </a:lnSpc>
        <a:spcBef>
          <a:spcPts val="862"/>
        </a:spcBef>
        <a:buClr>
          <a:schemeClr val="tx2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224">
          <p15:clr>
            <a:srgbClr val="F26B43"/>
          </p15:clr>
        </p15:guide>
        <p15:guide id="3" pos="7457">
          <p15:clr>
            <a:srgbClr val="F26B43"/>
          </p15:clr>
        </p15:guide>
        <p15:guide id="4" orient="horz" pos="436">
          <p15:clr>
            <a:srgbClr val="F26B43"/>
          </p15:clr>
        </p15:guide>
        <p15:guide id="5" orient="horz" pos="4090">
          <p15:clr>
            <a:srgbClr val="F26B43"/>
          </p15:clr>
        </p15:guide>
        <p15:guide id="6" orient="horz" pos="5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621" r="1262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eck 1"/>
          <p:cNvSpPr/>
          <p:nvPr/>
        </p:nvSpPr>
        <p:spPr>
          <a:xfrm>
            <a:off x="-17357" y="3591427"/>
            <a:ext cx="6605771" cy="2148269"/>
          </a:xfrm>
          <a:custGeom>
            <a:avLst/>
            <a:gdLst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52046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20464 w 9806214"/>
              <a:gd name="connsiteY3" fmla="*/ 3227896 h 3227896"/>
              <a:gd name="connsiteX4" fmla="*/ 0 w 9806214"/>
              <a:gd name="connsiteY4" fmla="*/ 3227896 h 3227896"/>
              <a:gd name="connsiteX5" fmla="*/ 0 w 9806214"/>
              <a:gd name="connsiteY5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63100 w 9806214"/>
              <a:gd name="connsiteY3" fmla="*/ 2812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81996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10536896"/>
              <a:gd name="connsiteY0" fmla="*/ 0 h 3227896"/>
              <a:gd name="connsiteX1" fmla="*/ 10536896 w 10536896"/>
              <a:gd name="connsiteY1" fmla="*/ 0 h 3227896"/>
              <a:gd name="connsiteX2" fmla="*/ 10408082 w 10536896"/>
              <a:gd name="connsiteY2" fmla="*/ 1643983 h 3227896"/>
              <a:gd name="connsiteX3" fmla="*/ 9049182 w 10536896"/>
              <a:gd name="connsiteY3" fmla="*/ 1669383 h 3227896"/>
              <a:gd name="connsiteX4" fmla="*/ 8930346 w 10536896"/>
              <a:gd name="connsiteY4" fmla="*/ 3227896 h 3227896"/>
              <a:gd name="connsiteX5" fmla="*/ 730682 w 10536896"/>
              <a:gd name="connsiteY5" fmla="*/ 3227896 h 3227896"/>
              <a:gd name="connsiteX6" fmla="*/ 0 w 10536896"/>
              <a:gd name="connsiteY6" fmla="*/ 0 h 3227896"/>
              <a:gd name="connsiteX0" fmla="*/ 14052 w 10550948"/>
              <a:gd name="connsiteY0" fmla="*/ 0 h 3241948"/>
              <a:gd name="connsiteX1" fmla="*/ 10550948 w 10550948"/>
              <a:gd name="connsiteY1" fmla="*/ 0 h 3241948"/>
              <a:gd name="connsiteX2" fmla="*/ 10422134 w 10550948"/>
              <a:gd name="connsiteY2" fmla="*/ 1643983 h 3241948"/>
              <a:gd name="connsiteX3" fmla="*/ 9063234 w 10550948"/>
              <a:gd name="connsiteY3" fmla="*/ 1669383 h 3241948"/>
              <a:gd name="connsiteX4" fmla="*/ 8944398 w 10550948"/>
              <a:gd name="connsiteY4" fmla="*/ 3227896 h 3241948"/>
              <a:gd name="connsiteX5" fmla="*/ 0 w 10550948"/>
              <a:gd name="connsiteY5" fmla="*/ 3241948 h 3241948"/>
              <a:gd name="connsiteX6" fmla="*/ 14052 w 10550948"/>
              <a:gd name="connsiteY6" fmla="*/ 0 h 324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948" h="3241948">
                <a:moveTo>
                  <a:pt x="14052" y="0"/>
                </a:moveTo>
                <a:lnTo>
                  <a:pt x="10550948" y="0"/>
                </a:lnTo>
                <a:lnTo>
                  <a:pt x="10422134" y="1643983"/>
                </a:lnTo>
                <a:lnTo>
                  <a:pt x="9063234" y="1669383"/>
                </a:lnTo>
                <a:lnTo>
                  <a:pt x="8944398" y="3227896"/>
                </a:lnTo>
                <a:lnTo>
                  <a:pt x="0" y="3241948"/>
                </a:lnTo>
                <a:lnTo>
                  <a:pt x="14052" y="0"/>
                </a:lnTo>
                <a:close/>
              </a:path>
            </a:pathLst>
          </a:custGeom>
          <a:solidFill>
            <a:schemeClr val="bg1">
              <a:alpha val="77255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  <p:sp>
        <p:nvSpPr>
          <p:cNvPr id="25" name="Titel 6"/>
          <p:cNvSpPr txBox="1">
            <a:spLocks/>
          </p:cNvSpPr>
          <p:nvPr/>
        </p:nvSpPr>
        <p:spPr bwMode="gray">
          <a:xfrm>
            <a:off x="104423" y="4857479"/>
            <a:ext cx="5033907" cy="357123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sz="1800" b="0" dirty="0"/>
          </a:p>
        </p:txBody>
      </p:sp>
      <p:sp>
        <p:nvSpPr>
          <p:cNvPr id="26" name="Titel 6"/>
          <p:cNvSpPr txBox="1">
            <a:spLocks/>
          </p:cNvSpPr>
          <p:nvPr/>
        </p:nvSpPr>
        <p:spPr bwMode="gray">
          <a:xfrm>
            <a:off x="77529" y="3578641"/>
            <a:ext cx="6217254" cy="1226444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  <p:sp>
        <p:nvSpPr>
          <p:cNvPr id="7" name="Rechteck 1">
            <a:extLst>
              <a:ext uri="{FF2B5EF4-FFF2-40B4-BE49-F238E27FC236}">
                <a16:creationId xmlns:a16="http://schemas.microsoft.com/office/drawing/2014/main" id="{059B29BA-3776-6C4C-8F79-9F8248020C6F}"/>
              </a:ext>
            </a:extLst>
          </p:cNvPr>
          <p:cNvSpPr/>
          <p:nvPr/>
        </p:nvSpPr>
        <p:spPr>
          <a:xfrm>
            <a:off x="-17358" y="3589134"/>
            <a:ext cx="6605771" cy="2148269"/>
          </a:xfrm>
          <a:custGeom>
            <a:avLst/>
            <a:gdLst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52046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20464 w 9806214"/>
              <a:gd name="connsiteY3" fmla="*/ 3227896 h 3227896"/>
              <a:gd name="connsiteX4" fmla="*/ 0 w 9806214"/>
              <a:gd name="connsiteY4" fmla="*/ 3227896 h 3227896"/>
              <a:gd name="connsiteX5" fmla="*/ 0 w 9806214"/>
              <a:gd name="connsiteY5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63100 w 9806214"/>
              <a:gd name="connsiteY3" fmla="*/ 2812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81996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10536896"/>
              <a:gd name="connsiteY0" fmla="*/ 0 h 3227896"/>
              <a:gd name="connsiteX1" fmla="*/ 10536896 w 10536896"/>
              <a:gd name="connsiteY1" fmla="*/ 0 h 3227896"/>
              <a:gd name="connsiteX2" fmla="*/ 10408082 w 10536896"/>
              <a:gd name="connsiteY2" fmla="*/ 1643983 h 3227896"/>
              <a:gd name="connsiteX3" fmla="*/ 9049182 w 10536896"/>
              <a:gd name="connsiteY3" fmla="*/ 1669383 h 3227896"/>
              <a:gd name="connsiteX4" fmla="*/ 8930346 w 10536896"/>
              <a:gd name="connsiteY4" fmla="*/ 3227896 h 3227896"/>
              <a:gd name="connsiteX5" fmla="*/ 730682 w 10536896"/>
              <a:gd name="connsiteY5" fmla="*/ 3227896 h 3227896"/>
              <a:gd name="connsiteX6" fmla="*/ 0 w 10536896"/>
              <a:gd name="connsiteY6" fmla="*/ 0 h 3227896"/>
              <a:gd name="connsiteX0" fmla="*/ 14052 w 10550948"/>
              <a:gd name="connsiteY0" fmla="*/ 0 h 3241948"/>
              <a:gd name="connsiteX1" fmla="*/ 10550948 w 10550948"/>
              <a:gd name="connsiteY1" fmla="*/ 0 h 3241948"/>
              <a:gd name="connsiteX2" fmla="*/ 10422134 w 10550948"/>
              <a:gd name="connsiteY2" fmla="*/ 1643983 h 3241948"/>
              <a:gd name="connsiteX3" fmla="*/ 9063234 w 10550948"/>
              <a:gd name="connsiteY3" fmla="*/ 1669383 h 3241948"/>
              <a:gd name="connsiteX4" fmla="*/ 8944398 w 10550948"/>
              <a:gd name="connsiteY4" fmla="*/ 3227896 h 3241948"/>
              <a:gd name="connsiteX5" fmla="*/ 0 w 10550948"/>
              <a:gd name="connsiteY5" fmla="*/ 3241948 h 3241948"/>
              <a:gd name="connsiteX6" fmla="*/ 14052 w 10550948"/>
              <a:gd name="connsiteY6" fmla="*/ 0 h 324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948" h="3241948">
                <a:moveTo>
                  <a:pt x="14052" y="0"/>
                </a:moveTo>
                <a:lnTo>
                  <a:pt x="10550948" y="0"/>
                </a:lnTo>
                <a:lnTo>
                  <a:pt x="10422134" y="1643983"/>
                </a:lnTo>
                <a:lnTo>
                  <a:pt x="9063234" y="1669383"/>
                </a:lnTo>
                <a:lnTo>
                  <a:pt x="8944398" y="3227896"/>
                </a:lnTo>
                <a:lnTo>
                  <a:pt x="0" y="3241948"/>
                </a:lnTo>
                <a:lnTo>
                  <a:pt x="14052" y="0"/>
                </a:lnTo>
                <a:close/>
              </a:path>
            </a:pathLst>
          </a:custGeom>
          <a:solidFill>
            <a:schemeClr val="bg1">
              <a:alpha val="77255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Statusupdate KW29</a:t>
            </a:r>
          </a:p>
        </p:txBody>
      </p:sp>
    </p:spTree>
    <p:extLst>
      <p:ext uri="{BB962C8B-B14F-4D97-AF65-F5344CB8AC3E}">
        <p14:creationId xmlns:p14="http://schemas.microsoft.com/office/powerpoint/2010/main" val="55072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1051512"/>
            <a:ext cx="11469600" cy="547301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58775" lvl="1" indent="0">
              <a:buNone/>
            </a:pPr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BDE1F74B-F5E3-A54E-AF42-508BF4648D83}"/>
              </a:ext>
            </a:extLst>
          </p:cNvPr>
          <p:cNvSpPr txBox="1">
            <a:spLocks/>
          </p:cNvSpPr>
          <p:nvPr/>
        </p:nvSpPr>
        <p:spPr>
          <a:xfrm>
            <a:off x="360000" y="1051511"/>
            <a:ext cx="11469600" cy="5473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358775" lvl="1" indent="0">
              <a:buFont typeface="Wingdings 3" pitchFamily="18" charset="2"/>
              <a:buNone/>
            </a:pPr>
            <a:endParaRPr lang="de-DE" sz="1800" dirty="0"/>
          </a:p>
          <a:p>
            <a:endParaRPr lang="de-DE" sz="1800" dirty="0"/>
          </a:p>
          <a:p>
            <a:pPr lvl="1"/>
            <a:endParaRPr lang="de-DE" sz="1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A6F730C-8537-40BD-AEE0-290836F461EB}"/>
              </a:ext>
            </a:extLst>
          </p:cNvPr>
          <p:cNvSpPr/>
          <p:nvPr/>
        </p:nvSpPr>
        <p:spPr>
          <a:xfrm>
            <a:off x="5143075" y="993529"/>
            <a:ext cx="1903445" cy="531845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Stop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A7C6331-339D-4FDE-BEE7-C781E1F1EA0D}"/>
              </a:ext>
            </a:extLst>
          </p:cNvPr>
          <p:cNvSpPr/>
          <p:nvPr/>
        </p:nvSpPr>
        <p:spPr>
          <a:xfrm>
            <a:off x="5143075" y="1999237"/>
            <a:ext cx="1903445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148CC84-81C5-4126-89EA-72D772C9174E}"/>
              </a:ext>
            </a:extLst>
          </p:cNvPr>
          <p:cNvSpPr/>
          <p:nvPr/>
        </p:nvSpPr>
        <p:spPr>
          <a:xfrm>
            <a:off x="2834592" y="2893814"/>
            <a:ext cx="1903445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SLAM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8024776-5A8F-495F-9E65-A349869C3A67}"/>
              </a:ext>
            </a:extLst>
          </p:cNvPr>
          <p:cNvSpPr/>
          <p:nvPr/>
        </p:nvSpPr>
        <p:spPr>
          <a:xfrm>
            <a:off x="7453963" y="2893815"/>
            <a:ext cx="1903445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Localization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30E82EB-3F91-4D02-BB77-49576BAB40D2}"/>
              </a:ext>
            </a:extLst>
          </p:cNvPr>
          <p:cNvSpPr/>
          <p:nvPr/>
        </p:nvSpPr>
        <p:spPr>
          <a:xfrm>
            <a:off x="359999" y="4161176"/>
            <a:ext cx="11469599" cy="239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Drive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875230B-1CF2-4EE2-A217-59C964E5E354}"/>
              </a:ext>
            </a:extLst>
          </p:cNvPr>
          <p:cNvSpPr/>
          <p:nvPr/>
        </p:nvSpPr>
        <p:spPr>
          <a:xfrm>
            <a:off x="778037" y="4688383"/>
            <a:ext cx="3960000" cy="14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  <a:r>
              <a:rPr lang="de-DE"/>
              <a:t>anuell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F583443-DDB2-448E-9F4E-6E4BBAB08DC3}"/>
              </a:ext>
            </a:extLst>
          </p:cNvPr>
          <p:cNvSpPr/>
          <p:nvPr/>
        </p:nvSpPr>
        <p:spPr>
          <a:xfrm>
            <a:off x="7453963" y="4688383"/>
            <a:ext cx="3960000" cy="14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Autonom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14F7399-1CFF-4278-8F08-A092C91C3ED5}"/>
              </a:ext>
            </a:extLst>
          </p:cNvPr>
          <p:cNvSpPr/>
          <p:nvPr/>
        </p:nvSpPr>
        <p:spPr>
          <a:xfrm>
            <a:off x="7492241" y="5533411"/>
            <a:ext cx="1903445" cy="5318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Explore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40838C9-DE0F-44F4-A677-2EF703687EA0}"/>
              </a:ext>
            </a:extLst>
          </p:cNvPr>
          <p:cNvSpPr/>
          <p:nvPr/>
        </p:nvSpPr>
        <p:spPr>
          <a:xfrm>
            <a:off x="9453102" y="5529276"/>
            <a:ext cx="1903445" cy="5318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Goal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A29593D-2C1D-41E7-B260-A14CE0E680E1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094798" y="1525374"/>
            <a:ext cx="0" cy="47386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8B217DC-8E82-49F7-AB7F-300C9763575E}"/>
              </a:ext>
            </a:extLst>
          </p:cNvPr>
          <p:cNvCxnSpPr>
            <a:cxnSpLocks/>
          </p:cNvCxnSpPr>
          <p:nvPr/>
        </p:nvCxnSpPr>
        <p:spPr>
          <a:xfrm>
            <a:off x="7046520" y="2531082"/>
            <a:ext cx="407443" cy="36273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7F9CBF0-C6DD-4D9F-B5A7-64790348D057}"/>
              </a:ext>
            </a:extLst>
          </p:cNvPr>
          <p:cNvCxnSpPr>
            <a:cxnSpLocks/>
          </p:cNvCxnSpPr>
          <p:nvPr/>
        </p:nvCxnSpPr>
        <p:spPr>
          <a:xfrm flipH="1">
            <a:off x="4738037" y="2531082"/>
            <a:ext cx="405038" cy="36273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CC83093-DF97-4701-8E2C-5B0EF9B7FE4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786315" y="3425659"/>
            <a:ext cx="0" cy="735516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D15D76-FEF7-420C-893E-8A4748E7D741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05685" y="3425660"/>
            <a:ext cx="1" cy="73551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61A9E0D0-3D45-439D-9A51-90134C053C8C}"/>
              </a:ext>
            </a:extLst>
          </p:cNvPr>
          <p:cNvSpPr txBox="1"/>
          <p:nvPr/>
        </p:nvSpPr>
        <p:spPr>
          <a:xfrm>
            <a:off x="6233050" y="1623806"/>
            <a:ext cx="951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B1B225B-79BB-4E19-B47C-FEF83E2A3FA8}"/>
              </a:ext>
            </a:extLst>
          </p:cNvPr>
          <p:cNvSpPr txBox="1"/>
          <p:nvPr/>
        </p:nvSpPr>
        <p:spPr>
          <a:xfrm>
            <a:off x="7324213" y="2514979"/>
            <a:ext cx="166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Localization</a:t>
            </a:r>
            <a:r>
              <a:rPr lang="de-DE" dirty="0"/>
              <a:t> || Drive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CA81B73-94A2-48EC-9736-E227B0863C2B}"/>
              </a:ext>
            </a:extLst>
          </p:cNvPr>
          <p:cNvSpPr txBox="1"/>
          <p:nvPr/>
        </p:nvSpPr>
        <p:spPr>
          <a:xfrm>
            <a:off x="4361303" y="2508126"/>
            <a:ext cx="56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Slam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C8A6F94-C870-4C80-802E-D2BE61C2EA7F}"/>
              </a:ext>
            </a:extLst>
          </p:cNvPr>
          <p:cNvSpPr txBox="1"/>
          <p:nvPr/>
        </p:nvSpPr>
        <p:spPr>
          <a:xfrm>
            <a:off x="3786314" y="3638231"/>
            <a:ext cx="166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Drive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513C62E-054B-435E-9BF9-ECC36F31225F}"/>
              </a:ext>
            </a:extLst>
          </p:cNvPr>
          <p:cNvSpPr txBox="1"/>
          <p:nvPr/>
        </p:nvSpPr>
        <p:spPr>
          <a:xfrm>
            <a:off x="8405685" y="3656964"/>
            <a:ext cx="166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Drive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C8E17E23-DE19-4718-A1FF-F51CC98D7640}"/>
              </a:ext>
            </a:extLst>
          </p:cNvPr>
          <p:cNvSpPr txBox="1"/>
          <p:nvPr/>
        </p:nvSpPr>
        <p:spPr>
          <a:xfrm>
            <a:off x="359995" y="1154662"/>
            <a:ext cx="3723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de-DE" dirty="0"/>
              <a:t>Unterscheidung über Klassen aus Spracherkennung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Probleme durch Mangel an Informationen für die Steuerung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Weitere States sollen hinzukommen (Problem &amp; Communication)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lvl="1"/>
            <a:r>
              <a:rPr lang="de-DE" dirty="0"/>
              <a:t>= Möglichkeit zu stoppen oder in 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zu wechseln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CB1316D4-7BA0-4B5B-9D36-86635E779823}"/>
              </a:ext>
            </a:extLst>
          </p:cNvPr>
          <p:cNvCxnSpPr>
            <a:cxnSpLocks/>
          </p:cNvCxnSpPr>
          <p:nvPr/>
        </p:nvCxnSpPr>
        <p:spPr>
          <a:xfrm>
            <a:off x="8405685" y="4172333"/>
            <a:ext cx="0" cy="497146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61C17889-75B5-4495-A304-5CD21EB31C51}"/>
              </a:ext>
            </a:extLst>
          </p:cNvPr>
          <p:cNvCxnSpPr>
            <a:cxnSpLocks/>
          </p:cNvCxnSpPr>
          <p:nvPr/>
        </p:nvCxnSpPr>
        <p:spPr>
          <a:xfrm>
            <a:off x="3786314" y="4191237"/>
            <a:ext cx="0" cy="497146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DD67AAD-F787-4A3F-9F85-87B0D9E49039}"/>
              </a:ext>
            </a:extLst>
          </p:cNvPr>
          <p:cNvCxnSpPr>
            <a:cxnSpLocks/>
          </p:cNvCxnSpPr>
          <p:nvPr/>
        </p:nvCxnSpPr>
        <p:spPr>
          <a:xfrm>
            <a:off x="3786314" y="4191237"/>
            <a:ext cx="3667647" cy="497145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D91A7E3-B6D3-482F-990C-B6B6E52CB483}"/>
              </a:ext>
            </a:extLst>
          </p:cNvPr>
          <p:cNvCxnSpPr>
            <a:cxnSpLocks/>
          </p:cNvCxnSpPr>
          <p:nvPr/>
        </p:nvCxnSpPr>
        <p:spPr>
          <a:xfrm flipH="1">
            <a:off x="4738037" y="4170077"/>
            <a:ext cx="3667646" cy="518305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4FBCED9F-E6CC-4E47-80E0-CA2A6B587297}"/>
              </a:ext>
            </a:extLst>
          </p:cNvPr>
          <p:cNvSpPr/>
          <p:nvPr/>
        </p:nvSpPr>
        <p:spPr>
          <a:xfrm>
            <a:off x="6866518" y="23510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7B469FF-B788-43DB-94B1-946137A7FFC1}"/>
              </a:ext>
            </a:extLst>
          </p:cNvPr>
          <p:cNvSpPr/>
          <p:nvPr/>
        </p:nvSpPr>
        <p:spPr>
          <a:xfrm>
            <a:off x="9177406" y="323961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365BEFE-81B1-43BD-B2B6-CD6182301D0F}"/>
              </a:ext>
            </a:extLst>
          </p:cNvPr>
          <p:cNvSpPr/>
          <p:nvPr/>
        </p:nvSpPr>
        <p:spPr>
          <a:xfrm>
            <a:off x="4577067" y="325612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F6163E7-DEF6-4890-B185-D978C1750835}"/>
              </a:ext>
            </a:extLst>
          </p:cNvPr>
          <p:cNvSpPr/>
          <p:nvPr/>
        </p:nvSpPr>
        <p:spPr>
          <a:xfrm>
            <a:off x="11196456" y="471559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ABD58A9-2135-4E98-9F94-836E4BD9C410}"/>
              </a:ext>
            </a:extLst>
          </p:cNvPr>
          <p:cNvSpPr/>
          <p:nvPr/>
        </p:nvSpPr>
        <p:spPr>
          <a:xfrm>
            <a:off x="4552568" y="470349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8E09EAD9-8268-447A-9072-ACDF99608E39}"/>
              </a:ext>
            </a:extLst>
          </p:cNvPr>
          <p:cNvSpPr/>
          <p:nvPr/>
        </p:nvSpPr>
        <p:spPr>
          <a:xfrm>
            <a:off x="9214914" y="588525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0DE89786-E0A5-4AA7-B3F1-BF87E1E8E01A}"/>
              </a:ext>
            </a:extLst>
          </p:cNvPr>
          <p:cNvSpPr/>
          <p:nvPr/>
        </p:nvSpPr>
        <p:spPr>
          <a:xfrm>
            <a:off x="11172671" y="587501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3CF0010C-5E0E-40F5-8705-7F685B1F378E}"/>
              </a:ext>
            </a:extLst>
          </p:cNvPr>
          <p:cNvSpPr/>
          <p:nvPr/>
        </p:nvSpPr>
        <p:spPr>
          <a:xfrm>
            <a:off x="11642063" y="637474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9966C761-156D-439B-A894-007393DFCBBE}"/>
              </a:ext>
            </a:extLst>
          </p:cNvPr>
          <p:cNvSpPr/>
          <p:nvPr/>
        </p:nvSpPr>
        <p:spPr>
          <a:xfrm>
            <a:off x="674229" y="247347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4F3B956-D5C2-4C8B-8E59-024D20673FCA}"/>
              </a:ext>
            </a:extLst>
          </p:cNvPr>
          <p:cNvSpPr txBox="1"/>
          <p:nvPr/>
        </p:nvSpPr>
        <p:spPr>
          <a:xfrm>
            <a:off x="359996" y="4145175"/>
            <a:ext cx="325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Unterscheidung durch Klassifizierung „autonom“ oder „manuell“</a:t>
            </a:r>
          </a:p>
        </p:txBody>
      </p:sp>
    </p:spTree>
    <p:extLst>
      <p:ext uri="{BB962C8B-B14F-4D97-AF65-F5344CB8AC3E}">
        <p14:creationId xmlns:p14="http://schemas.microsoft.com/office/powerpoint/2010/main" val="299931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2D33651-4D58-47E0-A87F-B990E516C1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369806"/>
          </a:xfrm>
        </p:spPr>
        <p:txBody>
          <a:bodyPr/>
          <a:lstStyle/>
          <a:p>
            <a:r>
              <a:rPr lang="de-DE" dirty="0" err="1"/>
              <a:t>Launchfiles</a:t>
            </a:r>
            <a:r>
              <a:rPr lang="de-DE" dirty="0"/>
              <a:t> befinden sich im jeweiligen State und „bauen den Anwendungsfall auf“. Zum Beispiel: Im State „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“ wird die Sensorik hochgefahren </a:t>
            </a:r>
            <a:r>
              <a:rPr lang="de-DE" dirty="0">
                <a:sym typeface="Wingdings" panose="05000000000000000000" pitchFamily="2" charset="2"/>
              </a:rPr>
              <a:t> “</a:t>
            </a:r>
            <a:r>
              <a:rPr lang="de-DE" dirty="0" err="1">
                <a:sym typeface="Wingdings" panose="05000000000000000000" pitchFamily="2" charset="2"/>
              </a:rPr>
              <a:t>localization</a:t>
            </a:r>
            <a:r>
              <a:rPr lang="de-DE" dirty="0">
                <a:sym typeface="Wingdings" panose="05000000000000000000" pitchFamily="2" charset="2"/>
              </a:rPr>
              <a:t>“ = Partikelfilter und Transforms  „</a:t>
            </a:r>
            <a:r>
              <a:rPr lang="de-DE" dirty="0" err="1">
                <a:sym typeface="Wingdings" panose="05000000000000000000" pitchFamily="2" charset="2"/>
              </a:rPr>
              <a:t>drive</a:t>
            </a:r>
            <a:r>
              <a:rPr lang="de-DE" dirty="0">
                <a:sym typeface="Wingdings" panose="05000000000000000000" pitchFamily="2" charset="2"/>
              </a:rPr>
              <a:t>“ + </a:t>
            </a:r>
            <a:r>
              <a:rPr lang="de-DE" dirty="0" err="1">
                <a:sym typeface="Wingdings" panose="05000000000000000000" pitchFamily="2" charset="2"/>
              </a:rPr>
              <a:t>Substates</a:t>
            </a:r>
            <a:r>
              <a:rPr lang="de-DE" dirty="0">
                <a:sym typeface="Wingdings" panose="05000000000000000000" pitchFamily="2" charset="2"/>
              </a:rPr>
              <a:t> = Fahrprogramme hochfahren</a:t>
            </a:r>
          </a:p>
          <a:p>
            <a:r>
              <a:rPr lang="de-DE" dirty="0">
                <a:sym typeface="Wingdings" panose="05000000000000000000" pitchFamily="2" charset="2"/>
              </a:rPr>
              <a:t>Bisher entscheiden zwei Parameter über den Entscheidungspfad Klasse + Fahrmodus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 Beispiel: „</a:t>
            </a:r>
            <a:r>
              <a:rPr lang="de-DE" dirty="0" err="1">
                <a:sym typeface="Wingdings" panose="05000000000000000000" pitchFamily="2" charset="2"/>
              </a:rPr>
              <a:t>Explore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environment</a:t>
            </a:r>
            <a:r>
              <a:rPr lang="de-DE" dirty="0">
                <a:sym typeface="Wingdings" panose="05000000000000000000" pitchFamily="2" charset="2"/>
              </a:rPr>
              <a:t>“: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 Spracherkennung erkennt Klasse „SLAM“ + Fahrmodus „autonom“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 „</a:t>
            </a:r>
            <a:r>
              <a:rPr lang="de-DE" dirty="0" err="1">
                <a:sym typeface="Wingdings" panose="05000000000000000000" pitchFamily="2" charset="2"/>
              </a:rPr>
              <a:t>Wait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“ 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 Klasse „SLAM“…ohne Bewegung keine Erkundung also Umschalten auf 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 Klasse „Drive“…Fahrmodus „autonom“ 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 Klasse „</a:t>
            </a:r>
            <a:r>
              <a:rPr lang="de-DE" dirty="0" err="1">
                <a:sym typeface="Wingdings" panose="05000000000000000000" pitchFamily="2" charset="2"/>
              </a:rPr>
              <a:t>Autonomously</a:t>
            </a:r>
            <a:r>
              <a:rPr lang="de-DE" dirty="0">
                <a:sym typeface="Wingdings" panose="05000000000000000000" pitchFamily="2" charset="2"/>
              </a:rPr>
              <a:t>“…SLAM benutzt, also keine Ziele vorhanden 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 Klasse „</a:t>
            </a:r>
            <a:r>
              <a:rPr lang="de-DE" dirty="0" err="1">
                <a:sym typeface="Wingdings" panose="05000000000000000000" pitchFamily="2" charset="2"/>
              </a:rPr>
              <a:t>Explore</a:t>
            </a:r>
            <a:r>
              <a:rPr lang="de-DE" dirty="0">
                <a:sym typeface="Wingdings" panose="05000000000000000000" pitchFamily="2" charset="2"/>
              </a:rPr>
              <a:t>“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E4FA17-43A1-4DEE-B9A9-1FA462A80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8F4904-66E5-4876-8342-884C47B76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6E52803-29A6-4CE6-BE96-DACA7CF8F3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BF84514-94B8-4ECA-8534-BB9A1797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endParaRPr lang="de-DE" dirty="0"/>
          </a:p>
        </p:txBody>
      </p:sp>
      <p:pic>
        <p:nvPicPr>
          <p:cNvPr id="6" name="Grafik 5" descr="Ein Bild, das drinnen, Person, Mann, Foto enthält.&#10;&#10;Automatisch generierte Beschreibung">
            <a:extLst>
              <a:ext uri="{FF2B5EF4-FFF2-40B4-BE49-F238E27FC236}">
                <a16:creationId xmlns:a16="http://schemas.microsoft.com/office/drawing/2014/main" id="{F9978FC8-E244-4385-AFBD-B64F8B96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385" y="3909527"/>
            <a:ext cx="3061126" cy="267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7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8A1834B-6013-4602-B070-AAF034D7D6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Einige Bugfixes getätigt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Nun auch mit Gedächtnis d.h. Alf kann vollständig ausgeschaltet werden und Person wird bei Neustart des Programms erneut erkannt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Alle beiläufigen Systeme laufen soweit problemlos (Schätzung des Ortes, Vermessung der Person usw.)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Soll im State „Problem“ Verwendung finden (bzw. Laufzeit noch unklar aufgrund der Ersparnis von Ressourcen)</a:t>
            </a:r>
          </a:p>
          <a:p>
            <a:endParaRPr lang="de-DE" dirty="0"/>
          </a:p>
          <a:p>
            <a:r>
              <a:rPr lang="de-DE" dirty="0"/>
              <a:t>Aussagekräftige Benchmarks sind noch in Planung. System erfüllt jedoch bisherige Anforderungen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E815D5-432F-491F-BA78-0A2FD1235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C63FA1-F1FB-4BF0-B796-40F048007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5CE8AC-1AAC-41B1-82D7-0D5F0D1370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F1C5E24-4360-4B66-8130-22E2AE98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was macht die Personenerkennung?</a:t>
            </a:r>
          </a:p>
        </p:txBody>
      </p:sp>
    </p:spTree>
    <p:extLst>
      <p:ext uri="{BB962C8B-B14F-4D97-AF65-F5344CB8AC3E}">
        <p14:creationId xmlns:p14="http://schemas.microsoft.com/office/powerpoint/2010/main" val="134536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8A1834B-6013-4602-B070-AAF034D7D6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Struktur Sinnvoll? Da nur Betriebsmodi des ALF verwendet werden und noch keine Aufgaben abgearbeitet werden</a:t>
            </a:r>
          </a:p>
          <a:p>
            <a:pPr lvl="1"/>
            <a:r>
              <a:rPr lang="de-DE" dirty="0"/>
              <a:t>Aufgaben als States programmieren und in weiterer State </a:t>
            </a:r>
            <a:r>
              <a:rPr lang="de-DE" dirty="0" err="1"/>
              <a:t>Machine</a:t>
            </a:r>
            <a:r>
              <a:rPr lang="de-DE" dirty="0"/>
              <a:t> abarbeiten (z.B. Paket ausliefern)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E815D5-432F-491F-BA78-0A2FD1235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C63FA1-F1FB-4BF0-B796-40F048007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5CE8AC-1AAC-41B1-82D7-0D5F0D1370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F1C5E24-4360-4B66-8130-22E2AE98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67121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8A1834B-6013-4602-B070-AAF034D7D6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Ziele in statischer Karte eintragen</a:t>
            </a:r>
          </a:p>
          <a:p>
            <a:endParaRPr lang="de-DE" dirty="0"/>
          </a:p>
          <a:p>
            <a:r>
              <a:rPr lang="de-DE" dirty="0"/>
              <a:t>Veröffentlichung von erkannten Zielen in ROS um diese anzufahren</a:t>
            </a:r>
          </a:p>
          <a:p>
            <a:endParaRPr lang="de-DE" dirty="0"/>
          </a:p>
          <a:p>
            <a:r>
              <a:rPr lang="de-DE" dirty="0"/>
              <a:t>Tonausgabe in States</a:t>
            </a:r>
          </a:p>
          <a:p>
            <a:endParaRPr lang="de-DE" dirty="0"/>
          </a:p>
          <a:p>
            <a:r>
              <a:rPr lang="de-DE" dirty="0"/>
              <a:t>Aufgabe 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E815D5-432F-491F-BA78-0A2FD1235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C63FA1-F1FB-4BF0-B796-40F048007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5CE8AC-1AAC-41B1-82D7-0D5F0D1370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F1C5E24-4360-4B66-8130-22E2AE98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</p:spTree>
    <p:extLst>
      <p:ext uri="{BB962C8B-B14F-4D97-AF65-F5344CB8AC3E}">
        <p14:creationId xmlns:p14="http://schemas.microsoft.com/office/powerpoint/2010/main" val="19467314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mart">
  <a:themeElements>
    <a:clrScheme name="Benutzerdefiniert 1">
      <a:dk1>
        <a:sysClr val="windowText" lastClr="000000"/>
      </a:dk1>
      <a:lt1>
        <a:sysClr val="window" lastClr="FFFFFF"/>
      </a:lt1>
      <a:dk2>
        <a:srgbClr val="0060A9"/>
      </a:dk2>
      <a:lt2>
        <a:srgbClr val="D2D8DC"/>
      </a:lt2>
      <a:accent1>
        <a:srgbClr val="0060A9"/>
      </a:accent1>
      <a:accent2>
        <a:srgbClr val="A3B7DA"/>
      </a:accent2>
      <a:accent3>
        <a:srgbClr val="748394"/>
      </a:accent3>
      <a:accent4>
        <a:srgbClr val="FFE600"/>
      </a:accent4>
      <a:accent5>
        <a:srgbClr val="006600"/>
      </a:accent5>
      <a:accent6>
        <a:srgbClr val="B6070A"/>
      </a:accent6>
      <a:hlink>
        <a:srgbClr val="006EC2"/>
      </a:hlink>
      <a:folHlink>
        <a:srgbClr val="800080"/>
      </a:folHlink>
    </a:clrScheme>
    <a:fontScheme name="Master Smar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Master Smar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Smart Grün">
      <a:srgbClr val="ADC22D"/>
    </a:custClr>
    <a:custClr name="Smart Orange">
      <a:srgbClr val="DC931A"/>
    </a:custClr>
    <a:custClr name="Smart Dunkelblau">
      <a:srgbClr val="283F64"/>
    </a:custClr>
  </a:custClrLst>
  <a:extLst>
    <a:ext uri="{05A4C25C-085E-4340-85A3-A5531E510DB2}">
      <thm15:themeFamily xmlns:thm15="http://schemas.microsoft.com/office/thememl/2012/main" name="Designvorlage.potx" id="{31D03E13-31BB-4AB1-95B7-0106BE1EC14C}" vid="{7DE87D3C-D34E-47B4-8BE1-28FD1924A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2ea6ee43248479fb8bd9165cf026a xmlns="b85a9d60-6535-41ad-bf5c-23a8b594cd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f9f550ab-d043-4f5a-97bd-52764d9a66d8</TermId>
        </TermInfo>
      </Terms>
    </n472ea6ee43248479fb8bd9165cf026a>
    <_dlc_DocId xmlns="ed5c7061-1de8-4387-89c6-d21a66c01b33">SMMQM-2-392</_dlc_DocId>
    <_dlc_DocIdUrl xmlns="ed5c7061-1de8-4387-89c6-d21a66c01b33">
      <Url>https://qm.smart-mechatronics.de/_layouts/15/DocIdRedir.aspx?ID=SMMQM-2-392</Url>
      <Description>SMMQM-2-392</Description>
    </_dlc_DocIdUrl>
    <TaxCatchAll xmlns="ed5c7061-1de8-4387-89c6-d21a66c01b33">
      <Value>1</Value>
    </TaxCatchAll>
    <l228be0177a34db3828e80e3fa65188a xmlns="b85a9d60-6535-41ad-bf5c-23a8b594cd63">
      <Terms xmlns="http://schemas.microsoft.com/office/infopath/2007/PartnerControls"/>
    </l228be0177a34db3828e80e3fa65188a>
    <TaxKeywordTaxHTField xmlns="ed5c7061-1de8-4387-89c6-d21a66c01b33">
      <Terms xmlns="http://schemas.microsoft.com/office/infopath/2007/PartnerControls"/>
    </TaxKeywordTaxHTField>
    <baca3e887ca7480a9d7450c9bf4a3684 xmlns="b85a9d60-6535-41ad-bf5c-23a8b594cd63">
      <Terms xmlns="http://schemas.microsoft.com/office/infopath/2007/PartnerControls"/>
    </baca3e887ca7480a9d7450c9bf4a3684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BD9003812289408EA7333BCACF44FC" ma:contentTypeVersion="12" ma:contentTypeDescription="Ein neues Dokument erstellen." ma:contentTypeScope="" ma:versionID="0c5c1046a88a933084f5a8197ebf6a23">
  <xsd:schema xmlns:xsd="http://www.w3.org/2001/XMLSchema" xmlns:xs="http://www.w3.org/2001/XMLSchema" xmlns:p="http://schemas.microsoft.com/office/2006/metadata/properties" xmlns:ns2="b85a9d60-6535-41ad-bf5c-23a8b594cd63" xmlns:ns3="ed5c7061-1de8-4387-89c6-d21a66c01b33" targetNamespace="http://schemas.microsoft.com/office/2006/metadata/properties" ma:root="true" ma:fieldsID="f2895043163c27cc329504fc8636e150" ns2:_="" ns3:_="">
    <xsd:import namespace="b85a9d60-6535-41ad-bf5c-23a8b594cd63"/>
    <xsd:import namespace="ed5c7061-1de8-4387-89c6-d21a66c01b33"/>
    <xsd:element name="properties">
      <xsd:complexType>
        <xsd:sequence>
          <xsd:element name="documentManagement">
            <xsd:complexType>
              <xsd:all>
                <xsd:element ref="ns2:n472ea6ee43248479fb8bd9165cf026a" minOccurs="0"/>
                <xsd:element ref="ns3:TaxCatchAll" minOccurs="0"/>
                <xsd:element ref="ns3:TaxKeywordTaxHTField" minOccurs="0"/>
                <xsd:element ref="ns2:baca3e887ca7480a9d7450c9bf4a3684" minOccurs="0"/>
                <xsd:element ref="ns2:l228be0177a34db3828e80e3fa65188a" minOccurs="0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a9d60-6535-41ad-bf5c-23a8b594cd63" elementFormDefault="qualified">
    <xsd:import namespace="http://schemas.microsoft.com/office/2006/documentManagement/types"/>
    <xsd:import namespace="http://schemas.microsoft.com/office/infopath/2007/PartnerControls"/>
    <xsd:element name="n472ea6ee43248479fb8bd9165cf026a" ma:index="9" nillable="true" ma:taxonomy="true" ma:internalName="n472ea6ee43248479fb8bd9165cf026a" ma:taxonomyFieldName="Inhaltsart" ma:displayName="Inhaltsart" ma:default="" ma:fieldId="{7472ea6e-e432-4847-9fb8-bd9165cf026a}" ma:sspId="2e2829cc-aa2a-46b2-a28b-c9f97d3d1cb4" ma:termSetId="767c6171-8aee-45fe-9245-6574c4a98c8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a3e887ca7480a9d7450c9bf4a3684" ma:index="14" nillable="true" ma:taxonomy="true" ma:internalName="baca3e887ca7480a9d7450c9bf4a3684" ma:taxonomyFieldName="Organisation" ma:displayName="Organisation" ma:default="" ma:fieldId="{baca3e88-7ca7-480a-9d74-50c9bf4a3684}" ma:taxonomyMulti="true" ma:sspId="2e2829cc-aa2a-46b2-a28b-c9f97d3d1cb4" ma:termSetId="e3389e6f-2df5-4eb9-a59a-38e053c8fa8f" ma:anchorId="272604aa-3b6b-45a0-a37b-82e69713eb6d" ma:open="false" ma:isKeyword="false">
      <xsd:complexType>
        <xsd:sequence>
          <xsd:element ref="pc:Terms" minOccurs="0" maxOccurs="1"/>
        </xsd:sequence>
      </xsd:complexType>
    </xsd:element>
    <xsd:element name="l228be0177a34db3828e80e3fa65188a" ma:index="16" nillable="true" ma:taxonomy="true" ma:internalName="l228be0177a34db3828e80e3fa65188a" ma:taxonomyFieldName="GJ" ma:displayName="GJ" ma:default="" ma:fieldId="{5228be01-77a3-4db3-828e-80e3fa65188a}" ma:taxonomyMulti="true" ma:sspId="2e2829cc-aa2a-46b2-a28b-c9f97d3d1cb4" ma:termSetId="e3389e6f-2df5-4eb9-a59a-38e053c8fa8f" ma:anchorId="b48e39cb-534e-47f5-8a32-3ac0545ff679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c7061-1de8-4387-89c6-d21a66c01b3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813fb6-496b-4d3a-8b99-ceada4826d4f}" ma:internalName="TaxCatchAll" ma:showField="CatchAllData" ma:web="ed5c7061-1de8-4387-89c6-d21a66c01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Freitext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" ma:index="17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8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2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3AE78F-1762-4C8A-B000-A5B2FC0C6A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83E0A9-D953-4B7B-BC87-E5F4BA76F06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83BD3D0-EE3E-4A15-8667-6519756E537D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29940796-2B28-46D6-A019-405D01B8DF60}">
  <ds:schemaRefs>
    <ds:schemaRef ds:uri="http://purl.org/dc/terms/"/>
    <ds:schemaRef ds:uri="b85a9d60-6535-41ad-bf5c-23a8b594cd63"/>
    <ds:schemaRef ds:uri="ed5c7061-1de8-4387-89c6-d21a66c01b3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ECA8B933-44D9-4902-90F1-BC93213D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5a9d60-6535-41ad-bf5c-23a8b594cd63"/>
    <ds:schemaRef ds:uri="ed5c7061-1de8-4387-89c6-d21a66c01b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</Template>
  <TotalTime>0</TotalTime>
  <Words>348</Words>
  <Application>Microsoft Macintosh PowerPoint</Application>
  <PresentationFormat>Breitbild</PresentationFormat>
  <Paragraphs>88</Paragraphs>
  <Slides>6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Segoe UI</vt:lpstr>
      <vt:lpstr>Wingdings</vt:lpstr>
      <vt:lpstr>Wingdings 3</vt:lpstr>
      <vt:lpstr>1_Smart</vt:lpstr>
      <vt:lpstr>think-cell Folie</vt:lpstr>
      <vt:lpstr>PowerPoint-Präsentation</vt:lpstr>
      <vt:lpstr>Statemachine</vt:lpstr>
      <vt:lpstr>Statemachine</vt:lpstr>
      <vt:lpstr>Und was macht die Personenerkennung?</vt:lpstr>
      <vt:lpstr>Fragen</vt:lpstr>
      <vt:lpstr>Nächste Schritte</vt:lpstr>
    </vt:vector>
  </TitlesOfParts>
  <Company>UNITY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Dittmann, Hannes</dc:creator>
  <cp:keywords/>
  <cp:lastModifiedBy>Hannes Dittmann</cp:lastModifiedBy>
  <cp:revision>52</cp:revision>
  <dcterms:created xsi:type="dcterms:W3CDTF">2019-09-25T11:15:24Z</dcterms:created>
  <dcterms:modified xsi:type="dcterms:W3CDTF">2020-07-17T08:22:42Z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Organisation">
    <vt:lpwstr/>
  </property>
  <property fmtid="{D5CDD505-2E9C-101B-9397-08002B2CF9AE}" pid="4" name="ContentTypeId">
    <vt:lpwstr>0x010100ABBD9003812289408EA7333BCACF44FC</vt:lpwstr>
  </property>
  <property fmtid="{D5CDD505-2E9C-101B-9397-08002B2CF9AE}" pid="5" name="GJ">
    <vt:lpwstr/>
  </property>
  <property fmtid="{D5CDD505-2E9C-101B-9397-08002B2CF9AE}" pid="6" name="_dlc_DocIdItemGuid">
    <vt:lpwstr>6f6ae8fb-3eff-4a15-8aed-1eca49a7e6f9</vt:lpwstr>
  </property>
  <property fmtid="{D5CDD505-2E9C-101B-9397-08002B2CF9AE}" pid="7" name="Inhaltsart">
    <vt:lpwstr>1;#Vorlage|f9f550ab-d043-4f5a-97bd-52764d9a66d8</vt:lpwstr>
  </property>
</Properties>
</file>