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6"/>
  </p:sldMasterIdLst>
  <p:notesMasterIdLst>
    <p:notesMasterId r:id="rId15"/>
  </p:notesMasterIdLst>
  <p:sldIdLst>
    <p:sldId id="275" r:id="rId7"/>
    <p:sldId id="335" r:id="rId8"/>
    <p:sldId id="337" r:id="rId9"/>
    <p:sldId id="338" r:id="rId10"/>
    <p:sldId id="336" r:id="rId11"/>
    <p:sldId id="339" r:id="rId12"/>
    <p:sldId id="333" r:id="rId13"/>
    <p:sldId id="334" r:id="rId14"/>
  </p:sldIdLst>
  <p:sldSz cx="12192000" cy="6858000"/>
  <p:notesSz cx="6794500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el- und Trennerfolien" id="{2E54794A-1C70-4055-BA0C-047E9C8E06B2}">
          <p14:sldIdLst>
            <p14:sldId id="275"/>
          </p14:sldIdLst>
        </p14:section>
        <p14:section name="Inhalt" id="{9143C095-ADCB-48C6-BBF9-4399ACA44AAA}">
          <p14:sldIdLst>
            <p14:sldId id="335"/>
            <p14:sldId id="337"/>
            <p14:sldId id="338"/>
            <p14:sldId id="336"/>
            <p14:sldId id="339"/>
            <p14:sldId id="333"/>
            <p14:sldId id="334"/>
          </p14:sldIdLst>
        </p14:section>
        <p14:section name="Text und Bild" id="{8B1E546A-C040-4A00-B2B4-B7A78D2D67B9}">
          <p14:sldIdLst/>
        </p14:section>
      </p14:sectionLst>
    </p:ext>
    <p:ext uri="{EFAFB233-063F-42B5-8137-9DF3F51BA10A}">
      <p15:sldGuideLst xmlns:p15="http://schemas.microsoft.com/office/powerpoint/2012/main">
        <p15:guide id="3" pos="3817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orient="horz" pos="1865" userDrawn="1">
          <p15:clr>
            <a:srgbClr val="A4A3A4"/>
          </p15:clr>
        </p15:guide>
        <p15:guide id="7" orient="horz" pos="2931" userDrawn="1">
          <p15:clr>
            <a:srgbClr val="A4A3A4"/>
          </p15:clr>
        </p15:guide>
        <p15:guide id="8" orient="horz" pos="3793" userDrawn="1">
          <p15:clr>
            <a:srgbClr val="A4A3A4"/>
          </p15:clr>
        </p15:guide>
        <p15:guide id="9" orient="horz" pos="19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48394"/>
    <a:srgbClr val="C8D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6" autoAdjust="0"/>
    <p:restoredTop sz="89620" autoAdjust="0"/>
  </p:normalViewPr>
  <p:slideViewPr>
    <p:cSldViewPr snapToGrid="0" showGuides="1">
      <p:cViewPr>
        <p:scale>
          <a:sx n="95" d="100"/>
          <a:sy n="95" d="100"/>
        </p:scale>
        <p:origin x="1824" y="1328"/>
      </p:cViewPr>
      <p:guideLst>
        <p:guide pos="3817"/>
        <p:guide orient="horz" pos="1117"/>
        <p:guide orient="horz" pos="3884"/>
        <p:guide orient="horz" pos="1865"/>
        <p:guide orient="horz" pos="2931"/>
        <p:guide orient="horz" pos="3793"/>
        <p:guide orient="horz" pos="19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55D82-92B1-4EBA-AF01-9D30101EF318}" type="datetimeFigureOut">
              <a:rPr lang="de-DE" smtClean="0"/>
              <a:t>13.08.20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D3910-EA15-4AD1-B5F5-16783FD382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77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1301831" y="1701098"/>
            <a:ext cx="8428324" cy="1439862"/>
          </a:xfrm>
          <a:prstGeom prst="rect">
            <a:avLst/>
          </a:prstGeom>
        </p:spPr>
        <p:txBody>
          <a:bodyPr bIns="0">
            <a:noAutofit/>
          </a:bodyPr>
          <a:lstStyle>
            <a:lvl1pPr>
              <a:defRPr sz="4923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1311032" y="3356991"/>
            <a:ext cx="8428322" cy="158489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0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Drittel, ein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1"/>
            <a:ext cx="3713524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7593376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877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Drittel, zwei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4237039" y="884238"/>
            <a:ext cx="7594654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3715113" cy="5608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102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09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359999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10"/>
          <p:cNvSpPr>
            <a:spLocks noGrp="1"/>
          </p:cNvSpPr>
          <p:nvPr>
            <p:ph sz="quarter" idx="15"/>
          </p:nvPr>
        </p:nvSpPr>
        <p:spPr>
          <a:xfrm>
            <a:off x="6180502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6180138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4805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273">
          <p15:clr>
            <a:srgbClr val="FBAE40"/>
          </p15:clr>
        </p15:guide>
        <p15:guide id="8" orient="horz" pos="2375">
          <p15:clr>
            <a:srgbClr val="FBAE40"/>
          </p15:clr>
        </p15:guide>
        <p15:guide id="9" pos="3840">
          <p15:clr>
            <a:srgbClr val="FBAE40"/>
          </p15:clr>
        </p15:guide>
        <p15:guide id="10" pos="3788">
          <p15:clr>
            <a:srgbClr val="FBAE40"/>
          </p15:clr>
        </p15:guide>
        <p15:guide id="11" pos="389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344139" y="884238"/>
            <a:ext cx="11506201" cy="561376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6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29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6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9367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654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100"/>
              </a:spcAft>
            </a:pPr>
            <a:endParaRPr lang="de-D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9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4"/>
          <p:cNvSpPr>
            <a:spLocks noGrp="1"/>
          </p:cNvSpPr>
          <p:nvPr>
            <p:ph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buClr>
                <a:schemeClr val="tx2"/>
              </a:buClr>
              <a:defRPr lang="de-DE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Informationen zur Modeling Guideline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91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2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05366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3451" cy="42878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3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07073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  <p15:guide id="2" pos="3840">
          <p15:clr>
            <a:srgbClr val="FBAE40"/>
          </p15:clr>
        </p15:guide>
        <p15:guide id="3" pos="3890">
          <p15:clr>
            <a:srgbClr val="FBAE40"/>
          </p15:clr>
        </p15:guide>
        <p15:guide id="4" pos="378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5653451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478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60001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0000" y="884237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6175375" y="884236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4475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8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3713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0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93999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8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59998" y="884237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3135784"/>
            <a:ext cx="3715113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3135784"/>
            <a:ext cx="3716336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3135784"/>
            <a:ext cx="3713524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237039" y="884238"/>
            <a:ext cx="3716336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8113713" y="884238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21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1051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2"/>
            <a:ext cx="3715113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889472"/>
            <a:ext cx="3716336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3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2"/>
            <a:ext cx="3713524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26830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570">
          <p15:clr>
            <a:srgbClr val="FBAE40"/>
          </p15:clr>
        </p15:guide>
        <p15:guide id="3" pos="2667">
          <p15:clr>
            <a:srgbClr val="FBAE40"/>
          </p15:clr>
        </p15:guide>
        <p15:guide id="4" pos="5010">
          <p15:clr>
            <a:srgbClr val="FBAE40"/>
          </p15:clr>
        </p15:guide>
        <p15:guide id="5" pos="5111">
          <p15:clr>
            <a:srgbClr val="FBAE40"/>
          </p15:clr>
        </p15:guide>
        <p15:guide id="6" orient="horz" pos="327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0"/>
          <p:cNvSpPr>
            <a:spLocks noChangeArrowheads="1"/>
          </p:cNvSpPr>
          <p:nvPr/>
        </p:nvSpPr>
        <p:spPr bwMode="gray">
          <a:xfrm>
            <a:off x="10021278" y="6586538"/>
            <a:ext cx="1045307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985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endParaRPr lang="de-DE" sz="2215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15" name="Rectangle 130"/>
          <p:cNvSpPr>
            <a:spLocks noChangeArrowheads="1"/>
          </p:cNvSpPr>
          <p:nvPr/>
        </p:nvSpPr>
        <p:spPr bwMode="gray">
          <a:xfrm>
            <a:off x="9650107" y="6586538"/>
            <a:ext cx="1577058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700" dirty="0">
                <a:solidFill>
                  <a:schemeClr val="accent2"/>
                </a:solidFill>
                <a:latin typeface="+mn-lt"/>
                <a:cs typeface="+mn-cs"/>
              </a:rPr>
              <a:t> © Smart Mechatronics</a:t>
            </a:r>
            <a:endParaRPr lang="de-DE" sz="1600" dirty="0">
              <a:solidFill>
                <a:schemeClr val="accent2"/>
              </a:solidFill>
              <a:latin typeface="+mn-lt"/>
              <a:cs typeface="+mn-cs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  <p:sp>
        <p:nvSpPr>
          <p:cNvPr id="14" name="Textplatzhalter 4"/>
          <p:cNvSpPr>
            <a:spLocks noGrp="1"/>
          </p:cNvSpPr>
          <p:nvPr>
            <p:ph type="body"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itelplatzhalter 6"/>
          <p:cNvSpPr>
            <a:spLocks noGrp="1"/>
          </p:cNvSpPr>
          <p:nvPr>
            <p:ph type="title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6539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2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45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hf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5pPr>
      <a:lvl6pPr marL="562722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6pPr>
      <a:lvl7pPr marL="1125444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7pPr>
      <a:lvl8pPr marL="1688165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8pPr>
      <a:lvl9pPr marL="2250887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58775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"/>
        <a:defRPr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 3" pitchFamily="18" charset="2"/>
        <a:buChar char="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§"/>
        <a:tabLst>
          <a:tab pos="1522413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790700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lnSpc>
          <a:spcPct val="110000"/>
        </a:lnSpc>
        <a:spcBef>
          <a:spcPts val="862"/>
        </a:spcBef>
        <a:buClr>
          <a:schemeClr val="tx2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pos="224">
          <p15:clr>
            <a:srgbClr val="F26B43"/>
          </p15:clr>
        </p15:guide>
        <p15:guide id="3" pos="7457">
          <p15:clr>
            <a:srgbClr val="F26B43"/>
          </p15:clr>
        </p15:guide>
        <p15:guide id="4" orient="horz" pos="436">
          <p15:clr>
            <a:srgbClr val="F26B43"/>
          </p15:clr>
        </p15:guide>
        <p15:guide id="5" orient="horz" pos="4090">
          <p15:clr>
            <a:srgbClr val="F26B43"/>
          </p15:clr>
        </p15:guide>
        <p15:guide id="6" orient="horz" pos="5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621" r="1262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hteck 1"/>
          <p:cNvSpPr/>
          <p:nvPr/>
        </p:nvSpPr>
        <p:spPr>
          <a:xfrm>
            <a:off x="-17357" y="3591427"/>
            <a:ext cx="6605771" cy="2148269"/>
          </a:xfrm>
          <a:custGeom>
            <a:avLst/>
            <a:gdLst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80621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520464 w 9806214"/>
              <a:gd name="connsiteY2" fmla="*/ 3227896 h 3227896"/>
              <a:gd name="connsiteX3" fmla="*/ 0 w 9806214"/>
              <a:gd name="connsiteY3" fmla="*/ 3227896 h 3227896"/>
              <a:gd name="connsiteX4" fmla="*/ 0 w 9806214"/>
              <a:gd name="connsiteY4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20464 w 9806214"/>
              <a:gd name="connsiteY3" fmla="*/ 3227896 h 3227896"/>
              <a:gd name="connsiteX4" fmla="*/ 0 w 9806214"/>
              <a:gd name="connsiteY4" fmla="*/ 3227896 h 3227896"/>
              <a:gd name="connsiteX5" fmla="*/ 0 w 9806214"/>
              <a:gd name="connsiteY5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9563100 w 9806214"/>
              <a:gd name="connsiteY3" fmla="*/ 2812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95204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9806214"/>
              <a:gd name="connsiteY0" fmla="*/ 0 h 3227896"/>
              <a:gd name="connsiteX1" fmla="*/ 9806214 w 9806214"/>
              <a:gd name="connsiteY1" fmla="*/ 0 h 3227896"/>
              <a:gd name="connsiteX2" fmla="*/ 9677400 w 9806214"/>
              <a:gd name="connsiteY2" fmla="*/ 1643983 h 3227896"/>
              <a:gd name="connsiteX3" fmla="*/ 8318500 w 9806214"/>
              <a:gd name="connsiteY3" fmla="*/ 1669383 h 3227896"/>
              <a:gd name="connsiteX4" fmla="*/ 8199664 w 9806214"/>
              <a:gd name="connsiteY4" fmla="*/ 3227896 h 3227896"/>
              <a:gd name="connsiteX5" fmla="*/ 0 w 9806214"/>
              <a:gd name="connsiteY5" fmla="*/ 3227896 h 3227896"/>
              <a:gd name="connsiteX6" fmla="*/ 0 w 9806214"/>
              <a:gd name="connsiteY6" fmla="*/ 0 h 3227896"/>
              <a:gd name="connsiteX0" fmla="*/ 0 w 10536896"/>
              <a:gd name="connsiteY0" fmla="*/ 0 h 3227896"/>
              <a:gd name="connsiteX1" fmla="*/ 10536896 w 10536896"/>
              <a:gd name="connsiteY1" fmla="*/ 0 h 3227896"/>
              <a:gd name="connsiteX2" fmla="*/ 10408082 w 10536896"/>
              <a:gd name="connsiteY2" fmla="*/ 1643983 h 3227896"/>
              <a:gd name="connsiteX3" fmla="*/ 9049182 w 10536896"/>
              <a:gd name="connsiteY3" fmla="*/ 1669383 h 3227896"/>
              <a:gd name="connsiteX4" fmla="*/ 8930346 w 10536896"/>
              <a:gd name="connsiteY4" fmla="*/ 3227896 h 3227896"/>
              <a:gd name="connsiteX5" fmla="*/ 730682 w 10536896"/>
              <a:gd name="connsiteY5" fmla="*/ 3227896 h 3227896"/>
              <a:gd name="connsiteX6" fmla="*/ 0 w 10536896"/>
              <a:gd name="connsiteY6" fmla="*/ 0 h 3227896"/>
              <a:gd name="connsiteX0" fmla="*/ 14052 w 10550948"/>
              <a:gd name="connsiteY0" fmla="*/ 0 h 3241948"/>
              <a:gd name="connsiteX1" fmla="*/ 10550948 w 10550948"/>
              <a:gd name="connsiteY1" fmla="*/ 0 h 3241948"/>
              <a:gd name="connsiteX2" fmla="*/ 10422134 w 10550948"/>
              <a:gd name="connsiteY2" fmla="*/ 1643983 h 3241948"/>
              <a:gd name="connsiteX3" fmla="*/ 9063234 w 10550948"/>
              <a:gd name="connsiteY3" fmla="*/ 1669383 h 3241948"/>
              <a:gd name="connsiteX4" fmla="*/ 8944398 w 10550948"/>
              <a:gd name="connsiteY4" fmla="*/ 3227896 h 3241948"/>
              <a:gd name="connsiteX5" fmla="*/ 0 w 10550948"/>
              <a:gd name="connsiteY5" fmla="*/ 3241948 h 3241948"/>
              <a:gd name="connsiteX6" fmla="*/ 14052 w 10550948"/>
              <a:gd name="connsiteY6" fmla="*/ 0 h 324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50948" h="3241948">
                <a:moveTo>
                  <a:pt x="14052" y="0"/>
                </a:moveTo>
                <a:lnTo>
                  <a:pt x="10550948" y="0"/>
                </a:lnTo>
                <a:lnTo>
                  <a:pt x="10422134" y="1643983"/>
                </a:lnTo>
                <a:lnTo>
                  <a:pt x="9063234" y="1669383"/>
                </a:lnTo>
                <a:lnTo>
                  <a:pt x="8944398" y="3227896"/>
                </a:lnTo>
                <a:lnTo>
                  <a:pt x="0" y="3241948"/>
                </a:lnTo>
                <a:lnTo>
                  <a:pt x="14052" y="0"/>
                </a:lnTo>
                <a:close/>
              </a:path>
            </a:pathLst>
          </a:custGeom>
          <a:solidFill>
            <a:schemeClr val="bg1">
              <a:alpha val="77255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5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Statusupdate KW33</a:t>
            </a:r>
          </a:p>
        </p:txBody>
      </p:sp>
      <p:sp>
        <p:nvSpPr>
          <p:cNvPr id="25" name="Titel 6"/>
          <p:cNvSpPr txBox="1">
            <a:spLocks/>
          </p:cNvSpPr>
          <p:nvPr/>
        </p:nvSpPr>
        <p:spPr bwMode="gray">
          <a:xfrm>
            <a:off x="104423" y="4857479"/>
            <a:ext cx="5033907" cy="357123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92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62722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125444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688165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25088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de-DE" sz="1800" b="0" dirty="0"/>
          </a:p>
        </p:txBody>
      </p:sp>
      <p:sp>
        <p:nvSpPr>
          <p:cNvPr id="26" name="Titel 6"/>
          <p:cNvSpPr txBox="1">
            <a:spLocks/>
          </p:cNvSpPr>
          <p:nvPr/>
        </p:nvSpPr>
        <p:spPr bwMode="gray">
          <a:xfrm>
            <a:off x="77529" y="3578641"/>
            <a:ext cx="6217254" cy="1226444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923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62722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1125444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688165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2250887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708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de-DE" dirty="0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2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Statusupdate Masterarbeit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BDE1F74B-F5E3-A54E-AF42-508BF4648D83}"/>
              </a:ext>
            </a:extLst>
          </p:cNvPr>
          <p:cNvSpPr txBox="1">
            <a:spLocks/>
          </p:cNvSpPr>
          <p:nvPr/>
        </p:nvSpPr>
        <p:spPr>
          <a:xfrm>
            <a:off x="360000" y="1051511"/>
            <a:ext cx="11469600" cy="54730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58775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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 3" pitchFamily="18" charset="2"/>
              <a:buChar char="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§"/>
              <a:tabLst>
                <a:tab pos="152241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lnSpc>
                <a:spcPct val="110000"/>
              </a:lnSpc>
              <a:spcBef>
                <a:spcPts val="862"/>
              </a:spcBef>
              <a:buClr>
                <a:schemeClr val="tx2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lvl="1" indent="0">
              <a:buNone/>
            </a:pPr>
            <a:endParaRPr lang="de-DE" sz="1800" dirty="0"/>
          </a:p>
          <a:p>
            <a:pPr lvl="1"/>
            <a:endParaRPr lang="de-DE" sz="1800" dirty="0"/>
          </a:p>
          <a:p>
            <a:pPr marL="358775" lvl="1" indent="0"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358775" lvl="1" indent="0">
              <a:buFont typeface="Wingdings 3" pitchFamily="18" charset="2"/>
              <a:buNone/>
            </a:pPr>
            <a:endParaRPr lang="de-DE" sz="1800" dirty="0"/>
          </a:p>
          <a:p>
            <a:endParaRPr lang="de-DE" sz="1800" dirty="0"/>
          </a:p>
          <a:p>
            <a:pPr lvl="1"/>
            <a:endParaRPr lang="de-DE" sz="1800" dirty="0"/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0CBC7387-B105-314E-A3BA-1D22F0897B1E}"/>
              </a:ext>
            </a:extLst>
          </p:cNvPr>
          <p:cNvGrpSpPr/>
          <p:nvPr/>
        </p:nvGrpSpPr>
        <p:grpSpPr>
          <a:xfrm>
            <a:off x="1250577" y="1521572"/>
            <a:ext cx="8541364" cy="3814855"/>
            <a:chOff x="1003709" y="1390128"/>
            <a:chExt cx="7501858" cy="3299758"/>
          </a:xfrm>
        </p:grpSpPr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BE81E0FF-B00D-734D-A1C4-FA19810AE5AF}"/>
                </a:ext>
              </a:extLst>
            </p:cNvPr>
            <p:cNvGrpSpPr/>
            <p:nvPr/>
          </p:nvGrpSpPr>
          <p:grpSpPr>
            <a:xfrm>
              <a:off x="1003709" y="1390128"/>
              <a:ext cx="6670557" cy="3299758"/>
              <a:chOff x="18242" y="1375728"/>
              <a:chExt cx="6670557" cy="3299758"/>
            </a:xfrm>
          </p:grpSpPr>
          <p:grpSp>
            <p:nvGrpSpPr>
              <p:cNvPr id="56" name="Gruppieren 55">
                <a:extLst>
                  <a:ext uri="{FF2B5EF4-FFF2-40B4-BE49-F238E27FC236}">
                    <a16:creationId xmlns:a16="http://schemas.microsoft.com/office/drawing/2014/main" id="{C68EE417-928D-7840-A094-9FAAAE8B84B6}"/>
                  </a:ext>
                </a:extLst>
              </p:cNvPr>
              <p:cNvGrpSpPr/>
              <p:nvPr/>
            </p:nvGrpSpPr>
            <p:grpSpPr>
              <a:xfrm>
                <a:off x="18242" y="2110448"/>
                <a:ext cx="3553490" cy="2258012"/>
                <a:chOff x="10122" y="1411001"/>
                <a:chExt cx="3553490" cy="2258012"/>
              </a:xfrm>
            </p:grpSpPr>
            <p:pic>
              <p:nvPicPr>
                <p:cNvPr id="49" name="Grafik 48" descr="Büroarbeiter">
                  <a:extLst>
                    <a:ext uri="{FF2B5EF4-FFF2-40B4-BE49-F238E27FC236}">
                      <a16:creationId xmlns:a16="http://schemas.microsoft.com/office/drawing/2014/main" id="{1E7BE50F-D4F8-664D-8E8C-7A8C2CE5AA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22" y="2068584"/>
                  <a:ext cx="1600429" cy="1600429"/>
                </a:xfrm>
                <a:prstGeom prst="rect">
                  <a:avLst/>
                </a:prstGeom>
              </p:spPr>
            </p:pic>
            <p:grpSp>
              <p:nvGrpSpPr>
                <p:cNvPr id="55" name="Gruppieren 54">
                  <a:extLst>
                    <a:ext uri="{FF2B5EF4-FFF2-40B4-BE49-F238E27FC236}">
                      <a16:creationId xmlns:a16="http://schemas.microsoft.com/office/drawing/2014/main" id="{E5441D94-72EF-144D-B6AC-D37D4544CFAA}"/>
                    </a:ext>
                  </a:extLst>
                </p:cNvPr>
                <p:cNvGrpSpPr/>
                <p:nvPr/>
              </p:nvGrpSpPr>
              <p:grpSpPr>
                <a:xfrm>
                  <a:off x="817200" y="1411001"/>
                  <a:ext cx="2746412" cy="880881"/>
                  <a:chOff x="817200" y="1411001"/>
                  <a:chExt cx="2746412" cy="880881"/>
                </a:xfrm>
              </p:grpSpPr>
              <p:grpSp>
                <p:nvGrpSpPr>
                  <p:cNvPr id="53" name="Gruppieren 52">
                    <a:extLst>
                      <a:ext uri="{FF2B5EF4-FFF2-40B4-BE49-F238E27FC236}">
                        <a16:creationId xmlns:a16="http://schemas.microsoft.com/office/drawing/2014/main" id="{1E4AF21D-C7E7-084A-94C0-18A0C9205DE8}"/>
                      </a:ext>
                    </a:extLst>
                  </p:cNvPr>
                  <p:cNvGrpSpPr/>
                  <p:nvPr/>
                </p:nvGrpSpPr>
                <p:grpSpPr>
                  <a:xfrm>
                    <a:off x="817200" y="1411001"/>
                    <a:ext cx="2574000" cy="880881"/>
                    <a:chOff x="768356" y="1358236"/>
                    <a:chExt cx="2574000" cy="880881"/>
                  </a:xfrm>
                </p:grpSpPr>
                <p:sp>
                  <p:nvSpPr>
                    <p:cNvPr id="51" name="Dreieck 50">
                      <a:extLst>
                        <a:ext uri="{FF2B5EF4-FFF2-40B4-BE49-F238E27FC236}">
                          <a16:creationId xmlns:a16="http://schemas.microsoft.com/office/drawing/2014/main" id="{FCAD3C18-9288-AE4C-B877-B268654EC3E8}"/>
                        </a:ext>
                      </a:extLst>
                    </p:cNvPr>
                    <p:cNvSpPr/>
                    <p:nvPr/>
                  </p:nvSpPr>
                  <p:spPr>
                    <a:xfrm rot="19289958">
                      <a:off x="768356" y="1744594"/>
                      <a:ext cx="1352939" cy="494523"/>
                    </a:xfrm>
                    <a:prstGeom prst="triangl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0" name="Abgerundetes Rechteck 49">
                      <a:extLst>
                        <a:ext uri="{FF2B5EF4-FFF2-40B4-BE49-F238E27FC236}">
                          <a16:creationId xmlns:a16="http://schemas.microsoft.com/office/drawing/2014/main" id="{3070E16E-9C99-8B45-A746-80B962DE2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3907" y="1358236"/>
                      <a:ext cx="2198449" cy="597162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2" name="Rechteck 51">
                      <a:extLst>
                        <a:ext uri="{FF2B5EF4-FFF2-40B4-BE49-F238E27FC236}">
                          <a16:creationId xmlns:a16="http://schemas.microsoft.com/office/drawing/2014/main" id="{A4219421-1254-A546-900F-D665DECBAF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5351" y="1932538"/>
                      <a:ext cx="598850" cy="457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54" name="Textfeld 53">
                    <a:extLst>
                      <a:ext uri="{FF2B5EF4-FFF2-40B4-BE49-F238E27FC236}">
                        <a16:creationId xmlns:a16="http://schemas.microsoft.com/office/drawing/2014/main" id="{ACBC3E86-5E69-B04B-82F5-F6B6474EFA01}"/>
                      </a:ext>
                    </a:extLst>
                  </p:cNvPr>
                  <p:cNvSpPr txBox="1"/>
                  <p:nvPr/>
                </p:nvSpPr>
                <p:spPr>
                  <a:xfrm>
                    <a:off x="1445887" y="1578037"/>
                    <a:ext cx="211772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/>
                      <a:t>„Drive </a:t>
                    </a:r>
                    <a:r>
                      <a:rPr lang="de-DE" dirty="0" err="1"/>
                      <a:t>to</a:t>
                    </a:r>
                    <a:r>
                      <a:rPr lang="de-DE" dirty="0"/>
                      <a:t> </a:t>
                    </a:r>
                    <a:r>
                      <a:rPr lang="de-DE" dirty="0" err="1"/>
                      <a:t>location</a:t>
                    </a:r>
                    <a:r>
                      <a:rPr lang="de-DE" dirty="0"/>
                      <a:t> </a:t>
                    </a:r>
                    <a:r>
                      <a:rPr lang="de-DE" dirty="0" err="1"/>
                      <a:t>alpha</a:t>
                    </a:r>
                    <a:endParaRPr lang="de-DE" dirty="0"/>
                  </a:p>
                </p:txBody>
              </p:sp>
            </p:grpSp>
          </p:grpSp>
          <p:sp>
            <p:nvSpPr>
              <p:cNvPr id="58" name="Abgerundetes Rechteck 57">
                <a:extLst>
                  <a:ext uri="{FF2B5EF4-FFF2-40B4-BE49-F238E27FC236}">
                    <a16:creationId xmlns:a16="http://schemas.microsoft.com/office/drawing/2014/main" id="{53CE40B5-1566-074C-9E79-4919339095CA}"/>
                  </a:ext>
                </a:extLst>
              </p:cNvPr>
              <p:cNvSpPr/>
              <p:nvPr/>
            </p:nvSpPr>
            <p:spPr>
              <a:xfrm>
                <a:off x="4079138" y="1431674"/>
                <a:ext cx="2609661" cy="56250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97ED5BBB-02A7-8A4E-BF16-BED082FD0C75}"/>
                  </a:ext>
                </a:extLst>
              </p:cNvPr>
              <p:cNvSpPr txBox="1"/>
              <p:nvPr/>
            </p:nvSpPr>
            <p:spPr>
              <a:xfrm>
                <a:off x="4541877" y="1459740"/>
                <a:ext cx="16841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Speech Recognition</a:t>
                </a:r>
              </a:p>
              <a:p>
                <a:r>
                  <a:rPr lang="de-DE" dirty="0"/>
                  <a:t>„Was wurde gesagt?“ </a:t>
                </a:r>
              </a:p>
            </p:txBody>
          </p:sp>
          <p:sp>
            <p:nvSpPr>
              <p:cNvPr id="136" name="Pfeil nach rechts 135">
                <a:extLst>
                  <a:ext uri="{FF2B5EF4-FFF2-40B4-BE49-F238E27FC236}">
                    <a16:creationId xmlns:a16="http://schemas.microsoft.com/office/drawing/2014/main" id="{B58B5F93-6CB6-FE47-A01A-464DCD0C64B2}"/>
                  </a:ext>
                </a:extLst>
              </p:cNvPr>
              <p:cNvSpPr/>
              <p:nvPr/>
            </p:nvSpPr>
            <p:spPr>
              <a:xfrm rot="5400000">
                <a:off x="5003225" y="2245467"/>
                <a:ext cx="748014" cy="26185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64" name="Gruppieren 63">
                <a:extLst>
                  <a:ext uri="{FF2B5EF4-FFF2-40B4-BE49-F238E27FC236}">
                    <a16:creationId xmlns:a16="http://schemas.microsoft.com/office/drawing/2014/main" id="{1D6D216D-3938-2344-AAB2-BAE59E7BDE5D}"/>
                  </a:ext>
                </a:extLst>
              </p:cNvPr>
              <p:cNvGrpSpPr/>
              <p:nvPr/>
            </p:nvGrpSpPr>
            <p:grpSpPr>
              <a:xfrm>
                <a:off x="4072401" y="2784844"/>
                <a:ext cx="2609661" cy="562509"/>
                <a:chOff x="4072401" y="2839223"/>
                <a:chExt cx="2609661" cy="562509"/>
              </a:xfrm>
            </p:grpSpPr>
            <p:sp>
              <p:nvSpPr>
                <p:cNvPr id="137" name="Abgerundetes Rechteck 136">
                  <a:extLst>
                    <a:ext uri="{FF2B5EF4-FFF2-40B4-BE49-F238E27FC236}">
                      <a16:creationId xmlns:a16="http://schemas.microsoft.com/office/drawing/2014/main" id="{862812F5-38A2-6641-8AF2-3360F64D110A}"/>
                    </a:ext>
                  </a:extLst>
                </p:cNvPr>
                <p:cNvSpPr/>
                <p:nvPr/>
              </p:nvSpPr>
              <p:spPr>
                <a:xfrm>
                  <a:off x="4072401" y="2839223"/>
                  <a:ext cx="2609661" cy="562509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2C673155-9FAD-9447-A5DB-D4FA93AB3D65}"/>
                    </a:ext>
                  </a:extLst>
                </p:cNvPr>
                <p:cNvSpPr txBox="1"/>
                <p:nvPr/>
              </p:nvSpPr>
              <p:spPr>
                <a:xfrm>
                  <a:off x="4317007" y="2883579"/>
                  <a:ext cx="21339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Natural </a:t>
                  </a:r>
                  <a:r>
                    <a:rPr lang="de-DE" dirty="0" err="1"/>
                    <a:t>language</a:t>
                  </a:r>
                  <a:r>
                    <a:rPr lang="de-DE" dirty="0"/>
                    <a:t> </a:t>
                  </a:r>
                  <a:r>
                    <a:rPr lang="de-DE" dirty="0" err="1"/>
                    <a:t>processing</a:t>
                  </a:r>
                  <a:endParaRPr lang="de-DE" dirty="0"/>
                </a:p>
                <a:p>
                  <a:r>
                    <a:rPr lang="de-DE" dirty="0"/>
                    <a:t>„Was bedeutet es?“</a:t>
                  </a:r>
                </a:p>
              </p:txBody>
            </p:sp>
          </p:grpSp>
          <p:grpSp>
            <p:nvGrpSpPr>
              <p:cNvPr id="138" name="Gruppieren 137">
                <a:extLst>
                  <a:ext uri="{FF2B5EF4-FFF2-40B4-BE49-F238E27FC236}">
                    <a16:creationId xmlns:a16="http://schemas.microsoft.com/office/drawing/2014/main" id="{74CF3CF6-D8AE-364E-BC63-7040570971FB}"/>
                  </a:ext>
                </a:extLst>
              </p:cNvPr>
              <p:cNvGrpSpPr/>
              <p:nvPr/>
            </p:nvGrpSpPr>
            <p:grpSpPr>
              <a:xfrm>
                <a:off x="4054202" y="4112977"/>
                <a:ext cx="2609661" cy="562509"/>
                <a:chOff x="4072401" y="2839223"/>
                <a:chExt cx="2609661" cy="562509"/>
              </a:xfrm>
            </p:grpSpPr>
            <p:sp>
              <p:nvSpPr>
                <p:cNvPr id="139" name="Abgerundetes Rechteck 138">
                  <a:extLst>
                    <a:ext uri="{FF2B5EF4-FFF2-40B4-BE49-F238E27FC236}">
                      <a16:creationId xmlns:a16="http://schemas.microsoft.com/office/drawing/2014/main" id="{AB9025C2-79DA-954B-AB25-3BAD4FAC908C}"/>
                    </a:ext>
                  </a:extLst>
                </p:cNvPr>
                <p:cNvSpPr/>
                <p:nvPr/>
              </p:nvSpPr>
              <p:spPr>
                <a:xfrm>
                  <a:off x="4072401" y="2839223"/>
                  <a:ext cx="2609661" cy="562509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0" name="Textfeld 139">
                  <a:extLst>
                    <a:ext uri="{FF2B5EF4-FFF2-40B4-BE49-F238E27FC236}">
                      <a16:creationId xmlns:a16="http://schemas.microsoft.com/office/drawing/2014/main" id="{3523D57A-DCE4-1743-B589-3E2F2496A472}"/>
                    </a:ext>
                  </a:extLst>
                </p:cNvPr>
                <p:cNvSpPr txBox="1"/>
                <p:nvPr/>
              </p:nvSpPr>
              <p:spPr>
                <a:xfrm>
                  <a:off x="4645748" y="2889644"/>
                  <a:ext cx="146296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Speech Synthesis</a:t>
                  </a:r>
                </a:p>
                <a:p>
                  <a:r>
                    <a:rPr lang="de-DE" dirty="0"/>
                    <a:t>„Was antworte ich“</a:t>
                  </a:r>
                </a:p>
              </p:txBody>
            </p:sp>
          </p:grpSp>
          <p:sp>
            <p:nvSpPr>
              <p:cNvPr id="141" name="Pfeil nach rechts 140">
                <a:extLst>
                  <a:ext uri="{FF2B5EF4-FFF2-40B4-BE49-F238E27FC236}">
                    <a16:creationId xmlns:a16="http://schemas.microsoft.com/office/drawing/2014/main" id="{1BE2F3E0-9379-BD4E-9544-4FBC236F253A}"/>
                  </a:ext>
                </a:extLst>
              </p:cNvPr>
              <p:cNvSpPr/>
              <p:nvPr/>
            </p:nvSpPr>
            <p:spPr>
              <a:xfrm rot="5400000">
                <a:off x="5003223" y="3599239"/>
                <a:ext cx="748014" cy="26185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F8B1FCC2-D915-F84E-ABD3-A1E3299FF2DC}"/>
                  </a:ext>
                </a:extLst>
              </p:cNvPr>
              <p:cNvSpPr txBox="1"/>
              <p:nvPr/>
            </p:nvSpPr>
            <p:spPr>
              <a:xfrm>
                <a:off x="5418717" y="2186490"/>
                <a:ext cx="8618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Transkript</a:t>
                </a:r>
              </a:p>
            </p:txBody>
          </p:sp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0DF4FFC9-C0D9-4143-B28F-AF8272EBC1BB}"/>
                  </a:ext>
                </a:extLst>
              </p:cNvPr>
              <p:cNvSpPr txBox="1"/>
              <p:nvPr/>
            </p:nvSpPr>
            <p:spPr>
              <a:xfrm>
                <a:off x="5430290" y="3551865"/>
                <a:ext cx="8386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Handlung</a:t>
                </a:r>
              </a:p>
            </p:txBody>
          </p:sp>
          <p:sp>
            <p:nvSpPr>
              <p:cNvPr id="144" name="Pfeil nach rechts 143">
                <a:extLst>
                  <a:ext uri="{FF2B5EF4-FFF2-40B4-BE49-F238E27FC236}">
                    <a16:creationId xmlns:a16="http://schemas.microsoft.com/office/drawing/2014/main" id="{02C8E3B0-89A4-364F-A59D-A9FCBE389249}"/>
                  </a:ext>
                </a:extLst>
              </p:cNvPr>
              <p:cNvSpPr/>
              <p:nvPr/>
            </p:nvSpPr>
            <p:spPr>
              <a:xfrm>
                <a:off x="2858607" y="1582001"/>
                <a:ext cx="1213794" cy="26185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6ABA0317-D37C-E74B-B1CC-BD996AEEC092}"/>
                  </a:ext>
                </a:extLst>
              </p:cNvPr>
              <p:cNvSpPr txBox="1"/>
              <p:nvPr/>
            </p:nvSpPr>
            <p:spPr>
              <a:xfrm>
                <a:off x="2780876" y="1375728"/>
                <a:ext cx="1213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Spracheingabe</a:t>
                </a:r>
              </a:p>
            </p:txBody>
          </p:sp>
          <p:sp>
            <p:nvSpPr>
              <p:cNvPr id="145" name="Pfeil nach rechts 144">
                <a:extLst>
                  <a:ext uri="{FF2B5EF4-FFF2-40B4-BE49-F238E27FC236}">
                    <a16:creationId xmlns:a16="http://schemas.microsoft.com/office/drawing/2014/main" id="{32C683E3-C780-554A-A5AB-FED61522AE43}"/>
                  </a:ext>
                </a:extLst>
              </p:cNvPr>
              <p:cNvSpPr/>
              <p:nvPr/>
            </p:nvSpPr>
            <p:spPr>
              <a:xfrm rot="10800000">
                <a:off x="2840406" y="4263303"/>
                <a:ext cx="1213794" cy="26185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1E4C0AC1-2E69-6F46-8D9F-F32B364D5E21}"/>
                  </a:ext>
                </a:extLst>
              </p:cNvPr>
              <p:cNvSpPr txBox="1"/>
              <p:nvPr/>
            </p:nvSpPr>
            <p:spPr>
              <a:xfrm>
                <a:off x="2867853" y="4024898"/>
                <a:ext cx="12570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Sprachausgabe</a:t>
                </a:r>
              </a:p>
            </p:txBody>
          </p:sp>
        </p:grp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E59640BA-70B3-3A41-8945-75C87138E3D6}"/>
                </a:ext>
              </a:extLst>
            </p:cNvPr>
            <p:cNvSpPr/>
            <p:nvPr/>
          </p:nvSpPr>
          <p:spPr>
            <a:xfrm>
              <a:off x="4831200" y="2744869"/>
              <a:ext cx="3081600" cy="6841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1248FA6E-A53E-F843-9CCC-22AD7002DD5F}"/>
                </a:ext>
              </a:extLst>
            </p:cNvPr>
            <p:cNvSpPr txBox="1"/>
            <p:nvPr/>
          </p:nvSpPr>
          <p:spPr>
            <a:xfrm>
              <a:off x="7912135" y="2935932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Heute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7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1051512"/>
            <a:ext cx="11469600" cy="547301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Natural Language Processing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Statusupdate Masterarbeit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BDE1F74B-F5E3-A54E-AF42-508BF4648D83}"/>
              </a:ext>
            </a:extLst>
          </p:cNvPr>
          <p:cNvSpPr txBox="1">
            <a:spLocks/>
          </p:cNvSpPr>
          <p:nvPr/>
        </p:nvSpPr>
        <p:spPr>
          <a:xfrm>
            <a:off x="360000" y="1051511"/>
            <a:ext cx="11469600" cy="54730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58775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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 3" pitchFamily="18" charset="2"/>
              <a:buChar char="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§"/>
              <a:tabLst>
                <a:tab pos="152241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lnSpc>
                <a:spcPct val="110000"/>
              </a:lnSpc>
              <a:spcBef>
                <a:spcPts val="862"/>
              </a:spcBef>
              <a:buClr>
                <a:schemeClr val="tx2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Aus Trainingsdaten entsteht Array mit einzigartigen Wortstämmen:</a:t>
            </a:r>
          </a:p>
          <a:p>
            <a:pPr marL="0" indent="0">
              <a:buNone/>
            </a:pPr>
            <a:r>
              <a:rPr lang="de-DE" sz="1800" dirty="0"/>
              <a:t> [‚</a:t>
            </a:r>
            <a:r>
              <a:rPr lang="de-DE" sz="1800" dirty="0" err="1"/>
              <a:t>loc</a:t>
            </a:r>
            <a:r>
              <a:rPr lang="de-DE" sz="1800" dirty="0"/>
              <a:t>', '</a:t>
            </a:r>
            <a:r>
              <a:rPr lang="de-DE" sz="1800" dirty="0" err="1"/>
              <a:t>environ</a:t>
            </a:r>
            <a:r>
              <a:rPr lang="de-DE" sz="1800" dirty="0"/>
              <a:t>', ‚</a:t>
            </a:r>
            <a:r>
              <a:rPr lang="de-DE" sz="1800" dirty="0" err="1"/>
              <a:t>to</a:t>
            </a:r>
            <a:r>
              <a:rPr lang="de-DE" sz="1800" dirty="0"/>
              <a:t>', '</a:t>
            </a:r>
            <a:r>
              <a:rPr lang="de-DE" sz="1800" dirty="0" err="1"/>
              <a:t>command</a:t>
            </a:r>
            <a:r>
              <a:rPr lang="de-DE" sz="1800" dirty="0"/>
              <a:t>', '</a:t>
            </a:r>
            <a:r>
              <a:rPr lang="de-DE" sz="1800" dirty="0" err="1"/>
              <a:t>trip</a:t>
            </a:r>
            <a:r>
              <a:rPr lang="de-DE" sz="1800" dirty="0"/>
              <a:t>', '</a:t>
            </a:r>
            <a:r>
              <a:rPr lang="de-DE" sz="1800" dirty="0" err="1"/>
              <a:t>you</a:t>
            </a:r>
            <a:r>
              <a:rPr lang="de-DE" sz="1800" dirty="0"/>
              <a:t>', '</a:t>
            </a:r>
            <a:r>
              <a:rPr lang="de-DE" sz="1800" dirty="0" err="1"/>
              <a:t>robot</a:t>
            </a:r>
            <a:r>
              <a:rPr lang="de-DE" sz="1800" dirty="0"/>
              <a:t>', '</a:t>
            </a:r>
            <a:r>
              <a:rPr lang="de-DE" sz="1800" dirty="0" err="1"/>
              <a:t>put</a:t>
            </a:r>
            <a:r>
              <a:rPr lang="de-DE" sz="1800" dirty="0"/>
              <a:t>‘, ‚</a:t>
            </a:r>
            <a:r>
              <a:rPr lang="de-DE" sz="1800" dirty="0" err="1"/>
              <a:t>driv</a:t>
            </a:r>
            <a:r>
              <a:rPr lang="de-DE" sz="1800" dirty="0"/>
              <a:t>'‚‘</a:t>
            </a:r>
            <a:r>
              <a:rPr lang="de-DE" sz="1800" dirty="0" err="1"/>
              <a:t>alph</a:t>
            </a:r>
            <a:r>
              <a:rPr lang="de-DE" sz="1800" dirty="0"/>
              <a:t>‘, ]</a:t>
            </a:r>
          </a:p>
          <a:p>
            <a:pPr marL="0" indent="0">
              <a:buNone/>
            </a:pPr>
            <a:endParaRPr lang="de-DE" sz="1800" dirty="0"/>
          </a:p>
          <a:p>
            <a:r>
              <a:rPr lang="de-DE" sz="1800" dirty="0"/>
              <a:t>Transkription aus DS „</a:t>
            </a:r>
            <a:r>
              <a:rPr lang="de-DE" sz="1800" dirty="0" err="1"/>
              <a:t>drive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location</a:t>
            </a:r>
            <a:r>
              <a:rPr lang="de-DE" sz="1800" dirty="0"/>
              <a:t> </a:t>
            </a:r>
            <a:r>
              <a:rPr lang="de-DE" sz="1800" dirty="0" err="1"/>
              <a:t>alpha</a:t>
            </a:r>
            <a:r>
              <a:rPr lang="de-DE" sz="1800" dirty="0"/>
              <a:t>“ </a:t>
            </a:r>
            <a:r>
              <a:rPr lang="de-DE" sz="1800" dirty="0">
                <a:sym typeface="Wingdings" pitchFamily="2" charset="2"/>
              </a:rPr>
              <a:t> „</a:t>
            </a:r>
            <a:r>
              <a:rPr lang="de-DE" sz="1800" dirty="0" err="1">
                <a:sym typeface="Wingdings" pitchFamily="2" charset="2"/>
              </a:rPr>
              <a:t>bag</a:t>
            </a:r>
            <a:r>
              <a:rPr lang="de-DE" sz="1800" dirty="0">
                <a:sym typeface="Wingdings" pitchFamily="2" charset="2"/>
              </a:rPr>
              <a:t> </a:t>
            </a:r>
            <a:r>
              <a:rPr lang="de-DE" sz="1800" dirty="0" err="1">
                <a:sym typeface="Wingdings" pitchFamily="2" charset="2"/>
              </a:rPr>
              <a:t>of</a:t>
            </a:r>
            <a:r>
              <a:rPr lang="de-DE" sz="1800" dirty="0">
                <a:sym typeface="Wingdings" pitchFamily="2" charset="2"/>
              </a:rPr>
              <a:t> </a:t>
            </a:r>
            <a:r>
              <a:rPr lang="de-DE" sz="1800" dirty="0" err="1">
                <a:sym typeface="Wingdings" pitchFamily="2" charset="2"/>
              </a:rPr>
              <a:t>words</a:t>
            </a:r>
            <a:r>
              <a:rPr lang="de-DE" sz="1800" dirty="0">
                <a:sym typeface="Wingdings" pitchFamily="2" charset="2"/>
              </a:rPr>
              <a:t>“ = [1 0 0 0 0 0 0 0 1 1]  Input NN</a:t>
            </a:r>
          </a:p>
          <a:p>
            <a:pPr marL="0" indent="0">
              <a:buNone/>
            </a:pPr>
            <a:endParaRPr lang="de-DE" sz="1800" dirty="0">
              <a:sym typeface="Wingdings" pitchFamily="2" charset="2"/>
            </a:endParaRPr>
          </a:p>
          <a:p>
            <a:r>
              <a:rPr lang="de-DE" sz="1800" dirty="0" err="1">
                <a:sym typeface="Wingdings" pitchFamily="2" charset="2"/>
              </a:rPr>
              <a:t>Sparse</a:t>
            </a:r>
            <a:r>
              <a:rPr lang="de-DE" sz="1800" dirty="0">
                <a:sym typeface="Wingdings" pitchFamily="2" charset="2"/>
              </a:rPr>
              <a:t> </a:t>
            </a:r>
            <a:r>
              <a:rPr lang="de-DE" sz="1800" dirty="0" err="1">
                <a:sym typeface="Wingdings" pitchFamily="2" charset="2"/>
              </a:rPr>
              <a:t>Vector</a:t>
            </a:r>
            <a:r>
              <a:rPr lang="de-DE" sz="1800" dirty="0">
                <a:sym typeface="Wingdings" pitchFamily="2" charset="2"/>
              </a:rPr>
              <a:t> als Input</a:t>
            </a:r>
            <a:endParaRPr lang="de-DE" sz="1800" dirty="0"/>
          </a:p>
          <a:p>
            <a:pPr marL="358775" lvl="1" indent="0">
              <a:buNone/>
            </a:pPr>
            <a:endParaRPr lang="de-DE" sz="1800" dirty="0"/>
          </a:p>
          <a:p>
            <a:pPr lvl="1"/>
            <a:endParaRPr lang="de-DE" sz="1800" dirty="0"/>
          </a:p>
          <a:p>
            <a:pPr marL="358775" lvl="1" indent="0"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358775" lvl="1" indent="0">
              <a:buFont typeface="Wingdings 3" pitchFamily="18" charset="2"/>
              <a:buNone/>
            </a:pPr>
            <a:endParaRPr lang="de-DE" sz="1800" dirty="0"/>
          </a:p>
          <a:p>
            <a:endParaRPr lang="de-DE" sz="1800" dirty="0"/>
          </a:p>
          <a:p>
            <a:pPr lvl="1"/>
            <a:endParaRPr lang="de-DE" sz="1800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E1A07DA2-4FDC-B749-88F6-250140FC2F26}"/>
              </a:ext>
            </a:extLst>
          </p:cNvPr>
          <p:cNvGrpSpPr/>
          <p:nvPr/>
        </p:nvGrpSpPr>
        <p:grpSpPr>
          <a:xfrm>
            <a:off x="3652063" y="3429000"/>
            <a:ext cx="4484348" cy="2648778"/>
            <a:chOff x="2825282" y="2779644"/>
            <a:chExt cx="5576256" cy="2774950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288DE5B-A2D8-CE44-9E85-28A012340F1A}"/>
                </a:ext>
              </a:extLst>
            </p:cNvPr>
            <p:cNvGrpSpPr/>
            <p:nvPr/>
          </p:nvGrpSpPr>
          <p:grpSpPr>
            <a:xfrm>
              <a:off x="2825282" y="2779644"/>
              <a:ext cx="4371744" cy="2774950"/>
              <a:chOff x="2825282" y="2779644"/>
              <a:chExt cx="4371744" cy="2774950"/>
            </a:xfrm>
          </p:grpSpPr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6ABF4F51-BCE7-0447-BA8E-C7311F1A991D}"/>
                  </a:ext>
                </a:extLst>
              </p:cNvPr>
              <p:cNvGrpSpPr/>
              <p:nvPr/>
            </p:nvGrpSpPr>
            <p:grpSpPr>
              <a:xfrm>
                <a:off x="3721004" y="2779644"/>
                <a:ext cx="3476022" cy="2774950"/>
                <a:chOff x="3694500" y="2812774"/>
                <a:chExt cx="3476022" cy="2774950"/>
              </a:xfrm>
            </p:grpSpPr>
            <p:cxnSp>
              <p:nvCxnSpPr>
                <p:cNvPr id="26" name="Gerade Verbindung mit Pfeil 25">
                  <a:extLst>
                    <a:ext uri="{FF2B5EF4-FFF2-40B4-BE49-F238E27FC236}">
                      <a16:creationId xmlns:a16="http://schemas.microsoft.com/office/drawing/2014/main" id="{5725BEB6-0FCE-C740-B7D3-386D4F0F1D2C}"/>
                    </a:ext>
                  </a:extLst>
                </p:cNvPr>
                <p:cNvCxnSpPr>
                  <a:cxnSpLocks/>
                  <a:endCxn id="36" idx="2"/>
                </p:cNvCxnSpPr>
                <p:nvPr/>
              </p:nvCxnSpPr>
              <p:spPr>
                <a:xfrm>
                  <a:off x="6094800" y="3289226"/>
                  <a:ext cx="895722" cy="146683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Gerade Verbindung mit Pfeil 26">
                  <a:extLst>
                    <a:ext uri="{FF2B5EF4-FFF2-40B4-BE49-F238E27FC236}">
                      <a16:creationId xmlns:a16="http://schemas.microsoft.com/office/drawing/2014/main" id="{7E0D25E2-B26B-7943-8E82-B398270AD112}"/>
                    </a:ext>
                  </a:extLst>
                </p:cNvPr>
                <p:cNvCxnSpPr>
                  <a:cxnSpLocks/>
                  <a:endCxn id="32" idx="2"/>
                </p:cNvCxnSpPr>
                <p:nvPr/>
              </p:nvCxnSpPr>
              <p:spPr>
                <a:xfrm flipV="1">
                  <a:off x="6094800" y="3267209"/>
                  <a:ext cx="895722" cy="3977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Gerade Verbindung mit Pfeil 27">
                  <a:extLst>
                    <a:ext uri="{FF2B5EF4-FFF2-40B4-BE49-F238E27FC236}">
                      <a16:creationId xmlns:a16="http://schemas.microsoft.com/office/drawing/2014/main" id="{C4C26ACE-5BE0-7048-93F5-72B16CED2545}"/>
                    </a:ext>
                  </a:extLst>
                </p:cNvPr>
                <p:cNvCxnSpPr>
                  <a:cxnSpLocks/>
                  <a:endCxn id="36" idx="2"/>
                </p:cNvCxnSpPr>
                <p:nvPr/>
              </p:nvCxnSpPr>
              <p:spPr>
                <a:xfrm>
                  <a:off x="6094800" y="3672901"/>
                  <a:ext cx="895722" cy="108316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uppieren 28">
                  <a:extLst>
                    <a:ext uri="{FF2B5EF4-FFF2-40B4-BE49-F238E27FC236}">
                      <a16:creationId xmlns:a16="http://schemas.microsoft.com/office/drawing/2014/main" id="{C9D1F869-F743-474E-BF06-CB3F3FBDA651}"/>
                    </a:ext>
                  </a:extLst>
                </p:cNvPr>
                <p:cNvGrpSpPr/>
                <p:nvPr/>
              </p:nvGrpSpPr>
              <p:grpSpPr>
                <a:xfrm>
                  <a:off x="3694500" y="2812774"/>
                  <a:ext cx="3476022" cy="2774950"/>
                  <a:chOff x="3694500" y="2812774"/>
                  <a:chExt cx="3476022" cy="2774950"/>
                </a:xfrm>
              </p:grpSpPr>
              <p:pic>
                <p:nvPicPr>
                  <p:cNvPr id="31" name="Grafik 30">
                    <a:extLst>
                      <a:ext uri="{FF2B5EF4-FFF2-40B4-BE49-F238E27FC236}">
                        <a16:creationId xmlns:a16="http://schemas.microsoft.com/office/drawing/2014/main" id="{51848485-A261-DE4F-99F9-205D79927E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694500" y="2812774"/>
                    <a:ext cx="2400300" cy="2774950"/>
                  </a:xfrm>
                  <a:prstGeom prst="rect">
                    <a:avLst/>
                  </a:prstGeom>
                </p:spPr>
              </p:pic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8A159407-7775-9A43-AE9F-B562E66BBF2F}"/>
                      </a:ext>
                    </a:extLst>
                  </p:cNvPr>
                  <p:cNvSpPr/>
                  <p:nvPr/>
                </p:nvSpPr>
                <p:spPr>
                  <a:xfrm>
                    <a:off x="6990522" y="3177209"/>
                    <a:ext cx="180000" cy="180000"/>
                  </a:xfrm>
                  <a:prstGeom prst="ellipse">
                    <a:avLst/>
                  </a:prstGeom>
                  <a:solidFill>
                    <a:srgbClr val="DC93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D4F4D3AD-0C01-7341-A75A-20C2B85C4A67}"/>
                      </a:ext>
                    </a:extLst>
                  </p:cNvPr>
                  <p:cNvSpPr/>
                  <p:nvPr/>
                </p:nvSpPr>
                <p:spPr>
                  <a:xfrm>
                    <a:off x="6990522" y="3530747"/>
                    <a:ext cx="180000" cy="180000"/>
                  </a:xfrm>
                  <a:prstGeom prst="ellipse">
                    <a:avLst/>
                  </a:prstGeom>
                  <a:solidFill>
                    <a:srgbClr val="DC93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E3684329-02E1-A047-A14F-C3CF3F917D4A}"/>
                      </a:ext>
                    </a:extLst>
                  </p:cNvPr>
                  <p:cNvSpPr/>
                  <p:nvPr/>
                </p:nvSpPr>
                <p:spPr>
                  <a:xfrm>
                    <a:off x="6990522" y="3909185"/>
                    <a:ext cx="180000" cy="180000"/>
                  </a:xfrm>
                  <a:prstGeom prst="ellipse">
                    <a:avLst/>
                  </a:prstGeom>
                  <a:solidFill>
                    <a:srgbClr val="DC93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26E09713-4FE4-FE4B-85E8-61CA219D42E4}"/>
                      </a:ext>
                    </a:extLst>
                  </p:cNvPr>
                  <p:cNvSpPr/>
                  <p:nvPr/>
                </p:nvSpPr>
                <p:spPr>
                  <a:xfrm>
                    <a:off x="6990522" y="4287623"/>
                    <a:ext cx="180000" cy="180000"/>
                  </a:xfrm>
                  <a:prstGeom prst="ellipse">
                    <a:avLst/>
                  </a:prstGeom>
                  <a:solidFill>
                    <a:srgbClr val="DC93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C3321E06-F4AA-F944-89CC-C999BBE94CE2}"/>
                      </a:ext>
                    </a:extLst>
                  </p:cNvPr>
                  <p:cNvSpPr/>
                  <p:nvPr/>
                </p:nvSpPr>
                <p:spPr>
                  <a:xfrm>
                    <a:off x="6990522" y="4666061"/>
                    <a:ext cx="180000" cy="180000"/>
                  </a:xfrm>
                  <a:prstGeom prst="ellipse">
                    <a:avLst/>
                  </a:prstGeom>
                  <a:solidFill>
                    <a:srgbClr val="DC93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cxnSp>
                <p:nvCxnSpPr>
                  <p:cNvPr id="37" name="Gerade Verbindung mit Pfeil 36">
                    <a:extLst>
                      <a:ext uri="{FF2B5EF4-FFF2-40B4-BE49-F238E27FC236}">
                        <a16:creationId xmlns:a16="http://schemas.microsoft.com/office/drawing/2014/main" id="{466BE10D-4BD3-9F43-ADA1-E751DA59D051}"/>
                      </a:ext>
                    </a:extLst>
                  </p:cNvPr>
                  <p:cNvCxnSpPr>
                    <a:cxnSpLocks/>
                    <a:endCxn id="32" idx="2"/>
                  </p:cNvCxnSpPr>
                  <p:nvPr/>
                </p:nvCxnSpPr>
                <p:spPr>
                  <a:xfrm>
                    <a:off x="6094800" y="2947924"/>
                    <a:ext cx="895722" cy="31928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Gerade Verbindung mit Pfeil 37">
                    <a:extLst>
                      <a:ext uri="{FF2B5EF4-FFF2-40B4-BE49-F238E27FC236}">
                        <a16:creationId xmlns:a16="http://schemas.microsoft.com/office/drawing/2014/main" id="{0EE412B8-6B1A-6943-8609-8CB6CEA7CD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94800" y="3290142"/>
                    <a:ext cx="895722" cy="31928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Gerade Verbindung mit Pfeil 38">
                    <a:extLst>
                      <a:ext uri="{FF2B5EF4-FFF2-40B4-BE49-F238E27FC236}">
                        <a16:creationId xmlns:a16="http://schemas.microsoft.com/office/drawing/2014/main" id="{F668D3AC-AB72-BA4A-B4D0-D27264374A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94800" y="3664952"/>
                    <a:ext cx="895722" cy="31928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Gerade Verbindung mit Pfeil 39">
                    <a:extLst>
                      <a:ext uri="{FF2B5EF4-FFF2-40B4-BE49-F238E27FC236}">
                        <a16:creationId xmlns:a16="http://schemas.microsoft.com/office/drawing/2014/main" id="{D8546A7E-0597-C842-98D5-8358B0CD2EF4}"/>
                      </a:ext>
                    </a:extLst>
                  </p:cNvPr>
                  <p:cNvCxnSpPr>
                    <a:cxnSpLocks/>
                    <a:endCxn id="33" idx="2"/>
                  </p:cNvCxnSpPr>
                  <p:nvPr/>
                </p:nvCxnSpPr>
                <p:spPr>
                  <a:xfrm>
                    <a:off x="6094800" y="2947924"/>
                    <a:ext cx="895722" cy="67282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Gerade Verbindung mit Pfeil 40">
                    <a:extLst>
                      <a:ext uri="{FF2B5EF4-FFF2-40B4-BE49-F238E27FC236}">
                        <a16:creationId xmlns:a16="http://schemas.microsoft.com/office/drawing/2014/main" id="{1659AAD5-EDF4-1B4E-A1F8-AFEE53023860}"/>
                      </a:ext>
                    </a:extLst>
                  </p:cNvPr>
                  <p:cNvCxnSpPr>
                    <a:cxnSpLocks/>
                    <a:endCxn id="35" idx="2"/>
                  </p:cNvCxnSpPr>
                  <p:nvPr/>
                </p:nvCxnSpPr>
                <p:spPr>
                  <a:xfrm>
                    <a:off x="6094800" y="2968180"/>
                    <a:ext cx="895722" cy="140944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Gerade Verbindung mit Pfeil 41">
                    <a:extLst>
                      <a:ext uri="{FF2B5EF4-FFF2-40B4-BE49-F238E27FC236}">
                        <a16:creationId xmlns:a16="http://schemas.microsoft.com/office/drawing/2014/main" id="{B9EAC198-9BCE-F540-9697-0CDB3CB9F312}"/>
                      </a:ext>
                    </a:extLst>
                  </p:cNvPr>
                  <p:cNvCxnSpPr>
                    <a:cxnSpLocks/>
                    <a:endCxn id="32" idx="2"/>
                  </p:cNvCxnSpPr>
                  <p:nvPr/>
                </p:nvCxnSpPr>
                <p:spPr>
                  <a:xfrm flipV="1">
                    <a:off x="6094800" y="3267209"/>
                    <a:ext cx="895722" cy="3632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Gerade Verbindung mit Pfeil 42">
                    <a:extLst>
                      <a:ext uri="{FF2B5EF4-FFF2-40B4-BE49-F238E27FC236}">
                        <a16:creationId xmlns:a16="http://schemas.microsoft.com/office/drawing/2014/main" id="{0993FD51-47D1-814D-A73A-A22D95C01491}"/>
                      </a:ext>
                    </a:extLst>
                  </p:cNvPr>
                  <p:cNvCxnSpPr>
                    <a:cxnSpLocks/>
                    <a:endCxn id="36" idx="2"/>
                  </p:cNvCxnSpPr>
                  <p:nvPr/>
                </p:nvCxnSpPr>
                <p:spPr>
                  <a:xfrm flipV="1">
                    <a:off x="6094800" y="4756061"/>
                    <a:ext cx="895722" cy="62432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Gerade Verbindung mit Pfeil 43">
                    <a:extLst>
                      <a:ext uri="{FF2B5EF4-FFF2-40B4-BE49-F238E27FC236}">
                        <a16:creationId xmlns:a16="http://schemas.microsoft.com/office/drawing/2014/main" id="{878D7BB1-9863-CC48-A978-76C2E529B40B}"/>
                      </a:ext>
                    </a:extLst>
                  </p:cNvPr>
                  <p:cNvCxnSpPr>
                    <a:cxnSpLocks/>
                    <a:endCxn id="35" idx="2"/>
                  </p:cNvCxnSpPr>
                  <p:nvPr/>
                </p:nvCxnSpPr>
                <p:spPr>
                  <a:xfrm flipV="1">
                    <a:off x="6067200" y="4377623"/>
                    <a:ext cx="923322" cy="100276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Gerade Verbindung mit Pfeil 44">
                    <a:extLst>
                      <a:ext uri="{FF2B5EF4-FFF2-40B4-BE49-F238E27FC236}">
                        <a16:creationId xmlns:a16="http://schemas.microsoft.com/office/drawing/2014/main" id="{13B9C493-76F9-C04A-BB0B-1F816AE34EE8}"/>
                      </a:ext>
                    </a:extLst>
                  </p:cNvPr>
                  <p:cNvCxnSpPr>
                    <a:cxnSpLocks/>
                    <a:endCxn id="35" idx="2"/>
                  </p:cNvCxnSpPr>
                  <p:nvPr/>
                </p:nvCxnSpPr>
                <p:spPr>
                  <a:xfrm>
                    <a:off x="6094800" y="3298499"/>
                    <a:ext cx="895722" cy="107912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Gerade Verbindung mit Pfeil 45">
                    <a:extLst>
                      <a:ext uri="{FF2B5EF4-FFF2-40B4-BE49-F238E27FC236}">
                        <a16:creationId xmlns:a16="http://schemas.microsoft.com/office/drawing/2014/main" id="{B0FA00A4-0508-0F46-AFE3-02DE5ED62750}"/>
                      </a:ext>
                    </a:extLst>
                  </p:cNvPr>
                  <p:cNvCxnSpPr>
                    <a:cxnSpLocks/>
                    <a:endCxn id="34" idx="2"/>
                  </p:cNvCxnSpPr>
                  <p:nvPr/>
                </p:nvCxnSpPr>
                <p:spPr>
                  <a:xfrm flipV="1">
                    <a:off x="6067200" y="3999185"/>
                    <a:ext cx="923322" cy="138119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Gerade Verbindung mit Pfeil 46">
                    <a:extLst>
                      <a:ext uri="{FF2B5EF4-FFF2-40B4-BE49-F238E27FC236}">
                        <a16:creationId xmlns:a16="http://schemas.microsoft.com/office/drawing/2014/main" id="{175F9131-A79D-0A4F-8630-89077850816A}"/>
                      </a:ext>
                    </a:extLst>
                  </p:cNvPr>
                  <p:cNvCxnSpPr>
                    <a:cxnSpLocks/>
                    <a:endCxn id="33" idx="2"/>
                  </p:cNvCxnSpPr>
                  <p:nvPr/>
                </p:nvCxnSpPr>
                <p:spPr>
                  <a:xfrm flipV="1">
                    <a:off x="6067200" y="3620747"/>
                    <a:ext cx="923322" cy="175136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Gerade Verbindung mit Pfeil 47">
                    <a:extLst>
                      <a:ext uri="{FF2B5EF4-FFF2-40B4-BE49-F238E27FC236}">
                        <a16:creationId xmlns:a16="http://schemas.microsoft.com/office/drawing/2014/main" id="{61D333BA-5431-1443-88F9-9B04A9770875}"/>
                      </a:ext>
                    </a:extLst>
                  </p:cNvPr>
                  <p:cNvCxnSpPr>
                    <a:cxnSpLocks/>
                    <a:endCxn id="32" idx="2"/>
                  </p:cNvCxnSpPr>
                  <p:nvPr/>
                </p:nvCxnSpPr>
                <p:spPr>
                  <a:xfrm flipV="1">
                    <a:off x="6094800" y="3267209"/>
                    <a:ext cx="895722" cy="211285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8" name="Gerade Verbindung mit Pfeil 17">
                <a:extLst>
                  <a:ext uri="{FF2B5EF4-FFF2-40B4-BE49-F238E27FC236}">
                    <a16:creationId xmlns:a16="http://schemas.microsoft.com/office/drawing/2014/main" id="{C5889476-EA35-D14F-A1EA-10F18875C1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0862" y="2939331"/>
                <a:ext cx="5401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44B374F6-161C-5143-83CD-F3554DD023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0862" y="3265369"/>
                <a:ext cx="5401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>
                <a:extLst>
                  <a:ext uri="{FF2B5EF4-FFF2-40B4-BE49-F238E27FC236}">
                    <a16:creationId xmlns:a16="http://schemas.microsoft.com/office/drawing/2014/main" id="{073F236A-405D-BC4C-8054-0E66B336CE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0862" y="3620845"/>
                <a:ext cx="5401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520855A7-3618-AC47-8E68-33FC9692C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0862" y="5346929"/>
                <a:ext cx="5401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6146113-129F-6648-84AC-7EA85A274DD4}"/>
                  </a:ext>
                </a:extLst>
              </p:cNvPr>
              <p:cNvSpPr txBox="1"/>
              <p:nvPr/>
            </p:nvSpPr>
            <p:spPr>
              <a:xfrm>
                <a:off x="2825282" y="2796550"/>
                <a:ext cx="4376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1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A00418E3-877A-724C-A517-7CC29D708797}"/>
                  </a:ext>
                </a:extLst>
              </p:cNvPr>
              <p:cNvSpPr txBox="1"/>
              <p:nvPr/>
            </p:nvSpPr>
            <p:spPr>
              <a:xfrm>
                <a:off x="2835482" y="3126869"/>
                <a:ext cx="4376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0</a:t>
                </a:r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1EAD1A36-6125-8045-99D2-3F5D8FF937EB}"/>
                  </a:ext>
                </a:extLst>
              </p:cNvPr>
              <p:cNvSpPr txBox="1"/>
              <p:nvPr/>
            </p:nvSpPr>
            <p:spPr>
              <a:xfrm>
                <a:off x="2835482" y="3482247"/>
                <a:ext cx="4376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0</a:t>
                </a:r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ACDEAF1-CBAA-8A47-9B35-425F0AD66EF0}"/>
                  </a:ext>
                </a:extLst>
              </p:cNvPr>
              <p:cNvSpPr txBox="1"/>
              <p:nvPr/>
            </p:nvSpPr>
            <p:spPr>
              <a:xfrm>
                <a:off x="2874559" y="5208429"/>
                <a:ext cx="4376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1</a:t>
                </a:r>
              </a:p>
            </p:txBody>
          </p:sp>
        </p:grp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33514401-CA9B-7940-8746-94FA03498A5E}"/>
                </a:ext>
              </a:extLst>
            </p:cNvPr>
            <p:cNvSpPr txBox="1"/>
            <p:nvPr/>
          </p:nvSpPr>
          <p:spPr>
            <a:xfrm>
              <a:off x="7192789" y="3081505"/>
              <a:ext cx="945661" cy="19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/>
                <a:t>P(„</a:t>
              </a:r>
              <a:r>
                <a:rPr lang="de-DE" sz="800" dirty="0" err="1"/>
                <a:t>slam</a:t>
              </a:r>
              <a:r>
                <a:rPr lang="de-DE" sz="800" dirty="0"/>
                <a:t>“)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17C65B0-A284-934D-BC12-AAAFD371791A}"/>
                </a:ext>
              </a:extLst>
            </p:cNvPr>
            <p:cNvSpPr txBox="1"/>
            <p:nvPr/>
          </p:nvSpPr>
          <p:spPr>
            <a:xfrm>
              <a:off x="7193672" y="3451446"/>
              <a:ext cx="945661" cy="19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/>
                <a:t>P(</a:t>
              </a:r>
              <a:r>
                <a:rPr lang="de-DE" sz="800" dirty="0" err="1"/>
                <a:t>drive</a:t>
              </a:r>
              <a:r>
                <a:rPr lang="de-DE" sz="800" dirty="0"/>
                <a:t> </a:t>
              </a:r>
              <a:r>
                <a:rPr lang="de-DE" sz="800" dirty="0" err="1"/>
                <a:t>to</a:t>
              </a:r>
              <a:r>
                <a:rPr lang="de-DE" sz="800" dirty="0"/>
                <a:t>)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67C6C645-6F47-F544-BF1E-31D3ABB32C2A}"/>
                </a:ext>
              </a:extLst>
            </p:cNvPr>
            <p:cNvSpPr txBox="1"/>
            <p:nvPr/>
          </p:nvSpPr>
          <p:spPr>
            <a:xfrm>
              <a:off x="7195424" y="3821610"/>
              <a:ext cx="945661" cy="19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/>
                <a:t>P(</a:t>
              </a:r>
              <a:r>
                <a:rPr lang="de-DE" sz="800" dirty="0" err="1"/>
                <a:t>wait</a:t>
              </a:r>
              <a:r>
                <a:rPr lang="de-DE" sz="800" dirty="0"/>
                <a:t> </a:t>
              </a:r>
              <a:r>
                <a:rPr lang="de-DE" sz="800" dirty="0" err="1"/>
                <a:t>for</a:t>
              </a:r>
              <a:r>
                <a:rPr lang="de-DE" sz="800" dirty="0"/>
                <a:t>)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76D45DA-6C68-C646-A8B3-B84DEC4C2E0C}"/>
                </a:ext>
              </a:extLst>
            </p:cNvPr>
            <p:cNvSpPr txBox="1"/>
            <p:nvPr/>
          </p:nvSpPr>
          <p:spPr>
            <a:xfrm>
              <a:off x="7195424" y="4203033"/>
              <a:ext cx="1206114" cy="19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/>
                <a:t>P(</a:t>
              </a:r>
              <a:r>
                <a:rPr lang="de-DE" sz="800" dirty="0" err="1"/>
                <a:t>localization</a:t>
              </a:r>
              <a:r>
                <a:rPr lang="de-DE" sz="800" dirty="0"/>
                <a:t>)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981C78D1-C288-CA47-9433-F52930A94CA3}"/>
                </a:ext>
              </a:extLst>
            </p:cNvPr>
            <p:cNvSpPr txBox="1"/>
            <p:nvPr/>
          </p:nvSpPr>
          <p:spPr>
            <a:xfrm>
              <a:off x="7188799" y="4588794"/>
              <a:ext cx="945661" cy="19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/>
                <a:t>P(</a:t>
              </a:r>
              <a:r>
                <a:rPr lang="de-DE" sz="800" dirty="0" err="1"/>
                <a:t>stop</a:t>
              </a:r>
              <a:r>
                <a:rPr lang="de-DE" sz="8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489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1051512"/>
            <a:ext cx="11469600" cy="547301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Word Embedding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Statusupdate Masterarbeit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BDE1F74B-F5E3-A54E-AF42-508BF4648D83}"/>
              </a:ext>
            </a:extLst>
          </p:cNvPr>
          <p:cNvSpPr txBox="1">
            <a:spLocks/>
          </p:cNvSpPr>
          <p:nvPr/>
        </p:nvSpPr>
        <p:spPr>
          <a:xfrm>
            <a:off x="360000" y="1051511"/>
            <a:ext cx="11469600" cy="54730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58775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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 3" pitchFamily="18" charset="2"/>
              <a:buChar char="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§"/>
              <a:tabLst>
                <a:tab pos="152241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lnSpc>
                <a:spcPct val="110000"/>
              </a:lnSpc>
              <a:spcBef>
                <a:spcPts val="862"/>
              </a:spcBef>
              <a:buClr>
                <a:schemeClr val="tx2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Embedding Layer</a:t>
            </a:r>
          </a:p>
          <a:p>
            <a:pPr lvl="1"/>
            <a:r>
              <a:rPr lang="de-DE" sz="1800" dirty="0"/>
              <a:t>Zusätzlicher </a:t>
            </a:r>
            <a:r>
              <a:rPr lang="de-DE" sz="1800" dirty="0">
                <a:solidFill>
                  <a:srgbClr val="FF0000"/>
                </a:solidFill>
              </a:rPr>
              <a:t>Layer</a:t>
            </a:r>
            <a:r>
              <a:rPr lang="de-DE" sz="1800" dirty="0"/>
              <a:t> vor dem Netz zur Klassifikation von Dokumenten </a:t>
            </a:r>
          </a:p>
          <a:p>
            <a:pPr marL="358775" lvl="1" indent="0">
              <a:buNone/>
            </a:pPr>
            <a:endParaRPr lang="de-DE" sz="1800" dirty="0"/>
          </a:p>
          <a:p>
            <a:pPr lvl="1"/>
            <a:r>
              <a:rPr lang="de-DE" sz="1800" dirty="0"/>
              <a:t>Reduziert Größe des Netzes (</a:t>
            </a:r>
            <a:r>
              <a:rPr lang="de-DE" sz="1800" dirty="0" err="1"/>
              <a:t>Sparse</a:t>
            </a:r>
            <a:r>
              <a:rPr lang="de-DE" sz="1800" dirty="0"/>
              <a:t> Vektor zu </a:t>
            </a:r>
            <a:r>
              <a:rPr lang="de-DE" sz="1800" dirty="0" err="1"/>
              <a:t>Dense</a:t>
            </a:r>
            <a:r>
              <a:rPr lang="de-DE" sz="1800" dirty="0"/>
              <a:t> Vektor)</a:t>
            </a:r>
          </a:p>
          <a:p>
            <a:pPr lvl="1"/>
            <a:endParaRPr lang="de-DE" sz="1800" dirty="0"/>
          </a:p>
          <a:p>
            <a:pPr marL="358775" lvl="1" indent="0"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358775" lvl="1" indent="0">
              <a:buFont typeface="Wingdings 3" pitchFamily="18" charset="2"/>
              <a:buNone/>
            </a:pPr>
            <a:endParaRPr lang="de-DE" sz="1800" dirty="0"/>
          </a:p>
          <a:p>
            <a:endParaRPr lang="de-DE" sz="1800" dirty="0"/>
          </a:p>
          <a:p>
            <a:pPr lvl="1"/>
            <a:endParaRPr lang="de-DE" sz="1800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E1A07DA2-4FDC-B749-88F6-250140FC2F26}"/>
              </a:ext>
            </a:extLst>
          </p:cNvPr>
          <p:cNvGrpSpPr/>
          <p:nvPr/>
        </p:nvGrpSpPr>
        <p:grpSpPr>
          <a:xfrm>
            <a:off x="939019" y="3408722"/>
            <a:ext cx="4484348" cy="2648778"/>
            <a:chOff x="2825282" y="2779644"/>
            <a:chExt cx="5576256" cy="2774950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288DE5B-A2D8-CE44-9E85-28A012340F1A}"/>
                </a:ext>
              </a:extLst>
            </p:cNvPr>
            <p:cNvGrpSpPr/>
            <p:nvPr/>
          </p:nvGrpSpPr>
          <p:grpSpPr>
            <a:xfrm>
              <a:off x="2825282" y="2779644"/>
              <a:ext cx="4371744" cy="2774950"/>
              <a:chOff x="2825282" y="2779644"/>
              <a:chExt cx="4371744" cy="2774950"/>
            </a:xfrm>
          </p:grpSpPr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6ABF4F51-BCE7-0447-BA8E-C7311F1A991D}"/>
                  </a:ext>
                </a:extLst>
              </p:cNvPr>
              <p:cNvGrpSpPr/>
              <p:nvPr/>
            </p:nvGrpSpPr>
            <p:grpSpPr>
              <a:xfrm>
                <a:off x="3721004" y="2779644"/>
                <a:ext cx="3476022" cy="2774950"/>
                <a:chOff x="3694500" y="2812774"/>
                <a:chExt cx="3476022" cy="2774950"/>
              </a:xfrm>
            </p:grpSpPr>
            <p:cxnSp>
              <p:nvCxnSpPr>
                <p:cNvPr id="26" name="Gerade Verbindung mit Pfeil 25">
                  <a:extLst>
                    <a:ext uri="{FF2B5EF4-FFF2-40B4-BE49-F238E27FC236}">
                      <a16:creationId xmlns:a16="http://schemas.microsoft.com/office/drawing/2014/main" id="{5725BEB6-0FCE-C740-B7D3-386D4F0F1D2C}"/>
                    </a:ext>
                  </a:extLst>
                </p:cNvPr>
                <p:cNvCxnSpPr>
                  <a:cxnSpLocks/>
                  <a:endCxn id="36" idx="2"/>
                </p:cNvCxnSpPr>
                <p:nvPr/>
              </p:nvCxnSpPr>
              <p:spPr>
                <a:xfrm>
                  <a:off x="6094800" y="3289226"/>
                  <a:ext cx="895722" cy="146683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Gerade Verbindung mit Pfeil 26">
                  <a:extLst>
                    <a:ext uri="{FF2B5EF4-FFF2-40B4-BE49-F238E27FC236}">
                      <a16:creationId xmlns:a16="http://schemas.microsoft.com/office/drawing/2014/main" id="{7E0D25E2-B26B-7943-8E82-B398270AD112}"/>
                    </a:ext>
                  </a:extLst>
                </p:cNvPr>
                <p:cNvCxnSpPr>
                  <a:cxnSpLocks/>
                  <a:endCxn id="32" idx="2"/>
                </p:cNvCxnSpPr>
                <p:nvPr/>
              </p:nvCxnSpPr>
              <p:spPr>
                <a:xfrm flipV="1">
                  <a:off x="6094800" y="3267209"/>
                  <a:ext cx="895722" cy="3977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Gerade Verbindung mit Pfeil 27">
                  <a:extLst>
                    <a:ext uri="{FF2B5EF4-FFF2-40B4-BE49-F238E27FC236}">
                      <a16:creationId xmlns:a16="http://schemas.microsoft.com/office/drawing/2014/main" id="{C4C26ACE-5BE0-7048-93F5-72B16CED2545}"/>
                    </a:ext>
                  </a:extLst>
                </p:cNvPr>
                <p:cNvCxnSpPr>
                  <a:cxnSpLocks/>
                  <a:endCxn id="36" idx="2"/>
                </p:cNvCxnSpPr>
                <p:nvPr/>
              </p:nvCxnSpPr>
              <p:spPr>
                <a:xfrm>
                  <a:off x="6094800" y="3672901"/>
                  <a:ext cx="895722" cy="108316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uppieren 28">
                  <a:extLst>
                    <a:ext uri="{FF2B5EF4-FFF2-40B4-BE49-F238E27FC236}">
                      <a16:creationId xmlns:a16="http://schemas.microsoft.com/office/drawing/2014/main" id="{C9D1F869-F743-474E-BF06-CB3F3FBDA651}"/>
                    </a:ext>
                  </a:extLst>
                </p:cNvPr>
                <p:cNvGrpSpPr/>
                <p:nvPr/>
              </p:nvGrpSpPr>
              <p:grpSpPr>
                <a:xfrm>
                  <a:off x="3694500" y="2812774"/>
                  <a:ext cx="3476022" cy="2774950"/>
                  <a:chOff x="3694500" y="2812774"/>
                  <a:chExt cx="3476022" cy="2774950"/>
                </a:xfrm>
              </p:grpSpPr>
              <p:pic>
                <p:nvPicPr>
                  <p:cNvPr id="31" name="Grafik 30">
                    <a:extLst>
                      <a:ext uri="{FF2B5EF4-FFF2-40B4-BE49-F238E27FC236}">
                        <a16:creationId xmlns:a16="http://schemas.microsoft.com/office/drawing/2014/main" id="{51848485-A261-DE4F-99F9-205D79927E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694500" y="2812774"/>
                    <a:ext cx="2400300" cy="2774950"/>
                  </a:xfrm>
                  <a:prstGeom prst="rect">
                    <a:avLst/>
                  </a:prstGeom>
                </p:spPr>
              </p:pic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8A159407-7775-9A43-AE9F-B562E66BBF2F}"/>
                      </a:ext>
                    </a:extLst>
                  </p:cNvPr>
                  <p:cNvSpPr/>
                  <p:nvPr/>
                </p:nvSpPr>
                <p:spPr>
                  <a:xfrm>
                    <a:off x="6990522" y="3177209"/>
                    <a:ext cx="180000" cy="180000"/>
                  </a:xfrm>
                  <a:prstGeom prst="ellipse">
                    <a:avLst/>
                  </a:prstGeom>
                  <a:solidFill>
                    <a:srgbClr val="DC93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D4F4D3AD-0C01-7341-A75A-20C2B85C4A67}"/>
                      </a:ext>
                    </a:extLst>
                  </p:cNvPr>
                  <p:cNvSpPr/>
                  <p:nvPr/>
                </p:nvSpPr>
                <p:spPr>
                  <a:xfrm>
                    <a:off x="6990522" y="3530747"/>
                    <a:ext cx="180000" cy="180000"/>
                  </a:xfrm>
                  <a:prstGeom prst="ellipse">
                    <a:avLst/>
                  </a:prstGeom>
                  <a:solidFill>
                    <a:srgbClr val="DC93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E3684329-02E1-A047-A14F-C3CF3F917D4A}"/>
                      </a:ext>
                    </a:extLst>
                  </p:cNvPr>
                  <p:cNvSpPr/>
                  <p:nvPr/>
                </p:nvSpPr>
                <p:spPr>
                  <a:xfrm>
                    <a:off x="6990522" y="3909185"/>
                    <a:ext cx="180000" cy="180000"/>
                  </a:xfrm>
                  <a:prstGeom prst="ellipse">
                    <a:avLst/>
                  </a:prstGeom>
                  <a:solidFill>
                    <a:srgbClr val="DC93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26E09713-4FE4-FE4B-85E8-61CA219D42E4}"/>
                      </a:ext>
                    </a:extLst>
                  </p:cNvPr>
                  <p:cNvSpPr/>
                  <p:nvPr/>
                </p:nvSpPr>
                <p:spPr>
                  <a:xfrm>
                    <a:off x="6990522" y="4287623"/>
                    <a:ext cx="180000" cy="180000"/>
                  </a:xfrm>
                  <a:prstGeom prst="ellipse">
                    <a:avLst/>
                  </a:prstGeom>
                  <a:solidFill>
                    <a:srgbClr val="DC93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C3321E06-F4AA-F944-89CC-C999BBE94CE2}"/>
                      </a:ext>
                    </a:extLst>
                  </p:cNvPr>
                  <p:cNvSpPr/>
                  <p:nvPr/>
                </p:nvSpPr>
                <p:spPr>
                  <a:xfrm>
                    <a:off x="6990522" y="4666061"/>
                    <a:ext cx="180000" cy="180000"/>
                  </a:xfrm>
                  <a:prstGeom prst="ellipse">
                    <a:avLst/>
                  </a:prstGeom>
                  <a:solidFill>
                    <a:srgbClr val="DC931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cxnSp>
                <p:nvCxnSpPr>
                  <p:cNvPr id="37" name="Gerade Verbindung mit Pfeil 36">
                    <a:extLst>
                      <a:ext uri="{FF2B5EF4-FFF2-40B4-BE49-F238E27FC236}">
                        <a16:creationId xmlns:a16="http://schemas.microsoft.com/office/drawing/2014/main" id="{466BE10D-4BD3-9F43-ADA1-E751DA59D051}"/>
                      </a:ext>
                    </a:extLst>
                  </p:cNvPr>
                  <p:cNvCxnSpPr>
                    <a:cxnSpLocks/>
                    <a:endCxn id="32" idx="2"/>
                  </p:cNvCxnSpPr>
                  <p:nvPr/>
                </p:nvCxnSpPr>
                <p:spPr>
                  <a:xfrm>
                    <a:off x="6094800" y="2947924"/>
                    <a:ext cx="895722" cy="31928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Gerade Verbindung mit Pfeil 37">
                    <a:extLst>
                      <a:ext uri="{FF2B5EF4-FFF2-40B4-BE49-F238E27FC236}">
                        <a16:creationId xmlns:a16="http://schemas.microsoft.com/office/drawing/2014/main" id="{0EE412B8-6B1A-6943-8609-8CB6CEA7CD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94800" y="3290142"/>
                    <a:ext cx="895722" cy="31928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Gerade Verbindung mit Pfeil 38">
                    <a:extLst>
                      <a:ext uri="{FF2B5EF4-FFF2-40B4-BE49-F238E27FC236}">
                        <a16:creationId xmlns:a16="http://schemas.microsoft.com/office/drawing/2014/main" id="{F668D3AC-AB72-BA4A-B4D0-D27264374A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94800" y="3664952"/>
                    <a:ext cx="895722" cy="31928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Gerade Verbindung mit Pfeil 39">
                    <a:extLst>
                      <a:ext uri="{FF2B5EF4-FFF2-40B4-BE49-F238E27FC236}">
                        <a16:creationId xmlns:a16="http://schemas.microsoft.com/office/drawing/2014/main" id="{D8546A7E-0597-C842-98D5-8358B0CD2EF4}"/>
                      </a:ext>
                    </a:extLst>
                  </p:cNvPr>
                  <p:cNvCxnSpPr>
                    <a:cxnSpLocks/>
                    <a:endCxn id="33" idx="2"/>
                  </p:cNvCxnSpPr>
                  <p:nvPr/>
                </p:nvCxnSpPr>
                <p:spPr>
                  <a:xfrm>
                    <a:off x="6094800" y="2947924"/>
                    <a:ext cx="895722" cy="67282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Gerade Verbindung mit Pfeil 40">
                    <a:extLst>
                      <a:ext uri="{FF2B5EF4-FFF2-40B4-BE49-F238E27FC236}">
                        <a16:creationId xmlns:a16="http://schemas.microsoft.com/office/drawing/2014/main" id="{1659AAD5-EDF4-1B4E-A1F8-AFEE53023860}"/>
                      </a:ext>
                    </a:extLst>
                  </p:cNvPr>
                  <p:cNvCxnSpPr>
                    <a:cxnSpLocks/>
                    <a:endCxn id="35" idx="2"/>
                  </p:cNvCxnSpPr>
                  <p:nvPr/>
                </p:nvCxnSpPr>
                <p:spPr>
                  <a:xfrm>
                    <a:off x="6094800" y="2968180"/>
                    <a:ext cx="895722" cy="140944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Gerade Verbindung mit Pfeil 41">
                    <a:extLst>
                      <a:ext uri="{FF2B5EF4-FFF2-40B4-BE49-F238E27FC236}">
                        <a16:creationId xmlns:a16="http://schemas.microsoft.com/office/drawing/2014/main" id="{B9EAC198-9BCE-F540-9697-0CDB3CB9F312}"/>
                      </a:ext>
                    </a:extLst>
                  </p:cNvPr>
                  <p:cNvCxnSpPr>
                    <a:cxnSpLocks/>
                    <a:endCxn id="32" idx="2"/>
                  </p:cNvCxnSpPr>
                  <p:nvPr/>
                </p:nvCxnSpPr>
                <p:spPr>
                  <a:xfrm flipV="1">
                    <a:off x="6094800" y="3267209"/>
                    <a:ext cx="895722" cy="3632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Gerade Verbindung mit Pfeil 42">
                    <a:extLst>
                      <a:ext uri="{FF2B5EF4-FFF2-40B4-BE49-F238E27FC236}">
                        <a16:creationId xmlns:a16="http://schemas.microsoft.com/office/drawing/2014/main" id="{0993FD51-47D1-814D-A73A-A22D95C01491}"/>
                      </a:ext>
                    </a:extLst>
                  </p:cNvPr>
                  <p:cNvCxnSpPr>
                    <a:cxnSpLocks/>
                    <a:endCxn id="36" idx="2"/>
                  </p:cNvCxnSpPr>
                  <p:nvPr/>
                </p:nvCxnSpPr>
                <p:spPr>
                  <a:xfrm flipV="1">
                    <a:off x="6094800" y="4756061"/>
                    <a:ext cx="895722" cy="62432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Gerade Verbindung mit Pfeil 43">
                    <a:extLst>
                      <a:ext uri="{FF2B5EF4-FFF2-40B4-BE49-F238E27FC236}">
                        <a16:creationId xmlns:a16="http://schemas.microsoft.com/office/drawing/2014/main" id="{878D7BB1-9863-CC48-A978-76C2E529B40B}"/>
                      </a:ext>
                    </a:extLst>
                  </p:cNvPr>
                  <p:cNvCxnSpPr>
                    <a:cxnSpLocks/>
                    <a:endCxn id="35" idx="2"/>
                  </p:cNvCxnSpPr>
                  <p:nvPr/>
                </p:nvCxnSpPr>
                <p:spPr>
                  <a:xfrm flipV="1">
                    <a:off x="6067200" y="4377623"/>
                    <a:ext cx="923322" cy="100276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Gerade Verbindung mit Pfeil 44">
                    <a:extLst>
                      <a:ext uri="{FF2B5EF4-FFF2-40B4-BE49-F238E27FC236}">
                        <a16:creationId xmlns:a16="http://schemas.microsoft.com/office/drawing/2014/main" id="{13B9C493-76F9-C04A-BB0B-1F816AE34EE8}"/>
                      </a:ext>
                    </a:extLst>
                  </p:cNvPr>
                  <p:cNvCxnSpPr>
                    <a:cxnSpLocks/>
                    <a:endCxn id="35" idx="2"/>
                  </p:cNvCxnSpPr>
                  <p:nvPr/>
                </p:nvCxnSpPr>
                <p:spPr>
                  <a:xfrm>
                    <a:off x="6094800" y="3298499"/>
                    <a:ext cx="895722" cy="107912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Gerade Verbindung mit Pfeil 45">
                    <a:extLst>
                      <a:ext uri="{FF2B5EF4-FFF2-40B4-BE49-F238E27FC236}">
                        <a16:creationId xmlns:a16="http://schemas.microsoft.com/office/drawing/2014/main" id="{B0FA00A4-0508-0F46-AFE3-02DE5ED62750}"/>
                      </a:ext>
                    </a:extLst>
                  </p:cNvPr>
                  <p:cNvCxnSpPr>
                    <a:cxnSpLocks/>
                    <a:endCxn id="34" idx="2"/>
                  </p:cNvCxnSpPr>
                  <p:nvPr/>
                </p:nvCxnSpPr>
                <p:spPr>
                  <a:xfrm flipV="1">
                    <a:off x="6067200" y="3999185"/>
                    <a:ext cx="923322" cy="138119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Gerade Verbindung mit Pfeil 46">
                    <a:extLst>
                      <a:ext uri="{FF2B5EF4-FFF2-40B4-BE49-F238E27FC236}">
                        <a16:creationId xmlns:a16="http://schemas.microsoft.com/office/drawing/2014/main" id="{175F9131-A79D-0A4F-8630-89077850816A}"/>
                      </a:ext>
                    </a:extLst>
                  </p:cNvPr>
                  <p:cNvCxnSpPr>
                    <a:cxnSpLocks/>
                    <a:endCxn id="33" idx="2"/>
                  </p:cNvCxnSpPr>
                  <p:nvPr/>
                </p:nvCxnSpPr>
                <p:spPr>
                  <a:xfrm flipV="1">
                    <a:off x="6067200" y="3620747"/>
                    <a:ext cx="923322" cy="175136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Gerade Verbindung mit Pfeil 47">
                    <a:extLst>
                      <a:ext uri="{FF2B5EF4-FFF2-40B4-BE49-F238E27FC236}">
                        <a16:creationId xmlns:a16="http://schemas.microsoft.com/office/drawing/2014/main" id="{61D333BA-5431-1443-88F9-9B04A9770875}"/>
                      </a:ext>
                    </a:extLst>
                  </p:cNvPr>
                  <p:cNvCxnSpPr>
                    <a:cxnSpLocks/>
                    <a:endCxn id="32" idx="2"/>
                  </p:cNvCxnSpPr>
                  <p:nvPr/>
                </p:nvCxnSpPr>
                <p:spPr>
                  <a:xfrm flipV="1">
                    <a:off x="6094800" y="3267209"/>
                    <a:ext cx="895722" cy="211285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8" name="Gerade Verbindung mit Pfeil 17">
                <a:extLst>
                  <a:ext uri="{FF2B5EF4-FFF2-40B4-BE49-F238E27FC236}">
                    <a16:creationId xmlns:a16="http://schemas.microsoft.com/office/drawing/2014/main" id="{C5889476-EA35-D14F-A1EA-10F18875C1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0862" y="2939331"/>
                <a:ext cx="5401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44B374F6-161C-5143-83CD-F3554DD023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0862" y="3265369"/>
                <a:ext cx="5401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>
                <a:extLst>
                  <a:ext uri="{FF2B5EF4-FFF2-40B4-BE49-F238E27FC236}">
                    <a16:creationId xmlns:a16="http://schemas.microsoft.com/office/drawing/2014/main" id="{073F236A-405D-BC4C-8054-0E66B336CE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0862" y="3620845"/>
                <a:ext cx="5401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520855A7-3618-AC47-8E68-33FC9692C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0862" y="5346929"/>
                <a:ext cx="5401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6146113-129F-6648-84AC-7EA85A274DD4}"/>
                  </a:ext>
                </a:extLst>
              </p:cNvPr>
              <p:cNvSpPr txBox="1"/>
              <p:nvPr/>
            </p:nvSpPr>
            <p:spPr>
              <a:xfrm>
                <a:off x="2825282" y="2796550"/>
                <a:ext cx="4376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1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A00418E3-877A-724C-A517-7CC29D708797}"/>
                  </a:ext>
                </a:extLst>
              </p:cNvPr>
              <p:cNvSpPr txBox="1"/>
              <p:nvPr/>
            </p:nvSpPr>
            <p:spPr>
              <a:xfrm>
                <a:off x="2835482" y="3126869"/>
                <a:ext cx="4376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0</a:t>
                </a:r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1EAD1A36-6125-8045-99D2-3F5D8FF937EB}"/>
                  </a:ext>
                </a:extLst>
              </p:cNvPr>
              <p:cNvSpPr txBox="1"/>
              <p:nvPr/>
            </p:nvSpPr>
            <p:spPr>
              <a:xfrm>
                <a:off x="2835482" y="3482247"/>
                <a:ext cx="4376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0</a:t>
                </a:r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ACDEAF1-CBAA-8A47-9B35-425F0AD66EF0}"/>
                  </a:ext>
                </a:extLst>
              </p:cNvPr>
              <p:cNvSpPr txBox="1"/>
              <p:nvPr/>
            </p:nvSpPr>
            <p:spPr>
              <a:xfrm>
                <a:off x="2874559" y="5208429"/>
                <a:ext cx="4376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1</a:t>
                </a:r>
              </a:p>
            </p:txBody>
          </p:sp>
        </p:grp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33514401-CA9B-7940-8746-94FA03498A5E}"/>
                </a:ext>
              </a:extLst>
            </p:cNvPr>
            <p:cNvSpPr txBox="1"/>
            <p:nvPr/>
          </p:nvSpPr>
          <p:spPr>
            <a:xfrm>
              <a:off x="7192789" y="3081505"/>
              <a:ext cx="945661" cy="19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/>
                <a:t>P(„</a:t>
              </a:r>
              <a:r>
                <a:rPr lang="de-DE" sz="800" dirty="0" err="1"/>
                <a:t>slam</a:t>
              </a:r>
              <a:r>
                <a:rPr lang="de-DE" sz="800" dirty="0"/>
                <a:t>“)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17C65B0-A284-934D-BC12-AAAFD371791A}"/>
                </a:ext>
              </a:extLst>
            </p:cNvPr>
            <p:cNvSpPr txBox="1"/>
            <p:nvPr/>
          </p:nvSpPr>
          <p:spPr>
            <a:xfrm>
              <a:off x="7193672" y="3451446"/>
              <a:ext cx="945661" cy="19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/>
                <a:t>P(</a:t>
              </a:r>
              <a:r>
                <a:rPr lang="de-DE" sz="800" dirty="0" err="1"/>
                <a:t>drive</a:t>
              </a:r>
              <a:r>
                <a:rPr lang="de-DE" sz="800" dirty="0"/>
                <a:t> </a:t>
              </a:r>
              <a:r>
                <a:rPr lang="de-DE" sz="800" dirty="0" err="1"/>
                <a:t>to</a:t>
              </a:r>
              <a:r>
                <a:rPr lang="de-DE" sz="800" dirty="0"/>
                <a:t>)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67C6C645-6F47-F544-BF1E-31D3ABB32C2A}"/>
                </a:ext>
              </a:extLst>
            </p:cNvPr>
            <p:cNvSpPr txBox="1"/>
            <p:nvPr/>
          </p:nvSpPr>
          <p:spPr>
            <a:xfrm>
              <a:off x="7195424" y="3821610"/>
              <a:ext cx="945661" cy="19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/>
                <a:t>P(</a:t>
              </a:r>
              <a:r>
                <a:rPr lang="de-DE" sz="800" dirty="0" err="1"/>
                <a:t>wait</a:t>
              </a:r>
              <a:r>
                <a:rPr lang="de-DE" sz="800" dirty="0"/>
                <a:t> </a:t>
              </a:r>
              <a:r>
                <a:rPr lang="de-DE" sz="800" dirty="0" err="1"/>
                <a:t>for</a:t>
              </a:r>
              <a:r>
                <a:rPr lang="de-DE" sz="800" dirty="0"/>
                <a:t>)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76D45DA-6C68-C646-A8B3-B84DEC4C2E0C}"/>
                </a:ext>
              </a:extLst>
            </p:cNvPr>
            <p:cNvSpPr txBox="1"/>
            <p:nvPr/>
          </p:nvSpPr>
          <p:spPr>
            <a:xfrm>
              <a:off x="7195424" y="4203033"/>
              <a:ext cx="1206114" cy="19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/>
                <a:t>P(</a:t>
              </a:r>
              <a:r>
                <a:rPr lang="de-DE" sz="800" dirty="0" err="1"/>
                <a:t>localization</a:t>
              </a:r>
              <a:r>
                <a:rPr lang="de-DE" sz="800" dirty="0"/>
                <a:t>)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981C78D1-C288-CA47-9433-F52930A94CA3}"/>
                </a:ext>
              </a:extLst>
            </p:cNvPr>
            <p:cNvSpPr txBox="1"/>
            <p:nvPr/>
          </p:nvSpPr>
          <p:spPr>
            <a:xfrm>
              <a:off x="7188799" y="4588794"/>
              <a:ext cx="945661" cy="19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/>
                <a:t>P(</a:t>
              </a:r>
              <a:r>
                <a:rPr lang="de-DE" sz="800" dirty="0" err="1"/>
                <a:t>stop</a:t>
              </a:r>
              <a:r>
                <a:rPr lang="de-DE" sz="800" dirty="0"/>
                <a:t>)</a:t>
              </a: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DA6734E8-08D5-DB43-88B5-305C92D5FF3A}"/>
              </a:ext>
            </a:extLst>
          </p:cNvPr>
          <p:cNvGrpSpPr/>
          <p:nvPr/>
        </p:nvGrpSpPr>
        <p:grpSpPr>
          <a:xfrm>
            <a:off x="6226443" y="3410360"/>
            <a:ext cx="5103125" cy="2648778"/>
            <a:chOff x="5508358" y="3413917"/>
            <a:chExt cx="5103125" cy="264877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22B51EC-4B21-984D-8727-728977BFF296}"/>
                </a:ext>
              </a:extLst>
            </p:cNvPr>
            <p:cNvSpPr/>
            <p:nvPr/>
          </p:nvSpPr>
          <p:spPr>
            <a:xfrm>
              <a:off x="6175906" y="3479693"/>
              <a:ext cx="170408" cy="19838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BD51E06D-35E1-7148-9215-17B0421A5F36}"/>
                </a:ext>
              </a:extLst>
            </p:cNvPr>
            <p:cNvSpPr/>
            <p:nvPr/>
          </p:nvSpPr>
          <p:spPr>
            <a:xfrm>
              <a:off x="6175906" y="3792783"/>
              <a:ext cx="170408" cy="19838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C76ED708-E04F-7342-B9C7-256AEEC18405}"/>
                </a:ext>
              </a:extLst>
            </p:cNvPr>
            <p:cNvSpPr/>
            <p:nvPr/>
          </p:nvSpPr>
          <p:spPr>
            <a:xfrm>
              <a:off x="6175906" y="4109062"/>
              <a:ext cx="170408" cy="19838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50CE942-7411-F244-8D88-E8291789BB32}"/>
                </a:ext>
              </a:extLst>
            </p:cNvPr>
            <p:cNvSpPr/>
            <p:nvPr/>
          </p:nvSpPr>
          <p:spPr>
            <a:xfrm>
              <a:off x="6182169" y="5762455"/>
              <a:ext cx="170408" cy="19838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2" name="Gruppieren 131">
              <a:extLst>
                <a:ext uri="{FF2B5EF4-FFF2-40B4-BE49-F238E27FC236}">
                  <a16:creationId xmlns:a16="http://schemas.microsoft.com/office/drawing/2014/main" id="{28B6D4DA-3356-9B4A-AA99-6CC931825073}"/>
                </a:ext>
              </a:extLst>
            </p:cNvPr>
            <p:cNvGrpSpPr/>
            <p:nvPr/>
          </p:nvGrpSpPr>
          <p:grpSpPr>
            <a:xfrm>
              <a:off x="5508358" y="3413917"/>
              <a:ext cx="5103125" cy="2648778"/>
              <a:chOff x="5508358" y="3413917"/>
              <a:chExt cx="5103125" cy="2648778"/>
            </a:xfrm>
          </p:grpSpPr>
          <p:grpSp>
            <p:nvGrpSpPr>
              <p:cNvPr id="87" name="Gruppieren 86">
                <a:extLst>
                  <a:ext uri="{FF2B5EF4-FFF2-40B4-BE49-F238E27FC236}">
                    <a16:creationId xmlns:a16="http://schemas.microsoft.com/office/drawing/2014/main" id="{D2471AD7-A7A0-CD47-9EEB-57F308B33299}"/>
                  </a:ext>
                </a:extLst>
              </p:cNvPr>
              <p:cNvGrpSpPr/>
              <p:nvPr/>
            </p:nvGrpSpPr>
            <p:grpSpPr>
              <a:xfrm>
                <a:off x="5508358" y="3413917"/>
                <a:ext cx="5103125" cy="2648778"/>
                <a:chOff x="2055837" y="2779644"/>
                <a:chExt cx="6345701" cy="2774950"/>
              </a:xfrm>
            </p:grpSpPr>
            <p:grpSp>
              <p:nvGrpSpPr>
                <p:cNvPr id="88" name="Gruppieren 87">
                  <a:extLst>
                    <a:ext uri="{FF2B5EF4-FFF2-40B4-BE49-F238E27FC236}">
                      <a16:creationId xmlns:a16="http://schemas.microsoft.com/office/drawing/2014/main" id="{4912C6D1-A26B-6542-B292-2714B2DAD984}"/>
                    </a:ext>
                  </a:extLst>
                </p:cNvPr>
                <p:cNvGrpSpPr/>
                <p:nvPr/>
              </p:nvGrpSpPr>
              <p:grpSpPr>
                <a:xfrm>
                  <a:off x="2055837" y="2779644"/>
                  <a:ext cx="5141189" cy="2774950"/>
                  <a:chOff x="2055837" y="2779644"/>
                  <a:chExt cx="5141189" cy="2774950"/>
                </a:xfrm>
              </p:grpSpPr>
              <p:grpSp>
                <p:nvGrpSpPr>
                  <p:cNvPr id="94" name="Gruppieren 93">
                    <a:extLst>
                      <a:ext uri="{FF2B5EF4-FFF2-40B4-BE49-F238E27FC236}">
                        <a16:creationId xmlns:a16="http://schemas.microsoft.com/office/drawing/2014/main" id="{C2B64CF3-6ED0-824B-A5E3-480DFA5CD8F3}"/>
                      </a:ext>
                    </a:extLst>
                  </p:cNvPr>
                  <p:cNvGrpSpPr/>
                  <p:nvPr/>
                </p:nvGrpSpPr>
                <p:grpSpPr>
                  <a:xfrm>
                    <a:off x="3721004" y="2779644"/>
                    <a:ext cx="3476022" cy="2774950"/>
                    <a:chOff x="3694500" y="2812774"/>
                    <a:chExt cx="3476022" cy="2774950"/>
                  </a:xfrm>
                </p:grpSpPr>
                <p:cxnSp>
                  <p:nvCxnSpPr>
                    <p:cNvPr id="103" name="Gerade Verbindung mit Pfeil 102">
                      <a:extLst>
                        <a:ext uri="{FF2B5EF4-FFF2-40B4-BE49-F238E27FC236}">
                          <a16:creationId xmlns:a16="http://schemas.microsoft.com/office/drawing/2014/main" id="{8BDB6848-20F4-9F49-8BDE-C7FC89F0EEFF}"/>
                        </a:ext>
                      </a:extLst>
                    </p:cNvPr>
                    <p:cNvCxnSpPr>
                      <a:cxnSpLocks/>
                      <a:endCxn id="112" idx="2"/>
                    </p:cNvCxnSpPr>
                    <p:nvPr/>
                  </p:nvCxnSpPr>
                  <p:spPr>
                    <a:xfrm>
                      <a:off x="6094800" y="3289226"/>
                      <a:ext cx="895722" cy="1466835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Gerade Verbindung mit Pfeil 103">
                      <a:extLst>
                        <a:ext uri="{FF2B5EF4-FFF2-40B4-BE49-F238E27FC236}">
                          <a16:creationId xmlns:a16="http://schemas.microsoft.com/office/drawing/2014/main" id="{90D0B7B3-A782-F649-9321-A53BA386374E}"/>
                        </a:ext>
                      </a:extLst>
                    </p:cNvPr>
                    <p:cNvCxnSpPr>
                      <a:cxnSpLocks/>
                      <a:endCxn id="108" idx="2"/>
                    </p:cNvCxnSpPr>
                    <p:nvPr/>
                  </p:nvCxnSpPr>
                  <p:spPr>
                    <a:xfrm flipV="1">
                      <a:off x="6094800" y="3267209"/>
                      <a:ext cx="895722" cy="39774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Gerade Verbindung mit Pfeil 104">
                      <a:extLst>
                        <a:ext uri="{FF2B5EF4-FFF2-40B4-BE49-F238E27FC236}">
                          <a16:creationId xmlns:a16="http://schemas.microsoft.com/office/drawing/2014/main" id="{B193F703-5464-8943-99A1-A704FCC4DCD0}"/>
                        </a:ext>
                      </a:extLst>
                    </p:cNvPr>
                    <p:cNvCxnSpPr>
                      <a:cxnSpLocks/>
                      <a:endCxn id="112" idx="2"/>
                    </p:cNvCxnSpPr>
                    <p:nvPr/>
                  </p:nvCxnSpPr>
                  <p:spPr>
                    <a:xfrm>
                      <a:off x="6094800" y="3672901"/>
                      <a:ext cx="895722" cy="108316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6" name="Gruppieren 105">
                      <a:extLst>
                        <a:ext uri="{FF2B5EF4-FFF2-40B4-BE49-F238E27FC236}">
                          <a16:creationId xmlns:a16="http://schemas.microsoft.com/office/drawing/2014/main" id="{8B372239-B563-4F43-BFE4-C1E82861A8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94500" y="2812774"/>
                      <a:ext cx="3476022" cy="2774950"/>
                      <a:chOff x="3694500" y="2812774"/>
                      <a:chExt cx="3476022" cy="2774950"/>
                    </a:xfrm>
                  </p:grpSpPr>
                  <p:pic>
                    <p:nvPicPr>
                      <p:cNvPr id="107" name="Grafik 106">
                        <a:extLst>
                          <a:ext uri="{FF2B5EF4-FFF2-40B4-BE49-F238E27FC236}">
                            <a16:creationId xmlns:a16="http://schemas.microsoft.com/office/drawing/2014/main" id="{248CE6FA-2F92-314C-AE8E-FAE1D0869AA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94500" y="2812774"/>
                        <a:ext cx="2400300" cy="277495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8" name="Oval 107">
                        <a:extLst>
                          <a:ext uri="{FF2B5EF4-FFF2-40B4-BE49-F238E27FC236}">
                            <a16:creationId xmlns:a16="http://schemas.microsoft.com/office/drawing/2014/main" id="{7A78E37B-2193-044D-ABD4-97DA62BEF5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90522" y="3177209"/>
                        <a:ext cx="180000" cy="180000"/>
                      </a:xfrm>
                      <a:prstGeom prst="ellipse">
                        <a:avLst/>
                      </a:prstGeom>
                      <a:solidFill>
                        <a:srgbClr val="DC931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dirty="0"/>
                      </a:p>
                    </p:txBody>
                  </p:sp>
                  <p:sp>
                    <p:nvSpPr>
                      <p:cNvPr id="109" name="Oval 108">
                        <a:extLst>
                          <a:ext uri="{FF2B5EF4-FFF2-40B4-BE49-F238E27FC236}">
                            <a16:creationId xmlns:a16="http://schemas.microsoft.com/office/drawing/2014/main" id="{F00392EB-0F9F-D148-9147-457EF80260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90522" y="3530747"/>
                        <a:ext cx="180000" cy="180000"/>
                      </a:xfrm>
                      <a:prstGeom prst="ellipse">
                        <a:avLst/>
                      </a:prstGeom>
                      <a:solidFill>
                        <a:srgbClr val="DC931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dirty="0"/>
                      </a:p>
                    </p:txBody>
                  </p:sp>
                  <p:sp>
                    <p:nvSpPr>
                      <p:cNvPr id="110" name="Oval 109">
                        <a:extLst>
                          <a:ext uri="{FF2B5EF4-FFF2-40B4-BE49-F238E27FC236}">
                            <a16:creationId xmlns:a16="http://schemas.microsoft.com/office/drawing/2014/main" id="{46944D61-DAE5-A047-9141-5CE67BF8AF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90522" y="3909185"/>
                        <a:ext cx="180000" cy="180000"/>
                      </a:xfrm>
                      <a:prstGeom prst="ellipse">
                        <a:avLst/>
                      </a:prstGeom>
                      <a:solidFill>
                        <a:srgbClr val="DC931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dirty="0"/>
                      </a:p>
                    </p:txBody>
                  </p:sp>
                  <p:sp>
                    <p:nvSpPr>
                      <p:cNvPr id="111" name="Oval 110">
                        <a:extLst>
                          <a:ext uri="{FF2B5EF4-FFF2-40B4-BE49-F238E27FC236}">
                            <a16:creationId xmlns:a16="http://schemas.microsoft.com/office/drawing/2014/main" id="{5DE2ECF2-31FE-9A4B-8E67-246C7D4132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90522" y="4287623"/>
                        <a:ext cx="180000" cy="180000"/>
                      </a:xfrm>
                      <a:prstGeom prst="ellipse">
                        <a:avLst/>
                      </a:prstGeom>
                      <a:solidFill>
                        <a:srgbClr val="DC931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dirty="0"/>
                      </a:p>
                    </p:txBody>
                  </p:sp>
                  <p:sp>
                    <p:nvSpPr>
                      <p:cNvPr id="112" name="Oval 111">
                        <a:extLst>
                          <a:ext uri="{FF2B5EF4-FFF2-40B4-BE49-F238E27FC236}">
                            <a16:creationId xmlns:a16="http://schemas.microsoft.com/office/drawing/2014/main" id="{66B931AC-33A4-2541-B19F-13102DF88A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90522" y="4666061"/>
                        <a:ext cx="180000" cy="180000"/>
                      </a:xfrm>
                      <a:prstGeom prst="ellipse">
                        <a:avLst/>
                      </a:prstGeom>
                      <a:solidFill>
                        <a:srgbClr val="DC931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dirty="0"/>
                      </a:p>
                    </p:txBody>
                  </p:sp>
                  <p:cxnSp>
                    <p:nvCxnSpPr>
                      <p:cNvPr id="113" name="Gerade Verbindung mit Pfeil 112">
                        <a:extLst>
                          <a:ext uri="{FF2B5EF4-FFF2-40B4-BE49-F238E27FC236}">
                            <a16:creationId xmlns:a16="http://schemas.microsoft.com/office/drawing/2014/main" id="{FA3BBCE9-4958-3D45-A211-C784DB2AB6DB}"/>
                          </a:ext>
                        </a:extLst>
                      </p:cNvPr>
                      <p:cNvCxnSpPr>
                        <a:cxnSpLocks/>
                        <a:endCxn id="108" idx="2"/>
                      </p:cNvCxnSpPr>
                      <p:nvPr/>
                    </p:nvCxnSpPr>
                    <p:spPr>
                      <a:xfrm>
                        <a:off x="6094800" y="2947924"/>
                        <a:ext cx="895722" cy="319285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4" name="Gerade Verbindung mit Pfeil 113">
                        <a:extLst>
                          <a:ext uri="{FF2B5EF4-FFF2-40B4-BE49-F238E27FC236}">
                            <a16:creationId xmlns:a16="http://schemas.microsoft.com/office/drawing/2014/main" id="{5086D9BB-CE9D-A444-8B5F-D827182B1FC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094800" y="3290142"/>
                        <a:ext cx="895722" cy="319285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5" name="Gerade Verbindung mit Pfeil 114">
                        <a:extLst>
                          <a:ext uri="{FF2B5EF4-FFF2-40B4-BE49-F238E27FC236}">
                            <a16:creationId xmlns:a16="http://schemas.microsoft.com/office/drawing/2014/main" id="{A279F3CE-D79B-F64C-B0D8-0B26D3E98BE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094800" y="3664952"/>
                        <a:ext cx="895722" cy="319285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6" name="Gerade Verbindung mit Pfeil 115">
                        <a:extLst>
                          <a:ext uri="{FF2B5EF4-FFF2-40B4-BE49-F238E27FC236}">
                            <a16:creationId xmlns:a16="http://schemas.microsoft.com/office/drawing/2014/main" id="{7B301060-4790-C943-975C-626E4258F91D}"/>
                          </a:ext>
                        </a:extLst>
                      </p:cNvPr>
                      <p:cNvCxnSpPr>
                        <a:cxnSpLocks/>
                        <a:endCxn id="109" idx="2"/>
                      </p:cNvCxnSpPr>
                      <p:nvPr/>
                    </p:nvCxnSpPr>
                    <p:spPr>
                      <a:xfrm>
                        <a:off x="6094800" y="2947924"/>
                        <a:ext cx="895722" cy="672823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7" name="Gerade Verbindung mit Pfeil 116">
                        <a:extLst>
                          <a:ext uri="{FF2B5EF4-FFF2-40B4-BE49-F238E27FC236}">
                            <a16:creationId xmlns:a16="http://schemas.microsoft.com/office/drawing/2014/main" id="{DF8472D3-180C-404B-840E-4099BB4DCA28}"/>
                          </a:ext>
                        </a:extLst>
                      </p:cNvPr>
                      <p:cNvCxnSpPr>
                        <a:cxnSpLocks/>
                        <a:endCxn id="111" idx="2"/>
                      </p:cNvCxnSpPr>
                      <p:nvPr/>
                    </p:nvCxnSpPr>
                    <p:spPr>
                      <a:xfrm>
                        <a:off x="6094800" y="2968180"/>
                        <a:ext cx="895722" cy="1409443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8" name="Gerade Verbindung mit Pfeil 117">
                        <a:extLst>
                          <a:ext uri="{FF2B5EF4-FFF2-40B4-BE49-F238E27FC236}">
                            <a16:creationId xmlns:a16="http://schemas.microsoft.com/office/drawing/2014/main" id="{38257CD8-8DF6-4F4C-BBF3-15A2BF1163E6}"/>
                          </a:ext>
                        </a:extLst>
                      </p:cNvPr>
                      <p:cNvCxnSpPr>
                        <a:cxnSpLocks/>
                        <a:endCxn id="108" idx="2"/>
                      </p:cNvCxnSpPr>
                      <p:nvPr/>
                    </p:nvCxnSpPr>
                    <p:spPr>
                      <a:xfrm flipV="1">
                        <a:off x="6094800" y="3267209"/>
                        <a:ext cx="895722" cy="36322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9" name="Gerade Verbindung mit Pfeil 118">
                        <a:extLst>
                          <a:ext uri="{FF2B5EF4-FFF2-40B4-BE49-F238E27FC236}">
                            <a16:creationId xmlns:a16="http://schemas.microsoft.com/office/drawing/2014/main" id="{247B2342-FE81-4446-9DBE-60597C4B60B9}"/>
                          </a:ext>
                        </a:extLst>
                      </p:cNvPr>
                      <p:cNvCxnSpPr>
                        <a:cxnSpLocks/>
                        <a:endCxn id="112" idx="2"/>
                      </p:cNvCxnSpPr>
                      <p:nvPr/>
                    </p:nvCxnSpPr>
                    <p:spPr>
                      <a:xfrm flipV="1">
                        <a:off x="6094800" y="4756061"/>
                        <a:ext cx="895722" cy="624322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Gerade Verbindung mit Pfeil 119">
                        <a:extLst>
                          <a:ext uri="{FF2B5EF4-FFF2-40B4-BE49-F238E27FC236}">
                            <a16:creationId xmlns:a16="http://schemas.microsoft.com/office/drawing/2014/main" id="{912A3F4C-565B-C84A-8DAA-706CCE2CC9CB}"/>
                          </a:ext>
                        </a:extLst>
                      </p:cNvPr>
                      <p:cNvCxnSpPr>
                        <a:cxnSpLocks/>
                        <a:endCxn id="111" idx="2"/>
                      </p:cNvCxnSpPr>
                      <p:nvPr/>
                    </p:nvCxnSpPr>
                    <p:spPr>
                      <a:xfrm flipV="1">
                        <a:off x="6067200" y="4377623"/>
                        <a:ext cx="923322" cy="100276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Gerade Verbindung mit Pfeil 120">
                        <a:extLst>
                          <a:ext uri="{FF2B5EF4-FFF2-40B4-BE49-F238E27FC236}">
                            <a16:creationId xmlns:a16="http://schemas.microsoft.com/office/drawing/2014/main" id="{51CC4B8D-BBAA-5744-BFAE-879CB5165C3E}"/>
                          </a:ext>
                        </a:extLst>
                      </p:cNvPr>
                      <p:cNvCxnSpPr>
                        <a:cxnSpLocks/>
                        <a:endCxn id="111" idx="2"/>
                      </p:cNvCxnSpPr>
                      <p:nvPr/>
                    </p:nvCxnSpPr>
                    <p:spPr>
                      <a:xfrm>
                        <a:off x="6094800" y="3298499"/>
                        <a:ext cx="895722" cy="107912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2" name="Gerade Verbindung mit Pfeil 121">
                        <a:extLst>
                          <a:ext uri="{FF2B5EF4-FFF2-40B4-BE49-F238E27FC236}">
                            <a16:creationId xmlns:a16="http://schemas.microsoft.com/office/drawing/2014/main" id="{03BABC6B-0FBF-584D-87DA-8E82765C61A9}"/>
                          </a:ext>
                        </a:extLst>
                      </p:cNvPr>
                      <p:cNvCxnSpPr>
                        <a:cxnSpLocks/>
                        <a:endCxn id="110" idx="2"/>
                      </p:cNvCxnSpPr>
                      <p:nvPr/>
                    </p:nvCxnSpPr>
                    <p:spPr>
                      <a:xfrm flipV="1">
                        <a:off x="6067200" y="3999185"/>
                        <a:ext cx="923322" cy="1381198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Gerade Verbindung mit Pfeil 122">
                        <a:extLst>
                          <a:ext uri="{FF2B5EF4-FFF2-40B4-BE49-F238E27FC236}">
                            <a16:creationId xmlns:a16="http://schemas.microsoft.com/office/drawing/2014/main" id="{AF1B7701-3908-214A-8B56-9D62AB02D9F9}"/>
                          </a:ext>
                        </a:extLst>
                      </p:cNvPr>
                      <p:cNvCxnSpPr>
                        <a:cxnSpLocks/>
                        <a:endCxn id="109" idx="2"/>
                      </p:cNvCxnSpPr>
                      <p:nvPr/>
                    </p:nvCxnSpPr>
                    <p:spPr>
                      <a:xfrm flipV="1">
                        <a:off x="6067200" y="3620747"/>
                        <a:ext cx="923322" cy="1751362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4" name="Gerade Verbindung mit Pfeil 123">
                        <a:extLst>
                          <a:ext uri="{FF2B5EF4-FFF2-40B4-BE49-F238E27FC236}">
                            <a16:creationId xmlns:a16="http://schemas.microsoft.com/office/drawing/2014/main" id="{F50C3D21-04A0-4C44-9B35-D16C799FDF60}"/>
                          </a:ext>
                        </a:extLst>
                      </p:cNvPr>
                      <p:cNvCxnSpPr>
                        <a:cxnSpLocks/>
                        <a:endCxn id="108" idx="2"/>
                      </p:cNvCxnSpPr>
                      <p:nvPr/>
                    </p:nvCxnSpPr>
                    <p:spPr>
                      <a:xfrm flipV="1">
                        <a:off x="6094800" y="3267209"/>
                        <a:ext cx="895722" cy="211285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99" name="Textfeld 98">
                    <a:extLst>
                      <a:ext uri="{FF2B5EF4-FFF2-40B4-BE49-F238E27FC236}">
                        <a16:creationId xmlns:a16="http://schemas.microsoft.com/office/drawing/2014/main" id="{61F793A4-0DB6-4849-A73D-94C9DD878051}"/>
                      </a:ext>
                    </a:extLst>
                  </p:cNvPr>
                  <p:cNvSpPr txBox="1"/>
                  <p:nvPr/>
                </p:nvSpPr>
                <p:spPr>
                  <a:xfrm>
                    <a:off x="2055837" y="2806671"/>
                    <a:ext cx="43766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/>
                      <a:t>1</a:t>
                    </a:r>
                  </a:p>
                </p:txBody>
              </p:sp>
              <p:sp>
                <p:nvSpPr>
                  <p:cNvPr id="100" name="Textfeld 99">
                    <a:extLst>
                      <a:ext uri="{FF2B5EF4-FFF2-40B4-BE49-F238E27FC236}">
                        <a16:creationId xmlns:a16="http://schemas.microsoft.com/office/drawing/2014/main" id="{5700FD7E-1B65-7348-B040-A6BB90A2EA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66037" y="3136990"/>
                    <a:ext cx="43766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/>
                      <a:t>0</a:t>
                    </a:r>
                  </a:p>
                </p:txBody>
              </p:sp>
              <p:sp>
                <p:nvSpPr>
                  <p:cNvPr id="101" name="Textfeld 100">
                    <a:extLst>
                      <a:ext uri="{FF2B5EF4-FFF2-40B4-BE49-F238E27FC236}">
                        <a16:creationId xmlns:a16="http://schemas.microsoft.com/office/drawing/2014/main" id="{299F8019-F267-E147-BED4-670CABA81519}"/>
                      </a:ext>
                    </a:extLst>
                  </p:cNvPr>
                  <p:cNvSpPr txBox="1"/>
                  <p:nvPr/>
                </p:nvSpPr>
                <p:spPr>
                  <a:xfrm>
                    <a:off x="2066037" y="3492368"/>
                    <a:ext cx="43766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/>
                      <a:t>0</a:t>
                    </a:r>
                  </a:p>
                </p:txBody>
              </p:sp>
              <p:sp>
                <p:nvSpPr>
                  <p:cNvPr id="102" name="Textfeld 101">
                    <a:extLst>
                      <a:ext uri="{FF2B5EF4-FFF2-40B4-BE49-F238E27FC236}">
                        <a16:creationId xmlns:a16="http://schemas.microsoft.com/office/drawing/2014/main" id="{715F3DBA-1EE2-CA47-9CDF-F549051F8D4E}"/>
                      </a:ext>
                    </a:extLst>
                  </p:cNvPr>
                  <p:cNvSpPr txBox="1"/>
                  <p:nvPr/>
                </p:nvSpPr>
                <p:spPr>
                  <a:xfrm>
                    <a:off x="2105114" y="5218551"/>
                    <a:ext cx="43766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/>
                      <a:t>1</a:t>
                    </a:r>
                  </a:p>
                </p:txBody>
              </p:sp>
            </p:grpSp>
            <p:sp>
              <p:nvSpPr>
                <p:cNvPr id="89" name="Textfeld 88">
                  <a:extLst>
                    <a:ext uri="{FF2B5EF4-FFF2-40B4-BE49-F238E27FC236}">
                      <a16:creationId xmlns:a16="http://schemas.microsoft.com/office/drawing/2014/main" id="{24001CAE-DABB-D245-A2CD-C5A521E6E6EB}"/>
                    </a:ext>
                  </a:extLst>
                </p:cNvPr>
                <p:cNvSpPr txBox="1"/>
                <p:nvPr/>
              </p:nvSpPr>
              <p:spPr>
                <a:xfrm>
                  <a:off x="7192789" y="3081505"/>
                  <a:ext cx="945661" cy="1960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800" dirty="0"/>
                    <a:t>P(„</a:t>
                  </a:r>
                  <a:r>
                    <a:rPr lang="de-DE" sz="800" dirty="0" err="1"/>
                    <a:t>slam</a:t>
                  </a:r>
                  <a:r>
                    <a:rPr lang="de-DE" sz="800" dirty="0"/>
                    <a:t>“)</a:t>
                  </a:r>
                </a:p>
              </p:txBody>
            </p:sp>
            <p:sp>
              <p:nvSpPr>
                <p:cNvPr id="90" name="Textfeld 89">
                  <a:extLst>
                    <a:ext uri="{FF2B5EF4-FFF2-40B4-BE49-F238E27FC236}">
                      <a16:creationId xmlns:a16="http://schemas.microsoft.com/office/drawing/2014/main" id="{3CBD3D75-3881-4A45-A8EC-D141CEF694A8}"/>
                    </a:ext>
                  </a:extLst>
                </p:cNvPr>
                <p:cNvSpPr txBox="1"/>
                <p:nvPr/>
              </p:nvSpPr>
              <p:spPr>
                <a:xfrm>
                  <a:off x="7193672" y="3451446"/>
                  <a:ext cx="945661" cy="1960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800" dirty="0"/>
                    <a:t>P(</a:t>
                  </a:r>
                  <a:r>
                    <a:rPr lang="de-DE" sz="800" dirty="0" err="1"/>
                    <a:t>drive</a:t>
                  </a:r>
                  <a:r>
                    <a:rPr lang="de-DE" sz="800" dirty="0"/>
                    <a:t> </a:t>
                  </a:r>
                  <a:r>
                    <a:rPr lang="de-DE" sz="800" dirty="0" err="1"/>
                    <a:t>to</a:t>
                  </a:r>
                  <a:r>
                    <a:rPr lang="de-DE" sz="800" dirty="0"/>
                    <a:t>)</a:t>
                  </a:r>
                </a:p>
              </p:txBody>
            </p:sp>
            <p:sp>
              <p:nvSpPr>
                <p:cNvPr id="91" name="Textfeld 90">
                  <a:extLst>
                    <a:ext uri="{FF2B5EF4-FFF2-40B4-BE49-F238E27FC236}">
                      <a16:creationId xmlns:a16="http://schemas.microsoft.com/office/drawing/2014/main" id="{492B3FCB-3A05-8B40-B8C3-611B5ACC8B66}"/>
                    </a:ext>
                  </a:extLst>
                </p:cNvPr>
                <p:cNvSpPr txBox="1"/>
                <p:nvPr/>
              </p:nvSpPr>
              <p:spPr>
                <a:xfrm>
                  <a:off x="7195424" y="3821610"/>
                  <a:ext cx="945661" cy="1960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800" dirty="0"/>
                    <a:t>P(</a:t>
                  </a:r>
                  <a:r>
                    <a:rPr lang="de-DE" sz="800" dirty="0" err="1"/>
                    <a:t>wait</a:t>
                  </a:r>
                  <a:r>
                    <a:rPr lang="de-DE" sz="800" dirty="0"/>
                    <a:t> </a:t>
                  </a:r>
                  <a:r>
                    <a:rPr lang="de-DE" sz="800" dirty="0" err="1"/>
                    <a:t>for</a:t>
                  </a:r>
                  <a:r>
                    <a:rPr lang="de-DE" sz="800" dirty="0"/>
                    <a:t>)</a:t>
                  </a:r>
                </a:p>
              </p:txBody>
            </p:sp>
            <p:sp>
              <p:nvSpPr>
                <p:cNvPr id="92" name="Textfeld 91">
                  <a:extLst>
                    <a:ext uri="{FF2B5EF4-FFF2-40B4-BE49-F238E27FC236}">
                      <a16:creationId xmlns:a16="http://schemas.microsoft.com/office/drawing/2014/main" id="{EB90AFE0-FF31-8448-8CE1-C53175FE25B2}"/>
                    </a:ext>
                  </a:extLst>
                </p:cNvPr>
                <p:cNvSpPr txBox="1"/>
                <p:nvPr/>
              </p:nvSpPr>
              <p:spPr>
                <a:xfrm>
                  <a:off x="7195424" y="4203033"/>
                  <a:ext cx="1206114" cy="1960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800" dirty="0"/>
                    <a:t>P(</a:t>
                  </a:r>
                  <a:r>
                    <a:rPr lang="de-DE" sz="800" dirty="0" err="1"/>
                    <a:t>localization</a:t>
                  </a:r>
                  <a:r>
                    <a:rPr lang="de-DE" sz="800" dirty="0"/>
                    <a:t>)</a:t>
                  </a:r>
                </a:p>
              </p:txBody>
            </p:sp>
            <p:sp>
              <p:nvSpPr>
                <p:cNvPr id="93" name="Textfeld 92">
                  <a:extLst>
                    <a:ext uri="{FF2B5EF4-FFF2-40B4-BE49-F238E27FC236}">
                      <a16:creationId xmlns:a16="http://schemas.microsoft.com/office/drawing/2014/main" id="{F0D1A701-5DF2-D54E-89D7-57A65B437F6D}"/>
                    </a:ext>
                  </a:extLst>
                </p:cNvPr>
                <p:cNvSpPr txBox="1"/>
                <p:nvPr/>
              </p:nvSpPr>
              <p:spPr>
                <a:xfrm>
                  <a:off x="7188799" y="4588794"/>
                  <a:ext cx="945661" cy="1960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800" dirty="0"/>
                    <a:t>P(</a:t>
                  </a:r>
                  <a:r>
                    <a:rPr lang="de-DE" sz="800" dirty="0" err="1"/>
                    <a:t>stop</a:t>
                  </a:r>
                  <a:r>
                    <a:rPr lang="de-DE" sz="800" dirty="0"/>
                    <a:t>)</a:t>
                  </a:r>
                </a:p>
              </p:txBody>
            </p:sp>
          </p:grpSp>
          <p:pic>
            <p:nvPicPr>
              <p:cNvPr id="8" name="Grafik 7">
                <a:extLst>
                  <a:ext uri="{FF2B5EF4-FFF2-40B4-BE49-F238E27FC236}">
                    <a16:creationId xmlns:a16="http://schemas.microsoft.com/office/drawing/2014/main" id="{6F5163D0-9E4F-7D4A-9B3A-399E689371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6314" y="3460425"/>
                <a:ext cx="502556" cy="2459083"/>
              </a:xfrm>
              <a:prstGeom prst="rect">
                <a:avLst/>
              </a:prstGeom>
            </p:spPr>
          </p:pic>
          <p:cxnSp>
            <p:nvCxnSpPr>
              <p:cNvPr id="128" name="Gerade Verbindung mit Pfeil 127">
                <a:extLst>
                  <a:ext uri="{FF2B5EF4-FFF2-40B4-BE49-F238E27FC236}">
                    <a16:creationId xmlns:a16="http://schemas.microsoft.com/office/drawing/2014/main" id="{219FF11E-8B98-E947-890C-B40953F9A0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6362" y="3562257"/>
                <a:ext cx="4343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Gerade Verbindung mit Pfeil 128">
                <a:extLst>
                  <a:ext uri="{FF2B5EF4-FFF2-40B4-BE49-F238E27FC236}">
                    <a16:creationId xmlns:a16="http://schemas.microsoft.com/office/drawing/2014/main" id="{6CDE0213-243E-1D46-A7EF-945663504F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6362" y="3889181"/>
                <a:ext cx="4343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Gerade Verbindung mit Pfeil 129">
                <a:extLst>
                  <a:ext uri="{FF2B5EF4-FFF2-40B4-BE49-F238E27FC236}">
                    <a16:creationId xmlns:a16="http://schemas.microsoft.com/office/drawing/2014/main" id="{1486DD1D-C1C8-5D44-B04E-6F1522FDF5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6362" y="4212272"/>
                <a:ext cx="4343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 Verbindung mit Pfeil 130">
                <a:extLst>
                  <a:ext uri="{FF2B5EF4-FFF2-40B4-BE49-F238E27FC236}">
                    <a16:creationId xmlns:a16="http://schemas.microsoft.com/office/drawing/2014/main" id="{D68E64E2-36B1-2C46-A0DE-21E1CF91EF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1531" y="5864472"/>
                <a:ext cx="4343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Pfeil nach rechts 133">
            <a:extLst>
              <a:ext uri="{FF2B5EF4-FFF2-40B4-BE49-F238E27FC236}">
                <a16:creationId xmlns:a16="http://schemas.microsoft.com/office/drawing/2014/main" id="{7CCA3331-2B18-4447-A36E-0BF4882E2D77}"/>
              </a:ext>
            </a:extLst>
          </p:cNvPr>
          <p:cNvSpPr/>
          <p:nvPr/>
        </p:nvSpPr>
        <p:spPr>
          <a:xfrm>
            <a:off x="5266592" y="4472896"/>
            <a:ext cx="760488" cy="261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24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1051512"/>
            <a:ext cx="11469600" cy="547301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Word Embedding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Statusupdate Masterarbeit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BDE1F74B-F5E3-A54E-AF42-508BF4648D83}"/>
              </a:ext>
            </a:extLst>
          </p:cNvPr>
          <p:cNvSpPr txBox="1">
            <a:spLocks/>
          </p:cNvSpPr>
          <p:nvPr/>
        </p:nvSpPr>
        <p:spPr>
          <a:xfrm>
            <a:off x="360000" y="685800"/>
            <a:ext cx="11469600" cy="54730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58775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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 3" pitchFamily="18" charset="2"/>
              <a:buChar char="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§"/>
              <a:tabLst>
                <a:tab pos="152241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lnSpc>
                <a:spcPct val="110000"/>
              </a:lnSpc>
              <a:spcBef>
                <a:spcPts val="862"/>
              </a:spcBef>
              <a:buClr>
                <a:schemeClr val="tx2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lvl="1" indent="0">
              <a:buNone/>
            </a:pPr>
            <a:endParaRPr lang="de-DE" sz="1800" dirty="0"/>
          </a:p>
          <a:p>
            <a:r>
              <a:rPr lang="de-DE" sz="1800" dirty="0"/>
              <a:t>Word2Vec</a:t>
            </a:r>
          </a:p>
          <a:p>
            <a:pPr lvl="1"/>
            <a:r>
              <a:rPr lang="de-DE" sz="1800" dirty="0"/>
              <a:t>Eigene Methode um Wörter aus einem Text einen Vektor zuzuordnen</a:t>
            </a:r>
          </a:p>
          <a:p>
            <a:pPr lvl="1"/>
            <a:r>
              <a:rPr lang="de-DE" sz="1800" dirty="0"/>
              <a:t>Trainingsdaten wohl zu klein, Wörter gleicher Klasse noch nicht in selber Region </a:t>
            </a:r>
            <a:r>
              <a:rPr lang="de-DE" sz="1800" dirty="0">
                <a:sym typeface="Wingdings" pitchFamily="2" charset="2"/>
              </a:rPr>
              <a:t> schwierig sicher zu klassifizieren</a:t>
            </a:r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  <a:p>
            <a:pPr marL="358775" lvl="1" indent="0"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358775" lvl="1" indent="0">
              <a:buFont typeface="Wingdings 3" pitchFamily="18" charset="2"/>
              <a:buNone/>
            </a:pPr>
            <a:endParaRPr lang="de-DE" sz="1800" dirty="0"/>
          </a:p>
          <a:p>
            <a:endParaRPr lang="de-DE" sz="1800" dirty="0"/>
          </a:p>
          <a:p>
            <a:pPr lvl="1"/>
            <a:endParaRPr lang="de-DE" sz="18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BDAFB8B-C4B0-1A4F-90A4-9853331FF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836" y="2309111"/>
            <a:ext cx="8540802" cy="429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7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1051512"/>
            <a:ext cx="11469600" cy="547301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Word Embedding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Statusupdate Masterarbeit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BDE1F74B-F5E3-A54E-AF42-508BF4648D83}"/>
              </a:ext>
            </a:extLst>
          </p:cNvPr>
          <p:cNvSpPr txBox="1">
            <a:spLocks/>
          </p:cNvSpPr>
          <p:nvPr/>
        </p:nvSpPr>
        <p:spPr>
          <a:xfrm>
            <a:off x="360000" y="685800"/>
            <a:ext cx="11469600" cy="54730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58775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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 3" pitchFamily="18" charset="2"/>
              <a:buChar char="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§"/>
              <a:tabLst>
                <a:tab pos="152241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lnSpc>
                <a:spcPct val="110000"/>
              </a:lnSpc>
              <a:spcBef>
                <a:spcPts val="862"/>
              </a:spcBef>
              <a:buClr>
                <a:schemeClr val="tx2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lvl="1" indent="0">
              <a:buNone/>
            </a:pPr>
            <a:endParaRPr lang="de-DE" sz="1800" dirty="0"/>
          </a:p>
          <a:p>
            <a:r>
              <a:rPr lang="de-DE" sz="1800" dirty="0"/>
              <a:t>Sentence2Vec</a:t>
            </a:r>
          </a:p>
          <a:p>
            <a:pPr lvl="1"/>
            <a:endParaRPr lang="de-DE" sz="1800" dirty="0"/>
          </a:p>
          <a:p>
            <a:pPr marL="358775" lvl="1" indent="0"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358775" lvl="1" indent="0">
              <a:buFont typeface="Wingdings 3" pitchFamily="18" charset="2"/>
              <a:buNone/>
            </a:pPr>
            <a:endParaRPr lang="de-DE" sz="1800" dirty="0"/>
          </a:p>
          <a:p>
            <a:endParaRPr lang="de-DE" sz="1800" dirty="0"/>
          </a:p>
          <a:p>
            <a:pPr lvl="1"/>
            <a:endParaRPr lang="de-DE" sz="1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9F527C7-E3DC-4E41-AC29-E0E8031CF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51" y="1688191"/>
            <a:ext cx="3905977" cy="419965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32163A7-1A19-BA4B-9DF6-A4BB47424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497" y="995368"/>
            <a:ext cx="6471823" cy="266223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388DEE3-D261-8B49-82D5-4A361B5A0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497" y="3647978"/>
            <a:ext cx="6471823" cy="266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6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1051512"/>
            <a:ext cx="11469600" cy="5473019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Sprachverarbeitung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Statusupdate Masterarbeit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BDE1F74B-F5E3-A54E-AF42-508BF4648D83}"/>
              </a:ext>
            </a:extLst>
          </p:cNvPr>
          <p:cNvSpPr txBox="1">
            <a:spLocks/>
          </p:cNvSpPr>
          <p:nvPr/>
        </p:nvSpPr>
        <p:spPr>
          <a:xfrm>
            <a:off x="360000" y="1051511"/>
            <a:ext cx="11469600" cy="54730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58775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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 3" pitchFamily="18" charset="2"/>
              <a:buChar char="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" pitchFamily="2" charset="2"/>
              <a:buChar char="§"/>
              <a:tabLst>
                <a:tab pos="152241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718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87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lnSpc>
                <a:spcPct val="110000"/>
              </a:lnSpc>
              <a:spcBef>
                <a:spcPts val="862"/>
              </a:spcBef>
              <a:buClr>
                <a:schemeClr val="tx2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Programm zur Aufnahme von WAV Dateien erstellt</a:t>
            </a:r>
          </a:p>
          <a:p>
            <a:pPr lvl="1"/>
            <a:r>
              <a:rPr lang="de-DE" sz="1800" dirty="0"/>
              <a:t>50 Sätze als Testdatensatz</a:t>
            </a:r>
          </a:p>
          <a:p>
            <a:pPr lvl="1"/>
            <a:endParaRPr lang="de-DE" sz="1800" dirty="0"/>
          </a:p>
          <a:p>
            <a:pPr lvl="1"/>
            <a:r>
              <a:rPr lang="de-DE" sz="1800" dirty="0"/>
              <a:t>Personen sprechen daraus 10 Sätze zufällig ein</a:t>
            </a:r>
          </a:p>
          <a:p>
            <a:pPr lvl="1"/>
            <a:endParaRPr lang="de-DE" sz="1800" dirty="0"/>
          </a:p>
          <a:p>
            <a:pPr lvl="1"/>
            <a:r>
              <a:rPr lang="de-DE" sz="1800" dirty="0"/>
              <a:t>Sprecheranzahl beliebig, bisher 7</a:t>
            </a:r>
            <a:r>
              <a:rPr lang="de-DE" sz="1800" dirty="0">
                <a:sym typeface="Wingdings" pitchFamily="2" charset="2"/>
              </a:rPr>
              <a:t> Verteiler der Smart MA/ Smart Studis</a:t>
            </a: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0" indent="0">
              <a:buFont typeface="Wingdings" pitchFamily="2" charset="2"/>
              <a:buNone/>
            </a:pPr>
            <a:endParaRPr lang="de-DE" sz="1800" dirty="0"/>
          </a:p>
          <a:p>
            <a:pPr marL="358775" lvl="1" indent="0">
              <a:buFont typeface="Wingdings 3" pitchFamily="18" charset="2"/>
              <a:buNone/>
            </a:pPr>
            <a:endParaRPr lang="de-DE" sz="1800" dirty="0"/>
          </a:p>
          <a:p>
            <a:endParaRPr lang="de-DE" sz="1800" dirty="0"/>
          </a:p>
          <a:p>
            <a:pPr lvl="1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7703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6302C01-A511-4B40-B7D4-F6A33E549A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Programm zur Auswertung der Sprecherdaten</a:t>
            </a:r>
          </a:p>
          <a:p>
            <a:endParaRPr lang="de-DE" dirty="0"/>
          </a:p>
          <a:p>
            <a:r>
              <a:rPr lang="de-DE" dirty="0"/>
              <a:t>Erstellen einer Gliederung für die Masterarbeit 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781D0F-A2B3-4E8F-A89E-9257D2311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3BDF58-9E17-4D0D-899B-E7E5A7204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315FFD-EC3C-4E43-A81C-830BBA283EC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15DE5450-12CD-4723-817E-028D68F4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</p:spTree>
    <p:extLst>
      <p:ext uri="{BB962C8B-B14F-4D97-AF65-F5344CB8AC3E}">
        <p14:creationId xmlns:p14="http://schemas.microsoft.com/office/powerpoint/2010/main" val="14164888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mart">
  <a:themeElements>
    <a:clrScheme name="Benutzerdefiniert 1">
      <a:dk1>
        <a:sysClr val="windowText" lastClr="000000"/>
      </a:dk1>
      <a:lt1>
        <a:sysClr val="window" lastClr="FFFFFF"/>
      </a:lt1>
      <a:dk2>
        <a:srgbClr val="0060A9"/>
      </a:dk2>
      <a:lt2>
        <a:srgbClr val="D2D8DC"/>
      </a:lt2>
      <a:accent1>
        <a:srgbClr val="0060A9"/>
      </a:accent1>
      <a:accent2>
        <a:srgbClr val="A3B7DA"/>
      </a:accent2>
      <a:accent3>
        <a:srgbClr val="748394"/>
      </a:accent3>
      <a:accent4>
        <a:srgbClr val="FFE600"/>
      </a:accent4>
      <a:accent5>
        <a:srgbClr val="006600"/>
      </a:accent5>
      <a:accent6>
        <a:srgbClr val="B6070A"/>
      </a:accent6>
      <a:hlink>
        <a:srgbClr val="006EC2"/>
      </a:hlink>
      <a:folHlink>
        <a:srgbClr val="800080"/>
      </a:folHlink>
    </a:clrScheme>
    <a:fontScheme name="Master Smart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Master Smart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</a:lnStyleLst>
      <a:effectStyleLst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hilly" dir="r"/>
          </a:scene3d>
          <a:sp3d prstMaterial="plastic">
            <a:bevelT w="165100"/>
          </a:sp3d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bliqueBottomRight" fov="6000000"/>
            <a:lightRig rig="flat" dir="t"/>
          </a:scene3d>
          <a:sp3d prstMaterial="plastic">
            <a:bevelT w="254000" h="1270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  <a:custClrLst>
    <a:custClr name="Smart Grün">
      <a:srgbClr val="ADC22D"/>
    </a:custClr>
    <a:custClr name="Smart Orange">
      <a:srgbClr val="DC931A"/>
    </a:custClr>
    <a:custClr name="Smart Dunkelblau">
      <a:srgbClr val="283F64"/>
    </a:custClr>
  </a:custClrLst>
  <a:extLst>
    <a:ext uri="{05A4C25C-085E-4340-85A3-A5531E510DB2}">
      <thm15:themeFamily xmlns:thm15="http://schemas.microsoft.com/office/thememl/2012/main" name="Designvorlage.potx" id="{31D03E13-31BB-4AB1-95B7-0106BE1EC14C}" vid="{7DE87D3C-D34E-47B4-8BE1-28FD1924A42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472ea6ee43248479fb8bd9165cf026a xmlns="b85a9d60-6535-41ad-bf5c-23a8b594cd6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f9f550ab-d043-4f5a-97bd-52764d9a66d8</TermId>
        </TermInfo>
      </Terms>
    </n472ea6ee43248479fb8bd9165cf026a>
    <_dlc_DocId xmlns="ed5c7061-1de8-4387-89c6-d21a66c01b33">SMMQM-2-392</_dlc_DocId>
    <_dlc_DocIdUrl xmlns="ed5c7061-1de8-4387-89c6-d21a66c01b33">
      <Url>https://qm.smart-mechatronics.de/_layouts/15/DocIdRedir.aspx?ID=SMMQM-2-392</Url>
      <Description>SMMQM-2-392</Description>
    </_dlc_DocIdUrl>
    <TaxCatchAll xmlns="ed5c7061-1de8-4387-89c6-d21a66c01b33">
      <Value>1</Value>
    </TaxCatchAll>
    <l228be0177a34db3828e80e3fa65188a xmlns="b85a9d60-6535-41ad-bf5c-23a8b594cd63">
      <Terms xmlns="http://schemas.microsoft.com/office/infopath/2007/PartnerControls"/>
    </l228be0177a34db3828e80e3fa65188a>
    <TaxKeywordTaxHTField xmlns="ed5c7061-1de8-4387-89c6-d21a66c01b33">
      <Terms xmlns="http://schemas.microsoft.com/office/infopath/2007/PartnerControls"/>
    </TaxKeywordTaxHTField>
    <baca3e887ca7480a9d7450c9bf4a3684 xmlns="b85a9d60-6535-41ad-bf5c-23a8b594cd63">
      <Terms xmlns="http://schemas.microsoft.com/office/infopath/2007/PartnerControls"/>
    </baca3e887ca7480a9d7450c9bf4a3684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BBD9003812289408EA7333BCACF44FC" ma:contentTypeVersion="12" ma:contentTypeDescription="Ein neues Dokument erstellen." ma:contentTypeScope="" ma:versionID="0c5c1046a88a933084f5a8197ebf6a23">
  <xsd:schema xmlns:xsd="http://www.w3.org/2001/XMLSchema" xmlns:xs="http://www.w3.org/2001/XMLSchema" xmlns:p="http://schemas.microsoft.com/office/2006/metadata/properties" xmlns:ns2="b85a9d60-6535-41ad-bf5c-23a8b594cd63" xmlns:ns3="ed5c7061-1de8-4387-89c6-d21a66c01b33" targetNamespace="http://schemas.microsoft.com/office/2006/metadata/properties" ma:root="true" ma:fieldsID="f2895043163c27cc329504fc8636e150" ns2:_="" ns3:_="">
    <xsd:import namespace="b85a9d60-6535-41ad-bf5c-23a8b594cd63"/>
    <xsd:import namespace="ed5c7061-1de8-4387-89c6-d21a66c01b33"/>
    <xsd:element name="properties">
      <xsd:complexType>
        <xsd:sequence>
          <xsd:element name="documentManagement">
            <xsd:complexType>
              <xsd:all>
                <xsd:element ref="ns2:n472ea6ee43248479fb8bd9165cf026a" minOccurs="0"/>
                <xsd:element ref="ns3:TaxCatchAll" minOccurs="0"/>
                <xsd:element ref="ns3:TaxKeywordTaxHTField" minOccurs="0"/>
                <xsd:element ref="ns2:baca3e887ca7480a9d7450c9bf4a3684" minOccurs="0"/>
                <xsd:element ref="ns2:l228be0177a34db3828e80e3fa65188a" minOccurs="0"/>
                <xsd:element ref="ns3:_dlc_DocId" minOccurs="0"/>
                <xsd:element ref="ns3:_dlc_DocIdUrl" minOccurs="0"/>
                <xsd:element ref="ns3:_dlc_DocIdPersistId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5a9d60-6535-41ad-bf5c-23a8b594cd63" elementFormDefault="qualified">
    <xsd:import namespace="http://schemas.microsoft.com/office/2006/documentManagement/types"/>
    <xsd:import namespace="http://schemas.microsoft.com/office/infopath/2007/PartnerControls"/>
    <xsd:element name="n472ea6ee43248479fb8bd9165cf026a" ma:index="9" nillable="true" ma:taxonomy="true" ma:internalName="n472ea6ee43248479fb8bd9165cf026a" ma:taxonomyFieldName="Inhaltsart" ma:displayName="Inhaltsart" ma:default="" ma:fieldId="{7472ea6e-e432-4847-9fb8-bd9165cf026a}" ma:sspId="2e2829cc-aa2a-46b2-a28b-c9f97d3d1cb4" ma:termSetId="767c6171-8aee-45fe-9245-6574c4a98c8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ca3e887ca7480a9d7450c9bf4a3684" ma:index="14" nillable="true" ma:taxonomy="true" ma:internalName="baca3e887ca7480a9d7450c9bf4a3684" ma:taxonomyFieldName="Organisation" ma:displayName="Organisation" ma:default="" ma:fieldId="{baca3e88-7ca7-480a-9d74-50c9bf4a3684}" ma:taxonomyMulti="true" ma:sspId="2e2829cc-aa2a-46b2-a28b-c9f97d3d1cb4" ma:termSetId="e3389e6f-2df5-4eb9-a59a-38e053c8fa8f" ma:anchorId="272604aa-3b6b-45a0-a37b-82e69713eb6d" ma:open="false" ma:isKeyword="false">
      <xsd:complexType>
        <xsd:sequence>
          <xsd:element ref="pc:Terms" minOccurs="0" maxOccurs="1"/>
        </xsd:sequence>
      </xsd:complexType>
    </xsd:element>
    <xsd:element name="l228be0177a34db3828e80e3fa65188a" ma:index="16" nillable="true" ma:taxonomy="true" ma:internalName="l228be0177a34db3828e80e3fa65188a" ma:taxonomyFieldName="GJ" ma:displayName="GJ" ma:default="" ma:fieldId="{5228be01-77a3-4db3-828e-80e3fa65188a}" ma:taxonomyMulti="true" ma:sspId="2e2829cc-aa2a-46b2-a28b-c9f97d3d1cb4" ma:termSetId="e3389e6f-2df5-4eb9-a59a-38e053c8fa8f" ma:anchorId="b48e39cb-534e-47f5-8a32-3ac0545ff679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5c7061-1de8-4387-89c6-d21a66c01b3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813fb6-496b-4d3a-8b99-ceada4826d4f}" ma:internalName="TaxCatchAll" ma:showField="CatchAllData" ma:web="ed5c7061-1de8-4387-89c6-d21a66c01b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2" nillable="true" ma:taxonomy="true" ma:internalName="TaxKeywordTaxHTField" ma:taxonomyFieldName="TaxKeyword" ma:displayName="Freitext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_dlc_DocId" ma:index="17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18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9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  <xsd:element name="SharedWithUsers" ma:index="20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83E0A9-D953-4B7B-BC87-E5F4BA76F06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83BD3D0-EE3E-4A15-8667-6519756E537D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29940796-2B28-46D6-A019-405D01B8DF60}">
  <ds:schemaRefs>
    <ds:schemaRef ds:uri="http://purl.org/dc/terms/"/>
    <ds:schemaRef ds:uri="b85a9d60-6535-41ad-bf5c-23a8b594cd63"/>
    <ds:schemaRef ds:uri="ed5c7061-1de8-4387-89c6-d21a66c01b3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ECA8B933-44D9-4902-90F1-BC93213D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5a9d60-6535-41ad-bf5c-23a8b594cd63"/>
    <ds:schemaRef ds:uri="ed5c7061-1de8-4387-89c6-d21a66c01b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933AE78F-1762-4C8A-B000-A5B2FC0C6A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Designvorlage</Template>
  <TotalTime>0</TotalTime>
  <Words>317</Words>
  <Application>Microsoft Macintosh PowerPoint</Application>
  <PresentationFormat>Breitbild</PresentationFormat>
  <Paragraphs>163</Paragraphs>
  <Slides>8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Segoe UI</vt:lpstr>
      <vt:lpstr>Wingdings</vt:lpstr>
      <vt:lpstr>Wingdings 3</vt:lpstr>
      <vt:lpstr>1_Smart</vt:lpstr>
      <vt:lpstr>think-cell Folie</vt:lpstr>
      <vt:lpstr>PowerPoint-Präsentation</vt:lpstr>
      <vt:lpstr>Wiederholung</vt:lpstr>
      <vt:lpstr>Natural Language Processing</vt:lpstr>
      <vt:lpstr>Word Embedding</vt:lpstr>
      <vt:lpstr>Word Embedding</vt:lpstr>
      <vt:lpstr>Word Embedding</vt:lpstr>
      <vt:lpstr>Sprachverarbeitung</vt:lpstr>
      <vt:lpstr>Nächste Schritte</vt:lpstr>
    </vt:vector>
  </TitlesOfParts>
  <Company>UNITY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Dittmann, Hannes</dc:creator>
  <cp:keywords/>
  <cp:lastModifiedBy>Hannes Dittmann</cp:lastModifiedBy>
  <cp:revision>52</cp:revision>
  <dcterms:created xsi:type="dcterms:W3CDTF">2019-09-25T11:15:24Z</dcterms:created>
  <dcterms:modified xsi:type="dcterms:W3CDTF">2020-08-13T12:15:36Z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Organisation">
    <vt:lpwstr/>
  </property>
  <property fmtid="{D5CDD505-2E9C-101B-9397-08002B2CF9AE}" pid="4" name="ContentTypeId">
    <vt:lpwstr>0x010100ABBD9003812289408EA7333BCACF44FC</vt:lpwstr>
  </property>
  <property fmtid="{D5CDD505-2E9C-101B-9397-08002B2CF9AE}" pid="5" name="GJ">
    <vt:lpwstr/>
  </property>
  <property fmtid="{D5CDD505-2E9C-101B-9397-08002B2CF9AE}" pid="6" name="_dlc_DocIdItemGuid">
    <vt:lpwstr>6f6ae8fb-3eff-4a15-8aed-1eca49a7e6f9</vt:lpwstr>
  </property>
  <property fmtid="{D5CDD505-2E9C-101B-9397-08002B2CF9AE}" pid="7" name="Inhaltsart">
    <vt:lpwstr>1;#Vorlage|f9f550ab-d043-4f5a-97bd-52764d9a66d8</vt:lpwstr>
  </property>
</Properties>
</file>