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6"/>
  </p:sldMasterIdLst>
  <p:notesMasterIdLst>
    <p:notesMasterId r:id="rId13"/>
  </p:notesMasterIdLst>
  <p:sldIdLst>
    <p:sldId id="275" r:id="rId7"/>
    <p:sldId id="274" r:id="rId8"/>
    <p:sldId id="289" r:id="rId9"/>
    <p:sldId id="315" r:id="rId10"/>
    <p:sldId id="316" r:id="rId11"/>
    <p:sldId id="314" r:id="rId12"/>
  </p:sldIdLst>
  <p:sldSz cx="12192000" cy="6858000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- und Trennerfolien" id="{2E54794A-1C70-4055-BA0C-047E9C8E06B2}">
          <p14:sldIdLst>
            <p14:sldId id="275"/>
          </p14:sldIdLst>
        </p14:section>
        <p14:section name="Agenda" id="{FBC0E280-BEC4-40CF-9F9F-DEF75DC330B0}">
          <p14:sldIdLst>
            <p14:sldId id="274"/>
          </p14:sldIdLst>
        </p14:section>
        <p14:section name="Inhalt" id="{9143C095-ADCB-48C6-BBF9-4399ACA44AAA}">
          <p14:sldIdLst>
            <p14:sldId id="289"/>
            <p14:sldId id="315"/>
            <p14:sldId id="316"/>
            <p14:sldId id="314"/>
          </p14:sldIdLst>
        </p14:section>
        <p14:section name="Text und Bild" id="{8B1E546A-C040-4A00-B2B4-B7A78D2D67B9}">
          <p14:sldIdLst/>
        </p14:section>
      </p14:sectionLst>
    </p:ex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  <p15:guide id="9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8394"/>
    <a:srgbClr val="C8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89620" autoAdjust="0"/>
  </p:normalViewPr>
  <p:slideViewPr>
    <p:cSldViewPr snapToGrid="0" showGuides="1">
      <p:cViewPr varScale="1">
        <p:scale>
          <a:sx n="85" d="100"/>
          <a:sy n="85" d="100"/>
        </p:scale>
        <p:origin x="96" y="756"/>
      </p:cViewPr>
      <p:guideLst>
        <p:guide pos="3817"/>
        <p:guide orient="horz" pos="1117"/>
        <p:guide orient="horz" pos="3884"/>
        <p:guide orient="horz" pos="1865"/>
        <p:guide orient="horz" pos="2931"/>
        <p:guide orient="horz" pos="379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5D82-92B1-4EBA-AF01-9D30101EF318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3910-EA15-4AD1-B5F5-16783FD38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1301831" y="1701098"/>
            <a:ext cx="8428324" cy="1439862"/>
          </a:xfrm>
          <a:prstGeom prst="rect">
            <a:avLst/>
          </a:prstGeom>
        </p:spPr>
        <p:txBody>
          <a:bodyPr bIns="0">
            <a:noAutofit/>
          </a:bodyPr>
          <a:lstStyle>
            <a:lvl1pPr>
              <a:defRPr sz="4923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311032" y="3356991"/>
            <a:ext cx="8428322" cy="15848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1"/>
            <a:ext cx="3713524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7593376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7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3715113" cy="5608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0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48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344139" y="884238"/>
            <a:ext cx="11506201" cy="561376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6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3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tx2"/>
              </a:buClr>
              <a:defRPr lang="de-DE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2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36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3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70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8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0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1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05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683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0021278" y="6586538"/>
            <a:ext cx="104530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985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endParaRPr lang="de-DE" sz="2215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5" name="Rectangle 130"/>
          <p:cNvSpPr>
            <a:spLocks noChangeArrowheads="1"/>
          </p:cNvSpPr>
          <p:nvPr/>
        </p:nvSpPr>
        <p:spPr bwMode="gray">
          <a:xfrm>
            <a:off x="9650107" y="6586538"/>
            <a:ext cx="1577058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 dirty="0">
                <a:solidFill>
                  <a:schemeClr val="accent2"/>
                </a:solidFill>
                <a:latin typeface="+mn-lt"/>
                <a:cs typeface="+mn-cs"/>
              </a:rPr>
              <a:t> © Smart Mechatronics</a:t>
            </a:r>
            <a:endParaRPr lang="de-DE" sz="160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5pPr>
      <a:lvl6pPr marL="56272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6pPr>
      <a:lvl7pPr marL="11254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7pPr>
      <a:lvl8pPr marL="168816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8pPr>
      <a:lvl9pPr marL="225088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§"/>
        <a:tabLst>
          <a:tab pos="15224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110000"/>
        </a:lnSpc>
        <a:spcBef>
          <a:spcPts val="862"/>
        </a:spcBef>
        <a:buClr>
          <a:schemeClr val="tx2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224">
          <p15:clr>
            <a:srgbClr val="F26B43"/>
          </p15:clr>
        </p15:guide>
        <p15:guide id="3" pos="7457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4090">
          <p15:clr>
            <a:srgbClr val="F26B43"/>
          </p15:clr>
        </p15:guide>
        <p15:guide id="6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621" r="1262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1"/>
          <p:cNvSpPr/>
          <p:nvPr/>
        </p:nvSpPr>
        <p:spPr>
          <a:xfrm>
            <a:off x="-17357" y="3591427"/>
            <a:ext cx="6605771" cy="2148269"/>
          </a:xfrm>
          <a:custGeom>
            <a:avLst/>
            <a:gdLst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52046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20464 w 9806214"/>
              <a:gd name="connsiteY3" fmla="*/ 3227896 h 3227896"/>
              <a:gd name="connsiteX4" fmla="*/ 0 w 9806214"/>
              <a:gd name="connsiteY4" fmla="*/ 3227896 h 3227896"/>
              <a:gd name="connsiteX5" fmla="*/ 0 w 9806214"/>
              <a:gd name="connsiteY5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63100 w 9806214"/>
              <a:gd name="connsiteY3" fmla="*/ 2812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81996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10536896"/>
              <a:gd name="connsiteY0" fmla="*/ 0 h 3227896"/>
              <a:gd name="connsiteX1" fmla="*/ 10536896 w 10536896"/>
              <a:gd name="connsiteY1" fmla="*/ 0 h 3227896"/>
              <a:gd name="connsiteX2" fmla="*/ 10408082 w 10536896"/>
              <a:gd name="connsiteY2" fmla="*/ 1643983 h 3227896"/>
              <a:gd name="connsiteX3" fmla="*/ 9049182 w 10536896"/>
              <a:gd name="connsiteY3" fmla="*/ 1669383 h 3227896"/>
              <a:gd name="connsiteX4" fmla="*/ 8930346 w 10536896"/>
              <a:gd name="connsiteY4" fmla="*/ 3227896 h 3227896"/>
              <a:gd name="connsiteX5" fmla="*/ 730682 w 10536896"/>
              <a:gd name="connsiteY5" fmla="*/ 3227896 h 3227896"/>
              <a:gd name="connsiteX6" fmla="*/ 0 w 10536896"/>
              <a:gd name="connsiteY6" fmla="*/ 0 h 3227896"/>
              <a:gd name="connsiteX0" fmla="*/ 14052 w 10550948"/>
              <a:gd name="connsiteY0" fmla="*/ 0 h 3241948"/>
              <a:gd name="connsiteX1" fmla="*/ 10550948 w 10550948"/>
              <a:gd name="connsiteY1" fmla="*/ 0 h 3241948"/>
              <a:gd name="connsiteX2" fmla="*/ 10422134 w 10550948"/>
              <a:gd name="connsiteY2" fmla="*/ 1643983 h 3241948"/>
              <a:gd name="connsiteX3" fmla="*/ 9063234 w 10550948"/>
              <a:gd name="connsiteY3" fmla="*/ 1669383 h 3241948"/>
              <a:gd name="connsiteX4" fmla="*/ 8944398 w 10550948"/>
              <a:gd name="connsiteY4" fmla="*/ 3227896 h 3241948"/>
              <a:gd name="connsiteX5" fmla="*/ 0 w 10550948"/>
              <a:gd name="connsiteY5" fmla="*/ 3241948 h 3241948"/>
              <a:gd name="connsiteX6" fmla="*/ 14052 w 10550948"/>
              <a:gd name="connsiteY6" fmla="*/ 0 h 324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948" h="3241948">
                <a:moveTo>
                  <a:pt x="14052" y="0"/>
                </a:moveTo>
                <a:lnTo>
                  <a:pt x="10550948" y="0"/>
                </a:lnTo>
                <a:lnTo>
                  <a:pt x="10422134" y="1643983"/>
                </a:lnTo>
                <a:lnTo>
                  <a:pt x="9063234" y="1669383"/>
                </a:lnTo>
                <a:lnTo>
                  <a:pt x="8944398" y="3227896"/>
                </a:lnTo>
                <a:lnTo>
                  <a:pt x="0" y="3241948"/>
                </a:lnTo>
                <a:lnTo>
                  <a:pt x="14052" y="0"/>
                </a:lnTo>
                <a:close/>
              </a:path>
            </a:pathLst>
          </a:custGeom>
          <a:solidFill>
            <a:schemeClr val="bg1">
              <a:alpha val="77255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itel 6"/>
          <p:cNvSpPr txBox="1">
            <a:spLocks/>
          </p:cNvSpPr>
          <p:nvPr/>
        </p:nvSpPr>
        <p:spPr bwMode="gray">
          <a:xfrm>
            <a:off x="104423" y="4857479"/>
            <a:ext cx="5033907" cy="357123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sz="1800" b="0" dirty="0"/>
          </a:p>
        </p:txBody>
      </p:sp>
      <p:sp>
        <p:nvSpPr>
          <p:cNvPr id="26" name="Titel 6"/>
          <p:cNvSpPr txBox="1">
            <a:spLocks/>
          </p:cNvSpPr>
          <p:nvPr/>
        </p:nvSpPr>
        <p:spPr bwMode="gray">
          <a:xfrm>
            <a:off x="77529" y="3578641"/>
            <a:ext cx="6217254" cy="1226444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627" b="37003"/>
          <a:stretch/>
        </p:blipFill>
        <p:spPr bwMode="auto">
          <a:xfrm>
            <a:off x="0" y="0"/>
            <a:ext cx="12192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349816" y="-6180"/>
            <a:ext cx="5746184" cy="6891563"/>
          </a:xfrm>
          <a:custGeom>
            <a:avLst/>
            <a:gdLst>
              <a:gd name="connsiteX0" fmla="*/ 0 w 3724176"/>
              <a:gd name="connsiteY0" fmla="*/ 0 h 6885384"/>
              <a:gd name="connsiteX1" fmla="*/ 3724176 w 3724176"/>
              <a:gd name="connsiteY1" fmla="*/ 0 h 6885384"/>
              <a:gd name="connsiteX2" fmla="*/ 3724176 w 3724176"/>
              <a:gd name="connsiteY2" fmla="*/ 6885384 h 6885384"/>
              <a:gd name="connsiteX3" fmla="*/ 0 w 3724176"/>
              <a:gd name="connsiteY3" fmla="*/ 6885384 h 6885384"/>
              <a:gd name="connsiteX4" fmla="*/ 0 w 3724176"/>
              <a:gd name="connsiteY4" fmla="*/ 0 h 6885384"/>
              <a:gd name="connsiteX0" fmla="*/ 5080 w 3729256"/>
              <a:gd name="connsiteY0" fmla="*/ 0 h 6885384"/>
              <a:gd name="connsiteX1" fmla="*/ 3729256 w 3729256"/>
              <a:gd name="connsiteY1" fmla="*/ 0 h 6885384"/>
              <a:gd name="connsiteX2" fmla="*/ 3729256 w 3729256"/>
              <a:gd name="connsiteY2" fmla="*/ 6885384 h 6885384"/>
              <a:gd name="connsiteX3" fmla="*/ 5080 w 3729256"/>
              <a:gd name="connsiteY3" fmla="*/ 6885384 h 6885384"/>
              <a:gd name="connsiteX4" fmla="*/ 0 w 3729256"/>
              <a:gd name="connsiteY4" fmla="*/ 1470660 h 6885384"/>
              <a:gd name="connsiteX5" fmla="*/ 5080 w 3729256"/>
              <a:gd name="connsiteY5" fmla="*/ 0 h 6885384"/>
              <a:gd name="connsiteX0" fmla="*/ 277374 w 4001550"/>
              <a:gd name="connsiteY0" fmla="*/ 0 h 6885384"/>
              <a:gd name="connsiteX1" fmla="*/ 4001550 w 4001550"/>
              <a:gd name="connsiteY1" fmla="*/ 0 h 6885384"/>
              <a:gd name="connsiteX2" fmla="*/ 4001550 w 4001550"/>
              <a:gd name="connsiteY2" fmla="*/ 6885384 h 6885384"/>
              <a:gd name="connsiteX3" fmla="*/ 277374 w 4001550"/>
              <a:gd name="connsiteY3" fmla="*/ 6885384 h 6885384"/>
              <a:gd name="connsiteX4" fmla="*/ 272294 w 4001550"/>
              <a:gd name="connsiteY4" fmla="*/ 2225040 h 6885384"/>
              <a:gd name="connsiteX5" fmla="*/ 272294 w 4001550"/>
              <a:gd name="connsiteY5" fmla="*/ 1470660 h 6885384"/>
              <a:gd name="connsiteX6" fmla="*/ 277374 w 4001550"/>
              <a:gd name="connsiteY6" fmla="*/ 0 h 6885384"/>
              <a:gd name="connsiteX0" fmla="*/ 5716 w 3729892"/>
              <a:gd name="connsiteY0" fmla="*/ 0 h 6885384"/>
              <a:gd name="connsiteX1" fmla="*/ 3729892 w 3729892"/>
              <a:gd name="connsiteY1" fmla="*/ 0 h 6885384"/>
              <a:gd name="connsiteX2" fmla="*/ 3729892 w 3729892"/>
              <a:gd name="connsiteY2" fmla="*/ 6885384 h 6885384"/>
              <a:gd name="connsiteX3" fmla="*/ 5716 w 3729892"/>
              <a:gd name="connsiteY3" fmla="*/ 6885384 h 6885384"/>
              <a:gd name="connsiteX4" fmla="*/ 636 w 3729892"/>
              <a:gd name="connsiteY4" fmla="*/ 2225040 h 6885384"/>
              <a:gd name="connsiteX5" fmla="*/ 636 w 3729892"/>
              <a:gd name="connsiteY5" fmla="*/ 1470660 h 6885384"/>
              <a:gd name="connsiteX6" fmla="*/ 5716 w 3729892"/>
              <a:gd name="connsiteY6" fmla="*/ 0 h 6885384"/>
              <a:gd name="connsiteX0" fmla="*/ 5457 w 3729633"/>
              <a:gd name="connsiteY0" fmla="*/ 0 h 6885384"/>
              <a:gd name="connsiteX1" fmla="*/ 3729633 w 3729633"/>
              <a:gd name="connsiteY1" fmla="*/ 0 h 6885384"/>
              <a:gd name="connsiteX2" fmla="*/ 3729633 w 3729633"/>
              <a:gd name="connsiteY2" fmla="*/ 6885384 h 6885384"/>
              <a:gd name="connsiteX3" fmla="*/ 5457 w 3729633"/>
              <a:gd name="connsiteY3" fmla="*/ 6885384 h 6885384"/>
              <a:gd name="connsiteX4" fmla="*/ 377 w 3729633"/>
              <a:gd name="connsiteY4" fmla="*/ 2225040 h 6885384"/>
              <a:gd name="connsiteX5" fmla="*/ 377 w 3729633"/>
              <a:gd name="connsiteY5" fmla="*/ 1805940 h 6885384"/>
              <a:gd name="connsiteX6" fmla="*/ 377 w 3729633"/>
              <a:gd name="connsiteY6" fmla="*/ 1470660 h 6885384"/>
              <a:gd name="connsiteX7" fmla="*/ 5457 w 3729633"/>
              <a:gd name="connsiteY7" fmla="*/ 0 h 6885384"/>
              <a:gd name="connsiteX0" fmla="*/ 5082 w 3729258"/>
              <a:gd name="connsiteY0" fmla="*/ 0 h 6885384"/>
              <a:gd name="connsiteX1" fmla="*/ 3729258 w 3729258"/>
              <a:gd name="connsiteY1" fmla="*/ 0 h 6885384"/>
              <a:gd name="connsiteX2" fmla="*/ 3729258 w 3729258"/>
              <a:gd name="connsiteY2" fmla="*/ 6885384 h 6885384"/>
              <a:gd name="connsiteX3" fmla="*/ 5082 w 3729258"/>
              <a:gd name="connsiteY3" fmla="*/ 6885384 h 6885384"/>
              <a:gd name="connsiteX4" fmla="*/ 2 w 3729258"/>
              <a:gd name="connsiteY4" fmla="*/ 2225040 h 6885384"/>
              <a:gd name="connsiteX5" fmla="*/ 449582 w 3729258"/>
              <a:gd name="connsiteY5" fmla="*/ 1821180 h 6885384"/>
              <a:gd name="connsiteX6" fmla="*/ 2 w 3729258"/>
              <a:gd name="connsiteY6" fmla="*/ 1470660 h 6885384"/>
              <a:gd name="connsiteX7" fmla="*/ 5082 w 3729258"/>
              <a:gd name="connsiteY7" fmla="*/ 0 h 6885384"/>
              <a:gd name="connsiteX0" fmla="*/ 5084 w 3729260"/>
              <a:gd name="connsiteY0" fmla="*/ 0 h 6885384"/>
              <a:gd name="connsiteX1" fmla="*/ 3729260 w 3729260"/>
              <a:gd name="connsiteY1" fmla="*/ 0 h 6885384"/>
              <a:gd name="connsiteX2" fmla="*/ 3729260 w 3729260"/>
              <a:gd name="connsiteY2" fmla="*/ 6885384 h 6885384"/>
              <a:gd name="connsiteX3" fmla="*/ 5084 w 3729260"/>
              <a:gd name="connsiteY3" fmla="*/ 6885384 h 6885384"/>
              <a:gd name="connsiteX4" fmla="*/ 4 w 3729260"/>
              <a:gd name="connsiteY4" fmla="*/ 2225040 h 6885384"/>
              <a:gd name="connsiteX5" fmla="*/ 449584 w 3729260"/>
              <a:gd name="connsiteY5" fmla="*/ 1821180 h 6885384"/>
              <a:gd name="connsiteX6" fmla="*/ 4 w 3729260"/>
              <a:gd name="connsiteY6" fmla="*/ 1470660 h 6885384"/>
              <a:gd name="connsiteX7" fmla="*/ 5084 w 3729260"/>
              <a:gd name="connsiteY7" fmla="*/ 0 h 6885384"/>
              <a:gd name="connsiteX0" fmla="*/ 5082 w 3729258"/>
              <a:gd name="connsiteY0" fmla="*/ 0 h 6885384"/>
              <a:gd name="connsiteX1" fmla="*/ 3729258 w 3729258"/>
              <a:gd name="connsiteY1" fmla="*/ 0 h 6885384"/>
              <a:gd name="connsiteX2" fmla="*/ 3729258 w 3729258"/>
              <a:gd name="connsiteY2" fmla="*/ 6885384 h 6885384"/>
              <a:gd name="connsiteX3" fmla="*/ 5082 w 3729258"/>
              <a:gd name="connsiteY3" fmla="*/ 6885384 h 6885384"/>
              <a:gd name="connsiteX4" fmla="*/ 2 w 3729258"/>
              <a:gd name="connsiteY4" fmla="*/ 2225040 h 6885384"/>
              <a:gd name="connsiteX5" fmla="*/ 449582 w 3729258"/>
              <a:gd name="connsiteY5" fmla="*/ 1821180 h 6885384"/>
              <a:gd name="connsiteX6" fmla="*/ 2 w 3729258"/>
              <a:gd name="connsiteY6" fmla="*/ 1470660 h 6885384"/>
              <a:gd name="connsiteX7" fmla="*/ 5082 w 3729258"/>
              <a:gd name="connsiteY7" fmla="*/ 0 h 6885384"/>
              <a:gd name="connsiteX0" fmla="*/ 5080 w 3729256"/>
              <a:gd name="connsiteY0" fmla="*/ 0 h 6885384"/>
              <a:gd name="connsiteX1" fmla="*/ 3729256 w 3729256"/>
              <a:gd name="connsiteY1" fmla="*/ 0 h 6885384"/>
              <a:gd name="connsiteX2" fmla="*/ 3729256 w 3729256"/>
              <a:gd name="connsiteY2" fmla="*/ 6885384 h 6885384"/>
              <a:gd name="connsiteX3" fmla="*/ 5080 w 3729256"/>
              <a:gd name="connsiteY3" fmla="*/ 6885384 h 6885384"/>
              <a:gd name="connsiteX4" fmla="*/ 0 w 3729256"/>
              <a:gd name="connsiteY4" fmla="*/ 2225040 h 6885384"/>
              <a:gd name="connsiteX5" fmla="*/ 449580 w 3729256"/>
              <a:gd name="connsiteY5" fmla="*/ 1821180 h 6885384"/>
              <a:gd name="connsiteX6" fmla="*/ 0 w 3729256"/>
              <a:gd name="connsiteY6" fmla="*/ 1470660 h 6885384"/>
              <a:gd name="connsiteX7" fmla="*/ 5080 w 3729256"/>
              <a:gd name="connsiteY7" fmla="*/ 0 h 6885384"/>
              <a:gd name="connsiteX0" fmla="*/ 5080 w 3729256"/>
              <a:gd name="connsiteY0" fmla="*/ 0 h 6885384"/>
              <a:gd name="connsiteX1" fmla="*/ 3729256 w 3729256"/>
              <a:gd name="connsiteY1" fmla="*/ 0 h 6885384"/>
              <a:gd name="connsiteX2" fmla="*/ 3729256 w 3729256"/>
              <a:gd name="connsiteY2" fmla="*/ 6885384 h 6885384"/>
              <a:gd name="connsiteX3" fmla="*/ 5080 w 3729256"/>
              <a:gd name="connsiteY3" fmla="*/ 6885384 h 6885384"/>
              <a:gd name="connsiteX4" fmla="*/ 0 w 3729256"/>
              <a:gd name="connsiteY4" fmla="*/ 2225040 h 6885384"/>
              <a:gd name="connsiteX5" fmla="*/ 449580 w 3729256"/>
              <a:gd name="connsiteY5" fmla="*/ 1821180 h 6885384"/>
              <a:gd name="connsiteX6" fmla="*/ 0 w 3729256"/>
              <a:gd name="connsiteY6" fmla="*/ 1470660 h 6885384"/>
              <a:gd name="connsiteX7" fmla="*/ 5080 w 3729256"/>
              <a:gd name="connsiteY7" fmla="*/ 0 h 6885384"/>
              <a:gd name="connsiteX0" fmla="*/ 5080 w 6585056"/>
              <a:gd name="connsiteY0" fmla="*/ 6179 h 6891563"/>
              <a:gd name="connsiteX1" fmla="*/ 6585056 w 6585056"/>
              <a:gd name="connsiteY1" fmla="*/ 0 h 6891563"/>
              <a:gd name="connsiteX2" fmla="*/ 3729256 w 6585056"/>
              <a:gd name="connsiteY2" fmla="*/ 6891563 h 6891563"/>
              <a:gd name="connsiteX3" fmla="*/ 5080 w 6585056"/>
              <a:gd name="connsiteY3" fmla="*/ 6891563 h 6891563"/>
              <a:gd name="connsiteX4" fmla="*/ 0 w 6585056"/>
              <a:gd name="connsiteY4" fmla="*/ 2231219 h 6891563"/>
              <a:gd name="connsiteX5" fmla="*/ 449580 w 6585056"/>
              <a:gd name="connsiteY5" fmla="*/ 1827359 h 6891563"/>
              <a:gd name="connsiteX6" fmla="*/ 0 w 6585056"/>
              <a:gd name="connsiteY6" fmla="*/ 1476839 h 6891563"/>
              <a:gd name="connsiteX7" fmla="*/ 5080 w 6585056"/>
              <a:gd name="connsiteY7" fmla="*/ 6179 h 6891563"/>
              <a:gd name="connsiteX0" fmla="*/ 5080 w 6625937"/>
              <a:gd name="connsiteY0" fmla="*/ 6179 h 6891563"/>
              <a:gd name="connsiteX1" fmla="*/ 6585056 w 6625937"/>
              <a:gd name="connsiteY1" fmla="*/ 0 h 6891563"/>
              <a:gd name="connsiteX2" fmla="*/ 6625937 w 6625937"/>
              <a:gd name="connsiteY2" fmla="*/ 6885384 h 6891563"/>
              <a:gd name="connsiteX3" fmla="*/ 5080 w 6625937"/>
              <a:gd name="connsiteY3" fmla="*/ 6891563 h 6891563"/>
              <a:gd name="connsiteX4" fmla="*/ 0 w 6625937"/>
              <a:gd name="connsiteY4" fmla="*/ 2231219 h 6891563"/>
              <a:gd name="connsiteX5" fmla="*/ 449580 w 6625937"/>
              <a:gd name="connsiteY5" fmla="*/ 1827359 h 6891563"/>
              <a:gd name="connsiteX6" fmla="*/ 0 w 6625937"/>
              <a:gd name="connsiteY6" fmla="*/ 1476839 h 6891563"/>
              <a:gd name="connsiteX7" fmla="*/ 5080 w 6625937"/>
              <a:gd name="connsiteY7" fmla="*/ 6179 h 6891563"/>
              <a:gd name="connsiteX0" fmla="*/ 5080 w 6614257"/>
              <a:gd name="connsiteY0" fmla="*/ 6179 h 6891563"/>
              <a:gd name="connsiteX1" fmla="*/ 6585056 w 6614257"/>
              <a:gd name="connsiteY1" fmla="*/ 0 h 6891563"/>
              <a:gd name="connsiteX2" fmla="*/ 6614257 w 6614257"/>
              <a:gd name="connsiteY2" fmla="*/ 6879206 h 6891563"/>
              <a:gd name="connsiteX3" fmla="*/ 5080 w 6614257"/>
              <a:gd name="connsiteY3" fmla="*/ 6891563 h 6891563"/>
              <a:gd name="connsiteX4" fmla="*/ 0 w 6614257"/>
              <a:gd name="connsiteY4" fmla="*/ 2231219 h 6891563"/>
              <a:gd name="connsiteX5" fmla="*/ 449580 w 6614257"/>
              <a:gd name="connsiteY5" fmla="*/ 1827359 h 6891563"/>
              <a:gd name="connsiteX6" fmla="*/ 0 w 6614257"/>
              <a:gd name="connsiteY6" fmla="*/ 1476839 h 6891563"/>
              <a:gd name="connsiteX7" fmla="*/ 5080 w 6614257"/>
              <a:gd name="connsiteY7" fmla="*/ 6179 h 6891563"/>
              <a:gd name="connsiteX0" fmla="*/ 5080 w 6596736"/>
              <a:gd name="connsiteY0" fmla="*/ 6179 h 6891563"/>
              <a:gd name="connsiteX1" fmla="*/ 6585056 w 6596736"/>
              <a:gd name="connsiteY1" fmla="*/ 0 h 6891563"/>
              <a:gd name="connsiteX2" fmla="*/ 6596736 w 6596736"/>
              <a:gd name="connsiteY2" fmla="*/ 6879206 h 6891563"/>
              <a:gd name="connsiteX3" fmla="*/ 5080 w 6596736"/>
              <a:gd name="connsiteY3" fmla="*/ 6891563 h 6891563"/>
              <a:gd name="connsiteX4" fmla="*/ 0 w 6596736"/>
              <a:gd name="connsiteY4" fmla="*/ 2231219 h 6891563"/>
              <a:gd name="connsiteX5" fmla="*/ 449580 w 6596736"/>
              <a:gd name="connsiteY5" fmla="*/ 1827359 h 6891563"/>
              <a:gd name="connsiteX6" fmla="*/ 0 w 6596736"/>
              <a:gd name="connsiteY6" fmla="*/ 1476839 h 6891563"/>
              <a:gd name="connsiteX7" fmla="*/ 5080 w 6596736"/>
              <a:gd name="connsiteY7" fmla="*/ 6179 h 6891563"/>
              <a:gd name="connsiteX0" fmla="*/ 5715 w 6597371"/>
              <a:gd name="connsiteY0" fmla="*/ 6179 h 6891563"/>
              <a:gd name="connsiteX1" fmla="*/ 6585691 w 6597371"/>
              <a:gd name="connsiteY1" fmla="*/ 0 h 6891563"/>
              <a:gd name="connsiteX2" fmla="*/ 6597371 w 6597371"/>
              <a:gd name="connsiteY2" fmla="*/ 6879206 h 6891563"/>
              <a:gd name="connsiteX3" fmla="*/ 5715 w 6597371"/>
              <a:gd name="connsiteY3" fmla="*/ 6891563 h 6891563"/>
              <a:gd name="connsiteX4" fmla="*/ 635 w 6597371"/>
              <a:gd name="connsiteY4" fmla="*/ 2231219 h 6891563"/>
              <a:gd name="connsiteX5" fmla="*/ 635 w 6597371"/>
              <a:gd name="connsiteY5" fmla="*/ 1476839 h 6891563"/>
              <a:gd name="connsiteX6" fmla="*/ 5715 w 6597371"/>
              <a:gd name="connsiteY6" fmla="*/ 6179 h 689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97371" h="6891563">
                <a:moveTo>
                  <a:pt x="5715" y="6179"/>
                </a:moveTo>
                <a:lnTo>
                  <a:pt x="6585691" y="0"/>
                </a:lnTo>
                <a:cubicBezTo>
                  <a:pt x="6589584" y="2293069"/>
                  <a:pt x="6593478" y="4586137"/>
                  <a:pt x="6597371" y="6879206"/>
                </a:cubicBezTo>
                <a:lnTo>
                  <a:pt x="5715" y="6891563"/>
                </a:lnTo>
                <a:cubicBezTo>
                  <a:pt x="9012" y="6061499"/>
                  <a:pt x="1482" y="3133673"/>
                  <a:pt x="635" y="2231219"/>
                </a:cubicBezTo>
                <a:cubicBezTo>
                  <a:pt x="-212" y="1328765"/>
                  <a:pt x="-212" y="1847679"/>
                  <a:pt x="635" y="1476839"/>
                </a:cubicBezTo>
                <a:cubicBezTo>
                  <a:pt x="2328" y="986619"/>
                  <a:pt x="4022" y="496399"/>
                  <a:pt x="5715" y="6179"/>
                </a:cubicBezTo>
                <a:close/>
              </a:path>
            </a:pathLst>
          </a:cu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idx="1"/>
          </p:nvPr>
        </p:nvSpPr>
        <p:spPr>
          <a:xfrm>
            <a:off x="647594" y="1263040"/>
            <a:ext cx="5150628" cy="3600400"/>
          </a:xfrm>
        </p:spPr>
        <p:txBody>
          <a:bodyPr/>
          <a:lstStyle/>
          <a:p>
            <a:pPr>
              <a:buClr>
                <a:schemeClr val="bg1"/>
              </a:buClr>
              <a:buBlip>
                <a:blip r:embed="rId3"/>
              </a:buBlip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de-DE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Blip>
                <a:blip r:embed="rId3"/>
              </a:buBlip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de-DE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Blip>
                <a:blip r:embed="rId3"/>
              </a:buBlip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23392" y="258762"/>
            <a:ext cx="9754043" cy="42480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881309" y="6584951"/>
            <a:ext cx="5012928" cy="215900"/>
          </a:xfrm>
        </p:spPr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360363" y="6586439"/>
            <a:ext cx="493866" cy="216000"/>
          </a:xfrm>
        </p:spPr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301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eck 47">
            <a:extLst>
              <a:ext uri="{FF2B5EF4-FFF2-40B4-BE49-F238E27FC236}">
                <a16:creationId xmlns:a16="http://schemas.microsoft.com/office/drawing/2014/main" id="{4764B283-ED2E-43B0-8A68-C2D657AE282F}"/>
              </a:ext>
            </a:extLst>
          </p:cNvPr>
          <p:cNvSpPr/>
          <p:nvPr/>
        </p:nvSpPr>
        <p:spPr>
          <a:xfrm>
            <a:off x="8551335" y="4676283"/>
            <a:ext cx="2281962" cy="1192522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AAAC9FD-5E85-46A2-B264-A12A0D7E6BF6}"/>
              </a:ext>
            </a:extLst>
          </p:cNvPr>
          <p:cNvSpPr/>
          <p:nvPr/>
        </p:nvSpPr>
        <p:spPr>
          <a:xfrm>
            <a:off x="441873" y="4617156"/>
            <a:ext cx="2404534" cy="1524975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B80DDFC-A8C0-4D03-A799-43DBDD5C7D0F}"/>
              </a:ext>
            </a:extLst>
          </p:cNvPr>
          <p:cNvSpPr/>
          <p:nvPr/>
        </p:nvSpPr>
        <p:spPr>
          <a:xfrm>
            <a:off x="8428762" y="948267"/>
            <a:ext cx="2404534" cy="2480734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508E6FE-F374-4396-BDF7-9F624EFB144E}"/>
              </a:ext>
            </a:extLst>
          </p:cNvPr>
          <p:cNvSpPr/>
          <p:nvPr/>
        </p:nvSpPr>
        <p:spPr>
          <a:xfrm>
            <a:off x="4015868" y="791871"/>
            <a:ext cx="2404534" cy="2882503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6475366-ED02-4330-B845-F535D375E6F3}"/>
              </a:ext>
            </a:extLst>
          </p:cNvPr>
          <p:cNvSpPr/>
          <p:nvPr/>
        </p:nvSpPr>
        <p:spPr>
          <a:xfrm>
            <a:off x="462844" y="869244"/>
            <a:ext cx="2404534" cy="1739474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Kausalkette zur Einbindung von </a:t>
            </a:r>
            <a:r>
              <a:rPr lang="de-DE" dirty="0" err="1"/>
              <a:t>Tensorflow</a:t>
            </a:r>
            <a:r>
              <a:rPr lang="de-DE" dirty="0"/>
              <a:t> Lite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pic>
        <p:nvPicPr>
          <p:cNvPr id="16" name="Grafik 15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D5B1FEAD-2A56-49D5-B7C1-7C2B1BFBD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08" y="1042570"/>
            <a:ext cx="1783605" cy="1087564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E391E98-4E5A-4C2B-A2BA-3A0FE1206F3E}"/>
              </a:ext>
            </a:extLst>
          </p:cNvPr>
          <p:cNvSpPr txBox="1"/>
          <p:nvPr/>
        </p:nvSpPr>
        <p:spPr>
          <a:xfrm>
            <a:off x="988640" y="2155512"/>
            <a:ext cx="135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2"/>
                </a:solidFill>
              </a:rPr>
              <a:t>Knoten Kinect2Bridge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17328A3-A700-4116-B5EA-E9CDB7C413A6}"/>
              </a:ext>
            </a:extLst>
          </p:cNvPr>
          <p:cNvCxnSpPr>
            <a:cxnSpLocks/>
          </p:cNvCxnSpPr>
          <p:nvPr/>
        </p:nvCxnSpPr>
        <p:spPr>
          <a:xfrm>
            <a:off x="2867378" y="1885244"/>
            <a:ext cx="114849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E756C98-E661-4498-AE55-C33D3E6E4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311" y="838799"/>
            <a:ext cx="2136812" cy="1769919"/>
          </a:xfrm>
          <a:prstGeom prst="rect">
            <a:avLst/>
          </a:prstGeom>
        </p:spPr>
      </p:pic>
      <p:pic>
        <p:nvPicPr>
          <p:cNvPr id="29" name="Grafik 2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3C729B0-47A9-4243-A586-0F1216A53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34" y="1127692"/>
            <a:ext cx="2143125" cy="2143125"/>
          </a:xfrm>
          <a:prstGeom prst="rect">
            <a:avLst/>
          </a:prstGeom>
        </p:spPr>
      </p:pic>
      <p:pic>
        <p:nvPicPr>
          <p:cNvPr id="31" name="Grafik 3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3BC0947-D283-4CB6-B7A1-83BE4CC2A5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312" y="2599194"/>
            <a:ext cx="2136812" cy="997179"/>
          </a:xfrm>
          <a:prstGeom prst="rect">
            <a:avLst/>
          </a:prstGeom>
        </p:spPr>
      </p:pic>
      <p:pic>
        <p:nvPicPr>
          <p:cNvPr id="33" name="Grafik 32" descr="Ein Bild, das Schild, Zeichnung enthält.&#10;&#10;Automatisch generierte Beschreibung">
            <a:extLst>
              <a:ext uri="{FF2B5EF4-FFF2-40B4-BE49-F238E27FC236}">
                <a16:creationId xmlns:a16="http://schemas.microsoft.com/office/drawing/2014/main" id="{50A65939-FF52-4AF4-BB9C-8C1D2C4B36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5" y="4511373"/>
            <a:ext cx="2711067" cy="1524975"/>
          </a:xfrm>
          <a:prstGeom prst="rect">
            <a:avLst/>
          </a:prstGeom>
        </p:spPr>
      </p:pic>
      <p:pic>
        <p:nvPicPr>
          <p:cNvPr id="34" name="Grafik 3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EA224A5-0E9E-4717-8822-5B24633596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910" y="4773954"/>
            <a:ext cx="2136812" cy="997179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5C468FC6-DBD5-4ED3-8E18-5520BB94DE39}"/>
              </a:ext>
            </a:extLst>
          </p:cNvPr>
          <p:cNvSpPr txBox="1"/>
          <p:nvPr/>
        </p:nvSpPr>
        <p:spPr>
          <a:xfrm>
            <a:off x="4541298" y="3212709"/>
            <a:ext cx="13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2"/>
                </a:solidFill>
              </a:rPr>
              <a:t>2.7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679E607-6CEC-4C33-B391-CA67DD467188}"/>
              </a:ext>
            </a:extLst>
          </p:cNvPr>
          <p:cNvSpPr txBox="1"/>
          <p:nvPr/>
        </p:nvSpPr>
        <p:spPr>
          <a:xfrm>
            <a:off x="9015846" y="5542970"/>
            <a:ext cx="13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2"/>
                </a:solidFill>
              </a:rPr>
              <a:t>3.5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EFB0824-A5C4-4E59-A1DA-4322D0F0D756}"/>
              </a:ext>
            </a:extLst>
          </p:cNvPr>
          <p:cNvCxnSpPr>
            <a:cxnSpLocks/>
          </p:cNvCxnSpPr>
          <p:nvPr/>
        </p:nvCxnSpPr>
        <p:spPr>
          <a:xfrm flipV="1">
            <a:off x="2846407" y="3674374"/>
            <a:ext cx="1169461" cy="94278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927125F3-D69D-4381-A6D6-F0C885C73FE9}"/>
              </a:ext>
            </a:extLst>
          </p:cNvPr>
          <p:cNvCxnSpPr>
            <a:cxnSpLocks/>
          </p:cNvCxnSpPr>
          <p:nvPr/>
        </p:nvCxnSpPr>
        <p:spPr>
          <a:xfrm>
            <a:off x="6420402" y="2369410"/>
            <a:ext cx="200836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29BC9646-CB04-4A7B-BC9D-D3338CA9D577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846407" y="5272543"/>
            <a:ext cx="5704928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Multiplikationszeichen 51">
            <a:extLst>
              <a:ext uri="{FF2B5EF4-FFF2-40B4-BE49-F238E27FC236}">
                <a16:creationId xmlns:a16="http://schemas.microsoft.com/office/drawing/2014/main" id="{F31CB056-228A-4BCC-B491-E09A6F387FEA}"/>
              </a:ext>
            </a:extLst>
          </p:cNvPr>
          <p:cNvSpPr/>
          <p:nvPr/>
        </p:nvSpPr>
        <p:spPr>
          <a:xfrm rot="19421506">
            <a:off x="2976711" y="3727622"/>
            <a:ext cx="831885" cy="902031"/>
          </a:xfrm>
          <a:prstGeom prst="mathMultiply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23E4F6C-DC0A-4AA6-B185-D998B46AD4A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9692316" y="3429000"/>
            <a:ext cx="0" cy="124728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8703984B-263E-4AA0-B2E5-099C5E4619B7}"/>
              </a:ext>
            </a:extLst>
          </p:cNvPr>
          <p:cNvSpPr txBox="1"/>
          <p:nvPr/>
        </p:nvSpPr>
        <p:spPr>
          <a:xfrm>
            <a:off x="9631029" y="3973948"/>
            <a:ext cx="1688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2"/>
                </a:solidFill>
              </a:rPr>
              <a:t>Kann maximal bis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7B8B4A7-DA64-4F39-B8D8-55C6D3B043B3}"/>
              </a:ext>
            </a:extLst>
          </p:cNvPr>
          <p:cNvSpPr txBox="1"/>
          <p:nvPr/>
        </p:nvSpPr>
        <p:spPr>
          <a:xfrm>
            <a:off x="6542974" y="1980831"/>
            <a:ext cx="1688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2"/>
                </a:solidFill>
              </a:rPr>
              <a:t>Läuft nur bis</a:t>
            </a:r>
          </a:p>
        </p:txBody>
      </p:sp>
    </p:spTree>
    <p:extLst>
      <p:ext uri="{BB962C8B-B14F-4D97-AF65-F5344CB8AC3E}">
        <p14:creationId xmlns:p14="http://schemas.microsoft.com/office/powerpoint/2010/main" val="129857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r>
              <a:rPr lang="de-DE" dirty="0"/>
              <a:t>Py2.7 Funktionen starten immer (solange die entsprechenden Pfade </a:t>
            </a:r>
            <a:r>
              <a:rPr lang="de-DE" dirty="0" err="1"/>
              <a:t>gesourced</a:t>
            </a:r>
            <a:r>
              <a:rPr lang="de-DE" dirty="0"/>
              <a:t> sind)</a:t>
            </a:r>
          </a:p>
          <a:p>
            <a:r>
              <a:rPr lang="de-DE" dirty="0"/>
              <a:t>Laut Kausalkette benötigen wir also das ganze Programm als Py3.5 Instanz</a:t>
            </a:r>
          </a:p>
          <a:p>
            <a:r>
              <a:rPr lang="de-DE" dirty="0"/>
              <a:t>Alle Tools zur Berechnung der Entfernung eines Menschen sind als Py3.5 kaum auffindbar oder nicht vorhanden</a:t>
            </a:r>
          </a:p>
          <a:p>
            <a:r>
              <a:rPr lang="de-DE" dirty="0"/>
              <a:t>Idee in Absprache mit Bernd: Zunächst eine Benchmark durchführen, um dann zu entscheiden, ob sich der Aufwand lohnt bzw. um Vergleiche zu ziehen</a:t>
            </a:r>
          </a:p>
          <a:p>
            <a:r>
              <a:rPr lang="de-DE" dirty="0"/>
              <a:t>Implementierung am Alf erfolgreich jedoch mit viel Schweiß und Tränen (die </a:t>
            </a:r>
            <a:r>
              <a:rPr lang="de-DE" dirty="0" err="1"/>
              <a:t>cv_bridge</a:t>
            </a:r>
            <a:r>
              <a:rPr lang="de-DE" dirty="0"/>
              <a:t> Installation musste über ein für Py3.5 kreierten </a:t>
            </a:r>
            <a:r>
              <a:rPr lang="de-DE" dirty="0" err="1"/>
              <a:t>Catkin</a:t>
            </a:r>
            <a:r>
              <a:rPr lang="de-DE" dirty="0"/>
              <a:t> Ordner </a:t>
            </a:r>
            <a:r>
              <a:rPr lang="de-DE" dirty="0" err="1"/>
              <a:t>gebuilded</a:t>
            </a:r>
            <a:r>
              <a:rPr lang="de-DE" dirty="0"/>
              <a:t> werden…in der </a:t>
            </a:r>
            <a:r>
              <a:rPr lang="de-DE" dirty="0" err="1"/>
              <a:t>Cmakelist</a:t>
            </a:r>
            <a:r>
              <a:rPr lang="de-DE" dirty="0"/>
              <a:t> musste „Python3“ durch „Python-py3.5“ ausgetauscht werden und Py2.7 aus dem PYTHONPATH genommen werden)                                             </a:t>
            </a:r>
            <a:r>
              <a:rPr lang="de-DE" dirty="0" err="1"/>
              <a:t>Benchmarkergebnisse</a:t>
            </a:r>
            <a:r>
              <a:rPr lang="de-DE" dirty="0"/>
              <a:t> gleich…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 wenn alles klar ist…dann mal los…Aber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0FACD8C-1DB8-4A7E-8E37-4FAA94F7AD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90" y="3787572"/>
            <a:ext cx="2633134" cy="256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0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r>
              <a:rPr lang="de-DE" dirty="0"/>
              <a:t>Gute Zeiten lt. Benchmark auf Alf</a:t>
            </a:r>
          </a:p>
          <a:p>
            <a:pPr lvl="1"/>
            <a:r>
              <a:rPr lang="de-DE" dirty="0"/>
              <a:t>Über Import </a:t>
            </a:r>
            <a:r>
              <a:rPr lang="de-DE" dirty="0" err="1"/>
              <a:t>Tensorflow</a:t>
            </a:r>
            <a:r>
              <a:rPr lang="de-DE" dirty="0"/>
              <a:t>: Kaum schneller als </a:t>
            </a:r>
            <a:r>
              <a:rPr lang="de-DE" dirty="0" err="1"/>
              <a:t>Caffeemodel</a:t>
            </a:r>
            <a:r>
              <a:rPr lang="de-DE" dirty="0"/>
              <a:t> (CM 1s – TF 0.8s)</a:t>
            </a:r>
          </a:p>
          <a:p>
            <a:pPr lvl="1"/>
            <a:r>
              <a:rPr lang="de-DE" dirty="0"/>
              <a:t>Über </a:t>
            </a:r>
            <a:r>
              <a:rPr lang="de-DE" dirty="0" err="1"/>
              <a:t>TFLite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: Doppelt so schnell (ca. 0.4s)</a:t>
            </a:r>
          </a:p>
          <a:p>
            <a:pPr lvl="1"/>
            <a:r>
              <a:rPr lang="de-DE" dirty="0"/>
              <a:t>Lohnt sich nun der Aufwand? Diese Frage stelle ich mir weil…</a:t>
            </a:r>
          </a:p>
          <a:p>
            <a:endParaRPr lang="de-DE" dirty="0"/>
          </a:p>
          <a:p>
            <a:r>
              <a:rPr lang="de-DE" dirty="0"/>
              <a:t>Schlechte Zeiten durch bisher gescheitertes </a:t>
            </a:r>
            <a:r>
              <a:rPr lang="de-DE" dirty="0" err="1"/>
              <a:t>Deployment</a:t>
            </a:r>
            <a:r>
              <a:rPr lang="de-DE" dirty="0"/>
              <a:t> auf Pi</a:t>
            </a:r>
          </a:p>
          <a:p>
            <a:pPr lvl="1"/>
            <a:r>
              <a:rPr lang="de-DE" dirty="0"/>
              <a:t>Selbe Vorgehensweise wie am Alf jedoch sehr wilde Fehler (Libraries fehlen usw. Fehlersuche läuft seit Tagen mit neues OS etc.)</a:t>
            </a:r>
          </a:p>
          <a:p>
            <a:pPr lvl="1"/>
            <a:r>
              <a:rPr lang="de-DE" dirty="0"/>
              <a:t>Meine momentane Einstellung zum Pi: 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 Zeiten, schlechte Zeiten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pic>
        <p:nvPicPr>
          <p:cNvPr id="5" name="Grafik 4" descr="Ein Bild, das Essen enthält.&#10;&#10;Automatisch generierte Beschreibung">
            <a:extLst>
              <a:ext uri="{FF2B5EF4-FFF2-40B4-BE49-F238E27FC236}">
                <a16:creationId xmlns:a16="http://schemas.microsoft.com/office/drawing/2014/main" id="{5656026C-1B50-4AF2-85CE-D6991C05C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866" y="3632964"/>
            <a:ext cx="3433234" cy="283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0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0753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mart">
  <a:themeElements>
    <a:clrScheme name="Benutzerdefiniert 1">
      <a:dk1>
        <a:sysClr val="windowText" lastClr="000000"/>
      </a:dk1>
      <a:lt1>
        <a:sysClr val="window" lastClr="FFFFFF"/>
      </a:lt1>
      <a:dk2>
        <a:srgbClr val="0060A9"/>
      </a:dk2>
      <a:lt2>
        <a:srgbClr val="D2D8DC"/>
      </a:lt2>
      <a:accent1>
        <a:srgbClr val="0060A9"/>
      </a:accent1>
      <a:accent2>
        <a:srgbClr val="A3B7DA"/>
      </a:accent2>
      <a:accent3>
        <a:srgbClr val="748394"/>
      </a:accent3>
      <a:accent4>
        <a:srgbClr val="FFE600"/>
      </a:accent4>
      <a:accent5>
        <a:srgbClr val="006600"/>
      </a:accent5>
      <a:accent6>
        <a:srgbClr val="B6070A"/>
      </a:accent6>
      <a:hlink>
        <a:srgbClr val="006EC2"/>
      </a:hlink>
      <a:folHlink>
        <a:srgbClr val="800080"/>
      </a:folHlink>
    </a:clrScheme>
    <a:fontScheme name="Master Smar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ster Smar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Smart Grün">
      <a:srgbClr val="ADC22D"/>
    </a:custClr>
    <a:custClr name="Smart Orange">
      <a:srgbClr val="DC931A"/>
    </a:custClr>
    <a:custClr name="Smart Dunkelblau">
      <a:srgbClr val="283F64"/>
    </a:custClr>
  </a:custClrLst>
  <a:extLst>
    <a:ext uri="{05A4C25C-085E-4340-85A3-A5531E510DB2}">
      <thm15:themeFamily xmlns:thm15="http://schemas.microsoft.com/office/thememl/2012/main" name="Designvorlage.potx" id="{31D03E13-31BB-4AB1-95B7-0106BE1EC14C}" vid="{7DE87D3C-D34E-47B4-8BE1-28FD1924A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2ea6ee43248479fb8bd9165cf026a xmlns="b85a9d60-6535-41ad-bf5c-23a8b594cd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f9f550ab-d043-4f5a-97bd-52764d9a66d8</TermId>
        </TermInfo>
      </Terms>
    </n472ea6ee43248479fb8bd9165cf026a>
    <_dlc_DocId xmlns="ed5c7061-1de8-4387-89c6-d21a66c01b33">SMMQM-2-392</_dlc_DocId>
    <_dlc_DocIdUrl xmlns="ed5c7061-1de8-4387-89c6-d21a66c01b33">
      <Url>https://qm.smart-mechatronics.de/_layouts/15/DocIdRedir.aspx?ID=SMMQM-2-392</Url>
      <Description>SMMQM-2-392</Description>
    </_dlc_DocIdUrl>
    <TaxCatchAll xmlns="ed5c7061-1de8-4387-89c6-d21a66c01b33">
      <Value>1</Value>
    </TaxCatchAll>
    <l228be0177a34db3828e80e3fa65188a xmlns="b85a9d60-6535-41ad-bf5c-23a8b594cd63">
      <Terms xmlns="http://schemas.microsoft.com/office/infopath/2007/PartnerControls"/>
    </l228be0177a34db3828e80e3fa65188a>
    <TaxKeywordTaxHTField xmlns="ed5c7061-1de8-4387-89c6-d21a66c01b33">
      <Terms xmlns="http://schemas.microsoft.com/office/infopath/2007/PartnerControls"/>
    </TaxKeywordTaxHTField>
    <baca3e887ca7480a9d7450c9bf4a3684 xmlns="b85a9d60-6535-41ad-bf5c-23a8b594cd63">
      <Terms xmlns="http://schemas.microsoft.com/office/infopath/2007/PartnerControls"/>
    </baca3e887ca7480a9d7450c9bf4a3684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BD9003812289408EA7333BCACF44FC" ma:contentTypeVersion="12" ma:contentTypeDescription="Ein neues Dokument erstellen." ma:contentTypeScope="" ma:versionID="0c5c1046a88a933084f5a8197ebf6a23">
  <xsd:schema xmlns:xsd="http://www.w3.org/2001/XMLSchema" xmlns:xs="http://www.w3.org/2001/XMLSchema" xmlns:p="http://schemas.microsoft.com/office/2006/metadata/properties" xmlns:ns2="b85a9d60-6535-41ad-bf5c-23a8b594cd63" xmlns:ns3="ed5c7061-1de8-4387-89c6-d21a66c01b33" targetNamespace="http://schemas.microsoft.com/office/2006/metadata/properties" ma:root="true" ma:fieldsID="f2895043163c27cc329504fc8636e150" ns2:_="" ns3:_="">
    <xsd:import namespace="b85a9d60-6535-41ad-bf5c-23a8b594cd63"/>
    <xsd:import namespace="ed5c7061-1de8-4387-89c6-d21a66c01b33"/>
    <xsd:element name="properties">
      <xsd:complexType>
        <xsd:sequence>
          <xsd:element name="documentManagement">
            <xsd:complexType>
              <xsd:all>
                <xsd:element ref="ns2:n472ea6ee43248479fb8bd9165cf026a" minOccurs="0"/>
                <xsd:element ref="ns3:TaxCatchAll" minOccurs="0"/>
                <xsd:element ref="ns3:TaxKeywordTaxHTField" minOccurs="0"/>
                <xsd:element ref="ns2:baca3e887ca7480a9d7450c9bf4a3684" minOccurs="0"/>
                <xsd:element ref="ns2:l228be0177a34db3828e80e3fa65188a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a9d60-6535-41ad-bf5c-23a8b594cd63" elementFormDefault="qualified">
    <xsd:import namespace="http://schemas.microsoft.com/office/2006/documentManagement/types"/>
    <xsd:import namespace="http://schemas.microsoft.com/office/infopath/2007/PartnerControls"/>
    <xsd:element name="n472ea6ee43248479fb8bd9165cf026a" ma:index="9" nillable="true" ma:taxonomy="true" ma:internalName="n472ea6ee43248479fb8bd9165cf026a" ma:taxonomyFieldName="Inhaltsart" ma:displayName="Inhaltsart" ma:default="" ma:fieldId="{7472ea6e-e432-4847-9fb8-bd9165cf026a}" ma:sspId="2e2829cc-aa2a-46b2-a28b-c9f97d3d1cb4" ma:termSetId="767c6171-8aee-45fe-9245-6574c4a98c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a3e887ca7480a9d7450c9bf4a3684" ma:index="14" nillable="true" ma:taxonomy="true" ma:internalName="baca3e887ca7480a9d7450c9bf4a3684" ma:taxonomyFieldName="Organisation" ma:displayName="Organisation" ma:default="" ma:fieldId="{baca3e88-7ca7-480a-9d74-50c9bf4a3684}" ma:taxonomyMulti="true" ma:sspId="2e2829cc-aa2a-46b2-a28b-c9f97d3d1cb4" ma:termSetId="e3389e6f-2df5-4eb9-a59a-38e053c8fa8f" ma:anchorId="272604aa-3b6b-45a0-a37b-82e69713eb6d" ma:open="false" ma:isKeyword="false">
      <xsd:complexType>
        <xsd:sequence>
          <xsd:element ref="pc:Terms" minOccurs="0" maxOccurs="1"/>
        </xsd:sequence>
      </xsd:complexType>
    </xsd:element>
    <xsd:element name="l228be0177a34db3828e80e3fa65188a" ma:index="16" nillable="true" ma:taxonomy="true" ma:internalName="l228be0177a34db3828e80e3fa65188a" ma:taxonomyFieldName="GJ" ma:displayName="GJ" ma:default="" ma:fieldId="{5228be01-77a3-4db3-828e-80e3fa65188a}" ma:taxonomyMulti="true" ma:sspId="2e2829cc-aa2a-46b2-a28b-c9f97d3d1cb4" ma:termSetId="e3389e6f-2df5-4eb9-a59a-38e053c8fa8f" ma:anchorId="b48e39cb-534e-47f5-8a32-3ac0545ff679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7061-1de8-4387-89c6-d21a66c01b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813fb6-496b-4d3a-8b99-ceada4826d4f}" ma:internalName="TaxCatchAll" ma:showField="CatchAllData" ma:web="ed5c7061-1de8-4387-89c6-d21a66c01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itext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17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8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2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83E0A9-D953-4B7B-BC87-E5F4BA76F06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83BD3D0-EE3E-4A15-8667-6519756E537D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29940796-2B28-46D6-A019-405D01B8DF60}">
  <ds:schemaRefs>
    <ds:schemaRef ds:uri="http://purl.org/dc/terms/"/>
    <ds:schemaRef ds:uri="b85a9d60-6535-41ad-bf5c-23a8b594cd63"/>
    <ds:schemaRef ds:uri="ed5c7061-1de8-4387-89c6-d21a66c01b3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CA8B933-44D9-4902-90F1-BC93213D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a9d60-6535-41ad-bf5c-23a8b594cd63"/>
    <ds:schemaRef ds:uri="ed5c7061-1de8-4387-89c6-d21a66c01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933AE78F-1762-4C8A-B000-A5B2FC0C6A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</Template>
  <TotalTime>0</TotalTime>
  <Words>264</Words>
  <Application>Microsoft Office PowerPoint</Application>
  <PresentationFormat>Breitbild</PresentationFormat>
  <Paragraphs>43</Paragraphs>
  <Slides>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Segoe UI</vt:lpstr>
      <vt:lpstr>Wingdings</vt:lpstr>
      <vt:lpstr>Wingdings 3</vt:lpstr>
      <vt:lpstr>1_Smart</vt:lpstr>
      <vt:lpstr>think-cell Folie</vt:lpstr>
      <vt:lpstr>PowerPoint-Präsentation</vt:lpstr>
      <vt:lpstr>Agenda</vt:lpstr>
      <vt:lpstr>Kausalkette zur Einbindung von Tensorflow Lite</vt:lpstr>
      <vt:lpstr>Na wenn alles klar ist…dann mal los…Aber</vt:lpstr>
      <vt:lpstr>Gute Zeiten, schlechte Zeiten</vt:lpstr>
      <vt:lpstr>PowerPoint-Präsentation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Dittmann, Hannes</dc:creator>
  <cp:keywords/>
  <cp:lastModifiedBy>Giuliano 'Giulli' Montorio</cp:lastModifiedBy>
  <cp:revision>20</cp:revision>
  <dcterms:created xsi:type="dcterms:W3CDTF">2019-09-25T11:15:24Z</dcterms:created>
  <dcterms:modified xsi:type="dcterms:W3CDTF">2020-07-02T06:54:54Z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ganisation">
    <vt:lpwstr/>
  </property>
  <property fmtid="{D5CDD505-2E9C-101B-9397-08002B2CF9AE}" pid="4" name="ContentTypeId">
    <vt:lpwstr>0x010100ABBD9003812289408EA7333BCACF44FC</vt:lpwstr>
  </property>
  <property fmtid="{D5CDD505-2E9C-101B-9397-08002B2CF9AE}" pid="5" name="GJ">
    <vt:lpwstr/>
  </property>
  <property fmtid="{D5CDD505-2E9C-101B-9397-08002B2CF9AE}" pid="6" name="_dlc_DocIdItemGuid">
    <vt:lpwstr>6f6ae8fb-3eff-4a15-8aed-1eca49a7e6f9</vt:lpwstr>
  </property>
  <property fmtid="{D5CDD505-2E9C-101B-9397-08002B2CF9AE}" pid="7" name="Inhaltsart">
    <vt:lpwstr>1;#Vorlage|f9f550ab-d043-4f5a-97bd-52764d9a66d8</vt:lpwstr>
  </property>
</Properties>
</file>