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6"/>
  </p:sldMasterIdLst>
  <p:notesMasterIdLst>
    <p:notesMasterId r:id="rId11"/>
  </p:notesMasterIdLst>
  <p:sldIdLst>
    <p:sldId id="275" r:id="rId7"/>
    <p:sldId id="335" r:id="rId8"/>
    <p:sldId id="333" r:id="rId9"/>
    <p:sldId id="334" r:id="rId10"/>
  </p:sldIdLst>
  <p:sldSz cx="12192000" cy="6858000"/>
  <p:notesSz cx="6794500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Titel- und Trennerfolien" id="{2E54794A-1C70-4055-BA0C-047E9C8E06B2}">
          <p14:sldIdLst>
            <p14:sldId id="275"/>
          </p14:sldIdLst>
        </p14:section>
        <p14:section name="Personenerkennung" id="{9143C095-ADCB-48C6-BBF9-4399ACA44AAA}">
          <p14:sldIdLst>
            <p14:sldId id="335"/>
          </p14:sldIdLst>
        </p14:section>
        <p14:section name="Sprachverarbeitung" id="{8B1E546A-C040-4A00-B2B4-B7A78D2D67B9}">
          <p14:sldIdLst>
            <p14:sldId id="333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3" pos="3817" userDrawn="1">
          <p15:clr>
            <a:srgbClr val="A4A3A4"/>
          </p15:clr>
        </p15:guide>
        <p15:guide id="4" orient="horz" pos="1117" userDrawn="1">
          <p15:clr>
            <a:srgbClr val="A4A3A4"/>
          </p15:clr>
        </p15:guide>
        <p15:guide id="5" orient="horz" pos="3884" userDrawn="1">
          <p15:clr>
            <a:srgbClr val="A4A3A4"/>
          </p15:clr>
        </p15:guide>
        <p15:guide id="6" orient="horz" pos="1865" userDrawn="1">
          <p15:clr>
            <a:srgbClr val="A4A3A4"/>
          </p15:clr>
        </p15:guide>
        <p15:guide id="7" orient="horz" pos="2931" userDrawn="1">
          <p15:clr>
            <a:srgbClr val="A4A3A4"/>
          </p15:clr>
        </p15:guide>
        <p15:guide id="8" orient="horz" pos="3793" userDrawn="1">
          <p15:clr>
            <a:srgbClr val="A4A3A4"/>
          </p15:clr>
        </p15:guide>
        <p15:guide id="9" orient="horz" pos="19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748394"/>
    <a:srgbClr val="C8D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6" autoAdjust="0"/>
    <p:restoredTop sz="89620" autoAdjust="0"/>
  </p:normalViewPr>
  <p:slideViewPr>
    <p:cSldViewPr snapToGrid="0" showGuides="1">
      <p:cViewPr varScale="1">
        <p:scale>
          <a:sx n="96" d="100"/>
          <a:sy n="96" d="100"/>
        </p:scale>
        <p:origin x="576" y="176"/>
      </p:cViewPr>
      <p:guideLst>
        <p:guide pos="3817"/>
        <p:guide orient="horz" pos="1117"/>
        <p:guide orient="horz" pos="3884"/>
        <p:guide orient="horz" pos="1865"/>
        <p:guide orient="horz" pos="2931"/>
        <p:guide orient="horz" pos="3793"/>
        <p:guide orient="horz" pos="19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tableStyles" Target="tableStyles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55D82-92B1-4EBA-AF01-9D30101EF318}" type="datetimeFigureOut">
              <a:rPr lang="de-DE" smtClean="0"/>
              <a:t>21.08.20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D3910-EA15-4AD1-B5F5-16783FD382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770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1301831" y="1701098"/>
            <a:ext cx="8428324" cy="1439862"/>
          </a:xfrm>
          <a:prstGeom prst="rect">
            <a:avLst/>
          </a:prstGeom>
        </p:spPr>
        <p:txBody>
          <a:bodyPr bIns="0">
            <a:noAutofit/>
          </a:bodyPr>
          <a:lstStyle>
            <a:lvl1pPr>
              <a:defRPr sz="4923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1311032" y="3356991"/>
            <a:ext cx="8428322" cy="1584898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2150" y="155414"/>
            <a:ext cx="2185867" cy="4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0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Drittel, ein Dr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9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889471"/>
            <a:ext cx="3713524" cy="560340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9471"/>
            <a:ext cx="7593376" cy="560340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2877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Drittel, zwei Dr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4237039" y="884238"/>
            <a:ext cx="7594654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9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9471"/>
            <a:ext cx="3715113" cy="5608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2102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09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9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>
          <a:xfrm>
            <a:off x="359999" y="3770313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Inhaltsplatzhalter 10"/>
          <p:cNvSpPr>
            <a:spLocks noGrp="1"/>
          </p:cNvSpPr>
          <p:nvPr>
            <p:ph sz="quarter" idx="15"/>
          </p:nvPr>
        </p:nvSpPr>
        <p:spPr>
          <a:xfrm>
            <a:off x="6180502" y="884239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6180138" y="3770313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4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54805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2273">
          <p15:clr>
            <a:srgbClr val="FBAE40"/>
          </p15:clr>
        </p15:guide>
        <p15:guide id="8" orient="horz" pos="2375">
          <p15:clr>
            <a:srgbClr val="FBAE40"/>
          </p15:clr>
        </p15:guide>
        <p15:guide id="9" pos="3840">
          <p15:clr>
            <a:srgbClr val="FBAE40"/>
          </p15:clr>
        </p15:guide>
        <p15:guide id="10" pos="3788">
          <p15:clr>
            <a:srgbClr val="FBAE40"/>
          </p15:clr>
        </p15:guide>
        <p15:guide id="11" pos="389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sz="quarter" idx="15" hasCustomPrompt="1"/>
          </p:nvPr>
        </p:nvSpPr>
        <p:spPr>
          <a:xfrm>
            <a:off x="344139" y="884238"/>
            <a:ext cx="11506201" cy="561376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6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329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1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6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5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6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9367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hne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5654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100"/>
              </a:spcAft>
            </a:pPr>
            <a:endParaRPr lang="de-DE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29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4"/>
          <p:cNvSpPr>
            <a:spLocks noGrp="1"/>
          </p:cNvSpPr>
          <p:nvPr>
            <p:ph idx="1"/>
          </p:nvPr>
        </p:nvSpPr>
        <p:spPr>
          <a:xfrm>
            <a:off x="360362" y="883065"/>
            <a:ext cx="11469239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buClr>
                <a:schemeClr val="tx2"/>
              </a:buClr>
              <a:defRPr lang="de-DE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Informationen zur Modeling Guideline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91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360000" y="884238"/>
            <a:ext cx="11469600" cy="42878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55600" y="5491987"/>
            <a:ext cx="11482388" cy="1000888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648000" tIns="216000" rIns="288000" bIns="216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Fazit/Konsequenz durch Klicken bearbeiten</a:t>
            </a:r>
          </a:p>
        </p:txBody>
      </p:sp>
      <p:sp>
        <p:nvSpPr>
          <p:cNvPr id="2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2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13503" y="5815987"/>
            <a:ext cx="1008000" cy="360000"/>
          </a:xfrm>
          <a:prstGeom prst="triangle">
            <a:avLst/>
          </a:prstGeom>
          <a:solidFill>
            <a:srgbClr val="ADC22D"/>
          </a:solidFill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 dirty="0"/>
              <a:t> .</a:t>
            </a:r>
            <a:endParaRPr lang="en-US" dirty="0"/>
          </a:p>
        </p:txBody>
      </p:sp>
      <p:sp>
        <p:nvSpPr>
          <p:cNvPr id="10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2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5053663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5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0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9"/>
            <a:ext cx="5653451" cy="428783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884238"/>
            <a:ext cx="5656317" cy="42878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55600" y="5491987"/>
            <a:ext cx="11482388" cy="1000888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648000" tIns="216000" rIns="288000" bIns="216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Fazit/Konsequenz durch Klicken bearbeiten</a:t>
            </a:r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13503" y="5815987"/>
            <a:ext cx="1008000" cy="360000"/>
          </a:xfrm>
          <a:prstGeom prst="triangle">
            <a:avLst/>
          </a:prstGeom>
          <a:solidFill>
            <a:srgbClr val="ADC22D"/>
          </a:solidFill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 dirty="0"/>
              <a:t> .</a:t>
            </a:r>
            <a:endParaRPr lang="en-US" dirty="0"/>
          </a:p>
        </p:txBody>
      </p:sp>
      <p:sp>
        <p:nvSpPr>
          <p:cNvPr id="11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3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07073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58">
          <p15:clr>
            <a:srgbClr val="FBAE40"/>
          </p15:clr>
        </p15:guide>
        <p15:guide id="2" pos="3840">
          <p15:clr>
            <a:srgbClr val="FBAE40"/>
          </p15:clr>
        </p15:guide>
        <p15:guide id="3" pos="3890">
          <p15:clr>
            <a:srgbClr val="FBAE40"/>
          </p15:clr>
        </p15:guide>
        <p15:guide id="4" pos="378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8"/>
            <a:ext cx="5653451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884238"/>
            <a:ext cx="5656317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9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478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90">
          <p15:clr>
            <a:srgbClr val="FBAE40"/>
          </p15:clr>
        </p15:guide>
        <p15:guide id="2" pos="3788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&amp; Bild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60001" y="3135784"/>
            <a:ext cx="56520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3135784"/>
            <a:ext cx="56520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0000" y="884237"/>
            <a:ext cx="56520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6175375" y="884236"/>
            <a:ext cx="56520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0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4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4475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90">
          <p15:clr>
            <a:srgbClr val="FBAE40"/>
          </p15:clr>
        </p15:guide>
        <p15:guide id="2" pos="3788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10"/>
          <p:cNvSpPr>
            <a:spLocks noGrp="1"/>
          </p:cNvSpPr>
          <p:nvPr>
            <p:ph sz="quarter" idx="15"/>
          </p:nvPr>
        </p:nvSpPr>
        <p:spPr>
          <a:xfrm>
            <a:off x="4237038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8113713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0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93999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8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&amp; Bild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359998" y="884237"/>
            <a:ext cx="3715113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3135784"/>
            <a:ext cx="3715113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10"/>
          <p:cNvSpPr>
            <a:spLocks noGrp="1"/>
          </p:cNvSpPr>
          <p:nvPr>
            <p:ph sz="quarter" idx="15"/>
          </p:nvPr>
        </p:nvSpPr>
        <p:spPr>
          <a:xfrm>
            <a:off x="4237039" y="3135784"/>
            <a:ext cx="3716336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3135784"/>
            <a:ext cx="3713524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4237039" y="884238"/>
            <a:ext cx="3716336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8113713" y="884238"/>
            <a:ext cx="3715113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21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1051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nebeneinander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4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7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9472"/>
            <a:ext cx="3715113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2" name="Inhaltsplatzhalter 10"/>
          <p:cNvSpPr>
            <a:spLocks noGrp="1"/>
          </p:cNvSpPr>
          <p:nvPr>
            <p:ph sz="quarter" idx="15"/>
          </p:nvPr>
        </p:nvSpPr>
        <p:spPr>
          <a:xfrm>
            <a:off x="4237039" y="889472"/>
            <a:ext cx="3716336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3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889472"/>
            <a:ext cx="3713524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55600" y="5491987"/>
            <a:ext cx="11482388" cy="1000888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648000" tIns="216000" rIns="288000" bIns="216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Fazit/Konsequenz durch Klicken bearbeiten</a:t>
            </a: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13503" y="5815987"/>
            <a:ext cx="1008000" cy="360000"/>
          </a:xfrm>
          <a:prstGeom prst="triangle">
            <a:avLst/>
          </a:prstGeom>
          <a:solidFill>
            <a:srgbClr val="ADC22D"/>
          </a:solidFill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 dirty="0"/>
              <a:t> .</a:t>
            </a:r>
            <a:endParaRPr lang="en-US" dirty="0"/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5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268301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2570">
          <p15:clr>
            <a:srgbClr val="FBAE40"/>
          </p15:clr>
        </p15:guide>
        <p15:guide id="3" pos="2667">
          <p15:clr>
            <a:srgbClr val="FBAE40"/>
          </p15:clr>
        </p15:guide>
        <p15:guide id="4" pos="5010">
          <p15:clr>
            <a:srgbClr val="FBAE40"/>
          </p15:clr>
        </p15:guide>
        <p15:guide id="5" pos="5111">
          <p15:clr>
            <a:srgbClr val="FBAE40"/>
          </p15:clr>
        </p15:guide>
        <p15:guide id="6" orient="horz" pos="327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0"/>
          <p:cNvSpPr>
            <a:spLocks noChangeArrowheads="1"/>
          </p:cNvSpPr>
          <p:nvPr/>
        </p:nvSpPr>
        <p:spPr bwMode="gray">
          <a:xfrm>
            <a:off x="10021278" y="6586538"/>
            <a:ext cx="1045307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algn="r" fontAlgn="auto">
              <a:defRPr/>
            </a:pPr>
            <a:r>
              <a:rPr lang="de-DE" sz="985" dirty="0">
                <a:solidFill>
                  <a:schemeClr val="tx2"/>
                </a:solidFill>
                <a:latin typeface="+mn-lt"/>
                <a:cs typeface="+mn-cs"/>
              </a:rPr>
              <a:t> </a:t>
            </a:r>
            <a:endParaRPr lang="de-DE" sz="2215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15" name="Rectangle 130"/>
          <p:cNvSpPr>
            <a:spLocks noChangeArrowheads="1"/>
          </p:cNvSpPr>
          <p:nvPr/>
        </p:nvSpPr>
        <p:spPr bwMode="gray">
          <a:xfrm>
            <a:off x="9650107" y="6586538"/>
            <a:ext cx="1577058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algn="r" fontAlgn="auto">
              <a:defRPr/>
            </a:pPr>
            <a:r>
              <a:rPr lang="de-DE" sz="700" dirty="0">
                <a:solidFill>
                  <a:schemeClr val="accent2"/>
                </a:solidFill>
                <a:latin typeface="+mn-lt"/>
                <a:cs typeface="+mn-cs"/>
              </a:rPr>
              <a:t> © Smart Mechatronics</a:t>
            </a:r>
            <a:endParaRPr lang="de-DE" sz="1600" dirty="0">
              <a:solidFill>
                <a:schemeClr val="accent2"/>
              </a:solidFill>
              <a:latin typeface="+mn-lt"/>
              <a:cs typeface="+mn-cs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2150" y="155414"/>
            <a:ext cx="2185867" cy="465300"/>
          </a:xfrm>
          <a:prstGeom prst="rect">
            <a:avLst/>
          </a:prstGeom>
        </p:spPr>
      </p:pic>
      <p:sp>
        <p:nvSpPr>
          <p:cNvPr id="14" name="Textplatzhalter 4"/>
          <p:cNvSpPr>
            <a:spLocks noGrp="1"/>
          </p:cNvSpPr>
          <p:nvPr>
            <p:ph type="body" idx="1"/>
          </p:nvPr>
        </p:nvSpPr>
        <p:spPr>
          <a:xfrm>
            <a:off x="360362" y="883065"/>
            <a:ext cx="11469239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Titelplatzhalter 6"/>
          <p:cNvSpPr>
            <a:spLocks noGrp="1"/>
          </p:cNvSpPr>
          <p:nvPr>
            <p:ph type="title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6539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2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245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hf hdr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5pPr>
      <a:lvl6pPr marL="562722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6pPr>
      <a:lvl7pPr marL="1125444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7pPr>
      <a:lvl8pPr marL="1688165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8pPr>
      <a:lvl9pPr marL="2250887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58775" indent="-358775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Wingdings" pitchFamily="2" charset="2"/>
        <a:buChar char=""/>
        <a:defRPr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357188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Wingdings 3" pitchFamily="18" charset="2"/>
        <a:buChar char="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358775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Wingdings" pitchFamily="2" charset="2"/>
        <a:buChar char="§"/>
        <a:tabLst>
          <a:tab pos="1522413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31925" indent="-357188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790700" indent="-358775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0" hangingPunct="1">
        <a:lnSpc>
          <a:spcPct val="110000"/>
        </a:lnSpc>
        <a:spcBef>
          <a:spcPts val="862"/>
        </a:spcBef>
        <a:buClr>
          <a:schemeClr val="tx2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pos="224">
          <p15:clr>
            <a:srgbClr val="F26B43"/>
          </p15:clr>
        </p15:guide>
        <p15:guide id="3" pos="7457">
          <p15:clr>
            <a:srgbClr val="F26B43"/>
          </p15:clr>
        </p15:guide>
        <p15:guide id="4" orient="horz" pos="436">
          <p15:clr>
            <a:srgbClr val="F26B43"/>
          </p15:clr>
        </p15:guide>
        <p15:guide id="5" orient="horz" pos="4090">
          <p15:clr>
            <a:srgbClr val="F26B43"/>
          </p15:clr>
        </p15:guide>
        <p15:guide id="6" orient="horz" pos="54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621" r="1262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hteck 1"/>
          <p:cNvSpPr/>
          <p:nvPr/>
        </p:nvSpPr>
        <p:spPr>
          <a:xfrm>
            <a:off x="-17357" y="3591427"/>
            <a:ext cx="6605771" cy="2148269"/>
          </a:xfrm>
          <a:custGeom>
            <a:avLst/>
            <a:gdLst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80621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80621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80621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52046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9520464 w 9806214"/>
              <a:gd name="connsiteY3" fmla="*/ 3227896 h 3227896"/>
              <a:gd name="connsiteX4" fmla="*/ 0 w 9806214"/>
              <a:gd name="connsiteY4" fmla="*/ 3227896 h 3227896"/>
              <a:gd name="connsiteX5" fmla="*/ 0 w 9806214"/>
              <a:gd name="connsiteY5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9563100 w 9806214"/>
              <a:gd name="connsiteY3" fmla="*/ 2812383 h 3227896"/>
              <a:gd name="connsiteX4" fmla="*/ 9520464 w 9806214"/>
              <a:gd name="connsiteY4" fmla="*/ 3227896 h 3227896"/>
              <a:gd name="connsiteX5" fmla="*/ 0 w 9806214"/>
              <a:gd name="connsiteY5" fmla="*/ 3227896 h 3227896"/>
              <a:gd name="connsiteX6" fmla="*/ 0 w 9806214"/>
              <a:gd name="connsiteY6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8318500 w 9806214"/>
              <a:gd name="connsiteY3" fmla="*/ 1669383 h 3227896"/>
              <a:gd name="connsiteX4" fmla="*/ 9520464 w 9806214"/>
              <a:gd name="connsiteY4" fmla="*/ 3227896 h 3227896"/>
              <a:gd name="connsiteX5" fmla="*/ 0 w 9806214"/>
              <a:gd name="connsiteY5" fmla="*/ 3227896 h 3227896"/>
              <a:gd name="connsiteX6" fmla="*/ 0 w 9806214"/>
              <a:gd name="connsiteY6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8318500 w 9806214"/>
              <a:gd name="connsiteY3" fmla="*/ 1669383 h 3227896"/>
              <a:gd name="connsiteX4" fmla="*/ 8199664 w 9806214"/>
              <a:gd name="connsiteY4" fmla="*/ 3227896 h 3227896"/>
              <a:gd name="connsiteX5" fmla="*/ 0 w 9806214"/>
              <a:gd name="connsiteY5" fmla="*/ 3227896 h 3227896"/>
              <a:gd name="connsiteX6" fmla="*/ 0 w 9806214"/>
              <a:gd name="connsiteY6" fmla="*/ 0 h 3227896"/>
              <a:gd name="connsiteX0" fmla="*/ 0 w 10536896"/>
              <a:gd name="connsiteY0" fmla="*/ 0 h 3227896"/>
              <a:gd name="connsiteX1" fmla="*/ 10536896 w 10536896"/>
              <a:gd name="connsiteY1" fmla="*/ 0 h 3227896"/>
              <a:gd name="connsiteX2" fmla="*/ 10408082 w 10536896"/>
              <a:gd name="connsiteY2" fmla="*/ 1643983 h 3227896"/>
              <a:gd name="connsiteX3" fmla="*/ 9049182 w 10536896"/>
              <a:gd name="connsiteY3" fmla="*/ 1669383 h 3227896"/>
              <a:gd name="connsiteX4" fmla="*/ 8930346 w 10536896"/>
              <a:gd name="connsiteY4" fmla="*/ 3227896 h 3227896"/>
              <a:gd name="connsiteX5" fmla="*/ 730682 w 10536896"/>
              <a:gd name="connsiteY5" fmla="*/ 3227896 h 3227896"/>
              <a:gd name="connsiteX6" fmla="*/ 0 w 10536896"/>
              <a:gd name="connsiteY6" fmla="*/ 0 h 3227896"/>
              <a:gd name="connsiteX0" fmla="*/ 14052 w 10550948"/>
              <a:gd name="connsiteY0" fmla="*/ 0 h 3241948"/>
              <a:gd name="connsiteX1" fmla="*/ 10550948 w 10550948"/>
              <a:gd name="connsiteY1" fmla="*/ 0 h 3241948"/>
              <a:gd name="connsiteX2" fmla="*/ 10422134 w 10550948"/>
              <a:gd name="connsiteY2" fmla="*/ 1643983 h 3241948"/>
              <a:gd name="connsiteX3" fmla="*/ 9063234 w 10550948"/>
              <a:gd name="connsiteY3" fmla="*/ 1669383 h 3241948"/>
              <a:gd name="connsiteX4" fmla="*/ 8944398 w 10550948"/>
              <a:gd name="connsiteY4" fmla="*/ 3227896 h 3241948"/>
              <a:gd name="connsiteX5" fmla="*/ 0 w 10550948"/>
              <a:gd name="connsiteY5" fmla="*/ 3241948 h 3241948"/>
              <a:gd name="connsiteX6" fmla="*/ 14052 w 10550948"/>
              <a:gd name="connsiteY6" fmla="*/ 0 h 324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50948" h="3241948">
                <a:moveTo>
                  <a:pt x="14052" y="0"/>
                </a:moveTo>
                <a:lnTo>
                  <a:pt x="10550948" y="0"/>
                </a:lnTo>
                <a:lnTo>
                  <a:pt x="10422134" y="1643983"/>
                </a:lnTo>
                <a:lnTo>
                  <a:pt x="9063234" y="1669383"/>
                </a:lnTo>
                <a:lnTo>
                  <a:pt x="8944398" y="3227896"/>
                </a:lnTo>
                <a:lnTo>
                  <a:pt x="0" y="3241948"/>
                </a:lnTo>
                <a:lnTo>
                  <a:pt x="14052" y="0"/>
                </a:lnTo>
                <a:close/>
              </a:path>
            </a:pathLst>
          </a:custGeom>
          <a:solidFill>
            <a:schemeClr val="bg1">
              <a:alpha val="77255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5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Statusupdate KW34</a:t>
            </a:r>
          </a:p>
        </p:txBody>
      </p:sp>
      <p:sp>
        <p:nvSpPr>
          <p:cNvPr id="25" name="Titel 6"/>
          <p:cNvSpPr txBox="1">
            <a:spLocks/>
          </p:cNvSpPr>
          <p:nvPr/>
        </p:nvSpPr>
        <p:spPr bwMode="gray">
          <a:xfrm>
            <a:off x="104423" y="4857479"/>
            <a:ext cx="5033907" cy="357123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92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562722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125444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688165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250887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endParaRPr lang="de-DE" sz="1800" b="0" dirty="0"/>
          </a:p>
        </p:txBody>
      </p:sp>
      <p:sp>
        <p:nvSpPr>
          <p:cNvPr id="26" name="Titel 6"/>
          <p:cNvSpPr txBox="1">
            <a:spLocks/>
          </p:cNvSpPr>
          <p:nvPr/>
        </p:nvSpPr>
        <p:spPr bwMode="gray">
          <a:xfrm>
            <a:off x="77529" y="3578641"/>
            <a:ext cx="6217254" cy="1226444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92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562722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125444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688165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250887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endParaRPr lang="de-DE" dirty="0"/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2150" y="155414"/>
            <a:ext cx="2185867" cy="4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2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(ist) passiert?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Statusupdate Masterarbeit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BDE1F74B-F5E3-A54E-AF42-508BF4648D83}"/>
              </a:ext>
            </a:extLst>
          </p:cNvPr>
          <p:cNvSpPr txBox="1">
            <a:spLocks/>
          </p:cNvSpPr>
          <p:nvPr/>
        </p:nvSpPr>
        <p:spPr>
          <a:xfrm>
            <a:off x="360000" y="1051511"/>
            <a:ext cx="11469600" cy="54730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58775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" pitchFamily="2" charset="2"/>
              <a:buChar char="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35718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 3" pitchFamily="18" charset="2"/>
              <a:buChar char="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" pitchFamily="2" charset="2"/>
              <a:buChar char="§"/>
              <a:tabLst>
                <a:tab pos="1522413" algn="l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1925" indent="-35718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94970" indent="-281361" algn="l" defTabSz="1125444" rtl="0" eaLnBrk="1" latinLnBrk="0" hangingPunct="1">
              <a:lnSpc>
                <a:spcPct val="110000"/>
              </a:lnSpc>
              <a:spcBef>
                <a:spcPts val="862"/>
              </a:spcBef>
              <a:buClr>
                <a:schemeClr val="tx2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91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20413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83135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lvl="1" indent="0">
              <a:buNone/>
            </a:pPr>
            <a:endParaRPr lang="de-DE" sz="1800" dirty="0"/>
          </a:p>
          <a:p>
            <a:pPr lvl="1"/>
            <a:endParaRPr lang="de-DE" sz="1800" dirty="0"/>
          </a:p>
          <a:p>
            <a:pPr marL="358775" lvl="1" indent="0">
              <a:buNone/>
            </a:pPr>
            <a:endParaRPr lang="de-DE" sz="1800" dirty="0"/>
          </a:p>
          <a:p>
            <a:pPr marL="0" indent="0">
              <a:buFont typeface="Wingdings" pitchFamily="2" charset="2"/>
              <a:buNone/>
            </a:pPr>
            <a:endParaRPr lang="de-DE" sz="1800" dirty="0"/>
          </a:p>
          <a:p>
            <a:pPr marL="0" indent="0">
              <a:buFont typeface="Wingdings" pitchFamily="2" charset="2"/>
              <a:buNone/>
            </a:pPr>
            <a:endParaRPr lang="de-DE" sz="1800" dirty="0"/>
          </a:p>
          <a:p>
            <a:pPr marL="358775" lvl="1" indent="0">
              <a:buFont typeface="Wingdings 3" pitchFamily="18" charset="2"/>
              <a:buNone/>
            </a:pPr>
            <a:endParaRPr lang="de-DE" sz="1800" dirty="0"/>
          </a:p>
          <a:p>
            <a:endParaRPr lang="de-DE" sz="1800" dirty="0"/>
          </a:p>
          <a:p>
            <a:pPr lvl="1"/>
            <a:endParaRPr lang="de-DE" sz="18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6465454-7B72-4798-99C5-9995A4A4289E}"/>
              </a:ext>
            </a:extLst>
          </p:cNvPr>
          <p:cNvSpPr txBox="1"/>
          <p:nvPr/>
        </p:nvSpPr>
        <p:spPr>
          <a:xfrm>
            <a:off x="742815" y="1525862"/>
            <a:ext cx="103028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400" dirty="0"/>
              <a:t>Alle implementierten Modelle nach </a:t>
            </a:r>
            <a:r>
              <a:rPr lang="de-DE" sz="2400" dirty="0" err="1"/>
              <a:t>precision</a:t>
            </a:r>
            <a:r>
              <a:rPr lang="de-DE" sz="2400" dirty="0"/>
              <a:t>/</a:t>
            </a:r>
            <a:r>
              <a:rPr lang="de-DE" sz="2400" dirty="0" err="1"/>
              <a:t>recall</a:t>
            </a:r>
            <a:r>
              <a:rPr lang="de-DE" sz="2400" dirty="0"/>
              <a:t> getestet (verwendetes </a:t>
            </a:r>
            <a:r>
              <a:rPr lang="de-DE" sz="2400" dirty="0" err="1"/>
              <a:t>Caffeemodel</a:t>
            </a:r>
            <a:r>
              <a:rPr lang="de-DE" sz="2400" dirty="0"/>
              <a:t> zeigt beste Performance auch hinsichtlich der </a:t>
            </a:r>
            <a:r>
              <a:rPr lang="de-DE" sz="2400" dirty="0" err="1"/>
              <a:t>Berarbeitungszeit</a:t>
            </a:r>
            <a:r>
              <a:rPr lang="de-DE" sz="24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400" dirty="0"/>
              <a:t>Hierfür wurde ein Datenset im Labor aufgenommen aktuell aus 160 Frames, soll aber weiter wachsen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400" dirty="0"/>
              <a:t>Um eine noch höhere Genauigkeit zu erreichen wird aktuell ein eigenes Model trainiert. Problem mit RAM!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400" dirty="0"/>
              <a:t>Personenerkennung wurde bisher mit bis zu sechs Personen getestet und kann alle sauber unterscheiden</a:t>
            </a:r>
          </a:p>
        </p:txBody>
      </p:sp>
    </p:spTree>
    <p:extLst>
      <p:ext uri="{BB962C8B-B14F-4D97-AF65-F5344CB8AC3E}">
        <p14:creationId xmlns:p14="http://schemas.microsoft.com/office/powerpoint/2010/main" val="1227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360000" y="1051512"/>
            <a:ext cx="11469600" cy="5473019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Sprachverarbeitung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Statusupdate Masterarbeit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BDE1F74B-F5E3-A54E-AF42-508BF4648D83}"/>
              </a:ext>
            </a:extLst>
          </p:cNvPr>
          <p:cNvSpPr txBox="1">
            <a:spLocks/>
          </p:cNvSpPr>
          <p:nvPr/>
        </p:nvSpPr>
        <p:spPr>
          <a:xfrm>
            <a:off x="360000" y="1051511"/>
            <a:ext cx="11469600" cy="54730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58775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" pitchFamily="2" charset="2"/>
              <a:buChar char="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35718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 3" pitchFamily="18" charset="2"/>
              <a:buChar char="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" pitchFamily="2" charset="2"/>
              <a:buChar char="§"/>
              <a:tabLst>
                <a:tab pos="1522413" algn="l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1925" indent="-35718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94970" indent="-281361" algn="l" defTabSz="1125444" rtl="0" eaLnBrk="1" latinLnBrk="0" hangingPunct="1">
              <a:lnSpc>
                <a:spcPct val="110000"/>
              </a:lnSpc>
              <a:spcBef>
                <a:spcPts val="862"/>
              </a:spcBef>
              <a:buClr>
                <a:schemeClr val="tx2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91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20413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83135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/>
              <a:t>Programm zur Aufnahme von Synthetischen (</a:t>
            </a:r>
            <a:r>
              <a:rPr lang="de-DE" sz="1800" dirty="0" err="1"/>
              <a:t>text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speech</a:t>
            </a:r>
            <a:r>
              <a:rPr lang="de-DE" sz="1800" dirty="0"/>
              <a:t>) Stimmen erstellt</a:t>
            </a:r>
          </a:p>
          <a:p>
            <a:pPr lvl="1"/>
            <a:endParaRPr lang="de-DE" sz="1800" dirty="0"/>
          </a:p>
          <a:p>
            <a:pPr lvl="1"/>
            <a:r>
              <a:rPr lang="de-DE" sz="1800" dirty="0"/>
              <a:t>10 Englische </a:t>
            </a:r>
            <a:r>
              <a:rPr lang="de-DE" sz="1800" dirty="0" err="1"/>
              <a:t>Aktzente</a:t>
            </a:r>
            <a:endParaRPr lang="de-DE" sz="1800" dirty="0"/>
          </a:p>
          <a:p>
            <a:pPr lvl="1"/>
            <a:endParaRPr lang="de-DE" sz="1800" dirty="0"/>
          </a:p>
          <a:p>
            <a:pPr lvl="1"/>
            <a:r>
              <a:rPr lang="de-DE" sz="1800" dirty="0"/>
              <a:t>Aufnahme von 95 WAV Dateien</a:t>
            </a:r>
          </a:p>
          <a:p>
            <a:pPr lvl="1"/>
            <a:endParaRPr lang="de-DE" sz="1800" dirty="0"/>
          </a:p>
          <a:p>
            <a:pPr lvl="1"/>
            <a:r>
              <a:rPr lang="de-DE" sz="1800" dirty="0"/>
              <a:t>Insgesamt jetzt 204 WAV Dateien mit ALF-spezifischen Sätzen</a:t>
            </a:r>
          </a:p>
          <a:p>
            <a:pPr marL="0" indent="0">
              <a:buFont typeface="Wingdings" pitchFamily="2" charset="2"/>
              <a:buNone/>
            </a:pPr>
            <a:endParaRPr lang="de-DE" sz="1800" dirty="0"/>
          </a:p>
          <a:p>
            <a:pPr marL="0" indent="0">
              <a:buFont typeface="Wingdings" pitchFamily="2" charset="2"/>
              <a:buNone/>
            </a:pPr>
            <a:endParaRPr lang="de-DE" sz="1800" dirty="0"/>
          </a:p>
          <a:p>
            <a:pPr marL="0" indent="0">
              <a:buFont typeface="Wingdings" pitchFamily="2" charset="2"/>
              <a:buNone/>
            </a:pPr>
            <a:endParaRPr lang="de-DE" sz="1800" dirty="0"/>
          </a:p>
          <a:p>
            <a:pPr marL="0" indent="0">
              <a:buFont typeface="Wingdings" pitchFamily="2" charset="2"/>
              <a:buNone/>
            </a:pPr>
            <a:endParaRPr lang="de-DE" sz="1800" dirty="0"/>
          </a:p>
          <a:p>
            <a:pPr marL="358775" lvl="1" indent="0">
              <a:buFont typeface="Wingdings 3" pitchFamily="18" charset="2"/>
              <a:buNone/>
            </a:pPr>
            <a:endParaRPr lang="de-DE" sz="1800" dirty="0"/>
          </a:p>
          <a:p>
            <a:endParaRPr lang="de-DE" sz="1800" dirty="0"/>
          </a:p>
          <a:p>
            <a:pPr lvl="1"/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437410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360000" y="1051512"/>
            <a:ext cx="11469600" cy="5473019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 Auswertung der WAV Dateien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Statusupdate Masterarbeit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BDE1F74B-F5E3-A54E-AF42-508BF4648D83}"/>
              </a:ext>
            </a:extLst>
          </p:cNvPr>
          <p:cNvSpPr txBox="1">
            <a:spLocks/>
          </p:cNvSpPr>
          <p:nvPr/>
        </p:nvSpPr>
        <p:spPr>
          <a:xfrm>
            <a:off x="360000" y="1051511"/>
            <a:ext cx="11469600" cy="54730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58775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" pitchFamily="2" charset="2"/>
              <a:buChar char="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35718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 3" pitchFamily="18" charset="2"/>
              <a:buChar char="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" pitchFamily="2" charset="2"/>
              <a:buChar char="§"/>
              <a:tabLst>
                <a:tab pos="1522413" algn="l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1925" indent="-35718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94970" indent="-281361" algn="l" defTabSz="1125444" rtl="0" eaLnBrk="1" latinLnBrk="0" hangingPunct="1">
              <a:lnSpc>
                <a:spcPct val="110000"/>
              </a:lnSpc>
              <a:spcBef>
                <a:spcPts val="862"/>
              </a:spcBef>
              <a:buClr>
                <a:schemeClr val="tx2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91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20413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83135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/>
              <a:t>Datensatz I mit </a:t>
            </a:r>
            <a:r>
              <a:rPr lang="de-DE" sz="1800" dirty="0" err="1"/>
              <a:t>DeepSpeech</a:t>
            </a:r>
            <a:r>
              <a:rPr lang="de-DE" sz="1800" dirty="0"/>
              <a:t>:</a:t>
            </a:r>
          </a:p>
          <a:p>
            <a:pPr lvl="1"/>
            <a:r>
              <a:rPr lang="de-DE" sz="1800" dirty="0"/>
              <a:t>Gesamt = 109</a:t>
            </a:r>
          </a:p>
          <a:p>
            <a:pPr lvl="1"/>
            <a:r>
              <a:rPr lang="de-DE" sz="1800" dirty="0"/>
              <a:t>Richtig klassifiziert = 98 </a:t>
            </a:r>
            <a:r>
              <a:rPr lang="de-DE" sz="1800" dirty="0">
                <a:sym typeface="Wingdings" pitchFamily="2" charset="2"/>
              </a:rPr>
              <a:t> ca. 89% richtig Klassifiziert</a:t>
            </a:r>
          </a:p>
          <a:p>
            <a:pPr lvl="1"/>
            <a:r>
              <a:rPr lang="de-DE" sz="1800" dirty="0">
                <a:sym typeface="Wingdings" pitchFamily="2" charset="2"/>
              </a:rPr>
              <a:t>WER von 44%</a:t>
            </a:r>
          </a:p>
          <a:p>
            <a:pPr lvl="1"/>
            <a:endParaRPr lang="de-DE" sz="1800" dirty="0">
              <a:sym typeface="Wingdings" pitchFamily="2" charset="2"/>
            </a:endParaRPr>
          </a:p>
          <a:p>
            <a:r>
              <a:rPr lang="de-DE" sz="1800" dirty="0">
                <a:sym typeface="Wingdings" pitchFamily="2" charset="2"/>
              </a:rPr>
              <a:t>Datensatz I mit IBM-Watson:</a:t>
            </a:r>
          </a:p>
          <a:p>
            <a:pPr lvl="1"/>
            <a:r>
              <a:rPr lang="de-DE" sz="1800" dirty="0"/>
              <a:t>Gesamt = 109</a:t>
            </a:r>
          </a:p>
          <a:p>
            <a:pPr lvl="1"/>
            <a:r>
              <a:rPr lang="de-DE" sz="1800" dirty="0"/>
              <a:t>Richtig klassifiziert = 101 </a:t>
            </a:r>
            <a:r>
              <a:rPr lang="de-DE" sz="1800" dirty="0">
                <a:sym typeface="Wingdings" pitchFamily="2" charset="2"/>
              </a:rPr>
              <a:t> ca. 92% richtige Klassifiziert</a:t>
            </a:r>
          </a:p>
          <a:p>
            <a:pPr lvl="1"/>
            <a:r>
              <a:rPr lang="de-DE" sz="1800" dirty="0">
                <a:sym typeface="Wingdings" pitchFamily="2" charset="2"/>
              </a:rPr>
              <a:t>WER von 30%</a:t>
            </a:r>
            <a:endParaRPr lang="de-DE" sz="1800" dirty="0"/>
          </a:p>
          <a:p>
            <a:endParaRPr lang="de-DE" sz="1800" dirty="0"/>
          </a:p>
          <a:p>
            <a:pPr lvl="1"/>
            <a:endParaRPr lang="de-DE" sz="1800" dirty="0"/>
          </a:p>
          <a:p>
            <a:pPr lvl="1"/>
            <a:endParaRPr lang="de-DE" sz="1800" dirty="0"/>
          </a:p>
          <a:p>
            <a:pPr marL="0" indent="0">
              <a:buFont typeface="Wingdings" pitchFamily="2" charset="2"/>
              <a:buNone/>
            </a:pPr>
            <a:endParaRPr lang="de-DE" sz="1800" dirty="0"/>
          </a:p>
          <a:p>
            <a:pPr marL="0" indent="0">
              <a:buFont typeface="Wingdings" pitchFamily="2" charset="2"/>
              <a:buNone/>
            </a:pPr>
            <a:endParaRPr lang="de-DE" sz="1800" dirty="0"/>
          </a:p>
          <a:p>
            <a:pPr marL="0" indent="0">
              <a:buFont typeface="Wingdings" pitchFamily="2" charset="2"/>
              <a:buNone/>
            </a:pPr>
            <a:endParaRPr lang="de-DE" sz="1800" dirty="0"/>
          </a:p>
          <a:p>
            <a:pPr marL="358775" lvl="1" indent="0">
              <a:buFont typeface="Wingdings 3" pitchFamily="18" charset="2"/>
              <a:buNone/>
            </a:pPr>
            <a:endParaRPr lang="de-DE" sz="1800" dirty="0"/>
          </a:p>
          <a:p>
            <a:endParaRPr lang="de-DE" sz="1800" dirty="0"/>
          </a:p>
          <a:p>
            <a:pPr lvl="1"/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1552337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Smart">
  <a:themeElements>
    <a:clrScheme name="Benutzerdefiniert 1">
      <a:dk1>
        <a:sysClr val="windowText" lastClr="000000"/>
      </a:dk1>
      <a:lt1>
        <a:sysClr val="window" lastClr="FFFFFF"/>
      </a:lt1>
      <a:dk2>
        <a:srgbClr val="0060A9"/>
      </a:dk2>
      <a:lt2>
        <a:srgbClr val="D2D8DC"/>
      </a:lt2>
      <a:accent1>
        <a:srgbClr val="0060A9"/>
      </a:accent1>
      <a:accent2>
        <a:srgbClr val="A3B7DA"/>
      </a:accent2>
      <a:accent3>
        <a:srgbClr val="748394"/>
      </a:accent3>
      <a:accent4>
        <a:srgbClr val="FFE600"/>
      </a:accent4>
      <a:accent5>
        <a:srgbClr val="006600"/>
      </a:accent5>
      <a:accent6>
        <a:srgbClr val="B6070A"/>
      </a:accent6>
      <a:hlink>
        <a:srgbClr val="006EC2"/>
      </a:hlink>
      <a:folHlink>
        <a:srgbClr val="800080"/>
      </a:folHlink>
    </a:clrScheme>
    <a:fontScheme name="Master Smart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Master Smart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9050" cap="flat" cmpd="sng" algn="ctr">
          <a:solidFill>
            <a:srgbClr val="0060A9"/>
          </a:solidFill>
          <a:prstDash val="solid"/>
        </a:ln>
        <a:ln w="19050" cap="flat" cmpd="sng" algn="ctr">
          <a:solidFill>
            <a:srgbClr val="0060A9"/>
          </a:solidFill>
          <a:prstDash val="solid"/>
        </a:ln>
        <a:ln w="19050" cap="flat" cmpd="sng" algn="ctr">
          <a:solidFill>
            <a:srgbClr val="0060A9"/>
          </a:solidFill>
          <a:prstDash val="solid"/>
        </a:ln>
      </a:lnStyleLst>
      <a:effectStyleLst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chilly" dir="r"/>
          </a:scene3d>
          <a:sp3d prstMaterial="plastic">
            <a:bevelT w="165100"/>
          </a:sp3d>
        </a:effectStyle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  <a:scene3d>
            <a:camera prst="obliqueBottomRight" fov="6000000"/>
            <a:lightRig rig="flat" dir="t"/>
          </a:scene3d>
          <a:sp3d prstMaterial="plastic">
            <a:bevelT w="254000" h="127000"/>
          </a:sp3d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  <a:custClrLst>
    <a:custClr name="Smart Grün">
      <a:srgbClr val="ADC22D"/>
    </a:custClr>
    <a:custClr name="Smart Orange">
      <a:srgbClr val="DC931A"/>
    </a:custClr>
    <a:custClr name="Smart Dunkelblau">
      <a:srgbClr val="283F64"/>
    </a:custClr>
  </a:custClrLst>
  <a:extLst>
    <a:ext uri="{05A4C25C-085E-4340-85A3-A5531E510DB2}">
      <thm15:themeFamily xmlns:thm15="http://schemas.microsoft.com/office/thememl/2012/main" name="Designvorlage.potx" id="{31D03E13-31BB-4AB1-95B7-0106BE1EC14C}" vid="{7DE87D3C-D34E-47B4-8BE1-28FD1924A42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472ea6ee43248479fb8bd9165cf026a xmlns="b85a9d60-6535-41ad-bf5c-23a8b594cd63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f9f550ab-d043-4f5a-97bd-52764d9a66d8</TermId>
        </TermInfo>
      </Terms>
    </n472ea6ee43248479fb8bd9165cf026a>
    <_dlc_DocId xmlns="ed5c7061-1de8-4387-89c6-d21a66c01b33">SMMQM-2-392</_dlc_DocId>
    <_dlc_DocIdUrl xmlns="ed5c7061-1de8-4387-89c6-d21a66c01b33">
      <Url>https://qm.smart-mechatronics.de/_layouts/15/DocIdRedir.aspx?ID=SMMQM-2-392</Url>
      <Description>SMMQM-2-392</Description>
    </_dlc_DocIdUrl>
    <TaxCatchAll xmlns="ed5c7061-1de8-4387-89c6-d21a66c01b33">
      <Value>1</Value>
    </TaxCatchAll>
    <l228be0177a34db3828e80e3fa65188a xmlns="b85a9d60-6535-41ad-bf5c-23a8b594cd63">
      <Terms xmlns="http://schemas.microsoft.com/office/infopath/2007/PartnerControls"/>
    </l228be0177a34db3828e80e3fa65188a>
    <TaxKeywordTaxHTField xmlns="ed5c7061-1de8-4387-89c6-d21a66c01b33">
      <Terms xmlns="http://schemas.microsoft.com/office/infopath/2007/PartnerControls"/>
    </TaxKeywordTaxHTField>
    <baca3e887ca7480a9d7450c9bf4a3684 xmlns="b85a9d60-6535-41ad-bf5c-23a8b594cd63">
      <Terms xmlns="http://schemas.microsoft.com/office/infopath/2007/PartnerControls"/>
    </baca3e887ca7480a9d7450c9bf4a3684>
  </documentManagement>
</p:properties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BBD9003812289408EA7333BCACF44FC" ma:contentTypeVersion="12" ma:contentTypeDescription="Ein neues Dokument erstellen." ma:contentTypeScope="" ma:versionID="0c5c1046a88a933084f5a8197ebf6a23">
  <xsd:schema xmlns:xsd="http://www.w3.org/2001/XMLSchema" xmlns:xs="http://www.w3.org/2001/XMLSchema" xmlns:p="http://schemas.microsoft.com/office/2006/metadata/properties" xmlns:ns2="b85a9d60-6535-41ad-bf5c-23a8b594cd63" xmlns:ns3="ed5c7061-1de8-4387-89c6-d21a66c01b33" targetNamespace="http://schemas.microsoft.com/office/2006/metadata/properties" ma:root="true" ma:fieldsID="f2895043163c27cc329504fc8636e150" ns2:_="" ns3:_="">
    <xsd:import namespace="b85a9d60-6535-41ad-bf5c-23a8b594cd63"/>
    <xsd:import namespace="ed5c7061-1de8-4387-89c6-d21a66c01b33"/>
    <xsd:element name="properties">
      <xsd:complexType>
        <xsd:sequence>
          <xsd:element name="documentManagement">
            <xsd:complexType>
              <xsd:all>
                <xsd:element ref="ns2:n472ea6ee43248479fb8bd9165cf026a" minOccurs="0"/>
                <xsd:element ref="ns3:TaxCatchAll" minOccurs="0"/>
                <xsd:element ref="ns3:TaxKeywordTaxHTField" minOccurs="0"/>
                <xsd:element ref="ns2:baca3e887ca7480a9d7450c9bf4a3684" minOccurs="0"/>
                <xsd:element ref="ns2:l228be0177a34db3828e80e3fa65188a" minOccurs="0"/>
                <xsd:element ref="ns3:_dlc_DocId" minOccurs="0"/>
                <xsd:element ref="ns3:_dlc_DocIdUrl" minOccurs="0"/>
                <xsd:element ref="ns3:_dlc_DocIdPersistId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5a9d60-6535-41ad-bf5c-23a8b594cd63" elementFormDefault="qualified">
    <xsd:import namespace="http://schemas.microsoft.com/office/2006/documentManagement/types"/>
    <xsd:import namespace="http://schemas.microsoft.com/office/infopath/2007/PartnerControls"/>
    <xsd:element name="n472ea6ee43248479fb8bd9165cf026a" ma:index="9" nillable="true" ma:taxonomy="true" ma:internalName="n472ea6ee43248479fb8bd9165cf026a" ma:taxonomyFieldName="Inhaltsart" ma:displayName="Inhaltsart" ma:default="" ma:fieldId="{7472ea6e-e432-4847-9fb8-bd9165cf026a}" ma:sspId="2e2829cc-aa2a-46b2-a28b-c9f97d3d1cb4" ma:termSetId="767c6171-8aee-45fe-9245-6574c4a98c8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aca3e887ca7480a9d7450c9bf4a3684" ma:index="14" nillable="true" ma:taxonomy="true" ma:internalName="baca3e887ca7480a9d7450c9bf4a3684" ma:taxonomyFieldName="Organisation" ma:displayName="Organisation" ma:default="" ma:fieldId="{baca3e88-7ca7-480a-9d74-50c9bf4a3684}" ma:taxonomyMulti="true" ma:sspId="2e2829cc-aa2a-46b2-a28b-c9f97d3d1cb4" ma:termSetId="e3389e6f-2df5-4eb9-a59a-38e053c8fa8f" ma:anchorId="272604aa-3b6b-45a0-a37b-82e69713eb6d" ma:open="false" ma:isKeyword="false">
      <xsd:complexType>
        <xsd:sequence>
          <xsd:element ref="pc:Terms" minOccurs="0" maxOccurs="1"/>
        </xsd:sequence>
      </xsd:complexType>
    </xsd:element>
    <xsd:element name="l228be0177a34db3828e80e3fa65188a" ma:index="16" nillable="true" ma:taxonomy="true" ma:internalName="l228be0177a34db3828e80e3fa65188a" ma:taxonomyFieldName="GJ" ma:displayName="GJ" ma:default="" ma:fieldId="{5228be01-77a3-4db3-828e-80e3fa65188a}" ma:taxonomyMulti="true" ma:sspId="2e2829cc-aa2a-46b2-a28b-c9f97d3d1cb4" ma:termSetId="e3389e6f-2df5-4eb9-a59a-38e053c8fa8f" ma:anchorId="b48e39cb-534e-47f5-8a32-3ac0545ff679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5c7061-1de8-4387-89c6-d21a66c01b33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1813fb6-496b-4d3a-8b99-ceada4826d4f}" ma:internalName="TaxCatchAll" ma:showField="CatchAllData" ma:web="ed5c7061-1de8-4387-89c6-d21a66c01b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12" nillable="true" ma:taxonomy="true" ma:internalName="TaxKeywordTaxHTField" ma:taxonomyFieldName="TaxKeyword" ma:displayName="Freitext" ma:fieldId="{23f27201-bee3-471e-b2e7-b64fd8b7ca38}" ma:taxonomyMulti="true" ma:sspId="00000000-0000-0000-0000-00000000000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_dlc_DocId" ma:index="17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18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9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  <xsd:element name="SharedWithUsers" ma:index="20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940796-2B28-46D6-A019-405D01B8DF60}">
  <ds:schemaRefs>
    <ds:schemaRef ds:uri="http://purl.org/dc/terms/"/>
    <ds:schemaRef ds:uri="b85a9d60-6535-41ad-bf5c-23a8b594cd63"/>
    <ds:schemaRef ds:uri="ed5c7061-1de8-4387-89c6-d21a66c01b3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83BD3D0-EE3E-4A15-8667-6519756E537D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0783E0A9-D953-4B7B-BC87-E5F4BA76F061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933AE78F-1762-4C8A-B000-A5B2FC0C6AC7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ECA8B933-44D9-4902-90F1-BC93213D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5a9d60-6535-41ad-bf5c-23a8b594cd63"/>
    <ds:schemaRef ds:uri="ed5c7061-1de8-4387-89c6-d21a66c01b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Designvorlage</Template>
  <TotalTime>0</TotalTime>
  <Words>168</Words>
  <Application>Microsoft Macintosh PowerPoint</Application>
  <PresentationFormat>Breitbild</PresentationFormat>
  <Paragraphs>68</Paragraphs>
  <Slides>4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Segoe UI</vt:lpstr>
      <vt:lpstr>Wingdings</vt:lpstr>
      <vt:lpstr>Wingdings 3</vt:lpstr>
      <vt:lpstr>1_Smart</vt:lpstr>
      <vt:lpstr>think-cell Folie</vt:lpstr>
      <vt:lpstr>PowerPoint-Präsentation</vt:lpstr>
      <vt:lpstr>Was (ist) passiert?</vt:lpstr>
      <vt:lpstr>Sprachverarbeitung</vt:lpstr>
      <vt:lpstr>Erste Auswertung der WAV Dateien</vt:lpstr>
    </vt:vector>
  </TitlesOfParts>
  <Company>UNITY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Dittmann, Hannes</dc:creator>
  <cp:keywords/>
  <cp:lastModifiedBy>Hannes Dittmann</cp:lastModifiedBy>
  <cp:revision>56</cp:revision>
  <dcterms:created xsi:type="dcterms:W3CDTF">2019-09-25T11:15:24Z</dcterms:created>
  <dcterms:modified xsi:type="dcterms:W3CDTF">2020-08-21T08:07:55Z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Organisation">
    <vt:lpwstr/>
  </property>
  <property fmtid="{D5CDD505-2E9C-101B-9397-08002B2CF9AE}" pid="4" name="ContentTypeId">
    <vt:lpwstr>0x010100ABBD9003812289408EA7333BCACF44FC</vt:lpwstr>
  </property>
  <property fmtid="{D5CDD505-2E9C-101B-9397-08002B2CF9AE}" pid="5" name="GJ">
    <vt:lpwstr/>
  </property>
  <property fmtid="{D5CDD505-2E9C-101B-9397-08002B2CF9AE}" pid="6" name="_dlc_DocIdItemGuid">
    <vt:lpwstr>6f6ae8fb-3eff-4a15-8aed-1eca49a7e6f9</vt:lpwstr>
  </property>
  <property fmtid="{D5CDD505-2E9C-101B-9397-08002B2CF9AE}" pid="7" name="Inhaltsart">
    <vt:lpwstr>1;#Vorlage|f9f550ab-d043-4f5a-97bd-52764d9a66d8</vt:lpwstr>
  </property>
</Properties>
</file>