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4926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1pPr>
    <a:lvl2pPr marL="457200" marR="0" indent="0" algn="l" defTabSz="44926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Pct val="100000"/>
      <a:buFontTx/>
      <a:buChar char="•"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2pPr>
    <a:lvl3pPr marL="914400" marR="0" indent="0" algn="l" defTabSz="44926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Pct val="100000"/>
      <a:buFontTx/>
      <a:buChar char="•"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3pPr>
    <a:lvl4pPr marL="1371600" marR="0" indent="0" algn="l" defTabSz="44926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Pct val="100000"/>
      <a:buFontTx/>
      <a:buChar char="•"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4pPr>
    <a:lvl5pPr marL="1828800" marR="0" indent="0" algn="l" defTabSz="44926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Pct val="100000"/>
      <a:buFontTx/>
      <a:buChar char="•"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5pPr>
    <a:lvl6pPr marL="0" marR="0" indent="0" algn="l" defTabSz="44926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Pct val="100000"/>
      <a:buFontTx/>
      <a:buChar char="•"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6pPr>
    <a:lvl7pPr marL="0" marR="0" indent="0" algn="l" defTabSz="44926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Pct val="100000"/>
      <a:buFontTx/>
      <a:buChar char="•"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7pPr>
    <a:lvl8pPr marL="0" marR="0" indent="0" algn="l" defTabSz="44926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Pct val="100000"/>
      <a:buFontTx/>
      <a:buChar char="•"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8pPr>
    <a:lvl9pPr marL="0" marR="0" indent="0" algn="l" defTabSz="44926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Pct val="100000"/>
      <a:buFontTx/>
      <a:buChar char="•"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CDD"/>
          </a:solidFill>
        </a:fill>
      </a:tcStyle>
    </a:wholeTbl>
    <a:band2H>
      <a:tcTxStyle b="def" i="def"/>
      <a:tcStyle>
        <a:tcBdr/>
        <a:fill>
          <a:solidFill>
            <a:srgbClr val="E6F6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0" name="Shape 5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49262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1pPr>
    <a:lvl2pPr indent="228600" defTabSz="449262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2pPr>
    <a:lvl3pPr indent="457200" defTabSz="449262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3pPr>
    <a:lvl4pPr indent="685800" defTabSz="449262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4pPr>
    <a:lvl5pPr indent="914400" defTabSz="449262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5pPr>
    <a:lvl6pPr indent="1143000" defTabSz="449262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6pPr>
    <a:lvl7pPr indent="1371600" defTabSz="449262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7pPr>
    <a:lvl8pPr indent="1600200" defTabSz="449262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8pPr>
    <a:lvl9pPr indent="1828800" defTabSz="449262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9" name="Shape 7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Giulli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9" name="Shape 9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Giulli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4" name="Shape 10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Giulli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.jpeg"/><Relationship Id="rId5" Type="http://schemas.openxmlformats.org/officeDocument/2006/relationships/image" Target="../media/image4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15" name="Textebene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6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el &amp;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Bildergebnis für smart mechatronics logo" descr="Bildergebnis für smart mechatronics logo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17261" y="477200"/>
            <a:ext cx="1931495" cy="416258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0100" y="1257681"/>
            <a:ext cx="8523800" cy="17345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0100" y="6476656"/>
            <a:ext cx="8523800" cy="17346"/>
          </a:xfrm>
          <a:prstGeom prst="rect">
            <a:avLst/>
          </a:prstGeom>
          <a:ln w="12700">
            <a:miter lim="400000"/>
          </a:ln>
        </p:spPr>
      </p:pic>
      <p:pic>
        <p:nvPicPr>
          <p:cNvPr id="26" name="http://www.hochschule-bochum.de/fileadmin/media/Bilder-Pool/Logos_HochschuleBO/BO-Logo_o_Wortmarke10cmWebHQ.jpg" descr="http://www.hochschule-bochum.de/fileadmin/media/Bilder-Pool/Logos_HochschuleBO/BO-Logo_o_Wortmarke10cmWebHQ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81053" y="406247"/>
            <a:ext cx="772599" cy="550280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Giuliano Montorio, Hannes Dittmann - Hochschule Bochum"/>
          <p:cNvSpPr txBox="1"/>
          <p:nvPr/>
        </p:nvSpPr>
        <p:spPr>
          <a:xfrm>
            <a:off x="2994481" y="6522508"/>
            <a:ext cx="3155038" cy="215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2905" tIns="32905" rIns="32905" bIns="32905"/>
          <a:lstStyle>
            <a:lvl1pPr algn="ctr" defTabSz="642937">
              <a:tabLst>
                <a:tab pos="635000" algn="l"/>
                <a:tab pos="1282700" algn="l"/>
                <a:tab pos="1917700" algn="l"/>
                <a:tab pos="2565400" algn="l"/>
                <a:tab pos="3213100" algn="l"/>
                <a:tab pos="3848100" algn="l"/>
                <a:tab pos="4495800" algn="l"/>
                <a:tab pos="5143500" algn="l"/>
                <a:tab pos="5778500" algn="l"/>
                <a:tab pos="6426200" algn="l"/>
                <a:tab pos="7061200" algn="l"/>
              </a:tabLst>
              <a:defRPr sz="800">
                <a:solidFill>
                  <a:srgbClr val="E2001A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Giuliano Montorio, Hannes Dittmann - Hochschule Bochum </a:t>
            </a:r>
          </a:p>
        </p:txBody>
      </p:sp>
      <p:pic>
        <p:nvPicPr>
          <p:cNvPr id="28" name="The_simpsons_ralph_wiggum-1-.png" descr="The_simpsons_ralph_wiggum-1-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740481" y="6472528"/>
            <a:ext cx="315347" cy="315347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Foliennummer"/>
          <p:cNvSpPr txBox="1"/>
          <p:nvPr>
            <p:ph type="sldNum" sz="quarter" idx="2"/>
          </p:nvPr>
        </p:nvSpPr>
        <p:spPr>
          <a:xfrm>
            <a:off x="8555148" y="6516452"/>
            <a:ext cx="239527" cy="219268"/>
          </a:xfrm>
          <a:prstGeom prst="rect">
            <a:avLst/>
          </a:prstGeom>
        </p:spPr>
        <p:txBody>
          <a:bodyPr lIns="35718" tIns="35718" rIns="35718" bIns="35718" anchor="t"/>
          <a:lstStyle>
            <a:lvl1pPr algn="ctr" defTabSz="410765">
              <a:defRPr b="1" sz="11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0" name="Textebene 1…"/>
          <p:cNvSpPr txBox="1"/>
          <p:nvPr>
            <p:ph type="body" sz="quarter" idx="1"/>
          </p:nvPr>
        </p:nvSpPr>
        <p:spPr>
          <a:xfrm>
            <a:off x="892968" y="3545085"/>
            <a:ext cx="7358064" cy="794744"/>
          </a:xfrm>
          <a:prstGeom prst="rect">
            <a:avLst/>
          </a:prstGeom>
        </p:spPr>
        <p:txBody>
          <a:bodyPr lIns="35718" tIns="35718" rIns="35718" bIns="35718"/>
          <a:lstStyle>
            <a:lvl1pPr algn="ctr" defTabSz="410765">
              <a:spcBef>
                <a:spcPts val="0"/>
              </a:spcBef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algn="ctr" defTabSz="410765">
              <a:spcBef>
                <a:spcPts val="0"/>
              </a:spcBef>
              <a:buSz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algn="ctr" defTabSz="410765">
              <a:spcBef>
                <a:spcPts val="0"/>
              </a:spcBef>
              <a:buSz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algn="ctr" defTabSz="410765">
              <a:spcBef>
                <a:spcPts val="0"/>
              </a:spcBef>
              <a:buSz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algn="ctr" defTabSz="410765">
              <a:spcBef>
                <a:spcPts val="0"/>
              </a:spcBef>
              <a:buSz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Bildergebnis für smart mechatronics logo" descr="Bildergebnis für smart mechatronics logo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75461" y="476250"/>
            <a:ext cx="1944689" cy="419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8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3850" y="1262062"/>
            <a:ext cx="8582025" cy="17464"/>
          </a:xfrm>
          <a:prstGeom prst="rect">
            <a:avLst/>
          </a:prstGeom>
          <a:ln w="12700">
            <a:miter lim="400000"/>
          </a:ln>
        </p:spPr>
      </p:pic>
      <p:pic>
        <p:nvPicPr>
          <p:cNvPr id="39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3850" y="6516686"/>
            <a:ext cx="8582025" cy="17464"/>
          </a:xfrm>
          <a:prstGeom prst="rect">
            <a:avLst/>
          </a:prstGeom>
          <a:ln w="12700">
            <a:miter lim="400000"/>
          </a:ln>
        </p:spPr>
      </p:pic>
      <p:pic>
        <p:nvPicPr>
          <p:cNvPr id="40" name="http://www.hochschule-bochum.de/fileadmin/media/Bilder-Pool/Logos_HochschuleBO/BO-Logo_o_Wortmarke10cmWebHQ.jpg" descr="http://www.hochschule-bochum.de/fileadmin/media/Bilder-Pool/Logos_HochschuleBO/BO-Logo_o_Wortmarke10cmWebHQ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95286" y="404811"/>
            <a:ext cx="777878" cy="554039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Giuliano Montorio, Hannes Dittmann - Hochschule Bochum"/>
          <p:cNvSpPr txBox="1"/>
          <p:nvPr/>
        </p:nvSpPr>
        <p:spPr>
          <a:xfrm>
            <a:off x="3026567" y="6546319"/>
            <a:ext cx="3176591" cy="216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798" tIns="46798" rIns="46798" bIns="46798">
            <a:spAutoFit/>
          </a:bodyPr>
          <a:lstStyle>
            <a:lvl1pPr algn="ctr" defTabSz="914400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900">
                <a:solidFill>
                  <a:srgbClr val="E2001A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Giuliano Montorio, Hannes Dittmann - Hochschule Bochum </a:t>
            </a:r>
          </a:p>
        </p:txBody>
      </p:sp>
      <p:sp>
        <p:nvSpPr>
          <p:cNvPr id="42" name="Textebene 1…"/>
          <p:cNvSpPr txBox="1"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3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ie"/>
          <p:cNvSpPr/>
          <p:nvPr/>
        </p:nvSpPr>
        <p:spPr>
          <a:xfrm flipH="1">
            <a:off x="379411" y="1371598"/>
            <a:ext cx="8385177" cy="1591"/>
          </a:xfrm>
          <a:prstGeom prst="line">
            <a:avLst/>
          </a:prstGeom>
          <a:ln w="19080">
            <a:solidFill>
              <a:srgbClr val="E2001A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" name="Linie"/>
          <p:cNvSpPr/>
          <p:nvPr/>
        </p:nvSpPr>
        <p:spPr>
          <a:xfrm flipH="1">
            <a:off x="379411" y="5850464"/>
            <a:ext cx="8385177" cy="1591"/>
          </a:xfrm>
          <a:prstGeom prst="line">
            <a:avLst/>
          </a:prstGeom>
          <a:ln w="25400">
            <a:solidFill>
              <a:schemeClr val="accent3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4" name="image.pdf" descr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13650" y="398461"/>
            <a:ext cx="1073150" cy="766764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iteltext"/>
          <p:cNvSpPr txBox="1"/>
          <p:nvPr>
            <p:ph type="title"/>
          </p:nvPr>
        </p:nvSpPr>
        <p:spPr>
          <a:xfrm>
            <a:off x="533400" y="381000"/>
            <a:ext cx="6627814" cy="912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798" tIns="46798" rIns="46798" bIns="46798" anchor="ctr"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6" name="Textebene 1…"/>
          <p:cNvSpPr txBox="1"/>
          <p:nvPr>
            <p:ph type="body" idx="1"/>
          </p:nvPr>
        </p:nvSpPr>
        <p:spPr>
          <a:xfrm>
            <a:off x="533400" y="1720850"/>
            <a:ext cx="8075614" cy="4341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798" tIns="46798" rIns="46798" bIns="46798">
            <a:normAutofit fontScale="100000" lnSpcReduction="0"/>
          </a:bodyPr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" name="Foliennummer"/>
          <p:cNvSpPr txBox="1"/>
          <p:nvPr>
            <p:ph type="sldNum" sz="quarter" idx="2"/>
          </p:nvPr>
        </p:nvSpPr>
        <p:spPr>
          <a:xfrm>
            <a:off x="6296661" y="6218618"/>
            <a:ext cx="256539" cy="27546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</p:sldLayoutIdLst>
  <p:transition xmlns:p14="http://schemas.microsoft.com/office/powerpoint/2010/main" spd="med" advClick="1"/>
  <p:txStyles>
    <p:titleStyle>
      <a:lvl1pPr marL="0" marR="0" indent="0" algn="l" defTabSz="44926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449262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449262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449262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449262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457200" marR="0" indent="0" algn="l" defTabSz="449262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914400" marR="0" indent="0" algn="l" defTabSz="449262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1371600" marR="0" indent="0" algn="l" defTabSz="449262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1828800" marR="0" indent="0" algn="l" defTabSz="449262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0" marR="0" indent="0" algn="l" defTabSz="449262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457200" marR="0" indent="0" algn="l" defTabSz="449262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914400" marR="0" indent="0" algn="l" defTabSz="449262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1371600" marR="0" indent="0" algn="l" defTabSz="449262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1828800" marR="0" indent="0" algn="l" defTabSz="449262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449262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449262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449262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449262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44926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1pPr>
      <a:lvl2pPr marL="457200" marR="0" indent="0" algn="r" defTabSz="449262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2pPr>
      <a:lvl3pPr marL="914400" marR="0" indent="0" algn="r" defTabSz="449262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3pPr>
      <a:lvl4pPr marL="1371600" marR="0" indent="0" algn="r" defTabSz="449262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4pPr>
      <a:lvl5pPr marL="1828800" marR="0" indent="0" algn="r" defTabSz="449262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5pPr>
      <a:lvl6pPr marL="0" marR="0" indent="0" algn="r" defTabSz="449262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6pPr>
      <a:lvl7pPr marL="0" marR="0" indent="0" algn="r" defTabSz="449262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7pPr>
      <a:lvl8pPr marL="0" marR="0" indent="0" algn="r" defTabSz="449262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8pPr>
      <a:lvl9pPr marL="0" marR="0" indent="0" algn="r" defTabSz="449262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Kick-Off Präsentation RALF"/>
          <p:cNvSpPr txBox="1"/>
          <p:nvPr>
            <p:ph type="title" idx="4294967295"/>
          </p:nvPr>
        </p:nvSpPr>
        <p:spPr>
          <a:xfrm>
            <a:off x="1244599" y="188912"/>
            <a:ext cx="5775327" cy="91281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Statusupdate 26.11.2018</a:t>
            </a:r>
          </a:p>
        </p:txBody>
      </p:sp>
      <p:grpSp>
        <p:nvGrpSpPr>
          <p:cNvPr id="69" name="Gruppieren"/>
          <p:cNvGrpSpPr/>
          <p:nvPr/>
        </p:nvGrpSpPr>
        <p:grpSpPr>
          <a:xfrm>
            <a:off x="1030920" y="1412919"/>
            <a:ext cx="7058074" cy="4999740"/>
            <a:chOff x="0" y="0"/>
            <a:chExt cx="7058073" cy="4999738"/>
          </a:xfrm>
        </p:grpSpPr>
        <p:grpSp>
          <p:nvGrpSpPr>
            <p:cNvPr id="56" name="Gruppieren"/>
            <p:cNvGrpSpPr/>
            <p:nvPr/>
          </p:nvGrpSpPr>
          <p:grpSpPr>
            <a:xfrm rot="18195201">
              <a:off x="2881205" y="204097"/>
              <a:ext cx="1726149" cy="2449654"/>
              <a:chOff x="0" y="0"/>
              <a:chExt cx="1726147" cy="2449652"/>
            </a:xfrm>
          </p:grpSpPr>
          <p:pic>
            <p:nvPicPr>
              <p:cNvPr id="53" name="mercanum_wheels_richtung.png" descr="mercanum_wheels_richtung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 rot="21600000">
                <a:off x="-1" y="96390"/>
                <a:ext cx="1726149" cy="216005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54" name="Rechteck"/>
              <p:cNvSpPr/>
              <p:nvPr/>
            </p:nvSpPr>
            <p:spPr>
              <a:xfrm rot="21600000">
                <a:off x="87837" y="-1"/>
                <a:ext cx="177676" cy="235283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5" name="Rechteck"/>
              <p:cNvSpPr/>
              <p:nvPr/>
            </p:nvSpPr>
            <p:spPr>
              <a:xfrm rot="21600000">
                <a:off x="1518417" y="96816"/>
                <a:ext cx="177676" cy="235283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57" name="Linie"/>
            <p:cNvSpPr/>
            <p:nvPr/>
          </p:nvSpPr>
          <p:spPr>
            <a:xfrm flipV="1">
              <a:off x="3926703" y="233317"/>
              <a:ext cx="1" cy="1283352"/>
            </a:xfrm>
            <a:prstGeom prst="line">
              <a:avLst/>
            </a:prstGeom>
            <a:noFill/>
            <a:ln w="38100" cap="flat">
              <a:solidFill>
                <a:srgbClr val="FF2600"/>
              </a:solidFill>
              <a:custDash>
                <a:ds d="200000" sp="200000"/>
              </a:custDash>
              <a:miter lim="400000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49262">
                <a:buClr>
                  <a:srgbClr val="000000"/>
                </a:buClr>
                <a:buFont typeface="Arial"/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58" name="Pfeil"/>
            <p:cNvSpPr/>
            <p:nvPr/>
          </p:nvSpPr>
          <p:spPr>
            <a:xfrm flipH="1" rot="1995110">
              <a:off x="2971918" y="944849"/>
              <a:ext cx="503448" cy="222680"/>
            </a:xfrm>
            <a:prstGeom prst="rightArrow">
              <a:avLst>
                <a:gd name="adj1" fmla="val 32000"/>
                <a:gd name="adj2" fmla="val 85217"/>
              </a:avLst>
            </a:prstGeom>
            <a:solidFill>
              <a:schemeClr val="accent1">
                <a:lumOff val="-8000"/>
              </a:schemeClr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49262">
                <a:buClr>
                  <a:srgbClr val="000000"/>
                </a:buClr>
                <a:buFont typeface="Arial"/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59" name="Linie"/>
            <p:cNvSpPr/>
            <p:nvPr/>
          </p:nvSpPr>
          <p:spPr>
            <a:xfrm>
              <a:off x="2297361" y="442497"/>
              <a:ext cx="1643545" cy="1081170"/>
            </a:xfrm>
            <a:prstGeom prst="line">
              <a:avLst/>
            </a:prstGeom>
            <a:noFill/>
            <a:ln w="38100" cap="flat">
              <a:solidFill>
                <a:schemeClr val="accent1">
                  <a:lumOff val="-8000"/>
                </a:schemeClr>
              </a:solidFill>
              <a:custDash>
                <a:ds d="200000" sp="200000"/>
              </a:custDash>
              <a:miter lim="400000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49262">
                <a:buClr>
                  <a:srgbClr val="000000"/>
                </a:buClr>
                <a:buFont typeface="Arial"/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grpSp>
          <p:nvGrpSpPr>
            <p:cNvPr id="67" name="Gruppieren"/>
            <p:cNvGrpSpPr/>
            <p:nvPr/>
          </p:nvGrpSpPr>
          <p:grpSpPr>
            <a:xfrm>
              <a:off x="4251690" y="2003357"/>
              <a:ext cx="2806384" cy="2996382"/>
              <a:chOff x="0" y="0"/>
              <a:chExt cx="2806382" cy="2996381"/>
            </a:xfrm>
          </p:grpSpPr>
          <p:grpSp>
            <p:nvGrpSpPr>
              <p:cNvPr id="63" name="Gruppieren"/>
              <p:cNvGrpSpPr/>
              <p:nvPr/>
            </p:nvGrpSpPr>
            <p:grpSpPr>
              <a:xfrm rot="19542092">
                <a:off x="540117" y="273364"/>
                <a:ext cx="1726148" cy="2449653"/>
                <a:chOff x="0" y="0"/>
                <a:chExt cx="1726147" cy="2449652"/>
              </a:xfrm>
            </p:grpSpPr>
            <p:pic>
              <p:nvPicPr>
                <p:cNvPr id="60" name="mercanum_wheels_richtung.png" descr="mercanum_wheels_richtung.png"/>
                <p:cNvPicPr>
                  <a:picLocks noChangeAspect="1"/>
                </p:cNvPicPr>
                <p:nvPr/>
              </p:nvPicPr>
              <p:blipFill>
                <a:blip r:embed="rId3">
                  <a:extLst/>
                </a:blip>
                <a:stretch>
                  <a:fillRect/>
                </a:stretch>
              </p:blipFill>
              <p:spPr>
                <a:xfrm rot="21600000">
                  <a:off x="-1" y="96390"/>
                  <a:ext cx="1726149" cy="2160056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sp>
              <p:nvSpPr>
                <p:cNvPr id="61" name="Rechteck"/>
                <p:cNvSpPr/>
                <p:nvPr/>
              </p:nvSpPr>
              <p:spPr>
                <a:xfrm rot="21600000">
                  <a:off x="87837" y="-1"/>
                  <a:ext cx="177676" cy="235283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2" name="Rechteck"/>
                <p:cNvSpPr/>
                <p:nvPr/>
              </p:nvSpPr>
              <p:spPr>
                <a:xfrm rot="21600000">
                  <a:off x="1518417" y="96816"/>
                  <a:ext cx="177676" cy="235283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64" name="Linie"/>
              <p:cNvSpPr/>
              <p:nvPr/>
            </p:nvSpPr>
            <p:spPr>
              <a:xfrm flipV="1">
                <a:off x="1538286" y="279748"/>
                <a:ext cx="1" cy="1369197"/>
              </a:xfrm>
              <a:prstGeom prst="line">
                <a:avLst/>
              </a:prstGeom>
              <a:noFill/>
              <a:ln w="38100" cap="flat">
                <a:solidFill>
                  <a:srgbClr val="FF2600"/>
                </a:solidFill>
                <a:custDash>
                  <a:ds d="200000" sp="200000"/>
                </a:custDash>
                <a:miter lim="400000"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49262">
                  <a:buClr>
                    <a:srgbClr val="000000"/>
                  </a:buClr>
                  <a:buFont typeface="Arial"/>
                  <a:defRPr>
                    <a:latin typeface="+mj-lt"/>
                    <a:ea typeface="+mj-ea"/>
                    <a:cs typeface="+mj-cs"/>
                    <a:sym typeface="Arial"/>
                  </a:defRPr>
                </a:pPr>
              </a:p>
            </p:txBody>
          </p:sp>
          <p:sp>
            <p:nvSpPr>
              <p:cNvPr id="65" name="Pfeil"/>
              <p:cNvSpPr/>
              <p:nvPr/>
            </p:nvSpPr>
            <p:spPr>
              <a:xfrm flipH="1" rot="3342001">
                <a:off x="812608" y="843556"/>
                <a:ext cx="503449" cy="222679"/>
              </a:xfrm>
              <a:prstGeom prst="rightArrow">
                <a:avLst>
                  <a:gd name="adj1" fmla="val 32000"/>
                  <a:gd name="adj2" fmla="val 85217"/>
                </a:avLst>
              </a:prstGeom>
              <a:solidFill>
                <a:schemeClr val="accent1">
                  <a:lumOff val="-8000"/>
                </a:schemeClr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49262">
                  <a:buClr>
                    <a:srgbClr val="000000"/>
                  </a:buClr>
                  <a:buFont typeface="Arial"/>
                  <a:defRPr>
                    <a:latin typeface="+mj-lt"/>
                    <a:ea typeface="+mj-ea"/>
                    <a:cs typeface="+mj-cs"/>
                    <a:sym typeface="Arial"/>
                  </a:defRPr>
                </a:pPr>
              </a:p>
            </p:txBody>
          </p:sp>
          <p:sp>
            <p:nvSpPr>
              <p:cNvPr id="66" name="Linie"/>
              <p:cNvSpPr/>
              <p:nvPr/>
            </p:nvSpPr>
            <p:spPr>
              <a:xfrm>
                <a:off x="442577" y="34008"/>
                <a:ext cx="1106164" cy="1626828"/>
              </a:xfrm>
              <a:prstGeom prst="line">
                <a:avLst/>
              </a:prstGeom>
              <a:noFill/>
              <a:ln w="38100" cap="flat">
                <a:solidFill>
                  <a:schemeClr val="accent1">
                    <a:lumOff val="-8000"/>
                  </a:schemeClr>
                </a:solidFill>
                <a:custDash>
                  <a:ds d="200000" sp="200000"/>
                </a:custDash>
                <a:miter lim="400000"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49262">
                  <a:buClr>
                    <a:srgbClr val="000000"/>
                  </a:buClr>
                  <a:buFont typeface="Arial"/>
                  <a:defRPr>
                    <a:latin typeface="+mj-lt"/>
                    <a:ea typeface="+mj-ea"/>
                    <a:cs typeface="+mj-cs"/>
                    <a:sym typeface="Arial"/>
                  </a:defRPr>
                </a:pPr>
              </a:p>
            </p:txBody>
          </p:sp>
        </p:grpSp>
        <p:sp>
          <p:nvSpPr>
            <p:cNvPr id="77" name="Verbindungslinie"/>
            <p:cNvSpPr/>
            <p:nvPr/>
          </p:nvSpPr>
          <p:spPr>
            <a:xfrm>
              <a:off x="0" y="0"/>
              <a:ext cx="6192689" cy="44582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7062" y="8730"/>
                    <a:pt x="9862" y="1530"/>
                    <a:pt x="0" y="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76" name="Gruppieren"/>
          <p:cNvGrpSpPr/>
          <p:nvPr/>
        </p:nvGrpSpPr>
        <p:grpSpPr>
          <a:xfrm>
            <a:off x="438225" y="5034256"/>
            <a:ext cx="3072709" cy="1059789"/>
            <a:chOff x="0" y="0"/>
            <a:chExt cx="3072707" cy="1059787"/>
          </a:xfrm>
        </p:grpSpPr>
        <p:sp>
          <p:nvSpPr>
            <p:cNvPr id="70" name="Pfeil"/>
            <p:cNvSpPr/>
            <p:nvPr/>
          </p:nvSpPr>
          <p:spPr>
            <a:xfrm flipH="1" rot="10800000">
              <a:off x="0" y="26668"/>
              <a:ext cx="660401" cy="292101"/>
            </a:xfrm>
            <a:prstGeom prst="rightArrow">
              <a:avLst>
                <a:gd name="adj1" fmla="val 32000"/>
                <a:gd name="adj2" fmla="val 85217"/>
              </a:avLst>
            </a:prstGeom>
            <a:solidFill>
              <a:srgbClr val="D4121E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49262">
                <a:buClr>
                  <a:srgbClr val="000000"/>
                </a:buClr>
                <a:buFont typeface="Arial"/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71" name="Pfeil"/>
            <p:cNvSpPr/>
            <p:nvPr/>
          </p:nvSpPr>
          <p:spPr>
            <a:xfrm flipH="1" rot="10800000">
              <a:off x="0" y="399875"/>
              <a:ext cx="660400" cy="292101"/>
            </a:xfrm>
            <a:prstGeom prst="rightArrow">
              <a:avLst>
                <a:gd name="adj1" fmla="val 32000"/>
                <a:gd name="adj2" fmla="val 85217"/>
              </a:avLst>
            </a:prstGeom>
            <a:solidFill>
              <a:schemeClr val="accent1">
                <a:lumOff val="-8000"/>
              </a:schemeClr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49262">
                <a:buClr>
                  <a:srgbClr val="000000"/>
                </a:buClr>
                <a:buFont typeface="Arial"/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72" name="Linie"/>
            <p:cNvSpPr/>
            <p:nvPr/>
          </p:nvSpPr>
          <p:spPr>
            <a:xfrm flipH="1">
              <a:off x="45935" y="887069"/>
              <a:ext cx="574728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73" name="Posenwinkel"/>
            <p:cNvSpPr txBox="1"/>
            <p:nvPr/>
          </p:nvSpPr>
          <p:spPr>
            <a:xfrm>
              <a:off x="853970" y="0"/>
              <a:ext cx="2218738" cy="3454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7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Posenwinkel</a:t>
              </a:r>
            </a:p>
          </p:txBody>
        </p:sp>
        <p:sp>
          <p:nvSpPr>
            <p:cNvPr id="74" name="Fahrtwinkel"/>
            <p:cNvSpPr txBox="1"/>
            <p:nvPr/>
          </p:nvSpPr>
          <p:spPr>
            <a:xfrm>
              <a:off x="853970" y="373206"/>
              <a:ext cx="2218738" cy="3454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7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Fahrtwinkel</a:t>
              </a:r>
            </a:p>
          </p:txBody>
        </p:sp>
        <p:sp>
          <p:nvSpPr>
            <p:cNvPr id="75" name="Trajektorie"/>
            <p:cNvSpPr txBox="1"/>
            <p:nvPr/>
          </p:nvSpPr>
          <p:spPr>
            <a:xfrm>
              <a:off x="853970" y="714349"/>
              <a:ext cx="2218738" cy="3454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7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Trajektorie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Kick-Off Präsentation RALF"/>
          <p:cNvSpPr txBox="1"/>
          <p:nvPr>
            <p:ph type="title" idx="4294967295"/>
          </p:nvPr>
        </p:nvSpPr>
        <p:spPr>
          <a:xfrm>
            <a:off x="1244599" y="188912"/>
            <a:ext cx="5775327" cy="91281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Statusupdate 26.11.2018</a:t>
            </a:r>
          </a:p>
        </p:txBody>
      </p:sp>
      <p:sp>
        <p:nvSpPr>
          <p:cNvPr id="82" name="Pfeil"/>
          <p:cNvSpPr/>
          <p:nvPr/>
        </p:nvSpPr>
        <p:spPr>
          <a:xfrm flipH="1" rot="10800000">
            <a:off x="1954263" y="4549186"/>
            <a:ext cx="567187" cy="250872"/>
          </a:xfrm>
          <a:prstGeom prst="rightArrow">
            <a:avLst>
              <a:gd name="adj1" fmla="val 32000"/>
              <a:gd name="adj2" fmla="val 85217"/>
            </a:avLst>
          </a:prstGeom>
          <a:solidFill>
            <a:schemeClr val="accent1">
              <a:lumOff val="-8000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45719" rIns="45719"/>
          <a:lstStyle/>
          <a:p>
            <a:pPr defTabSz="449262">
              <a:buClr>
                <a:srgbClr val="000000"/>
              </a:buClr>
              <a:buFont typeface="Arial"/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grpSp>
        <p:nvGrpSpPr>
          <p:cNvPr id="86" name="Gruppieren"/>
          <p:cNvGrpSpPr/>
          <p:nvPr/>
        </p:nvGrpSpPr>
        <p:grpSpPr>
          <a:xfrm>
            <a:off x="6137019" y="2833592"/>
            <a:ext cx="2264287" cy="3213349"/>
            <a:chOff x="0" y="0"/>
            <a:chExt cx="2264285" cy="3213347"/>
          </a:xfrm>
        </p:grpSpPr>
        <p:pic>
          <p:nvPicPr>
            <p:cNvPr id="83" name="mercanum_wheels_richtung.png" descr="mercanum_wheels_richtung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126440"/>
              <a:ext cx="2264286" cy="28334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4" name="Rechteck"/>
            <p:cNvSpPr/>
            <p:nvPr/>
          </p:nvSpPr>
          <p:spPr>
            <a:xfrm>
              <a:off x="115221" y="0"/>
              <a:ext cx="233067" cy="308634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85" name="Rechteck"/>
            <p:cNvSpPr/>
            <p:nvPr/>
          </p:nvSpPr>
          <p:spPr>
            <a:xfrm>
              <a:off x="1991794" y="126999"/>
              <a:ext cx="233067" cy="308634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87" name="Linie"/>
          <p:cNvSpPr/>
          <p:nvPr/>
        </p:nvSpPr>
        <p:spPr>
          <a:xfrm flipV="1">
            <a:off x="7306675" y="2524467"/>
            <a:ext cx="1" cy="1796052"/>
          </a:xfrm>
          <a:prstGeom prst="line">
            <a:avLst/>
          </a:prstGeom>
          <a:ln w="38100">
            <a:solidFill>
              <a:srgbClr val="FF2600"/>
            </a:solidFill>
            <a:custDash>
              <a:ds d="200000" sp="200000"/>
            </a:custDash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49262">
              <a:buClr>
                <a:srgbClr val="000000"/>
              </a:buClr>
              <a:buFont typeface="Arial"/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88" name="Pfeil"/>
          <p:cNvSpPr/>
          <p:nvPr/>
        </p:nvSpPr>
        <p:spPr>
          <a:xfrm flipH="1" rot="10800000">
            <a:off x="7289580" y="4528571"/>
            <a:ext cx="660401" cy="292101"/>
          </a:xfrm>
          <a:prstGeom prst="rightArrow">
            <a:avLst>
              <a:gd name="adj1" fmla="val 32000"/>
              <a:gd name="adj2" fmla="val 85217"/>
            </a:avLst>
          </a:prstGeom>
          <a:solidFill>
            <a:schemeClr val="accent1">
              <a:lumOff val="-8000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45719" rIns="45719"/>
          <a:lstStyle/>
          <a:p>
            <a:pPr defTabSz="449262">
              <a:buClr>
                <a:srgbClr val="000000"/>
              </a:buClr>
              <a:buFont typeface="Arial"/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89" name="Linie"/>
          <p:cNvSpPr/>
          <p:nvPr/>
        </p:nvSpPr>
        <p:spPr>
          <a:xfrm flipV="1">
            <a:off x="7306675" y="2003271"/>
            <a:ext cx="1" cy="2580584"/>
          </a:xfrm>
          <a:prstGeom prst="line">
            <a:avLst/>
          </a:prstGeom>
          <a:ln w="38100">
            <a:solidFill>
              <a:schemeClr val="accent1">
                <a:lumOff val="-8000"/>
              </a:schemeClr>
            </a:solidFill>
            <a:custDash>
              <a:ds d="200000" sp="200000"/>
            </a:custDash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49262">
              <a:buClr>
                <a:srgbClr val="000000"/>
              </a:buClr>
              <a:buFont typeface="Arial"/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grpSp>
        <p:nvGrpSpPr>
          <p:cNvPr id="93" name="Gruppieren"/>
          <p:cNvGrpSpPr/>
          <p:nvPr/>
        </p:nvGrpSpPr>
        <p:grpSpPr>
          <a:xfrm>
            <a:off x="828419" y="2833592"/>
            <a:ext cx="2264287" cy="3213349"/>
            <a:chOff x="0" y="0"/>
            <a:chExt cx="2264285" cy="3213347"/>
          </a:xfrm>
        </p:grpSpPr>
        <p:pic>
          <p:nvPicPr>
            <p:cNvPr id="90" name="mercanum_wheels_richtung.png" descr="mercanum_wheels_richtung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126440"/>
              <a:ext cx="2264286" cy="28334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1" name="Rechteck"/>
            <p:cNvSpPr/>
            <p:nvPr/>
          </p:nvSpPr>
          <p:spPr>
            <a:xfrm>
              <a:off x="115221" y="0"/>
              <a:ext cx="233067" cy="308634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92" name="Rechteck"/>
            <p:cNvSpPr/>
            <p:nvPr/>
          </p:nvSpPr>
          <p:spPr>
            <a:xfrm>
              <a:off x="1991794" y="126999"/>
              <a:ext cx="233067" cy="308634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94" name="Linie"/>
          <p:cNvSpPr/>
          <p:nvPr/>
        </p:nvSpPr>
        <p:spPr>
          <a:xfrm flipV="1">
            <a:off x="1998075" y="2524467"/>
            <a:ext cx="1" cy="1796052"/>
          </a:xfrm>
          <a:prstGeom prst="line">
            <a:avLst/>
          </a:prstGeom>
          <a:ln w="38100">
            <a:solidFill>
              <a:srgbClr val="FF2600"/>
            </a:solidFill>
            <a:custDash>
              <a:ds d="200000" sp="200000"/>
            </a:custDash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49262">
              <a:buClr>
                <a:srgbClr val="000000"/>
              </a:buClr>
              <a:buFont typeface="Arial"/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95" name="Pfeil"/>
          <p:cNvSpPr/>
          <p:nvPr/>
        </p:nvSpPr>
        <p:spPr>
          <a:xfrm flipH="1" rot="10800000">
            <a:off x="2006380" y="4528571"/>
            <a:ext cx="660401" cy="292101"/>
          </a:xfrm>
          <a:prstGeom prst="rightArrow">
            <a:avLst>
              <a:gd name="adj1" fmla="val 32000"/>
              <a:gd name="adj2" fmla="val 85217"/>
            </a:avLst>
          </a:prstGeom>
          <a:solidFill>
            <a:schemeClr val="accent1">
              <a:lumOff val="-8000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45719" rIns="45719"/>
          <a:lstStyle/>
          <a:p>
            <a:pPr defTabSz="449262">
              <a:buClr>
                <a:srgbClr val="000000"/>
              </a:buClr>
              <a:buFont typeface="Arial"/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96" name="Linie"/>
          <p:cNvSpPr/>
          <p:nvPr/>
        </p:nvSpPr>
        <p:spPr>
          <a:xfrm flipV="1">
            <a:off x="1998075" y="2003271"/>
            <a:ext cx="1" cy="2580584"/>
          </a:xfrm>
          <a:prstGeom prst="line">
            <a:avLst/>
          </a:prstGeom>
          <a:ln w="38100">
            <a:solidFill>
              <a:schemeClr val="accent1">
                <a:lumOff val="-8000"/>
              </a:schemeClr>
            </a:solidFill>
            <a:custDash>
              <a:ds d="200000" sp="200000"/>
            </a:custDash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49262">
              <a:buClr>
                <a:srgbClr val="000000"/>
              </a:buClr>
              <a:buFont typeface="Arial"/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97" name="Linie"/>
          <p:cNvSpPr/>
          <p:nvPr/>
        </p:nvSpPr>
        <p:spPr>
          <a:xfrm flipH="1" flipV="1">
            <a:off x="1987627" y="4674621"/>
            <a:ext cx="5359043" cy="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Kick-Off Präsentation RALF"/>
          <p:cNvSpPr txBox="1"/>
          <p:nvPr>
            <p:ph type="title" idx="4294967295"/>
          </p:nvPr>
        </p:nvSpPr>
        <p:spPr>
          <a:xfrm>
            <a:off x="1244599" y="188912"/>
            <a:ext cx="5775327" cy="91281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Statusupdate 26.11.2018</a:t>
            </a:r>
          </a:p>
        </p:txBody>
      </p:sp>
      <p:sp>
        <p:nvSpPr>
          <p:cNvPr id="102" name="Fragen Regler:…"/>
          <p:cNvSpPr txBox="1"/>
          <p:nvPr>
            <p:ph type="body" idx="1"/>
          </p:nvPr>
        </p:nvSpPr>
        <p:spPr>
          <a:xfrm>
            <a:off x="750316" y="1439862"/>
            <a:ext cx="7643368" cy="4838849"/>
          </a:xfrm>
          <a:prstGeom prst="rect">
            <a:avLst/>
          </a:prstGeom>
        </p:spPr>
        <p:txBody>
          <a:bodyPr/>
          <a:lstStyle/>
          <a:p>
            <a:pPr/>
            <a:r>
              <a:t>Fragen Regler:</a:t>
            </a:r>
          </a:p>
          <a:p>
            <a:pPr/>
          </a:p>
          <a:p>
            <a:pPr marL="228600" indent="-228600">
              <a:buSzPct val="100000"/>
              <a:buChar char="•"/>
            </a:pPr>
            <a:r>
              <a:t>Betragsoptimum, Zeitkonstanten komplex konjugiert?</a:t>
            </a:r>
          </a:p>
          <a:p>
            <a:pPr marL="228600" indent="-228600">
              <a:buSzPct val="100000"/>
              <a:buChar char="•"/>
            </a:pPr>
            <a:r>
              <a:t>Einstellregeln etc.</a:t>
            </a:r>
          </a:p>
          <a:p>
            <a:pPr marL="228600" indent="-228600">
              <a:buSzPct val="100000"/>
              <a:buChar char="•"/>
            </a:pPr>
            <a:r>
              <a:t>Pol-Nullstellen Kompensation</a:t>
            </a:r>
          </a:p>
          <a:p>
            <a:pPr marL="228600" indent="-228600">
              <a:buSzPct val="100000"/>
              <a:buChar char="•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Arial"/>
        <a:cs typeface="Arial"/>
      </a:majorFont>
      <a:minorFont>
        <a:latin typeface="Times New Roman"/>
        <a:ea typeface="Times New Roma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4926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4926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Arial"/>
        <a:cs typeface="Arial"/>
      </a:majorFont>
      <a:minorFont>
        <a:latin typeface="Times New Roman"/>
        <a:ea typeface="Times New Roma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4926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4926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