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6"/>
  </p:notesMasterIdLst>
  <p:sldIdLst>
    <p:sldId id="275" r:id="rId7"/>
    <p:sldId id="289" r:id="rId8"/>
    <p:sldId id="319" r:id="rId9"/>
    <p:sldId id="320" r:id="rId10"/>
    <p:sldId id="322" r:id="rId11"/>
    <p:sldId id="315" r:id="rId12"/>
    <p:sldId id="318" r:id="rId13"/>
    <p:sldId id="321" r:id="rId14"/>
    <p:sldId id="316" r:id="rId15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Inhalt" id="{9143C095-ADCB-48C6-BBF9-4399ACA44AAA}">
          <p14:sldIdLst>
            <p14:sldId id="289"/>
            <p14:sldId id="319"/>
            <p14:sldId id="320"/>
            <p14:sldId id="322"/>
            <p14:sldId id="315"/>
            <p14:sldId id="318"/>
            <p14:sldId id="32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 autoAdjust="0"/>
    <p:restoredTop sz="89620" autoAdjust="0"/>
  </p:normalViewPr>
  <p:slideViewPr>
    <p:cSldViewPr snapToGrid="0" showGuides="1">
      <p:cViewPr varScale="1">
        <p:scale>
          <a:sx n="128" d="100"/>
          <a:sy n="128" d="100"/>
        </p:scale>
        <p:origin x="608" y="176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16730" y="3578641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KW25</a:t>
            </a:r>
            <a:endParaRPr lang="de-DE" sz="4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Personenerkennung vor Update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u="sng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16" name="Grafik 15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D37A788B-55BE-42E3-989D-E7C3CA26E5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7" y="2393076"/>
            <a:ext cx="2824065" cy="1728269"/>
          </a:xfrm>
          <a:prstGeom prst="rect">
            <a:avLst/>
          </a:prstGeom>
        </p:spPr>
      </p:pic>
      <p:pic>
        <p:nvPicPr>
          <p:cNvPr id="18" name="Grafik 1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282D8C1-6FB0-4C2C-A045-62F3D1ED9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" y="4936284"/>
            <a:ext cx="2937909" cy="1648667"/>
          </a:xfrm>
          <a:prstGeom prst="rect">
            <a:avLst/>
          </a:prstGeom>
        </p:spPr>
      </p:pic>
      <p:sp>
        <p:nvSpPr>
          <p:cNvPr id="24" name="Additionszeichen 23">
            <a:extLst>
              <a:ext uri="{FF2B5EF4-FFF2-40B4-BE49-F238E27FC236}">
                <a16:creationId xmlns:a16="http://schemas.microsoft.com/office/drawing/2014/main" id="{A8F54370-2BD0-4FCC-BEE9-BE0BE8A51D58}"/>
              </a:ext>
            </a:extLst>
          </p:cNvPr>
          <p:cNvSpPr/>
          <p:nvPr/>
        </p:nvSpPr>
        <p:spPr>
          <a:xfrm>
            <a:off x="1692619" y="4346582"/>
            <a:ext cx="720000" cy="720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Ein Bild, das Katze, sitzend, Tier, drinnen enthält.&#10;&#10;Automatisch generierte Beschreibung">
            <a:extLst>
              <a:ext uri="{FF2B5EF4-FFF2-40B4-BE49-F238E27FC236}">
                <a16:creationId xmlns:a16="http://schemas.microsoft.com/office/drawing/2014/main" id="{42E04E6C-5A8D-412A-977E-4EDDE9D71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12" y="3428999"/>
            <a:ext cx="3563850" cy="2494694"/>
          </a:xfrm>
          <a:prstGeom prst="rect">
            <a:avLst/>
          </a:prstGeom>
        </p:spPr>
      </p:pic>
      <p:pic>
        <p:nvPicPr>
          <p:cNvPr id="30" name="Grafik 29" descr="Ein Bild, das Gebäude, Skifahren, Kind, Mann enthält.&#10;&#10;Automatisch generierte Beschreibung">
            <a:extLst>
              <a:ext uri="{FF2B5EF4-FFF2-40B4-BE49-F238E27FC236}">
                <a16:creationId xmlns:a16="http://schemas.microsoft.com/office/drawing/2014/main" id="{80CCA679-4FB6-48D1-8906-C02102EBD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67" y="3189374"/>
            <a:ext cx="4333333" cy="2942857"/>
          </a:xfrm>
          <a:prstGeom prst="rect">
            <a:avLst/>
          </a:prstGeom>
        </p:spPr>
      </p:pic>
      <p:sp>
        <p:nvSpPr>
          <p:cNvPr id="34" name="Pfeil: gebogen 33">
            <a:extLst>
              <a:ext uri="{FF2B5EF4-FFF2-40B4-BE49-F238E27FC236}">
                <a16:creationId xmlns:a16="http://schemas.microsoft.com/office/drawing/2014/main" id="{7E7CE1F3-E32C-434B-BC81-A2793176927C}"/>
              </a:ext>
            </a:extLst>
          </p:cNvPr>
          <p:cNvSpPr/>
          <p:nvPr/>
        </p:nvSpPr>
        <p:spPr>
          <a:xfrm>
            <a:off x="3296355" y="2065867"/>
            <a:ext cx="1343377" cy="1333332"/>
          </a:xfrm>
          <a:prstGeom prst="circularArrow">
            <a:avLst>
              <a:gd name="adj1" fmla="val 10073"/>
              <a:gd name="adj2" fmla="val 1142319"/>
              <a:gd name="adj3" fmla="val 20893724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Pfeil: gebogen 34">
            <a:extLst>
              <a:ext uri="{FF2B5EF4-FFF2-40B4-BE49-F238E27FC236}">
                <a16:creationId xmlns:a16="http://schemas.microsoft.com/office/drawing/2014/main" id="{C299D7F8-4885-483E-BD81-C2249AD89C10}"/>
              </a:ext>
            </a:extLst>
          </p:cNvPr>
          <p:cNvSpPr/>
          <p:nvPr/>
        </p:nvSpPr>
        <p:spPr>
          <a:xfrm>
            <a:off x="6980445" y="2123537"/>
            <a:ext cx="1343377" cy="1333332"/>
          </a:xfrm>
          <a:prstGeom prst="circularArrow">
            <a:avLst>
              <a:gd name="adj1" fmla="val 10073"/>
              <a:gd name="adj2" fmla="val 1142319"/>
              <a:gd name="adj3" fmla="val 20893724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EBF84E1-707A-41C2-96F9-38CB32B3B2E3}"/>
              </a:ext>
            </a:extLst>
          </p:cNvPr>
          <p:cNvSpPr txBox="1"/>
          <p:nvPr/>
        </p:nvSpPr>
        <p:spPr>
          <a:xfrm>
            <a:off x="2398369" y="1079633"/>
            <a:ext cx="3139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War und ist immer noch in der Lage Bilder mit hoher Frequenz zu veröffentlichen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32CD18-18F9-4CA1-B6AC-BE33015C2F25}"/>
              </a:ext>
            </a:extLst>
          </p:cNvPr>
          <p:cNvSpPr txBox="1"/>
          <p:nvPr/>
        </p:nvSpPr>
        <p:spPr>
          <a:xfrm>
            <a:off x="6165611" y="1088214"/>
            <a:ext cx="356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Bei einkommender Nachricht wurde der Verarbeitungsprozess getriggert (wegen der Eigenschaften von </a:t>
            </a:r>
            <a:r>
              <a:rPr lang="de-DE" sz="16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Rospy</a:t>
            </a:r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34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Personenerkennung nach Update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u="sng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16" name="Grafik 15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D37A788B-55BE-42E3-989D-E7C3CA26E5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7" y="2393076"/>
            <a:ext cx="2824065" cy="1728269"/>
          </a:xfrm>
          <a:prstGeom prst="rect">
            <a:avLst/>
          </a:prstGeom>
        </p:spPr>
      </p:pic>
      <p:pic>
        <p:nvPicPr>
          <p:cNvPr id="18" name="Grafik 1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282D8C1-6FB0-4C2C-A045-62F3D1ED9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" y="4936284"/>
            <a:ext cx="2937909" cy="1648667"/>
          </a:xfrm>
          <a:prstGeom prst="rect">
            <a:avLst/>
          </a:prstGeom>
        </p:spPr>
      </p:pic>
      <p:sp>
        <p:nvSpPr>
          <p:cNvPr id="24" name="Additionszeichen 23">
            <a:extLst>
              <a:ext uri="{FF2B5EF4-FFF2-40B4-BE49-F238E27FC236}">
                <a16:creationId xmlns:a16="http://schemas.microsoft.com/office/drawing/2014/main" id="{A8F54370-2BD0-4FCC-BEE9-BE0BE8A51D58}"/>
              </a:ext>
            </a:extLst>
          </p:cNvPr>
          <p:cNvSpPr/>
          <p:nvPr/>
        </p:nvSpPr>
        <p:spPr>
          <a:xfrm>
            <a:off x="1692619" y="4346582"/>
            <a:ext cx="720000" cy="720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 descr="Ein Bild, das Katze, sitzend, Tier, drinnen enthält.&#10;&#10;Automatisch generierte Beschreibung">
            <a:extLst>
              <a:ext uri="{FF2B5EF4-FFF2-40B4-BE49-F238E27FC236}">
                <a16:creationId xmlns:a16="http://schemas.microsoft.com/office/drawing/2014/main" id="{42E04E6C-5A8D-412A-977E-4EDDE9D71E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12" y="3428999"/>
            <a:ext cx="3563850" cy="2494694"/>
          </a:xfrm>
          <a:prstGeom prst="rect">
            <a:avLst/>
          </a:prstGeom>
        </p:spPr>
      </p:pic>
      <p:pic>
        <p:nvPicPr>
          <p:cNvPr id="30" name="Grafik 29" descr="Ein Bild, das Gebäude, Skifahren, Kind, Mann enthält.&#10;&#10;Automatisch generierte Beschreibung">
            <a:extLst>
              <a:ext uri="{FF2B5EF4-FFF2-40B4-BE49-F238E27FC236}">
                <a16:creationId xmlns:a16="http://schemas.microsoft.com/office/drawing/2014/main" id="{80CCA679-4FB6-48D1-8906-C02102EBD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67" y="3189374"/>
            <a:ext cx="4333333" cy="2942857"/>
          </a:xfrm>
          <a:prstGeom prst="rect">
            <a:avLst/>
          </a:prstGeom>
        </p:spPr>
      </p:pic>
      <p:sp>
        <p:nvSpPr>
          <p:cNvPr id="34" name="Pfeil: gebogen 33">
            <a:extLst>
              <a:ext uri="{FF2B5EF4-FFF2-40B4-BE49-F238E27FC236}">
                <a16:creationId xmlns:a16="http://schemas.microsoft.com/office/drawing/2014/main" id="{7E7CE1F3-E32C-434B-BC81-A2793176927C}"/>
              </a:ext>
            </a:extLst>
          </p:cNvPr>
          <p:cNvSpPr/>
          <p:nvPr/>
        </p:nvSpPr>
        <p:spPr>
          <a:xfrm>
            <a:off x="3296355" y="2065867"/>
            <a:ext cx="1343377" cy="1333332"/>
          </a:xfrm>
          <a:prstGeom prst="circularArrow">
            <a:avLst>
              <a:gd name="adj1" fmla="val 10073"/>
              <a:gd name="adj2" fmla="val 1142319"/>
              <a:gd name="adj3" fmla="val 20893724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Pfeil: gebogen 34">
            <a:extLst>
              <a:ext uri="{FF2B5EF4-FFF2-40B4-BE49-F238E27FC236}">
                <a16:creationId xmlns:a16="http://schemas.microsoft.com/office/drawing/2014/main" id="{C299D7F8-4885-483E-BD81-C2249AD89C10}"/>
              </a:ext>
            </a:extLst>
          </p:cNvPr>
          <p:cNvSpPr/>
          <p:nvPr/>
        </p:nvSpPr>
        <p:spPr>
          <a:xfrm>
            <a:off x="6980445" y="2123537"/>
            <a:ext cx="1343377" cy="1333332"/>
          </a:xfrm>
          <a:prstGeom prst="circularArrow">
            <a:avLst>
              <a:gd name="adj1" fmla="val 10073"/>
              <a:gd name="adj2" fmla="val 1142319"/>
              <a:gd name="adj3" fmla="val 20893724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EBF84E1-707A-41C2-96F9-38CB32B3B2E3}"/>
              </a:ext>
            </a:extLst>
          </p:cNvPr>
          <p:cNvSpPr txBox="1"/>
          <p:nvPr/>
        </p:nvSpPr>
        <p:spPr>
          <a:xfrm>
            <a:off x="2398369" y="1079633"/>
            <a:ext cx="3139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War und ist immer noch in der Lage Bilder mit hoher Frequenz zu veröffentlichen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32CD18-18F9-4CA1-B6AC-BE33015C2F25}"/>
              </a:ext>
            </a:extLst>
          </p:cNvPr>
          <p:cNvSpPr txBox="1"/>
          <p:nvPr/>
        </p:nvSpPr>
        <p:spPr>
          <a:xfrm>
            <a:off x="6165611" y="1088214"/>
            <a:ext cx="3563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Verarbeitung beider Kameras verläuft nun seriell und neue, eingehende Bilder haben keinen Einfluss auf die Verarbeitung</a:t>
            </a:r>
          </a:p>
        </p:txBody>
      </p:sp>
    </p:spTree>
    <p:extLst>
      <p:ext uri="{BB962C8B-B14F-4D97-AF65-F5344CB8AC3E}">
        <p14:creationId xmlns:p14="http://schemas.microsoft.com/office/powerpoint/2010/main" val="301720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Das QHD- Bild und die </a:t>
            </a:r>
            <a:r>
              <a:rPr lang="de-DE" dirty="0" err="1"/>
              <a:t>Pointcloud</a:t>
            </a:r>
            <a:r>
              <a:rPr lang="de-DE" dirty="0"/>
              <a:t> werden dem Programm weiterhin mit hoher Frequenz bereitgestellt.</a:t>
            </a:r>
          </a:p>
          <a:p>
            <a:r>
              <a:rPr lang="de-DE" dirty="0"/>
              <a:t>Der Verarbeitungsprozess holt sich immer das aktuelle Bild und verarbeitet es seriell für beide Kameras</a:t>
            </a:r>
          </a:p>
          <a:p>
            <a:r>
              <a:rPr lang="de-DE" dirty="0"/>
              <a:t>Ebenfalls wurde ein neuronales Netz (</a:t>
            </a:r>
            <a:r>
              <a:rPr lang="de-DE" dirty="0" err="1"/>
              <a:t>MobileNet</a:t>
            </a:r>
            <a:r>
              <a:rPr lang="de-DE" dirty="0"/>
              <a:t>) als Option hinzugefügt und mit dem vorhanden HOG verglichen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Erläuterung des Updates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ACE1EEFC-196E-41F0-A6DA-810B236F0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92469"/>
              </p:ext>
            </p:extLst>
          </p:nvPr>
        </p:nvGraphicFramePr>
        <p:xfrm>
          <a:off x="360000" y="2789695"/>
          <a:ext cx="11469600" cy="337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395">
                  <a:extLst>
                    <a:ext uri="{9D8B030D-6E8A-4147-A177-3AD203B41FA5}">
                      <a16:colId xmlns:a16="http://schemas.microsoft.com/office/drawing/2014/main" val="3374509320"/>
                    </a:ext>
                  </a:extLst>
                </a:gridCol>
                <a:gridCol w="6108205">
                  <a:extLst>
                    <a:ext uri="{9D8B030D-6E8A-4147-A177-3AD203B41FA5}">
                      <a16:colId xmlns:a16="http://schemas.microsoft.com/office/drawing/2014/main" val="695456391"/>
                    </a:ext>
                  </a:extLst>
                </a:gridCol>
              </a:tblGrid>
              <a:tr h="58370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007964"/>
                  </a:ext>
                </a:extLst>
              </a:tr>
              <a:tr h="104300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„Langsam“ 0,4s-0,5s pro Kamera also 0,8s-1,1s pro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„Schnell“ 0,1s-0,3s pro Kamera also 0,3s-0,6s pro Iteration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548267"/>
                  </a:ext>
                </a:extLst>
              </a:tr>
              <a:tr h="58370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Erkennt ca. 25 verschiedene Objekte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Erkennt nur Menschen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712757"/>
                  </a:ext>
                </a:extLst>
              </a:tr>
              <a:tr h="58370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Erkennt auch sitzende Menschen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Erkennt lediglich stehende Menschen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111999"/>
                  </a:ext>
                </a:extLst>
              </a:tr>
              <a:tr h="58370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Hohe Trefferquote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Niedrige Trefferquote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53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</a:t>
            </a:r>
            <a:r>
              <a:rPr lang="de-DE" dirty="0" err="1"/>
              <a:t>MobileNet</a:t>
            </a:r>
            <a:r>
              <a:rPr lang="de-DE" dirty="0"/>
              <a:t> und HOG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pic>
        <p:nvPicPr>
          <p:cNvPr id="11" name="Grafik 10" descr="Ein Bild, das drinnen, Gebäude, stehend, Raum enthält.&#10;&#10;Automatisch generierte Beschreibung">
            <a:extLst>
              <a:ext uri="{FF2B5EF4-FFF2-40B4-BE49-F238E27FC236}">
                <a16:creationId xmlns:a16="http://schemas.microsoft.com/office/drawing/2014/main" id="{E7E5DFCD-CB85-E446-874D-35652AB3B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94" y="1697882"/>
            <a:ext cx="5143500" cy="3848100"/>
          </a:xfrm>
          <a:prstGeom prst="rect">
            <a:avLst/>
          </a:prstGeom>
        </p:spPr>
      </p:pic>
      <p:pic>
        <p:nvPicPr>
          <p:cNvPr id="13" name="Grafik 12" descr="Ein Bild, das drinnen, Gebäude, Raum, stehend enthält.&#10;&#10;Automatisch generierte Beschreibung">
            <a:extLst>
              <a:ext uri="{FF2B5EF4-FFF2-40B4-BE49-F238E27FC236}">
                <a16:creationId xmlns:a16="http://schemas.microsoft.com/office/drawing/2014/main" id="{4FE6ABFC-97C0-BF44-B1D1-74DC5264E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97882"/>
            <a:ext cx="5143500" cy="38735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DD8FA2C-C940-FD4B-B3BE-9EE0F3E2F1CC}"/>
              </a:ext>
            </a:extLst>
          </p:cNvPr>
          <p:cNvSpPr txBox="1"/>
          <p:nvPr/>
        </p:nvSpPr>
        <p:spPr>
          <a:xfrm>
            <a:off x="400050" y="5646420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sz="1600" b="1" dirty="0" err="1"/>
              <a:t>MobileNet</a:t>
            </a:r>
            <a:endParaRPr lang="de-DE" sz="16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F66D234-40AC-7E41-BDF1-9601ECC12491}"/>
              </a:ext>
            </a:extLst>
          </p:cNvPr>
          <p:cNvSpPr txBox="1"/>
          <p:nvPr/>
        </p:nvSpPr>
        <p:spPr>
          <a:xfrm>
            <a:off x="6503194" y="5646420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e-DE" sz="1600" b="1" dirty="0"/>
              <a:t>HOG</a:t>
            </a:r>
          </a:p>
        </p:txBody>
      </p:sp>
    </p:spTree>
    <p:extLst>
      <p:ext uri="{BB962C8B-B14F-4D97-AF65-F5344CB8AC3E}">
        <p14:creationId xmlns:p14="http://schemas.microsoft.com/office/powerpoint/2010/main" val="299085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ALF-Spezifische Nachbearbeitung der Transkription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69694C8-665D-524E-9356-2A2F18340B0E}"/>
              </a:ext>
            </a:extLst>
          </p:cNvPr>
          <p:cNvGrpSpPr/>
          <p:nvPr/>
        </p:nvGrpSpPr>
        <p:grpSpPr>
          <a:xfrm>
            <a:off x="360000" y="1732068"/>
            <a:ext cx="9402940" cy="830997"/>
            <a:chOff x="360000" y="1902964"/>
            <a:chExt cx="9402940" cy="830997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7F212ED-E5F7-2240-A605-E6072F69DB25}"/>
                </a:ext>
              </a:extLst>
            </p:cNvPr>
            <p:cNvGrpSpPr/>
            <p:nvPr/>
          </p:nvGrpSpPr>
          <p:grpSpPr>
            <a:xfrm>
              <a:off x="360000" y="1902964"/>
              <a:ext cx="1728358" cy="830997"/>
              <a:chOff x="1818861" y="2146852"/>
              <a:chExt cx="1728358" cy="83099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887016B-56D5-A242-B27C-36D30EBF5C44}"/>
                  </a:ext>
                </a:extLst>
              </p:cNvPr>
              <p:cNvSpPr txBox="1"/>
              <p:nvPr/>
            </p:nvSpPr>
            <p:spPr>
              <a:xfrm>
                <a:off x="1818861" y="2146852"/>
                <a:ext cx="153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id</a:t>
                </a:r>
                <a:r>
                  <a:rPr lang="de-DE" dirty="0"/>
                  <a:t>: 002, </a:t>
                </a:r>
                <a:r>
                  <a:rPr lang="de-DE" dirty="0" err="1"/>
                  <a:t>name</a:t>
                </a:r>
                <a:r>
                  <a:rPr lang="de-DE" dirty="0"/>
                  <a:t>: </a:t>
                </a:r>
                <a:r>
                  <a:rPr lang="de-DE" dirty="0" err="1"/>
                  <a:t>drive</a:t>
                </a:r>
                <a:endParaRPr lang="de-DE" dirty="0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872AC16-5715-4148-8143-4DA85EC96426}"/>
                  </a:ext>
                </a:extLst>
              </p:cNvPr>
              <p:cNvSpPr txBox="1"/>
              <p:nvPr/>
            </p:nvSpPr>
            <p:spPr>
              <a:xfrm>
                <a:off x="1818861" y="2423851"/>
                <a:ext cx="1728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id</a:t>
                </a:r>
                <a:r>
                  <a:rPr lang="de-DE" dirty="0"/>
                  <a:t>: 007, </a:t>
                </a:r>
                <a:r>
                  <a:rPr lang="de-DE" dirty="0" err="1"/>
                  <a:t>name</a:t>
                </a:r>
                <a:r>
                  <a:rPr lang="de-DE" dirty="0"/>
                  <a:t>: </a:t>
                </a:r>
                <a:r>
                  <a:rPr lang="de-DE" dirty="0" err="1"/>
                  <a:t>location</a:t>
                </a:r>
                <a:endParaRPr lang="de-DE" dirty="0"/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294F0A1-2887-284D-A07E-32EB72EC62D6}"/>
                  </a:ext>
                </a:extLst>
              </p:cNvPr>
              <p:cNvSpPr txBox="1"/>
              <p:nvPr/>
            </p:nvSpPr>
            <p:spPr>
              <a:xfrm>
                <a:off x="1818861" y="2700850"/>
                <a:ext cx="1499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id</a:t>
                </a:r>
                <a:r>
                  <a:rPr lang="de-DE" dirty="0"/>
                  <a:t>: 009, </a:t>
                </a:r>
                <a:r>
                  <a:rPr lang="de-DE" dirty="0" err="1"/>
                  <a:t>name</a:t>
                </a:r>
                <a:r>
                  <a:rPr lang="de-DE" dirty="0"/>
                  <a:t>: </a:t>
                </a:r>
                <a:r>
                  <a:rPr lang="de-DE" dirty="0" err="1"/>
                  <a:t>beta</a:t>
                </a:r>
                <a:endParaRPr lang="de-DE" dirty="0"/>
              </a:p>
            </p:txBody>
          </p: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C65746B-EBFF-AC45-8C0C-3FB0D11E92A7}"/>
                </a:ext>
              </a:extLst>
            </p:cNvPr>
            <p:cNvSpPr txBox="1"/>
            <p:nvPr/>
          </p:nvSpPr>
          <p:spPr>
            <a:xfrm>
              <a:off x="6045256" y="2179962"/>
              <a:ext cx="3717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signatur</a:t>
              </a:r>
              <a:r>
                <a:rPr lang="de-DE" dirty="0"/>
                <a:t>: 002007008, </a:t>
              </a:r>
              <a:r>
                <a:rPr lang="de-DE" dirty="0" err="1"/>
                <a:t>name</a:t>
              </a:r>
              <a:r>
                <a:rPr lang="de-DE" dirty="0"/>
                <a:t>: </a:t>
              </a:r>
              <a:r>
                <a:rPr lang="de-DE" dirty="0" err="1"/>
                <a:t>drive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location</a:t>
              </a:r>
              <a:r>
                <a:rPr lang="de-DE" dirty="0"/>
                <a:t> </a:t>
              </a:r>
              <a:r>
                <a:rPr lang="de-DE" dirty="0" err="1"/>
                <a:t>alpha</a:t>
              </a:r>
              <a:endParaRPr lang="de-DE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8119F3E-E988-3446-AAF1-EA39043EA00E}"/>
                </a:ext>
              </a:extLst>
            </p:cNvPr>
            <p:cNvGrpSpPr/>
            <p:nvPr/>
          </p:nvGrpSpPr>
          <p:grpSpPr>
            <a:xfrm>
              <a:off x="2668897" y="2041463"/>
              <a:ext cx="3225340" cy="276999"/>
              <a:chOff x="2048283" y="2054047"/>
              <a:chExt cx="3225340" cy="276999"/>
            </a:xfrm>
          </p:grpSpPr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6C294B60-07BD-7C43-969D-2FB8C0420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283" y="2331046"/>
                <a:ext cx="3225340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8579D34-D60B-5E42-9267-5DE1B7BAF033}"/>
                  </a:ext>
                </a:extLst>
              </p:cNvPr>
              <p:cNvSpPr txBox="1"/>
              <p:nvPr/>
            </p:nvSpPr>
            <p:spPr>
              <a:xfrm>
                <a:off x="2199302" y="2054047"/>
                <a:ext cx="29233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Transition bestehend aus Schlagwörtern</a:t>
                </a:r>
              </a:p>
            </p:txBody>
          </p:sp>
        </p:grpSp>
      </p:grp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0FC8CBE4-429D-E84D-AEBF-0C44A18017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154" y="1008082"/>
            <a:ext cx="11469600" cy="1554983"/>
          </a:xfrm>
        </p:spPr>
        <p:txBody>
          <a:bodyPr/>
          <a:lstStyle/>
          <a:p>
            <a:r>
              <a:rPr lang="de-DE" dirty="0"/>
              <a:t>Schlagwörter anlegen und Transitionen aus Schlagwörtern erstellen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15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04CF6B2A-8EFA-B945-A0F2-5E353F9F84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1200" y="977780"/>
            <a:ext cx="11469600" cy="4287837"/>
          </a:xfrm>
        </p:spPr>
        <p:txBody>
          <a:bodyPr/>
          <a:lstStyle/>
          <a:p>
            <a:r>
              <a:rPr lang="de-DE" dirty="0"/>
              <a:t>Transkription durch </a:t>
            </a:r>
            <a:r>
              <a:rPr lang="de-DE" dirty="0" err="1"/>
              <a:t>DeepSpeech</a:t>
            </a:r>
            <a:r>
              <a:rPr lang="de-DE" dirty="0"/>
              <a:t>: „</a:t>
            </a:r>
            <a:r>
              <a:rPr lang="de-DE" b="0" dirty="0" err="1"/>
              <a:t>drive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locaction</a:t>
            </a:r>
            <a:r>
              <a:rPr lang="de-DE" b="0" dirty="0">
                <a:solidFill>
                  <a:srgbClr val="FF0000"/>
                </a:solidFill>
              </a:rPr>
              <a:t> </a:t>
            </a:r>
            <a:r>
              <a:rPr lang="de-DE" b="0" dirty="0" err="1"/>
              <a:t>bada</a:t>
            </a:r>
            <a:r>
              <a:rPr lang="de-DE" b="0" dirty="0"/>
              <a:t>“</a:t>
            </a:r>
          </a:p>
          <a:p>
            <a:endParaRPr lang="de-DE" b="0" dirty="0"/>
          </a:p>
          <a:p>
            <a:pPr lvl="1"/>
            <a:r>
              <a:rPr lang="de-DE" b="0" dirty="0"/>
              <a:t>1. Suche nach Schlagwörtern </a:t>
            </a:r>
            <a:r>
              <a:rPr lang="de-DE" b="1" dirty="0"/>
              <a:t>ohne</a:t>
            </a:r>
            <a:r>
              <a:rPr lang="de-DE" b="0" dirty="0"/>
              <a:t> Beachtung </a:t>
            </a:r>
            <a:r>
              <a:rPr lang="de-DE" dirty="0"/>
              <a:t>der </a:t>
            </a:r>
            <a:r>
              <a:rPr lang="de-DE" b="0" dirty="0"/>
              <a:t>Phonetik </a:t>
            </a:r>
            <a:r>
              <a:rPr lang="de-DE" b="0" dirty="0">
                <a:sym typeface="Wingdings" pitchFamily="2" charset="2"/>
              </a:rPr>
              <a:t> Schlagwortliste = {002, 007}</a:t>
            </a:r>
          </a:p>
          <a:p>
            <a:pPr lvl="1"/>
            <a:endParaRPr lang="de-DE" b="0" dirty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2. Suche nach Schlagwörtern </a:t>
            </a:r>
            <a:r>
              <a:rPr lang="de-DE" b="1" dirty="0">
                <a:sym typeface="Wingdings" pitchFamily="2" charset="2"/>
              </a:rPr>
              <a:t>mit </a:t>
            </a:r>
            <a:r>
              <a:rPr lang="de-DE" dirty="0">
                <a:sym typeface="Wingdings" pitchFamily="2" charset="2"/>
              </a:rPr>
              <a:t>Beachtung der Phonetik  Schlagwortliste = {002,007,009}</a:t>
            </a:r>
          </a:p>
          <a:p>
            <a:pPr lvl="2"/>
            <a:r>
              <a:rPr lang="de-DE" dirty="0">
                <a:sym typeface="Wingdings" pitchFamily="2" charset="2"/>
              </a:rPr>
              <a:t>Warum?  </a:t>
            </a:r>
            <a:r>
              <a:rPr lang="de-DE" dirty="0" err="1">
                <a:sym typeface="Wingdings" pitchFamily="2" charset="2"/>
              </a:rPr>
              <a:t>Bada</a:t>
            </a:r>
            <a:r>
              <a:rPr lang="de-DE" dirty="0">
                <a:sym typeface="Wingdings" pitchFamily="2" charset="2"/>
              </a:rPr>
              <a:t> ist nach </a:t>
            </a:r>
            <a:r>
              <a:rPr lang="de-DE" dirty="0" err="1">
                <a:sym typeface="Wingdings" pitchFamily="2" charset="2"/>
              </a:rPr>
              <a:t>Metaphone</a:t>
            </a:r>
            <a:r>
              <a:rPr lang="de-DE" dirty="0">
                <a:sym typeface="Wingdings" pitchFamily="2" charset="2"/>
              </a:rPr>
              <a:t> und </a:t>
            </a:r>
            <a:r>
              <a:rPr lang="de-DE" dirty="0" err="1">
                <a:sym typeface="Wingdings" pitchFamily="2" charset="2"/>
              </a:rPr>
              <a:t>Soundex</a:t>
            </a:r>
            <a:r>
              <a:rPr lang="de-DE" dirty="0">
                <a:sym typeface="Wingdings" pitchFamily="2" charset="2"/>
              </a:rPr>
              <a:t> das gleiche wie Beta  weiteres Schlagwort</a:t>
            </a:r>
          </a:p>
          <a:p>
            <a:pPr lvl="2"/>
            <a:endParaRPr lang="de-DE" dirty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3. Suche in allen </a:t>
            </a:r>
            <a:r>
              <a:rPr lang="de-DE" dirty="0" err="1">
                <a:sym typeface="Wingdings" pitchFamily="2" charset="2"/>
              </a:rPr>
              <a:t>Transitions</a:t>
            </a:r>
            <a:r>
              <a:rPr lang="de-DE" dirty="0">
                <a:sym typeface="Wingdings" pitchFamily="2" charset="2"/>
              </a:rPr>
              <a:t>-Signaturen nach </a:t>
            </a:r>
            <a:r>
              <a:rPr lang="de-DE" dirty="0" err="1">
                <a:sym typeface="Wingdings" pitchFamily="2" charset="2"/>
              </a:rPr>
              <a:t>ID‘s</a:t>
            </a:r>
            <a:r>
              <a:rPr lang="de-DE" dirty="0">
                <a:sym typeface="Wingdings" pitchFamily="2" charset="2"/>
              </a:rPr>
              <a:t> aus Schlagwortliste und Verteilung von </a:t>
            </a:r>
            <a:r>
              <a:rPr lang="de-DE" b="1" dirty="0">
                <a:sym typeface="Wingdings" pitchFamily="2" charset="2"/>
              </a:rPr>
              <a:t>Punkten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4. Punkteverteilung: {[“</a:t>
            </a:r>
            <a:r>
              <a:rPr lang="de-DE" dirty="0" err="1">
                <a:sym typeface="Wingdings" pitchFamily="2" charset="2"/>
              </a:rPr>
              <a:t>drive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location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charlie</a:t>
            </a:r>
            <a:r>
              <a:rPr lang="de-DE" dirty="0">
                <a:sym typeface="Wingdings" pitchFamily="2" charset="2"/>
              </a:rPr>
              <a:t>“, </a:t>
            </a:r>
            <a:r>
              <a:rPr lang="de-DE" b="1" dirty="0">
                <a:sym typeface="Wingdings" pitchFamily="2" charset="2"/>
              </a:rPr>
              <a:t>2</a:t>
            </a:r>
            <a:r>
              <a:rPr lang="de-DE" dirty="0">
                <a:sym typeface="Wingdings" pitchFamily="2" charset="2"/>
              </a:rPr>
              <a:t>], [“</a:t>
            </a:r>
            <a:r>
              <a:rPr lang="de-DE" dirty="0" err="1">
                <a:sym typeface="Wingdings" pitchFamily="2" charset="2"/>
              </a:rPr>
              <a:t>drive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location</a:t>
            </a:r>
            <a:r>
              <a:rPr lang="de-DE" dirty="0">
                <a:sym typeface="Wingdings" pitchFamily="2" charset="2"/>
              </a:rPr>
              <a:t>  alpha“,</a:t>
            </a:r>
            <a:r>
              <a:rPr lang="de-DE" b="1" dirty="0">
                <a:sym typeface="Wingdings" pitchFamily="2" charset="2"/>
              </a:rPr>
              <a:t>2</a:t>
            </a:r>
            <a:r>
              <a:rPr lang="de-DE" dirty="0">
                <a:sym typeface="Wingdings" pitchFamily="2" charset="2"/>
              </a:rPr>
              <a:t>], [“</a:t>
            </a:r>
            <a:r>
              <a:rPr lang="de-DE" b="1" dirty="0" err="1">
                <a:sym typeface="Wingdings" pitchFamily="2" charset="2"/>
              </a:rPr>
              <a:t>drive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to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location</a:t>
            </a:r>
            <a:r>
              <a:rPr lang="de-DE" b="1" dirty="0">
                <a:sym typeface="Wingdings" pitchFamily="2" charset="2"/>
              </a:rPr>
              <a:t> beta</a:t>
            </a:r>
            <a:r>
              <a:rPr lang="de-DE" dirty="0">
                <a:sym typeface="Wingdings" pitchFamily="2" charset="2"/>
              </a:rPr>
              <a:t>“,</a:t>
            </a:r>
            <a:r>
              <a:rPr lang="de-DE" b="1" dirty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de-DE" dirty="0">
                <a:sym typeface="Wingdings" pitchFamily="2" charset="2"/>
              </a:rPr>
              <a:t>]}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5. Ergebnis: „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“</a:t>
            </a:r>
          </a:p>
          <a:p>
            <a:pPr lvl="1"/>
            <a:endParaRPr lang="de-DE" dirty="0"/>
          </a:p>
          <a:p>
            <a:endParaRPr lang="de-DE" b="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76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b="0" dirty="0"/>
              <a:t>Vermutung: Durch das häufige Triggern des Verarbeitungsprozesses (der langsamer ist als die Bildfrequenz) entstehen Datenstaus. Dadurch verlangsamt sich der ganze Prozess. Ist das korrekt?</a:t>
            </a:r>
          </a:p>
          <a:p>
            <a:endParaRPr lang="de-DE" b="0" dirty="0"/>
          </a:p>
          <a:p>
            <a:r>
              <a:rPr lang="de-DE" b="0" dirty="0"/>
              <a:t>Ein kleines Problem besteht noch: Selten wird ein Typenfehler geworfen, dessen Herkunft noch nicht ganz klar ist.</a:t>
            </a:r>
          </a:p>
          <a:p>
            <a:r>
              <a:rPr lang="de-DE" b="0" dirty="0"/>
              <a:t>Begründung von Auswahl ok?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und Probleme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Bugfixing</a:t>
            </a:r>
          </a:p>
          <a:p>
            <a:r>
              <a:rPr lang="de-DE" dirty="0" err="1"/>
              <a:t>Hotword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State </a:t>
            </a:r>
            <a:r>
              <a:rPr lang="de-DE" dirty="0" err="1"/>
              <a:t>Machine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50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Props1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437</Words>
  <Application>Microsoft Macintosh PowerPoint</Application>
  <PresentationFormat>Breitbild</PresentationFormat>
  <Paragraphs>79</Paragraphs>
  <Slides>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Personenerkennung vor Update</vt:lpstr>
      <vt:lpstr>Personenerkennung nach Update</vt:lpstr>
      <vt:lpstr>Erläuterung des Updates</vt:lpstr>
      <vt:lpstr>Vergleich MobileNet und HOG</vt:lpstr>
      <vt:lpstr>ALF-Spezifische Nachbearbeitung der Transkription</vt:lpstr>
      <vt:lpstr>Beispiel</vt:lpstr>
      <vt:lpstr>Fragen und Probleme</vt:lpstr>
      <vt:lpstr>Nächste Schritte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32</cp:revision>
  <dcterms:created xsi:type="dcterms:W3CDTF">2019-09-25T11:15:24Z</dcterms:created>
  <dcterms:modified xsi:type="dcterms:W3CDTF">2020-06-18T12:30:36Z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