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1"/>
  </p:notesMasterIdLst>
  <p:sldIdLst>
    <p:sldId id="275" r:id="rId7"/>
    <p:sldId id="331" r:id="rId8"/>
    <p:sldId id="332" r:id="rId9"/>
    <p:sldId id="333" r:id="rId10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  <p14:sldId id="332"/>
            <p14:sldId id="333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A6F730C-8537-40BD-AEE0-290836F461EB}"/>
              </a:ext>
            </a:extLst>
          </p:cNvPr>
          <p:cNvSpPr/>
          <p:nvPr/>
        </p:nvSpPr>
        <p:spPr>
          <a:xfrm>
            <a:off x="5143075" y="993529"/>
            <a:ext cx="1903445" cy="5318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Stop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A7C6331-339D-4FDE-BEE7-C781E1F1EA0D}"/>
              </a:ext>
            </a:extLst>
          </p:cNvPr>
          <p:cNvSpPr/>
          <p:nvPr/>
        </p:nvSpPr>
        <p:spPr>
          <a:xfrm>
            <a:off x="5143075" y="1999237"/>
            <a:ext cx="190344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48CC84-81C5-4126-89EA-72D772C9174E}"/>
              </a:ext>
            </a:extLst>
          </p:cNvPr>
          <p:cNvSpPr/>
          <p:nvPr/>
        </p:nvSpPr>
        <p:spPr>
          <a:xfrm>
            <a:off x="2834592" y="2893814"/>
            <a:ext cx="190344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SLAM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8024776-5A8F-495F-9E65-A349869C3A67}"/>
              </a:ext>
            </a:extLst>
          </p:cNvPr>
          <p:cNvSpPr/>
          <p:nvPr/>
        </p:nvSpPr>
        <p:spPr>
          <a:xfrm>
            <a:off x="7453963" y="2893815"/>
            <a:ext cx="190344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Localization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0E82EB-3F91-4D02-BB77-49576BAB40D2}"/>
              </a:ext>
            </a:extLst>
          </p:cNvPr>
          <p:cNvSpPr/>
          <p:nvPr/>
        </p:nvSpPr>
        <p:spPr>
          <a:xfrm>
            <a:off x="359999" y="4161176"/>
            <a:ext cx="11469599" cy="239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75230B-1CF2-4EE2-A217-59C964E5E354}"/>
              </a:ext>
            </a:extLst>
          </p:cNvPr>
          <p:cNvSpPr/>
          <p:nvPr/>
        </p:nvSpPr>
        <p:spPr>
          <a:xfrm>
            <a:off x="778037" y="4688383"/>
            <a:ext cx="3960000" cy="14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Manually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583443-DDB2-448E-9F4E-6E4BBAB08DC3}"/>
              </a:ext>
            </a:extLst>
          </p:cNvPr>
          <p:cNvSpPr/>
          <p:nvPr/>
        </p:nvSpPr>
        <p:spPr>
          <a:xfrm>
            <a:off x="7453963" y="4688383"/>
            <a:ext cx="3960000" cy="14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Autonomous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14F7399-1CFF-4278-8F08-A092C91C3ED5}"/>
              </a:ext>
            </a:extLst>
          </p:cNvPr>
          <p:cNvSpPr/>
          <p:nvPr/>
        </p:nvSpPr>
        <p:spPr>
          <a:xfrm>
            <a:off x="7492241" y="5533411"/>
            <a:ext cx="1903445" cy="531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0838C9-DE0F-44F4-A677-2EF703687EA0}"/>
              </a:ext>
            </a:extLst>
          </p:cNvPr>
          <p:cNvSpPr/>
          <p:nvPr/>
        </p:nvSpPr>
        <p:spPr>
          <a:xfrm>
            <a:off x="9453102" y="5529276"/>
            <a:ext cx="1903445" cy="531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Goal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29593D-2C1D-41E7-B260-A14CE0E680E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4798" y="1525374"/>
            <a:ext cx="0" cy="47386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8B217DC-8E82-49F7-AB7F-300C9763575E}"/>
              </a:ext>
            </a:extLst>
          </p:cNvPr>
          <p:cNvCxnSpPr>
            <a:cxnSpLocks/>
          </p:cNvCxnSpPr>
          <p:nvPr/>
        </p:nvCxnSpPr>
        <p:spPr>
          <a:xfrm>
            <a:off x="7046520" y="2531082"/>
            <a:ext cx="407443" cy="36273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7F9CBF0-C6DD-4D9F-B5A7-64790348D057}"/>
              </a:ext>
            </a:extLst>
          </p:cNvPr>
          <p:cNvCxnSpPr>
            <a:cxnSpLocks/>
          </p:cNvCxnSpPr>
          <p:nvPr/>
        </p:nvCxnSpPr>
        <p:spPr>
          <a:xfrm flipH="1">
            <a:off x="4738037" y="2531082"/>
            <a:ext cx="405038" cy="36273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CC83093-DF97-4701-8E2C-5B0EF9B7FE4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86315" y="3425659"/>
            <a:ext cx="0" cy="735516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D15D76-FEF7-420C-893E-8A4748E7D74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05685" y="3425660"/>
            <a:ext cx="1" cy="7355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1A9E0D0-3D45-439D-9A51-90134C053C8C}"/>
              </a:ext>
            </a:extLst>
          </p:cNvPr>
          <p:cNvSpPr txBox="1"/>
          <p:nvPr/>
        </p:nvSpPr>
        <p:spPr>
          <a:xfrm>
            <a:off x="6233050" y="1623806"/>
            <a:ext cx="951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B1B225B-79BB-4E19-B47C-FEF83E2A3FA8}"/>
              </a:ext>
            </a:extLst>
          </p:cNvPr>
          <p:cNvSpPr txBox="1"/>
          <p:nvPr/>
        </p:nvSpPr>
        <p:spPr>
          <a:xfrm>
            <a:off x="7324213" y="2514979"/>
            <a:ext cx="16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Localization</a:t>
            </a:r>
            <a:r>
              <a:rPr lang="de-DE" dirty="0"/>
              <a:t> || Drive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CA81B73-94A2-48EC-9736-E227B0863C2B}"/>
              </a:ext>
            </a:extLst>
          </p:cNvPr>
          <p:cNvSpPr txBox="1"/>
          <p:nvPr/>
        </p:nvSpPr>
        <p:spPr>
          <a:xfrm>
            <a:off x="4361303" y="2508126"/>
            <a:ext cx="56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Slam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C8A6F94-C870-4C80-802E-D2BE61C2EA7F}"/>
              </a:ext>
            </a:extLst>
          </p:cNvPr>
          <p:cNvSpPr txBox="1"/>
          <p:nvPr/>
        </p:nvSpPr>
        <p:spPr>
          <a:xfrm>
            <a:off x="3786314" y="3638231"/>
            <a:ext cx="16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Drive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513C62E-054B-435E-9BF9-ECC36F31225F}"/>
              </a:ext>
            </a:extLst>
          </p:cNvPr>
          <p:cNvSpPr txBox="1"/>
          <p:nvPr/>
        </p:nvSpPr>
        <p:spPr>
          <a:xfrm>
            <a:off x="8405685" y="3656964"/>
            <a:ext cx="16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Drive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8E17E23-DE19-4718-A1FF-F51CC98D7640}"/>
              </a:ext>
            </a:extLst>
          </p:cNvPr>
          <p:cNvSpPr txBox="1"/>
          <p:nvPr/>
        </p:nvSpPr>
        <p:spPr>
          <a:xfrm>
            <a:off x="359995" y="1154662"/>
            <a:ext cx="3723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Unterscheidung über Klassen aus Spracherkennung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Probleme durch Mangel an Informationen für die Steuerung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States sollen hinzukommen (Problem &amp; Communication)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= Möglichkeit zu stoppen oder in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zu wechseln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1316D4-7BA0-4B5B-9D36-86635E779823}"/>
              </a:ext>
            </a:extLst>
          </p:cNvPr>
          <p:cNvCxnSpPr>
            <a:cxnSpLocks/>
          </p:cNvCxnSpPr>
          <p:nvPr/>
        </p:nvCxnSpPr>
        <p:spPr>
          <a:xfrm>
            <a:off x="8405685" y="4172333"/>
            <a:ext cx="0" cy="49714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1C17889-75B5-4495-A304-5CD21EB31C51}"/>
              </a:ext>
            </a:extLst>
          </p:cNvPr>
          <p:cNvCxnSpPr>
            <a:cxnSpLocks/>
          </p:cNvCxnSpPr>
          <p:nvPr/>
        </p:nvCxnSpPr>
        <p:spPr>
          <a:xfrm>
            <a:off x="3786314" y="4191237"/>
            <a:ext cx="0" cy="49714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DD67AAD-F787-4A3F-9F85-87B0D9E49039}"/>
              </a:ext>
            </a:extLst>
          </p:cNvPr>
          <p:cNvCxnSpPr>
            <a:cxnSpLocks/>
          </p:cNvCxnSpPr>
          <p:nvPr/>
        </p:nvCxnSpPr>
        <p:spPr>
          <a:xfrm>
            <a:off x="3786314" y="4191237"/>
            <a:ext cx="3667647" cy="49714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D91A7E3-B6D3-482F-990C-B6B6E52CB483}"/>
              </a:ext>
            </a:extLst>
          </p:cNvPr>
          <p:cNvCxnSpPr>
            <a:cxnSpLocks/>
          </p:cNvCxnSpPr>
          <p:nvPr/>
        </p:nvCxnSpPr>
        <p:spPr>
          <a:xfrm flipH="1">
            <a:off x="4738037" y="4170077"/>
            <a:ext cx="3667646" cy="51830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4FBCED9F-E6CC-4E47-80E0-CA2A6B587297}"/>
              </a:ext>
            </a:extLst>
          </p:cNvPr>
          <p:cNvSpPr/>
          <p:nvPr/>
        </p:nvSpPr>
        <p:spPr>
          <a:xfrm>
            <a:off x="6866518" y="23510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7B469FF-B788-43DB-94B1-946137A7FFC1}"/>
              </a:ext>
            </a:extLst>
          </p:cNvPr>
          <p:cNvSpPr/>
          <p:nvPr/>
        </p:nvSpPr>
        <p:spPr>
          <a:xfrm>
            <a:off x="9177406" y="32396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365BEFE-81B1-43BD-B2B6-CD6182301D0F}"/>
              </a:ext>
            </a:extLst>
          </p:cNvPr>
          <p:cNvSpPr/>
          <p:nvPr/>
        </p:nvSpPr>
        <p:spPr>
          <a:xfrm>
            <a:off x="4577067" y="325612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F6163E7-DEF6-4890-B185-D978C1750835}"/>
              </a:ext>
            </a:extLst>
          </p:cNvPr>
          <p:cNvSpPr/>
          <p:nvPr/>
        </p:nvSpPr>
        <p:spPr>
          <a:xfrm>
            <a:off x="11196456" y="471559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ABD58A9-2135-4E98-9F94-836E4BD9C410}"/>
              </a:ext>
            </a:extLst>
          </p:cNvPr>
          <p:cNvSpPr/>
          <p:nvPr/>
        </p:nvSpPr>
        <p:spPr>
          <a:xfrm>
            <a:off x="4552568" y="470349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E09EAD9-8268-447A-9072-ACDF99608E39}"/>
              </a:ext>
            </a:extLst>
          </p:cNvPr>
          <p:cNvSpPr/>
          <p:nvPr/>
        </p:nvSpPr>
        <p:spPr>
          <a:xfrm>
            <a:off x="9214914" y="588525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0DE89786-E0A5-4AA7-B3F1-BF87E1E8E01A}"/>
              </a:ext>
            </a:extLst>
          </p:cNvPr>
          <p:cNvSpPr/>
          <p:nvPr/>
        </p:nvSpPr>
        <p:spPr>
          <a:xfrm>
            <a:off x="11172671" y="587501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CF0010C-5E0E-40F5-8705-7F685B1F378E}"/>
              </a:ext>
            </a:extLst>
          </p:cNvPr>
          <p:cNvSpPr/>
          <p:nvPr/>
        </p:nvSpPr>
        <p:spPr>
          <a:xfrm>
            <a:off x="11642063" y="63747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966C761-156D-439B-A894-007393DFCBBE}"/>
              </a:ext>
            </a:extLst>
          </p:cNvPr>
          <p:cNvSpPr/>
          <p:nvPr/>
        </p:nvSpPr>
        <p:spPr>
          <a:xfrm>
            <a:off x="674229" y="247347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4F3B956-D5C2-4C8B-8E59-024D20673FCA}"/>
              </a:ext>
            </a:extLst>
          </p:cNvPr>
          <p:cNvSpPr txBox="1"/>
          <p:nvPr/>
        </p:nvSpPr>
        <p:spPr>
          <a:xfrm>
            <a:off x="359996" y="4145175"/>
            <a:ext cx="325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Unterscheidung durch Klassifizierung „autonom“ oder „manuell“</a:t>
            </a:r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2D33651-4D58-47E0-A87F-B990E516C1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369806"/>
          </a:xfrm>
        </p:spPr>
        <p:txBody>
          <a:bodyPr/>
          <a:lstStyle/>
          <a:p>
            <a:r>
              <a:rPr lang="de-DE" dirty="0" err="1"/>
              <a:t>Launchfiles</a:t>
            </a:r>
            <a:r>
              <a:rPr lang="de-DE" dirty="0"/>
              <a:t> befinden sich im jeweiligen State und „bauen den Anwendungsfall auf“. Zum Beispiel: Im State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“ wird die Sensorik hochgefahren </a:t>
            </a:r>
            <a:r>
              <a:rPr lang="de-DE" dirty="0">
                <a:sym typeface="Wingdings" panose="05000000000000000000" pitchFamily="2" charset="2"/>
              </a:rPr>
              <a:t> “</a:t>
            </a:r>
            <a:r>
              <a:rPr lang="de-DE" dirty="0" err="1">
                <a:sym typeface="Wingdings" panose="05000000000000000000" pitchFamily="2" charset="2"/>
              </a:rPr>
              <a:t>localization</a:t>
            </a:r>
            <a:r>
              <a:rPr lang="de-DE" dirty="0">
                <a:sym typeface="Wingdings" panose="05000000000000000000" pitchFamily="2" charset="2"/>
              </a:rPr>
              <a:t>“ = Partikelfilter und Transforms  „</a:t>
            </a:r>
            <a:r>
              <a:rPr lang="de-DE" dirty="0" err="1">
                <a:sym typeface="Wingdings" panose="05000000000000000000" pitchFamily="2" charset="2"/>
              </a:rPr>
              <a:t>drive</a:t>
            </a:r>
            <a:r>
              <a:rPr lang="de-DE" dirty="0">
                <a:sym typeface="Wingdings" panose="05000000000000000000" pitchFamily="2" charset="2"/>
              </a:rPr>
              <a:t>“ + </a:t>
            </a:r>
            <a:r>
              <a:rPr lang="de-DE" dirty="0" err="1">
                <a:sym typeface="Wingdings" panose="05000000000000000000" pitchFamily="2" charset="2"/>
              </a:rPr>
              <a:t>Substates</a:t>
            </a:r>
            <a:r>
              <a:rPr lang="de-DE" dirty="0">
                <a:sym typeface="Wingdings" panose="05000000000000000000" pitchFamily="2" charset="2"/>
              </a:rPr>
              <a:t> = Fahrprogramme hochfahren</a:t>
            </a:r>
          </a:p>
          <a:p>
            <a:r>
              <a:rPr lang="de-DE" dirty="0">
                <a:sym typeface="Wingdings" panose="05000000000000000000" pitchFamily="2" charset="2"/>
              </a:rPr>
              <a:t>Bisher entscheiden zwei Parameter über den Entscheidungspfad Klasse + Fahrmodus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Beispiel: „</a:t>
            </a:r>
            <a:r>
              <a:rPr lang="de-DE" dirty="0" err="1">
                <a:sym typeface="Wingdings" panose="05000000000000000000" pitchFamily="2" charset="2"/>
              </a:rPr>
              <a:t>Explore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environment</a:t>
            </a:r>
            <a:r>
              <a:rPr lang="de-DE" dirty="0">
                <a:sym typeface="Wingdings" panose="05000000000000000000" pitchFamily="2" charset="2"/>
              </a:rPr>
              <a:t>“: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Spracherkennung erkennt Klasse „SLAM“ + Fahrmodus „autonom“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„</a:t>
            </a:r>
            <a:r>
              <a:rPr lang="de-DE" dirty="0" err="1">
                <a:sym typeface="Wingdings" panose="05000000000000000000" pitchFamily="2" charset="2"/>
              </a:rPr>
              <a:t>Wait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“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„SLAM“…ohne Bewegung keine Erkundung also Umschalten auf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„Drive“…Fahrmodus „autonom“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</a:t>
            </a:r>
            <a:r>
              <a:rPr lang="de-DE" dirty="0" err="1">
                <a:sym typeface="Wingdings" panose="05000000000000000000" pitchFamily="2" charset="2"/>
              </a:rPr>
              <a:t>Autonomously</a:t>
            </a:r>
            <a:r>
              <a:rPr lang="de-DE" dirty="0">
                <a:sym typeface="Wingdings" panose="05000000000000000000" pitchFamily="2" charset="2"/>
              </a:rPr>
              <a:t>“…SLAM benutzt, also keine Ziele vorhanden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</a:t>
            </a:r>
            <a:r>
              <a:rPr lang="de-DE" dirty="0" err="1">
                <a:sym typeface="Wingdings" panose="05000000000000000000" pitchFamily="2" charset="2"/>
              </a:rPr>
              <a:t>Explore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4FA17-43A1-4DEE-B9A9-1FA462A80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F4904-66E5-4876-8342-884C47B7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E52803-29A6-4CE6-BE96-DACA7CF8F3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BF84514-94B8-4ECA-8534-BB9A1797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endParaRPr lang="de-DE" dirty="0"/>
          </a:p>
        </p:txBody>
      </p:sp>
      <p:pic>
        <p:nvPicPr>
          <p:cNvPr id="6" name="Grafik 5" descr="Ein Bild, das drinnen, Person, Mann, Foto enthält.&#10;&#10;Automatisch generierte Beschreibung">
            <a:extLst>
              <a:ext uri="{FF2B5EF4-FFF2-40B4-BE49-F238E27FC236}">
                <a16:creationId xmlns:a16="http://schemas.microsoft.com/office/drawing/2014/main" id="{F9978FC8-E244-4385-AFBD-B64F8B96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85" y="3909527"/>
            <a:ext cx="3061126" cy="26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7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A1834B-6013-4602-B070-AAF034D7D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Einige Bugfixes getätigt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Nun auch mit Gedächtnis d.h. Alf kann vollständig ausgeschaltet werden und Person wird bei Neustart des Programms erneut erkannt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Alle beiläufigen Systeme laufen soweit problemlos (Schätzung des Ortes, Vermessung der Person usw.)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Soll im State „Problem“ Verwendung finden (bzw. Laufzeit noch unklar aufgrund der Ersparnis von Ressourcen)</a:t>
            </a:r>
          </a:p>
          <a:p>
            <a:endParaRPr lang="de-DE" dirty="0"/>
          </a:p>
          <a:p>
            <a:r>
              <a:rPr lang="de-DE" dirty="0"/>
              <a:t>Aussagekräftige Benchmarks sind noch in Planung. System erfüllt jedoch </a:t>
            </a:r>
            <a:r>
              <a:rPr lang="de-DE"/>
              <a:t>bisherige Anforderungen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815D5-432F-491F-BA78-0A2FD123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63FA1-F1FB-4BF0-B796-40F048007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CE8AC-1AAC-41B1-82D7-0D5F0D1370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F1C5E24-4360-4B66-8130-22E2AE98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macht die Personenerkennung?</a:t>
            </a:r>
          </a:p>
        </p:txBody>
      </p:sp>
    </p:spTree>
    <p:extLst>
      <p:ext uri="{BB962C8B-B14F-4D97-AF65-F5344CB8AC3E}">
        <p14:creationId xmlns:p14="http://schemas.microsoft.com/office/powerpoint/2010/main" val="1345362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278</Words>
  <Application>Microsoft Office PowerPoint</Application>
  <PresentationFormat>Breitbild</PresentationFormat>
  <Paragraphs>68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Statemachine</vt:lpstr>
      <vt:lpstr>Statemachine</vt:lpstr>
      <vt:lpstr>Und was macht die Personenerkennung?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46</cp:revision>
  <dcterms:created xsi:type="dcterms:W3CDTF">2019-09-25T11:15:24Z</dcterms:created>
  <dcterms:modified xsi:type="dcterms:W3CDTF">2020-07-16T06:31:34Z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