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5991800" cy="35991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080" y="-2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2699980" y="5891626"/>
            <a:ext cx="30599777" cy="12533243"/>
          </a:xfrm>
          <a:prstGeom prst="rect">
            <a:avLst/>
          </a:prstGeom>
        </p:spPr>
        <p:txBody>
          <a:bodyPr anchor="b"/>
          <a:lstStyle>
            <a:lvl1pPr algn="ctr">
              <a:defRPr sz="236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499967" y="18908197"/>
            <a:ext cx="26999804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9400"/>
            </a:lvl1pPr>
            <a:lvl2pPr marL="0" indent="1799995" algn="ctr">
              <a:buSzTx/>
              <a:buFontTx/>
              <a:buNone/>
              <a:defRPr sz="9400"/>
            </a:lvl2pPr>
            <a:lvl3pPr marL="0" indent="3599993" algn="ctr">
              <a:buSzTx/>
              <a:buFontTx/>
              <a:buNone/>
              <a:defRPr sz="9400"/>
            </a:lvl3pPr>
            <a:lvl4pPr marL="0" indent="5399988" algn="ctr">
              <a:buSzTx/>
              <a:buFontTx/>
              <a:buNone/>
              <a:defRPr sz="9400"/>
            </a:lvl4pPr>
            <a:lvl5pPr marL="0" indent="7199986" algn="ctr">
              <a:buSzTx/>
              <a:buFontTx/>
              <a:buNone/>
              <a:defRPr sz="9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text"/>
          <p:cNvSpPr txBox="1">
            <a:spLocks noGrp="1"/>
          </p:cNvSpPr>
          <p:nvPr>
            <p:ph type="title"/>
          </p:nvPr>
        </p:nvSpPr>
        <p:spPr>
          <a:xfrm>
            <a:off x="25762314" y="1916652"/>
            <a:ext cx="7762445" cy="3050811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Textebene 1…"/>
          <p:cNvSpPr txBox="1">
            <a:spLocks noGrp="1"/>
          </p:cNvSpPr>
          <p:nvPr>
            <p:ph type="body" idx="1"/>
          </p:nvPr>
        </p:nvSpPr>
        <p:spPr>
          <a:xfrm>
            <a:off x="2474984" y="1916652"/>
            <a:ext cx="22837335" cy="30508114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2456233" y="8974945"/>
            <a:ext cx="31049774" cy="14974888"/>
          </a:xfrm>
          <a:prstGeom prst="rect">
            <a:avLst/>
          </a:prstGeom>
        </p:spPr>
        <p:txBody>
          <a:bodyPr anchor="b"/>
          <a:lstStyle>
            <a:lvl1pPr>
              <a:defRPr sz="236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456233" y="24091501"/>
            <a:ext cx="31049774" cy="78749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9400"/>
            </a:lvl1pPr>
            <a:lvl2pPr marL="0" indent="1799995">
              <a:buSzTx/>
              <a:buFontTx/>
              <a:buNone/>
              <a:defRPr sz="9400"/>
            </a:lvl2pPr>
            <a:lvl3pPr marL="0" indent="3599993">
              <a:buSzTx/>
              <a:buFontTx/>
              <a:buNone/>
              <a:defRPr sz="9400"/>
            </a:lvl3pPr>
            <a:lvl4pPr marL="0" indent="5399988">
              <a:buSzTx/>
              <a:buFontTx/>
              <a:buNone/>
              <a:defRPr sz="9400"/>
            </a:lvl4pPr>
            <a:lvl5pPr marL="0" indent="7199986">
              <a:buSzTx/>
              <a:buFontTx/>
              <a:buNone/>
              <a:defRPr sz="9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474982" y="9583263"/>
            <a:ext cx="15299890" cy="22841505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2479670" y="1916660"/>
            <a:ext cx="31049774" cy="695828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479675" y="8824938"/>
            <a:ext cx="15229575" cy="432496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9400" b="1"/>
            </a:lvl1pPr>
            <a:lvl2pPr marL="0" indent="1799995">
              <a:buSzTx/>
              <a:buFontTx/>
              <a:buNone/>
              <a:defRPr sz="9400" b="1"/>
            </a:lvl2pPr>
            <a:lvl3pPr marL="0" indent="3599993">
              <a:buSzTx/>
              <a:buFontTx/>
              <a:buNone/>
              <a:defRPr sz="9400" b="1"/>
            </a:lvl3pPr>
            <a:lvl4pPr marL="0" indent="5399988">
              <a:buSzTx/>
              <a:buFontTx/>
              <a:buNone/>
              <a:defRPr sz="9400" b="1"/>
            </a:lvl4pPr>
            <a:lvl5pPr marL="0" indent="7199986">
              <a:buSzTx/>
              <a:buFontTx/>
              <a:buNone/>
              <a:defRPr sz="94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224868" y="8824938"/>
            <a:ext cx="15304579" cy="432496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9400" b="1"/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2479670" y="2399981"/>
            <a:ext cx="11610855" cy="8399941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5304577" y="5183304"/>
            <a:ext cx="18224868" cy="25583148"/>
          </a:xfrm>
          <a:prstGeom prst="rect">
            <a:avLst/>
          </a:prstGeom>
        </p:spPr>
        <p:txBody>
          <a:bodyPr/>
          <a:lstStyle>
            <a:lvl1pPr>
              <a:defRPr sz="12500"/>
            </a:lvl1pPr>
            <a:lvl2pPr marL="2822722" indent="-1022724">
              <a:defRPr sz="12500"/>
            </a:lvl2pPr>
            <a:lvl3pPr marL="4796798" indent="-1196806">
              <a:defRPr sz="12500"/>
            </a:lvl3pPr>
            <a:lvl4pPr marL="6842293" indent="-1442304">
              <a:defRPr sz="12500"/>
            </a:lvl4pPr>
            <a:lvl5pPr marL="8642290" indent="-1442304">
              <a:defRPr sz="125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79670" y="10799922"/>
            <a:ext cx="11610855" cy="200081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6200"/>
            </a:pPr>
            <a:endParaRPr/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xfrm>
            <a:off x="2479670" y="2399981"/>
            <a:ext cx="11610855" cy="8399941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Titeltext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5304577" y="5183304"/>
            <a:ext cx="18224868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479670" y="10799922"/>
            <a:ext cx="11610855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6200"/>
            </a:lvl1pPr>
            <a:lvl2pPr marL="0" indent="1799995">
              <a:buSzTx/>
              <a:buFontTx/>
              <a:buNone/>
              <a:defRPr sz="6200"/>
            </a:lvl2pPr>
            <a:lvl3pPr marL="0" indent="3599993">
              <a:buSzTx/>
              <a:buFontTx/>
              <a:buNone/>
              <a:defRPr sz="6200"/>
            </a:lvl3pPr>
            <a:lvl4pPr marL="0" indent="5399988">
              <a:buSzTx/>
              <a:buFontTx/>
              <a:buNone/>
              <a:defRPr sz="6200"/>
            </a:lvl4pPr>
            <a:lvl5pPr marL="0" indent="7199986">
              <a:buSzTx/>
              <a:buFontTx/>
              <a:buNone/>
              <a:defRPr sz="6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2474982" y="1916660"/>
            <a:ext cx="31049774" cy="69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2474982" y="9583263"/>
            <a:ext cx="31049774" cy="2284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2794571" y="33936137"/>
            <a:ext cx="730186" cy="777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47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59999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899997" marR="0" indent="-899997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853186" marR="0" indent="-1053189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4869220" marR="0" indent="-1269227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6814271" marR="0" indent="-1414282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8614267" marR="0" indent="-1414281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0414264" marR="0" indent="-1414281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2214261" marR="0" indent="-1414281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4014257" marR="0" indent="-1414282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5814253" marR="0" indent="-1414282" algn="l" defTabSz="3599993" rtl="0" latinLnBrk="0">
        <a:lnSpc>
          <a:spcPct val="90000"/>
        </a:lnSpc>
        <a:spcBef>
          <a:spcPts val="3900"/>
        </a:spcBef>
        <a:spcAft>
          <a:spcPts val="0"/>
        </a:spcAft>
        <a:buClrTx/>
        <a:buSzPct val="100000"/>
        <a:buFont typeface="Arial"/>
        <a:buChar char="•"/>
        <a:tabLst/>
        <a:defRPr sz="11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echseck 24"/>
          <p:cNvGrpSpPr/>
          <p:nvPr/>
        </p:nvGrpSpPr>
        <p:grpSpPr>
          <a:xfrm>
            <a:off x="17543149" y="15583304"/>
            <a:ext cx="1791162" cy="826690"/>
            <a:chOff x="0" y="0"/>
            <a:chExt cx="1791161" cy="826689"/>
          </a:xfrm>
        </p:grpSpPr>
        <p:sp>
          <p:nvSpPr>
            <p:cNvPr id="112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Regelung"/>
            <p:cNvSpPr txBox="1"/>
            <p:nvPr/>
          </p:nvSpPr>
          <p:spPr>
            <a:xfrm>
              <a:off x="218154" y="229439"/>
              <a:ext cx="1354854" cy="367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400" dirty="0" err="1"/>
                <a:t>Regelung</a:t>
              </a:r>
              <a:endParaRPr sz="2400" dirty="0"/>
            </a:p>
          </p:txBody>
        </p:sp>
      </p:grpSp>
      <p:sp>
        <p:nvSpPr>
          <p:cNvPr id="115" name="Linie"/>
          <p:cNvSpPr/>
          <p:nvPr/>
        </p:nvSpPr>
        <p:spPr>
          <a:xfrm flipV="1">
            <a:off x="18767991" y="16426899"/>
            <a:ext cx="1" cy="4290167"/>
          </a:xfrm>
          <a:prstGeom prst="line">
            <a:avLst/>
          </a:prstGeom>
          <a:ln w="38100">
            <a:solidFill>
              <a:srgbClr val="D4121E"/>
            </a:solidFill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Sechseck 24"/>
          <p:cNvGrpSpPr/>
          <p:nvPr/>
        </p:nvGrpSpPr>
        <p:grpSpPr>
          <a:xfrm>
            <a:off x="15858290" y="11662717"/>
            <a:ext cx="1791162" cy="826690"/>
            <a:chOff x="0" y="0"/>
            <a:chExt cx="1791161" cy="826689"/>
          </a:xfrm>
        </p:grpSpPr>
        <p:sp>
          <p:nvSpPr>
            <p:cNvPr id="116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FEEB03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X-Box Controller"/>
            <p:cNvSpPr txBox="1"/>
            <p:nvPr/>
          </p:nvSpPr>
          <p:spPr>
            <a:xfrm>
              <a:off x="218154" y="92488"/>
              <a:ext cx="1354854" cy="64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sz="2400" dirty="0"/>
                <a:t>X-Box Controller</a:t>
              </a:r>
            </a:p>
          </p:txBody>
        </p:sp>
      </p:grpSp>
      <p:grpSp>
        <p:nvGrpSpPr>
          <p:cNvPr id="121" name="Sechseck 24"/>
          <p:cNvGrpSpPr/>
          <p:nvPr/>
        </p:nvGrpSpPr>
        <p:grpSpPr>
          <a:xfrm>
            <a:off x="8416290" y="13128530"/>
            <a:ext cx="1791162" cy="826690"/>
            <a:chOff x="0" y="0"/>
            <a:chExt cx="1791161" cy="826689"/>
          </a:xfrm>
        </p:grpSpPr>
        <p:sp>
          <p:nvSpPr>
            <p:cNvPr id="119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FEEB03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Kinect Kamera 1"/>
            <p:cNvSpPr txBox="1"/>
            <p:nvPr/>
          </p:nvSpPr>
          <p:spPr>
            <a:xfrm>
              <a:off x="218154" y="92488"/>
              <a:ext cx="1354854" cy="64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sz="2400" dirty="0"/>
                <a:t>Kinect </a:t>
              </a:r>
              <a:r>
                <a:rPr sz="2400" dirty="0" err="1"/>
                <a:t>Kamera</a:t>
              </a:r>
              <a:r>
                <a:rPr sz="2400" dirty="0"/>
                <a:t> 1</a:t>
              </a:r>
            </a:p>
          </p:txBody>
        </p:sp>
      </p:grpSp>
      <p:grpSp>
        <p:nvGrpSpPr>
          <p:cNvPr id="124" name="Sechseck 24"/>
          <p:cNvGrpSpPr/>
          <p:nvPr/>
        </p:nvGrpSpPr>
        <p:grpSpPr>
          <a:xfrm>
            <a:off x="8416290" y="15657872"/>
            <a:ext cx="1791162" cy="826690"/>
            <a:chOff x="0" y="0"/>
            <a:chExt cx="1791161" cy="826689"/>
          </a:xfrm>
        </p:grpSpPr>
        <p:sp>
          <p:nvSpPr>
            <p:cNvPr id="122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FEEB03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Kinect Kamera 2"/>
            <p:cNvSpPr txBox="1"/>
            <p:nvPr/>
          </p:nvSpPr>
          <p:spPr>
            <a:xfrm>
              <a:off x="218154" y="92488"/>
              <a:ext cx="1354854" cy="64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sz="2400" dirty="0"/>
                <a:t>Kinect </a:t>
              </a:r>
              <a:r>
                <a:rPr sz="2400" dirty="0" err="1"/>
                <a:t>Kamera</a:t>
              </a:r>
              <a:r>
                <a:rPr sz="2400" dirty="0"/>
                <a:t> 2</a:t>
              </a:r>
            </a:p>
          </p:txBody>
        </p:sp>
      </p:grpSp>
      <p:grpSp>
        <p:nvGrpSpPr>
          <p:cNvPr id="127" name="Sechseck 24"/>
          <p:cNvGrpSpPr/>
          <p:nvPr/>
        </p:nvGrpSpPr>
        <p:grpSpPr>
          <a:xfrm>
            <a:off x="8416290" y="18187212"/>
            <a:ext cx="1791162" cy="826690"/>
            <a:chOff x="0" y="0"/>
            <a:chExt cx="1791161" cy="826689"/>
          </a:xfrm>
        </p:grpSpPr>
        <p:sp>
          <p:nvSpPr>
            <p:cNvPr id="125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FEEB03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Lidar-Sensor"/>
            <p:cNvSpPr txBox="1"/>
            <p:nvPr/>
          </p:nvSpPr>
          <p:spPr>
            <a:xfrm>
              <a:off x="218154" y="92488"/>
              <a:ext cx="1354854" cy="64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sz="2400" dirty="0"/>
                <a:t>Lidar-Sensor</a:t>
              </a:r>
            </a:p>
          </p:txBody>
        </p:sp>
      </p:grpSp>
      <p:grpSp>
        <p:nvGrpSpPr>
          <p:cNvPr id="130" name="Sechseck 24"/>
          <p:cNvGrpSpPr/>
          <p:nvPr/>
        </p:nvGrpSpPr>
        <p:grpSpPr>
          <a:xfrm>
            <a:off x="12520464" y="15632773"/>
            <a:ext cx="1791163" cy="826692"/>
            <a:chOff x="0" y="-1"/>
            <a:chExt cx="1791162" cy="826691"/>
          </a:xfrm>
        </p:grpSpPr>
        <p:sp>
          <p:nvSpPr>
            <p:cNvPr id="128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B4C7E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Navigation"/>
            <p:cNvSpPr txBox="1"/>
            <p:nvPr/>
          </p:nvSpPr>
          <p:spPr>
            <a:xfrm>
              <a:off x="169099" y="229438"/>
              <a:ext cx="1442366" cy="367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400" dirty="0"/>
                <a:t>Navigation</a:t>
              </a:r>
            </a:p>
          </p:txBody>
        </p:sp>
      </p:grpSp>
      <p:grpSp>
        <p:nvGrpSpPr>
          <p:cNvPr id="133" name="Sechseck 24"/>
          <p:cNvGrpSpPr/>
          <p:nvPr/>
        </p:nvGrpSpPr>
        <p:grpSpPr>
          <a:xfrm>
            <a:off x="21148459" y="15632773"/>
            <a:ext cx="1791163" cy="826692"/>
            <a:chOff x="0" y="-1"/>
            <a:chExt cx="1791162" cy="826691"/>
          </a:xfrm>
        </p:grpSpPr>
        <p:sp>
          <p:nvSpPr>
            <p:cNvPr id="131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FEEB03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Antriebseinheit MCM"/>
            <p:cNvSpPr txBox="1"/>
            <p:nvPr/>
          </p:nvSpPr>
          <p:spPr>
            <a:xfrm>
              <a:off x="68688" y="92488"/>
              <a:ext cx="1675873" cy="64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sz="2400" dirty="0" err="1"/>
                <a:t>Antriebsein</a:t>
              </a:r>
              <a:r>
                <a:rPr lang="de-DE" sz="2400" dirty="0"/>
                <a:t>-</a:t>
              </a:r>
              <a:r>
                <a:rPr sz="2400" dirty="0" err="1"/>
                <a:t>heit</a:t>
              </a:r>
              <a:r>
                <a:rPr lang="de-DE" sz="2400" dirty="0"/>
                <a:t> </a:t>
              </a:r>
              <a:r>
                <a:rPr sz="2400" dirty="0"/>
                <a:t>MCM</a:t>
              </a:r>
            </a:p>
          </p:txBody>
        </p:sp>
      </p:grpSp>
      <p:grpSp>
        <p:nvGrpSpPr>
          <p:cNvPr id="136" name="Sechseck 24"/>
          <p:cNvGrpSpPr/>
          <p:nvPr/>
        </p:nvGrpSpPr>
        <p:grpSpPr>
          <a:xfrm>
            <a:off x="18794110" y="11662717"/>
            <a:ext cx="1791162" cy="826690"/>
            <a:chOff x="0" y="0"/>
            <a:chExt cx="1791161" cy="826689"/>
          </a:xfrm>
        </p:grpSpPr>
        <p:sp>
          <p:nvSpPr>
            <p:cNvPr id="134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FEEB03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Raspberry-Pi"/>
            <p:cNvSpPr txBox="1"/>
            <p:nvPr/>
          </p:nvSpPr>
          <p:spPr>
            <a:xfrm>
              <a:off x="218154" y="92488"/>
              <a:ext cx="1354854" cy="64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sz="2400" dirty="0" err="1"/>
                <a:t>RaspberryPi</a:t>
              </a:r>
              <a:endParaRPr sz="2400" dirty="0"/>
            </a:p>
          </p:txBody>
        </p:sp>
      </p:grpSp>
      <p:sp>
        <p:nvSpPr>
          <p:cNvPr id="182" name="Verbindungslinie"/>
          <p:cNvSpPr/>
          <p:nvPr/>
        </p:nvSpPr>
        <p:spPr>
          <a:xfrm>
            <a:off x="10213340" y="13540740"/>
            <a:ext cx="3201670" cy="2085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Verbindungslinie"/>
          <p:cNvSpPr/>
          <p:nvPr/>
        </p:nvSpPr>
        <p:spPr>
          <a:xfrm>
            <a:off x="10213340" y="16465550"/>
            <a:ext cx="3201670" cy="2134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4" name="Verbindungslinie"/>
          <p:cNvSpPr/>
          <p:nvPr/>
        </p:nvSpPr>
        <p:spPr>
          <a:xfrm>
            <a:off x="10211681" y="16051621"/>
            <a:ext cx="2304489" cy="14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5" name="Verbindungslinie"/>
          <p:cNvSpPr/>
          <p:nvPr/>
        </p:nvSpPr>
        <p:spPr>
          <a:xfrm>
            <a:off x="14314185" y="16005495"/>
            <a:ext cx="3226340" cy="3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Verbindungslinie"/>
          <p:cNvSpPr/>
          <p:nvPr/>
        </p:nvSpPr>
        <p:spPr>
          <a:xfrm>
            <a:off x="17655539" y="12075160"/>
            <a:ext cx="337821" cy="3464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7" name="Verbindungslinie"/>
          <p:cNvSpPr/>
          <p:nvPr/>
        </p:nvSpPr>
        <p:spPr>
          <a:xfrm>
            <a:off x="19335145" y="16008949"/>
            <a:ext cx="1812417" cy="24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Verbindungslinie"/>
          <p:cNvSpPr/>
          <p:nvPr/>
        </p:nvSpPr>
        <p:spPr>
          <a:xfrm>
            <a:off x="18437860" y="12495530"/>
            <a:ext cx="1250951" cy="3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3489"/>
                </a:lnTo>
                <a:lnTo>
                  <a:pt x="21600" y="13489"/>
                </a:ln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Textfeld 93"/>
          <p:cNvSpPr txBox="1"/>
          <p:nvPr/>
        </p:nvSpPr>
        <p:spPr>
          <a:xfrm>
            <a:off x="10851908" y="18107131"/>
            <a:ext cx="2007479" cy="587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/>
              <a:t>2D-Entfernungen</a:t>
            </a:r>
          </a:p>
        </p:txBody>
      </p:sp>
      <p:sp>
        <p:nvSpPr>
          <p:cNvPr id="145" name="Linie"/>
          <p:cNvSpPr/>
          <p:nvPr/>
        </p:nvSpPr>
        <p:spPr>
          <a:xfrm>
            <a:off x="10055776" y="16407666"/>
            <a:ext cx="2675104" cy="1"/>
          </a:xfrm>
          <a:prstGeom prst="line">
            <a:avLst/>
          </a:prstGeom>
          <a:ln w="38100">
            <a:solidFill>
              <a:srgbClr val="D4121E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Verbindungslinie"/>
          <p:cNvSpPr/>
          <p:nvPr/>
        </p:nvSpPr>
        <p:spPr>
          <a:xfrm>
            <a:off x="9311640" y="13961109"/>
            <a:ext cx="3445510" cy="162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8009"/>
                </a:lnTo>
                <a:lnTo>
                  <a:pt x="0" y="8009"/>
                </a:lnTo>
                <a:lnTo>
                  <a:pt x="0" y="0"/>
                </a:lnTo>
              </a:path>
            </a:pathLst>
          </a:custGeom>
          <a:ln w="38100">
            <a:solidFill>
              <a:srgbClr val="D4121E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7" name="Linie"/>
          <p:cNvSpPr/>
          <p:nvPr/>
        </p:nvSpPr>
        <p:spPr>
          <a:xfrm>
            <a:off x="6036582" y="16071215"/>
            <a:ext cx="2344163" cy="1"/>
          </a:xfrm>
          <a:prstGeom prst="line">
            <a:avLst/>
          </a:prstGeom>
          <a:ln w="38100">
            <a:solidFill>
              <a:srgbClr val="D4121E"/>
            </a:solidFill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feld 93"/>
          <p:cNvSpPr txBox="1"/>
          <p:nvPr/>
        </p:nvSpPr>
        <p:spPr>
          <a:xfrm>
            <a:off x="6080118" y="14876948"/>
            <a:ext cx="2148319" cy="1090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/>
              <a:t>Schmutz, </a:t>
            </a:r>
            <a:r>
              <a:rPr sz="2400" dirty="0" err="1"/>
              <a:t>Mechanische</a:t>
            </a:r>
            <a:r>
              <a:rPr sz="2400" dirty="0"/>
              <a:t> </a:t>
            </a:r>
            <a:r>
              <a:rPr sz="2400" dirty="0" err="1"/>
              <a:t>Einflüsse</a:t>
            </a:r>
            <a:endParaRPr sz="2400" dirty="0"/>
          </a:p>
        </p:txBody>
      </p:sp>
      <p:sp>
        <p:nvSpPr>
          <p:cNvPr id="149" name="Linie"/>
          <p:cNvSpPr/>
          <p:nvPr/>
        </p:nvSpPr>
        <p:spPr>
          <a:xfrm>
            <a:off x="6036582" y="13520892"/>
            <a:ext cx="2344163" cy="1"/>
          </a:xfrm>
          <a:prstGeom prst="line">
            <a:avLst/>
          </a:prstGeom>
          <a:ln w="38100">
            <a:solidFill>
              <a:srgbClr val="D4121E"/>
            </a:solidFill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Textfeld 93"/>
          <p:cNvSpPr txBox="1"/>
          <p:nvPr/>
        </p:nvSpPr>
        <p:spPr>
          <a:xfrm>
            <a:off x="6049817" y="12326631"/>
            <a:ext cx="2148319" cy="1090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/>
              <a:t>Schmutz, </a:t>
            </a:r>
            <a:r>
              <a:rPr sz="2400" dirty="0" err="1"/>
              <a:t>Mechanische</a:t>
            </a:r>
            <a:r>
              <a:rPr sz="2400" dirty="0"/>
              <a:t> </a:t>
            </a:r>
            <a:r>
              <a:rPr sz="2400" dirty="0" err="1"/>
              <a:t>Einflüsse</a:t>
            </a:r>
            <a:endParaRPr sz="2400" dirty="0"/>
          </a:p>
        </p:txBody>
      </p:sp>
      <p:sp>
        <p:nvSpPr>
          <p:cNvPr id="151" name="Textfeld 93"/>
          <p:cNvSpPr txBox="1"/>
          <p:nvPr/>
        </p:nvSpPr>
        <p:spPr>
          <a:xfrm>
            <a:off x="15151654" y="15794716"/>
            <a:ext cx="1553588" cy="7949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Bewegungsvektor</a:t>
            </a:r>
            <a:endParaRPr sz="2400" dirty="0"/>
          </a:p>
        </p:txBody>
      </p:sp>
      <p:grpSp>
        <p:nvGrpSpPr>
          <p:cNvPr id="154" name="Sechseck 24"/>
          <p:cNvGrpSpPr/>
          <p:nvPr/>
        </p:nvGrpSpPr>
        <p:grpSpPr>
          <a:xfrm>
            <a:off x="11632032" y="11662717"/>
            <a:ext cx="1791162" cy="826690"/>
            <a:chOff x="0" y="0"/>
            <a:chExt cx="1791161" cy="826689"/>
          </a:xfrm>
        </p:grpSpPr>
        <p:sp>
          <p:nvSpPr>
            <p:cNvPr id="152" name="Form"/>
            <p:cNvSpPr/>
            <p:nvPr/>
          </p:nvSpPr>
          <p:spPr>
            <a:xfrm>
              <a:off x="0" y="-1"/>
              <a:ext cx="1791162" cy="82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492" y="0"/>
                  </a:lnTo>
                  <a:lnTo>
                    <a:pt x="19108" y="0"/>
                  </a:lnTo>
                  <a:lnTo>
                    <a:pt x="21600" y="10800"/>
                  </a:lnTo>
                  <a:lnTo>
                    <a:pt x="19108" y="21600"/>
                  </a:lnTo>
                  <a:lnTo>
                    <a:pt x="2492" y="21600"/>
                  </a:lnTo>
                  <a:close/>
                </a:path>
              </a:pathLst>
            </a:custGeom>
            <a:solidFill>
              <a:srgbClr val="FEEB03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Benutzer"/>
            <p:cNvSpPr txBox="1"/>
            <p:nvPr/>
          </p:nvSpPr>
          <p:spPr>
            <a:xfrm>
              <a:off x="218154" y="229439"/>
              <a:ext cx="1354854" cy="367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rPr sz="2400" dirty="0" err="1"/>
                <a:t>Benutzer</a:t>
              </a:r>
              <a:endParaRPr sz="2400" dirty="0"/>
            </a:p>
          </p:txBody>
        </p:sp>
      </p:grpSp>
      <p:sp>
        <p:nvSpPr>
          <p:cNvPr id="190" name="Verbindungslinie"/>
          <p:cNvSpPr/>
          <p:nvPr/>
        </p:nvSpPr>
        <p:spPr>
          <a:xfrm>
            <a:off x="12527280" y="11258550"/>
            <a:ext cx="4226560" cy="397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6" name="Textfeld 93"/>
          <p:cNvSpPr txBox="1"/>
          <p:nvPr/>
        </p:nvSpPr>
        <p:spPr>
          <a:xfrm>
            <a:off x="13842031" y="11011631"/>
            <a:ext cx="1871182" cy="4371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Steuerimpuls</a:t>
            </a:r>
            <a:endParaRPr sz="2400" dirty="0"/>
          </a:p>
        </p:txBody>
      </p:sp>
      <p:sp>
        <p:nvSpPr>
          <p:cNvPr id="191" name="Verbindungslinie"/>
          <p:cNvSpPr/>
          <p:nvPr/>
        </p:nvSpPr>
        <p:spPr>
          <a:xfrm>
            <a:off x="14872970" y="12075160"/>
            <a:ext cx="2807970" cy="362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7522" y="0"/>
                </a:lnTo>
              </a:path>
            </a:pathLst>
          </a:custGeom>
          <a:ln w="38100">
            <a:solidFill>
              <a:srgbClr val="D4121E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Verbindungslinie"/>
          <p:cNvSpPr/>
          <p:nvPr/>
        </p:nvSpPr>
        <p:spPr>
          <a:xfrm>
            <a:off x="19025870" y="16446500"/>
            <a:ext cx="3017520" cy="1667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47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9" name="Textfeld 93"/>
          <p:cNvSpPr txBox="1"/>
          <p:nvPr/>
        </p:nvSpPr>
        <p:spPr>
          <a:xfrm>
            <a:off x="19615909" y="14803036"/>
            <a:ext cx="1250952" cy="1116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/>
              <a:t>4 x </a:t>
            </a:r>
            <a:r>
              <a:rPr sz="2400" dirty="0" err="1"/>
              <a:t>Drehmomente</a:t>
            </a:r>
            <a:endParaRPr sz="2400" dirty="0"/>
          </a:p>
        </p:txBody>
      </p:sp>
      <p:sp>
        <p:nvSpPr>
          <p:cNvPr id="193" name="Verbindungslinie"/>
          <p:cNvSpPr/>
          <p:nvPr/>
        </p:nvSpPr>
        <p:spPr>
          <a:xfrm>
            <a:off x="13978890" y="16442690"/>
            <a:ext cx="4037330" cy="157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1063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nie"/>
          <p:cNvSpPr/>
          <p:nvPr/>
        </p:nvSpPr>
        <p:spPr>
          <a:xfrm flipH="1">
            <a:off x="22985922" y="16046118"/>
            <a:ext cx="1617828" cy="1"/>
          </a:xfrm>
          <a:prstGeom prst="line">
            <a:avLst/>
          </a:prstGeom>
          <a:ln w="38100">
            <a:solidFill>
              <a:srgbClr val="D4121E"/>
            </a:solidFill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Linie"/>
          <p:cNvSpPr/>
          <p:nvPr/>
        </p:nvSpPr>
        <p:spPr>
          <a:xfrm flipV="1">
            <a:off x="9311871" y="19068803"/>
            <a:ext cx="1" cy="1629300"/>
          </a:xfrm>
          <a:prstGeom prst="line">
            <a:avLst/>
          </a:prstGeom>
          <a:ln w="38100">
            <a:solidFill>
              <a:srgbClr val="D4121E"/>
            </a:solidFill>
            <a:miter lim="400000"/>
            <a:headEnd type="diamond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Verbindungslinie"/>
          <p:cNvSpPr/>
          <p:nvPr/>
        </p:nvSpPr>
        <p:spPr>
          <a:xfrm>
            <a:off x="10151110" y="16523969"/>
            <a:ext cx="3554730" cy="2404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rgbClr val="D4121E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4" name="Textfeld 9"/>
          <p:cNvSpPr txBox="1"/>
          <p:nvPr/>
        </p:nvSpPr>
        <p:spPr>
          <a:xfrm>
            <a:off x="10556874" y="19098885"/>
            <a:ext cx="3554727" cy="883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Verfälschte</a:t>
            </a:r>
            <a:r>
              <a:rPr sz="2400" dirty="0"/>
              <a:t> </a:t>
            </a:r>
            <a:r>
              <a:rPr sz="2400" dirty="0" err="1"/>
              <a:t>Entfernungsinformationen</a:t>
            </a:r>
            <a:endParaRPr sz="2400" dirty="0"/>
          </a:p>
        </p:txBody>
      </p:sp>
      <p:sp>
        <p:nvSpPr>
          <p:cNvPr id="195" name="Verbindungslinie"/>
          <p:cNvSpPr/>
          <p:nvPr/>
        </p:nvSpPr>
        <p:spPr>
          <a:xfrm>
            <a:off x="13428980" y="12075160"/>
            <a:ext cx="292101" cy="3511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6" name="Textfeld 93"/>
          <p:cNvSpPr txBox="1"/>
          <p:nvPr/>
        </p:nvSpPr>
        <p:spPr>
          <a:xfrm>
            <a:off x="10443147" y="13303471"/>
            <a:ext cx="2541333" cy="432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Bildinformationen</a:t>
            </a:r>
            <a:endParaRPr sz="2400" dirty="0"/>
          </a:p>
        </p:txBody>
      </p:sp>
      <p:sp>
        <p:nvSpPr>
          <p:cNvPr id="167" name="Textfeld 93"/>
          <p:cNvSpPr txBox="1"/>
          <p:nvPr/>
        </p:nvSpPr>
        <p:spPr>
          <a:xfrm>
            <a:off x="23123239" y="15163206"/>
            <a:ext cx="1766650" cy="8266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Mechanische</a:t>
            </a:r>
            <a:r>
              <a:rPr sz="2400" dirty="0"/>
              <a:t> </a:t>
            </a:r>
            <a:r>
              <a:rPr sz="2400" dirty="0" err="1"/>
              <a:t>Einflüsse</a:t>
            </a:r>
            <a:endParaRPr sz="2400" dirty="0"/>
          </a:p>
        </p:txBody>
      </p:sp>
      <p:sp>
        <p:nvSpPr>
          <p:cNvPr id="169" name="Textfeld 93"/>
          <p:cNvSpPr txBox="1"/>
          <p:nvPr/>
        </p:nvSpPr>
        <p:spPr>
          <a:xfrm>
            <a:off x="10388347" y="15469818"/>
            <a:ext cx="1643356" cy="7485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Bildinformationen</a:t>
            </a:r>
            <a:endParaRPr sz="2400" dirty="0"/>
          </a:p>
        </p:txBody>
      </p:sp>
      <p:sp>
        <p:nvSpPr>
          <p:cNvPr id="170" name="Textfeld 93"/>
          <p:cNvSpPr txBox="1"/>
          <p:nvPr/>
        </p:nvSpPr>
        <p:spPr>
          <a:xfrm>
            <a:off x="10151110" y="16518919"/>
            <a:ext cx="2484890" cy="8408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Verfälschte</a:t>
            </a:r>
            <a:r>
              <a:rPr sz="2400" dirty="0"/>
              <a:t> </a:t>
            </a:r>
            <a:r>
              <a:rPr sz="2400" dirty="0" err="1"/>
              <a:t>Bildinformationen</a:t>
            </a:r>
            <a:endParaRPr sz="2400" dirty="0"/>
          </a:p>
        </p:txBody>
      </p:sp>
      <p:sp>
        <p:nvSpPr>
          <p:cNvPr id="171" name="Textfeld 93"/>
          <p:cNvSpPr txBox="1"/>
          <p:nvPr/>
        </p:nvSpPr>
        <p:spPr>
          <a:xfrm>
            <a:off x="13341384" y="12665433"/>
            <a:ext cx="955642" cy="7137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Ziel</a:t>
            </a:r>
            <a:r>
              <a:rPr sz="2400" dirty="0"/>
              <a:t>-Pose</a:t>
            </a:r>
          </a:p>
        </p:txBody>
      </p:sp>
      <p:sp>
        <p:nvSpPr>
          <p:cNvPr id="172" name="Textfeld 93"/>
          <p:cNvSpPr txBox="1"/>
          <p:nvPr/>
        </p:nvSpPr>
        <p:spPr>
          <a:xfrm>
            <a:off x="14106569" y="13542385"/>
            <a:ext cx="1730592" cy="4400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Funkstörung</a:t>
            </a:r>
            <a:endParaRPr sz="2400" dirty="0"/>
          </a:p>
        </p:txBody>
      </p:sp>
      <p:sp>
        <p:nvSpPr>
          <p:cNvPr id="173" name="Textfeld 93"/>
          <p:cNvSpPr txBox="1"/>
          <p:nvPr/>
        </p:nvSpPr>
        <p:spPr>
          <a:xfrm>
            <a:off x="17077862" y="13519482"/>
            <a:ext cx="1820263" cy="4400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Joystickdaten</a:t>
            </a:r>
            <a:endParaRPr sz="2400" dirty="0"/>
          </a:p>
        </p:txBody>
      </p:sp>
      <p:sp>
        <p:nvSpPr>
          <p:cNvPr id="174" name="Textfeld 9"/>
          <p:cNvSpPr txBox="1"/>
          <p:nvPr/>
        </p:nvSpPr>
        <p:spPr>
          <a:xfrm>
            <a:off x="8455866" y="19771567"/>
            <a:ext cx="1911349" cy="7442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Mechanische</a:t>
            </a:r>
            <a:r>
              <a:rPr sz="2400" dirty="0"/>
              <a:t> </a:t>
            </a:r>
            <a:r>
              <a:rPr sz="2400" dirty="0" err="1"/>
              <a:t>Einflüsse</a:t>
            </a:r>
            <a:endParaRPr sz="2400" dirty="0"/>
          </a:p>
        </p:txBody>
      </p:sp>
      <p:sp>
        <p:nvSpPr>
          <p:cNvPr id="175" name="Textfeld 93"/>
          <p:cNvSpPr txBox="1"/>
          <p:nvPr/>
        </p:nvSpPr>
        <p:spPr>
          <a:xfrm>
            <a:off x="15377386" y="17723082"/>
            <a:ext cx="1099938" cy="378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Ist</a:t>
            </a:r>
            <a:r>
              <a:rPr sz="2400" dirty="0"/>
              <a:t>-Pose</a:t>
            </a:r>
          </a:p>
        </p:txBody>
      </p:sp>
      <p:sp>
        <p:nvSpPr>
          <p:cNvPr id="176" name="Textfeld 9"/>
          <p:cNvSpPr txBox="1"/>
          <p:nvPr/>
        </p:nvSpPr>
        <p:spPr>
          <a:xfrm>
            <a:off x="17649453" y="18339332"/>
            <a:ext cx="1924540" cy="18184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Gewicht</a:t>
            </a:r>
            <a:r>
              <a:rPr sz="2400" dirty="0"/>
              <a:t>, </a:t>
            </a:r>
            <a:r>
              <a:rPr sz="2400" dirty="0" err="1"/>
              <a:t>Stöße</a:t>
            </a:r>
            <a:r>
              <a:rPr sz="2400" dirty="0"/>
              <a:t>, </a:t>
            </a:r>
            <a:r>
              <a:rPr sz="2400" dirty="0" err="1"/>
              <a:t>Steigung</a:t>
            </a:r>
            <a:r>
              <a:rPr sz="2400" dirty="0"/>
              <a:t>, CPU </a:t>
            </a:r>
            <a:r>
              <a:rPr sz="2400" dirty="0" err="1"/>
              <a:t>Auslastung</a:t>
            </a:r>
            <a:endParaRPr sz="2400" dirty="0"/>
          </a:p>
        </p:txBody>
      </p:sp>
      <p:sp>
        <p:nvSpPr>
          <p:cNvPr id="177" name="Textfeld 93"/>
          <p:cNvSpPr txBox="1"/>
          <p:nvPr/>
        </p:nvSpPr>
        <p:spPr>
          <a:xfrm>
            <a:off x="19722991" y="17217084"/>
            <a:ext cx="1623278" cy="8266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/>
              <a:t>4 x </a:t>
            </a:r>
            <a:r>
              <a:rPr sz="2400" dirty="0" err="1"/>
              <a:t>Drehzahlen</a:t>
            </a:r>
            <a:endParaRPr sz="2400" dirty="0"/>
          </a:p>
        </p:txBody>
      </p:sp>
      <p:sp>
        <p:nvSpPr>
          <p:cNvPr id="178" name="Textfeld 93"/>
          <p:cNvSpPr txBox="1"/>
          <p:nvPr/>
        </p:nvSpPr>
        <p:spPr>
          <a:xfrm>
            <a:off x="19153353" y="12607397"/>
            <a:ext cx="1431920" cy="8191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/>
              <a:t>Winkel-</a:t>
            </a:r>
            <a:r>
              <a:rPr sz="2400" dirty="0" err="1"/>
              <a:t>Daten</a:t>
            </a:r>
            <a:endParaRPr sz="2400" dirty="0"/>
          </a:p>
        </p:txBody>
      </p:sp>
      <p:sp>
        <p:nvSpPr>
          <p:cNvPr id="196" name="Verbindungslinie"/>
          <p:cNvSpPr/>
          <p:nvPr/>
        </p:nvSpPr>
        <p:spPr>
          <a:xfrm>
            <a:off x="12338050" y="10600690"/>
            <a:ext cx="4958080" cy="1043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655"/>
                </a:lnTo>
              </a:path>
            </a:pathLst>
          </a:cu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Textfeld 93"/>
          <p:cNvSpPr txBox="1"/>
          <p:nvPr/>
        </p:nvSpPr>
        <p:spPr>
          <a:xfrm>
            <a:off x="13842031" y="10359029"/>
            <a:ext cx="1950118" cy="3430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sz="2400" dirty="0" err="1"/>
              <a:t>Betriebsmodi</a:t>
            </a:r>
            <a:endParaRPr sz="2400" dirty="0"/>
          </a:p>
        </p:txBody>
      </p:sp>
      <p:pic>
        <p:nvPicPr>
          <p:cNvPr id="181" name="Bildschirmfoto 2019-01-17 um 10.51.34.png" descr="Bildschirmfoto 2019-01-17 um 10.51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24071" y="19542507"/>
            <a:ext cx="5239939" cy="237573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extfeld 93">
            <a:extLst>
              <a:ext uri="{FF2B5EF4-FFF2-40B4-BE49-F238E27FC236}">
                <a16:creationId xmlns:a16="http://schemas.microsoft.com/office/drawing/2014/main" id="{03272A9A-FBB9-44E5-A722-261A0FB5D826}"/>
              </a:ext>
            </a:extLst>
          </p:cNvPr>
          <p:cNvSpPr txBox="1"/>
          <p:nvPr/>
        </p:nvSpPr>
        <p:spPr>
          <a:xfrm>
            <a:off x="10234745" y="14268953"/>
            <a:ext cx="1643356" cy="9673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400" b="1"/>
            </a:lvl1pPr>
          </a:lstStyle>
          <a:p>
            <a:r>
              <a:rPr lang="de-DE" sz="2400" dirty="0"/>
              <a:t>Verfälschte Bildinformationen</a:t>
            </a:r>
            <a:endParaRPr sz="24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Benutzerdefiniert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Systemtechnik Labor</dc:creator>
  <cp:lastModifiedBy>Giuliano 'Giulli' Montorio</cp:lastModifiedBy>
  <cp:revision>4</cp:revision>
  <dcterms:modified xsi:type="dcterms:W3CDTF">2019-01-23T10:26:27Z</dcterms:modified>
</cp:coreProperties>
</file>