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58" r:id="rId3"/>
    <p:sldId id="265" r:id="rId4"/>
    <p:sldId id="282" r:id="rId5"/>
    <p:sldId id="257" r:id="rId6"/>
    <p:sldId id="25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3194"/>
            <a:ext cx="5382825" cy="3940574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createNewUser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, email)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findAllAlbums</a:t>
            </a:r>
            <a:r>
              <a:rPr lang="en-US" sz="1800" dirty="0"/>
              <a:t>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findInfoOfAlbumById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findImagesOfAlbum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findCommentsOfImage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</a:t>
            </a:r>
            <a:r>
              <a:rPr lang="en-US" sz="1800" dirty="0" err="1"/>
              <a:t>imageId</a:t>
            </a:r>
            <a:r>
              <a:rPr lang="en-US" sz="1800" dirty="0"/>
              <a:t>, </a:t>
            </a:r>
            <a:r>
              <a:rPr lang="en-US" sz="1800" dirty="0" err="1"/>
              <a:t>userId</a:t>
            </a:r>
            <a:r>
              <a:rPr lang="en-US" sz="1800" dirty="0"/>
              <a:t>, date)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username,pwd,email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EC07E-F77A-4D9E-923B-1C6F01EBEDB9}"/>
              </a:ext>
            </a:extLst>
          </p:cNvPr>
          <p:cNvSpPr txBox="1"/>
          <p:nvPr/>
        </p:nvSpPr>
        <p:spPr>
          <a:xfrm>
            <a:off x="5382825" y="654732"/>
            <a:ext cx="516208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CheckLogin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CheckGuest</a:t>
            </a:r>
            <a:r>
              <a:rPr lang="en-US" dirty="0"/>
              <a:t>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GetImagesOfAlbum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OpenRegistrationForm</a:t>
            </a:r>
            <a:r>
              <a:rPr lang="en-US" dirty="0"/>
              <a:t>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0" y="727416"/>
            <a:ext cx="5382825" cy="128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dirty="0"/>
              <a:t>Model objects (Beans)</a:t>
            </a:r>
            <a:endParaRPr lang="en-US" sz="2400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B7603A-8362-4896-A57D-3CB551A452EF}"/>
              </a:ext>
            </a:extLst>
          </p:cNvPr>
          <p:cNvSpPr txBox="1"/>
          <p:nvPr/>
        </p:nvSpPr>
        <p:spPr>
          <a:xfrm>
            <a:off x="9482869" y="727416"/>
            <a:ext cx="2124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Filter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57EBFB-18A8-41A0-91BB-72CD6B51F391}"/>
              </a:ext>
            </a:extLst>
          </p:cNvPr>
          <p:cNvSpPr txBox="1"/>
          <p:nvPr/>
        </p:nvSpPr>
        <p:spPr>
          <a:xfrm>
            <a:off x="5382825" y="3499113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HomePage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Form 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350485" y="263950"/>
            <a:ext cx="3042325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506398" y="2556558"/>
            <a:ext cx="1989325" cy="1254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6278393" y="2911467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456723" y="138015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456723" y="164410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2810" y="2185279"/>
            <a:ext cx="1155550" cy="328874"/>
          </a:xfrm>
          <a:prstGeom prst="bentConnector3">
            <a:avLst>
              <a:gd name="adj1" fmla="val -5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3309070" y="2585010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3768537" y="413830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3462991" y="751555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3782870" y="1212269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2768758" y="1524166"/>
            <a:ext cx="1080625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5125745" y="14398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4386514" y="187713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5437780" y="907340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</p:cNvCxnSpPr>
          <p:nvPr/>
        </p:nvCxnSpPr>
        <p:spPr>
          <a:xfrm>
            <a:off x="5176499" y="1566812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14;p33">
            <a:extLst>
              <a:ext uri="{FF2B5EF4-FFF2-40B4-BE49-F238E27FC236}">
                <a16:creationId xmlns:a16="http://schemas.microsoft.com/office/drawing/2014/main" id="{DEFE3F8F-4F25-478A-AFAE-DDE5F7303F02}"/>
              </a:ext>
            </a:extLst>
          </p:cNvPr>
          <p:cNvSpPr txBox="1"/>
          <p:nvPr/>
        </p:nvSpPr>
        <p:spPr>
          <a:xfrm>
            <a:off x="7775477" y="2433516"/>
            <a:ext cx="102562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509890" y="1091940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345042" y="377546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715222" y="4977272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1501060" y="4063499"/>
            <a:ext cx="37039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041369" y="516043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2353404" y="4169395"/>
            <a:ext cx="634893" cy="113505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012692" y="4608072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657077" y="377619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5410986" y="274637"/>
            <a:ext cx="5142714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Application design</a:t>
            </a:r>
            <a:endParaRPr dirty="0"/>
          </a:p>
        </p:txBody>
      </p:sp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247255" y="559167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96105" y="512571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52203" y="5287384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1696200" y="1915876"/>
            <a:ext cx="1715357" cy="137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endCxn id="23" idx="0"/>
          </p:cNvCxnSpPr>
          <p:nvPr/>
        </p:nvCxnSpPr>
        <p:spPr>
          <a:xfrm>
            <a:off x="2410764" y="852287"/>
            <a:ext cx="143114" cy="10635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3230207" y="245846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 flipV="1">
            <a:off x="3542207" y="2601120"/>
            <a:ext cx="832529" cy="134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4592235" y="148422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  <a:stCxn id="29" idx="2"/>
            <a:endCxn id="31" idx="0"/>
          </p:cNvCxnSpPr>
          <p:nvPr/>
        </p:nvCxnSpPr>
        <p:spPr>
          <a:xfrm flipH="1">
            <a:off x="5029468" y="1939820"/>
            <a:ext cx="196355" cy="2534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4272771" y="2193261"/>
            <a:ext cx="1513394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Images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38;p34"/>
          <p:cNvCxnSpPr>
            <a:cxnSpLocks/>
            <a:stCxn id="94" idx="2"/>
            <a:endCxn id="37" idx="1"/>
          </p:cNvCxnSpPr>
          <p:nvPr/>
        </p:nvCxnSpPr>
        <p:spPr>
          <a:xfrm flipV="1">
            <a:off x="5445842" y="3852409"/>
            <a:ext cx="911343" cy="160524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225;p34"/>
          <p:cNvSpPr txBox="1"/>
          <p:nvPr/>
        </p:nvSpPr>
        <p:spPr>
          <a:xfrm>
            <a:off x="3444735" y="2767467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57185" y="4452456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357185" y="552595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comment, date]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22;p34"/>
          <p:cNvSpPr/>
          <p:nvPr/>
        </p:nvSpPr>
        <p:spPr>
          <a:xfrm>
            <a:off x="2380085" y="31881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38;p34"/>
          <p:cNvCxnSpPr>
            <a:cxnSpLocks/>
            <a:stCxn id="94" idx="2"/>
            <a:endCxn id="38" idx="1"/>
          </p:cNvCxnSpPr>
          <p:nvPr/>
        </p:nvCxnSpPr>
        <p:spPr>
          <a:xfrm flipV="1">
            <a:off x="5445842" y="4905084"/>
            <a:ext cx="911343" cy="55256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4" name="Google Shape;238;p34"/>
          <p:cNvCxnSpPr>
            <a:cxnSpLocks/>
            <a:stCxn id="94" idx="4"/>
            <a:endCxn id="41" idx="1"/>
          </p:cNvCxnSpPr>
          <p:nvPr/>
        </p:nvCxnSpPr>
        <p:spPr>
          <a:xfrm rot="16200000" flipH="1">
            <a:off x="5492856" y="5167059"/>
            <a:ext cx="163242" cy="156541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243067" y="5452918"/>
            <a:ext cx="2334838" cy="57847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696200" y="365994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386208" y="118807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>
            <a:off x="3253150" y="574407"/>
            <a:ext cx="589155" cy="1233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229;p34"/>
          <p:cNvSpPr/>
          <p:nvPr/>
        </p:nvSpPr>
        <p:spPr>
          <a:xfrm>
            <a:off x="6357185" y="3441913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flipH="1">
            <a:off x="2543914" y="3289076"/>
            <a:ext cx="9965" cy="148044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1579454" y="4769525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238;p34">
            <a:extLst>
              <a:ext uri="{FF2B5EF4-FFF2-40B4-BE49-F238E27FC236}">
                <a16:creationId xmlns:a16="http://schemas.microsoft.com/office/drawing/2014/main" id="{0B496CB8-B923-4CED-8D73-46776EF7C3AD}"/>
              </a:ext>
            </a:extLst>
          </p:cNvPr>
          <p:cNvCxnSpPr>
            <a:cxnSpLocks/>
            <a:stCxn id="13" idx="5"/>
            <a:endCxn id="23" idx="1"/>
          </p:cNvCxnSpPr>
          <p:nvPr/>
        </p:nvCxnSpPr>
        <p:spPr>
          <a:xfrm rot="10800000" flipH="1">
            <a:off x="1674008" y="2602477"/>
            <a:ext cx="22192" cy="2545265"/>
          </a:xfrm>
          <a:prstGeom prst="bentConnector3">
            <a:avLst>
              <a:gd name="adj1" fmla="val -145617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225;p34">
            <a:extLst>
              <a:ext uri="{FF2B5EF4-FFF2-40B4-BE49-F238E27FC236}">
                <a16:creationId xmlns:a16="http://schemas.microsoft.com/office/drawing/2014/main" id="{1FC53053-1A45-4C70-A3BA-3C44C33C25EA}"/>
              </a:ext>
            </a:extLst>
          </p:cNvPr>
          <p:cNvSpPr txBox="1"/>
          <p:nvPr/>
        </p:nvSpPr>
        <p:spPr>
          <a:xfrm>
            <a:off x="770735" y="519408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OK.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941564" y="3496046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884505" y="3008979"/>
            <a:ext cx="42998" cy="4870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4726930" y="420169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67" idx="2"/>
            <a:endCxn id="94" idx="1"/>
          </p:cNvCxnSpPr>
          <p:nvPr/>
        </p:nvCxnSpPr>
        <p:spPr>
          <a:xfrm>
            <a:off x="4884505" y="4317038"/>
            <a:ext cx="9888" cy="73011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4035072" y="5047154"/>
            <a:ext cx="1513394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87067" y="589544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2605390" y="3180909"/>
            <a:ext cx="901550" cy="67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830733" y="4325738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5056610" y="336119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5529613" y="338370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830733" y="301371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5466614" y="3057931"/>
            <a:ext cx="114352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2452" y="2264985"/>
            <a:ext cx="6439293" cy="4341044"/>
          </a:xfrm>
        </p:spPr>
        <p:txBody>
          <a:bodyPr>
            <a:noAutofit/>
          </a:bodyPr>
          <a:lstStyle/>
          <a:p>
            <a:r>
              <a:rPr lang="it-IT" sz="1800" dirty="0"/>
              <a:t>Home</a:t>
            </a:r>
          </a:p>
          <a:p>
            <a:pPr lvl="1"/>
            <a:r>
              <a:rPr lang="it-IT" sz="1400" dirty="0" err="1"/>
              <a:t>AlbumsList</a:t>
            </a:r>
            <a:endParaRPr lang="it-IT" sz="1400" dirty="0"/>
          </a:p>
          <a:p>
            <a:pPr lvl="2"/>
            <a:r>
              <a:rPr lang="it-IT" sz="1200" dirty="0"/>
              <a:t>show(): richiede al server i dati dell'elenco </a:t>
            </a:r>
            <a:r>
              <a:rPr lang="it-IT" sz="1200" dirty="0" err="1"/>
              <a:t>albums</a:t>
            </a:r>
            <a:endParaRPr lang="it-IT" sz="1200" dirty="0"/>
          </a:p>
          <a:p>
            <a:pPr lvl="2"/>
            <a:r>
              <a:rPr lang="it-IT" sz="1200" dirty="0"/>
              <a:t>update(): riceve dati server e aggiorna la lista</a:t>
            </a:r>
          </a:p>
          <a:p>
            <a:pPr lvl="2"/>
            <a:r>
              <a:rPr lang="it-IT" sz="1200" dirty="0" err="1"/>
              <a:t>autoclick</a:t>
            </a:r>
            <a:r>
              <a:rPr lang="it-IT" sz="1200" dirty="0"/>
              <a:t>(): seleziona un elemento della lista per mostrare in automatico i dettagli</a:t>
            </a:r>
          </a:p>
          <a:p>
            <a:pPr lvl="1"/>
            <a:r>
              <a:rPr lang="it-IT" sz="1400" dirty="0" err="1"/>
              <a:t>AlbumDetail</a:t>
            </a:r>
            <a:r>
              <a:rPr lang="it-IT" sz="1400" dirty="0"/>
              <a:t>(gestisce la lista delle immagini di un album)</a:t>
            </a:r>
          </a:p>
          <a:p>
            <a:pPr lvl="2"/>
            <a:r>
              <a:rPr lang="it-IT" sz="1200" dirty="0" err="1"/>
              <a:t>registerEvents</a:t>
            </a:r>
            <a:r>
              <a:rPr lang="it-IT" sz="1200" dirty="0"/>
              <a:t>(): associa al componente le funzioni per gestirne gli eventi</a:t>
            </a:r>
          </a:p>
          <a:p>
            <a:pPr lvl="2"/>
            <a:r>
              <a:rPr lang="it-IT" sz="1200" dirty="0"/>
              <a:t>show(): richiede al server i  dettagli dell’album(immagini presenti nell’album)</a:t>
            </a:r>
          </a:p>
          <a:p>
            <a:pPr lvl="2"/>
            <a:r>
              <a:rPr lang="it-IT" sz="1200" dirty="0"/>
              <a:t>update(): riceve dati server e aggiorna  dettagli</a:t>
            </a:r>
          </a:p>
          <a:p>
            <a:pPr lvl="2"/>
            <a:r>
              <a:rPr lang="it-IT" sz="1200" dirty="0"/>
              <a:t>reset(): imposta le condizioni di iniziali visibilità dei vari sotto-componenti </a:t>
            </a:r>
          </a:p>
          <a:p>
            <a:pPr lvl="2"/>
            <a:r>
              <a:rPr lang="it-IT" sz="1200" dirty="0" err="1"/>
              <a:t>changeStep</a:t>
            </a:r>
            <a:r>
              <a:rPr lang="it-IT" sz="1200" dirty="0"/>
              <a:t>(): cambia il blocco di cinque immagini visualizzato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ImageDetail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 associa al componente le funzioni per gestirne gli eventi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show(): richiede al server i  dettagli dell’immagine (picture e commenti)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update(): riceve dati server e aggiorna  dettagli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imposta le condizioni di iniziali visibilità dei vari sotto-componenti </a:t>
            </a:r>
          </a:p>
          <a:p>
            <a:pPr marL="914400" lvl="2" indent="0">
              <a:buNone/>
            </a:pPr>
            <a:endParaRPr lang="it-IT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2" y="695325"/>
            <a:ext cx="6439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Login </a:t>
            </a:r>
            <a:r>
              <a:rPr lang="it-IT" sz="1400" dirty="0" err="1"/>
              <a:t>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Gestione del submit ed errori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Registration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Gestione del submit ed errori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Guest access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Accesso alla homepage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1611"/>
              </p:ext>
            </p:extLst>
          </p:nvPr>
        </p:nvGraphicFramePr>
        <p:xfrm>
          <a:off x="0" y="-31330"/>
          <a:ext cx="12192000" cy="6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78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2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registration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7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478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 err="1"/>
                        <a:t>view</a:t>
                      </a:r>
                      <a:r>
                        <a:rPr lang="it-IT" sz="1200" baseline="0" noProof="0" dirty="0"/>
                        <a:t> con dati elenco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 err="1"/>
                        <a:t>view</a:t>
                      </a:r>
                      <a:r>
                        <a:rPr lang="it-IT" sz="1200" baseline="0" noProof="0" dirty="0"/>
                        <a:t> con la lista di tutte le immagini di quell’album divise in blocchi da 5.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</a:t>
                      </a:r>
                      <a:r>
                        <a:rPr lang="it-IT" sz="1200" noProof="0" dirty="0" err="1"/>
                        <a:t>albumId</a:t>
                      </a:r>
                      <a:r>
                        <a:rPr lang="it-IT" sz="1200" noProof="0" dirty="0"/>
                        <a:t>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drag&amp;drop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un cambio ordinamento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</a:t>
                      </a:r>
                      <a:r>
                        <a:rPr lang="it-IT" sz="1200" noProof="0" dirty="0" err="1"/>
                        <a:t>userId</a:t>
                      </a:r>
                      <a:r>
                        <a:rPr lang="it-IT" sz="1200" noProof="0" dirty="0"/>
                        <a:t>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di ordinamento dell’utente.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 err="1"/>
                        <a:t>next</a:t>
                      </a:r>
                      <a:r>
                        <a:rPr lang="it-IT" sz="1200" noProof="0" dirty="0"/>
                        <a:t>, </a:t>
                      </a:r>
                      <a:r>
                        <a:rPr lang="it-IT" sz="1200" noProof="0" dirty="0" err="1"/>
                        <a:t>previous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button</a:t>
                      </a:r>
                      <a:r>
                        <a:rPr lang="it-IT" sz="1200" noProof="0" dirty="0"/>
                        <a:t>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9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comparsa finestra modale composta di picture, commenti e </a:t>
                      </a:r>
                      <a:r>
                        <a:rPr lang="it-IT" sz="1200" noProof="0" dirty="0" err="1"/>
                        <a:t>form</a:t>
                      </a:r>
                      <a:r>
                        <a:rPr lang="it-IT" sz="1200" noProof="0" dirty="0"/>
                        <a:t> commento se l’utente è loggato.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</a:t>
                      </a:r>
                      <a:r>
                        <a:rPr lang="it-IT" sz="1200" noProof="0" dirty="0" err="1"/>
                        <a:t>imageId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</a:t>
                      </a:r>
                      <a:r>
                        <a:rPr lang="it-IT" sz="1200" noProof="0" dirty="0" err="1"/>
                        <a:t>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3375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CheckLogin</a:t>
                      </a:r>
                      <a:r>
                        <a:rPr lang="it-IT" sz="1200" noProof="0" dirty="0"/>
                        <a:t> 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registration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CheckRegistration</a:t>
                      </a:r>
                      <a:r>
                        <a:rPr lang="it-IT" sz="1200" noProof="0" dirty="0"/>
                        <a:t> 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PageOrchestrator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GetAlbumListData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AlbumDetails.update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</a:t>
                      </a:r>
                      <a:r>
                        <a:rPr lang="it-IT" sz="1200" noProof="0" dirty="0" err="1"/>
                        <a:t>albumId</a:t>
                      </a:r>
                      <a:r>
                        <a:rPr lang="it-IT" sz="1200" noProof="0" dirty="0"/>
                        <a:t>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drag&amp;drop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Drag&amp;Drop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</a:t>
                      </a:r>
                      <a:r>
                        <a:rPr lang="it-IT" sz="1200" noProof="0" dirty="0" err="1"/>
                        <a:t>userId</a:t>
                      </a:r>
                      <a:r>
                        <a:rPr lang="it-IT" sz="1200" noProof="0" dirty="0"/>
                        <a:t>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SaveAlbumOrder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 err="1"/>
                        <a:t>next</a:t>
                      </a:r>
                      <a:r>
                        <a:rPr lang="it-IT" sz="1200" noProof="0" dirty="0"/>
                        <a:t>, </a:t>
                      </a:r>
                      <a:r>
                        <a:rPr lang="it-IT" sz="1200" noProof="0" dirty="0" err="1"/>
                        <a:t>previous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button</a:t>
                      </a:r>
                      <a:r>
                        <a:rPr lang="it-IT" sz="1200" noProof="0" dirty="0"/>
                        <a:t>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changeBlockOfImages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finestraModale.update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</a:t>
                      </a:r>
                      <a:r>
                        <a:rPr lang="it-IT" sz="1200" noProof="0" dirty="0" err="1"/>
                        <a:t>imageId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GetImageInfo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</a:t>
                      </a:r>
                      <a:r>
                        <a:rPr lang="it-IT" sz="1200" noProof="0" dirty="0" err="1"/>
                        <a:t>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CreateComment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finestraModale.update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897</Words>
  <Application>Microsoft Office PowerPoint</Application>
  <PresentationFormat>Widescreen</PresentationFormat>
  <Paragraphs>212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di Office</vt:lpstr>
      <vt:lpstr>Server side: DAO &amp; model objects</vt:lpstr>
      <vt:lpstr>Presentazione standard di PowerPoint</vt:lpstr>
      <vt:lpstr>Application design</vt:lpstr>
      <vt:lpstr>Client side: view &amp; view component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18</cp:revision>
  <dcterms:created xsi:type="dcterms:W3CDTF">2020-08-19T19:18:44Z</dcterms:created>
  <dcterms:modified xsi:type="dcterms:W3CDTF">2020-08-21T14:44:33Z</dcterms:modified>
</cp:coreProperties>
</file>