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5" r:id="rId3"/>
    <p:sldId id="257" r:id="rId4"/>
    <p:sldId id="256" r:id="rId5"/>
    <p:sldId id="283" r:id="rId6"/>
    <p:sldId id="28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19/08/2020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350485" y="263950"/>
            <a:ext cx="3042325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506398" y="2556558"/>
            <a:ext cx="1989325" cy="12540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6278393" y="2911467"/>
            <a:ext cx="2730325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2456723" y="138015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2456723" y="164410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92810" y="2185279"/>
            <a:ext cx="1155550" cy="328874"/>
          </a:xfrm>
          <a:prstGeom prst="bentConnector3">
            <a:avLst>
              <a:gd name="adj1" fmla="val -57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3309070" y="2585010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3768537" y="413830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3462991" y="751555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3782870" y="1212269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2768758" y="1524166"/>
            <a:ext cx="1080625" cy="1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5125745" y="143983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4386514" y="187713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5437780" y="907340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</p:cNvCxnSpPr>
          <p:nvPr/>
        </p:nvCxnSpPr>
        <p:spPr>
          <a:xfrm>
            <a:off x="5176499" y="1566812"/>
            <a:ext cx="2335136" cy="1344655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14;p33">
            <a:extLst>
              <a:ext uri="{FF2B5EF4-FFF2-40B4-BE49-F238E27FC236}">
                <a16:creationId xmlns:a16="http://schemas.microsoft.com/office/drawing/2014/main" id="{DEFE3F8F-4F25-478A-AFAE-DDE5F7303F02}"/>
              </a:ext>
            </a:extLst>
          </p:cNvPr>
          <p:cNvSpPr txBox="1"/>
          <p:nvPr/>
        </p:nvSpPr>
        <p:spPr>
          <a:xfrm>
            <a:off x="7775476" y="2433516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509890" y="1091940"/>
            <a:ext cx="1989325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1345042" y="377546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715222" y="4977272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>
            <a:off x="1501060" y="4063499"/>
            <a:ext cx="37039" cy="9137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2041369" y="5160435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2353404" y="4169395"/>
            <a:ext cx="634893" cy="113505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3012692" y="4608072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1657077" y="377619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5410986" y="274637"/>
            <a:ext cx="5142714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Application design</a:t>
            </a:r>
            <a:endParaRPr dirty="0"/>
          </a:p>
        </p:txBody>
      </p:sp>
      <p:sp>
        <p:nvSpPr>
          <p:cNvPr id="220" name="Google Shape;220;p34"/>
          <p:cNvSpPr/>
          <p:nvPr/>
        </p:nvSpPr>
        <p:spPr>
          <a:xfrm>
            <a:off x="480767" y="1294714"/>
            <a:ext cx="9381331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8247255" y="559167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0496105" y="5125718"/>
            <a:ext cx="132632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mission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34"/>
          <p:cNvCxnSpPr>
            <a:cxnSpLocks/>
            <a:stCxn id="224" idx="4"/>
          </p:cNvCxnSpPr>
          <p:nvPr/>
        </p:nvCxnSpPr>
        <p:spPr>
          <a:xfrm rot="5400000">
            <a:off x="10307435" y="5332151"/>
            <a:ext cx="403866" cy="129980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3" name="Google Shape;229;p34"/>
          <p:cNvSpPr/>
          <p:nvPr/>
        </p:nvSpPr>
        <p:spPr>
          <a:xfrm>
            <a:off x="1696200" y="1915876"/>
            <a:ext cx="1715357" cy="137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endCxn id="23" idx="0"/>
          </p:cNvCxnSpPr>
          <p:nvPr/>
        </p:nvCxnSpPr>
        <p:spPr>
          <a:xfrm>
            <a:off x="2410764" y="852287"/>
            <a:ext cx="143114" cy="10635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3230207" y="245846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cxnSpLocks/>
            <a:stCxn id="26" idx="6"/>
            <a:endCxn id="31" idx="5"/>
          </p:cNvCxnSpPr>
          <p:nvPr/>
        </p:nvCxnSpPr>
        <p:spPr>
          <a:xfrm flipV="1">
            <a:off x="3542207" y="2572355"/>
            <a:ext cx="753770" cy="30114"/>
          </a:xfrm>
          <a:prstGeom prst="bentConnector3">
            <a:avLst>
              <a:gd name="adj1" fmla="val -877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4592235" y="1484220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cxnSpLocks/>
            <a:stCxn id="29" idx="2"/>
            <a:endCxn id="31" idx="0"/>
          </p:cNvCxnSpPr>
          <p:nvPr/>
        </p:nvCxnSpPr>
        <p:spPr>
          <a:xfrm flipH="1">
            <a:off x="4961053" y="1939820"/>
            <a:ext cx="264770" cy="26605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4204356" y="2205872"/>
            <a:ext cx="1513394" cy="73296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Data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38;p34"/>
          <p:cNvCxnSpPr>
            <a:cxnSpLocks/>
            <a:stCxn id="94" idx="2"/>
            <a:endCxn id="37" idx="1"/>
          </p:cNvCxnSpPr>
          <p:nvPr/>
        </p:nvCxnSpPr>
        <p:spPr>
          <a:xfrm flipV="1">
            <a:off x="5456845" y="3852409"/>
            <a:ext cx="900340" cy="156122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" name="Google Shape;225;p34"/>
          <p:cNvSpPr txBox="1"/>
          <p:nvPr/>
        </p:nvSpPr>
        <p:spPr>
          <a:xfrm>
            <a:off x="3444735" y="2767467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29;p34"/>
          <p:cNvSpPr/>
          <p:nvPr/>
        </p:nvSpPr>
        <p:spPr>
          <a:xfrm>
            <a:off x="6332468" y="4427080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41" name="Google Shape;229;p34"/>
          <p:cNvSpPr/>
          <p:nvPr/>
        </p:nvSpPr>
        <p:spPr>
          <a:xfrm>
            <a:off x="6357185" y="5525957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comment, date]</a:t>
            </a:r>
          </a:p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22;p34"/>
          <p:cNvSpPr/>
          <p:nvPr/>
        </p:nvSpPr>
        <p:spPr>
          <a:xfrm>
            <a:off x="2380085" y="31881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38;p34"/>
          <p:cNvCxnSpPr>
            <a:cxnSpLocks/>
            <a:stCxn id="94" idx="2"/>
            <a:endCxn id="38" idx="1"/>
          </p:cNvCxnSpPr>
          <p:nvPr/>
        </p:nvCxnSpPr>
        <p:spPr>
          <a:xfrm flipV="1">
            <a:off x="5456845" y="4879708"/>
            <a:ext cx="875623" cy="53392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4" name="Google Shape;238;p34"/>
          <p:cNvCxnSpPr>
            <a:cxnSpLocks/>
            <a:stCxn id="94" idx="4"/>
            <a:endCxn id="41" idx="1"/>
          </p:cNvCxnSpPr>
          <p:nvPr/>
        </p:nvCxnSpPr>
        <p:spPr>
          <a:xfrm rot="16200000" flipH="1">
            <a:off x="5448843" y="5123045"/>
            <a:ext cx="251269" cy="156541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" name="Elbow Connector 20"/>
          <p:cNvCxnSpPr>
            <a:cxnSpLocks/>
            <a:stCxn id="41" idx="3"/>
            <a:endCxn id="224" idx="5"/>
          </p:cNvCxnSpPr>
          <p:nvPr/>
        </p:nvCxnSpPr>
        <p:spPr>
          <a:xfrm flipV="1">
            <a:off x="8243067" y="5452918"/>
            <a:ext cx="2334838" cy="57847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8" name="Google Shape;234;p34"/>
          <p:cNvSpPr/>
          <p:nvPr/>
        </p:nvSpPr>
        <p:spPr>
          <a:xfrm>
            <a:off x="1696200" y="365994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3386208" y="118807"/>
            <a:ext cx="912193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2"/>
            <a:endCxn id="78" idx="2"/>
          </p:cNvCxnSpPr>
          <p:nvPr/>
        </p:nvCxnSpPr>
        <p:spPr>
          <a:xfrm flipH="1">
            <a:off x="3253150" y="574407"/>
            <a:ext cx="589155" cy="1233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229;p34"/>
          <p:cNvSpPr/>
          <p:nvPr/>
        </p:nvSpPr>
        <p:spPr>
          <a:xfrm>
            <a:off x="6357185" y="3441913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 picture(src path)]</a:t>
            </a:r>
          </a:p>
        </p:txBody>
      </p:sp>
      <p:cxnSp>
        <p:nvCxnSpPr>
          <p:cNvPr id="56" name="Straight Arrow Connector 15">
            <a:extLst>
              <a:ext uri="{FF2B5EF4-FFF2-40B4-BE49-F238E27FC236}">
                <a16:creationId xmlns:a16="http://schemas.microsoft.com/office/drawing/2014/main" id="{D86C9E0D-C0B7-4245-A69B-C1317F4F91A5}"/>
              </a:ext>
            </a:extLst>
          </p:cNvPr>
          <p:cNvCxnSpPr>
            <a:cxnSpLocks/>
            <a:stCxn id="23" idx="2"/>
            <a:endCxn id="13" idx="1"/>
          </p:cNvCxnSpPr>
          <p:nvPr/>
        </p:nvCxnSpPr>
        <p:spPr>
          <a:xfrm flipH="1">
            <a:off x="2497458" y="3289076"/>
            <a:ext cx="56421" cy="148044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234;p34">
            <a:extLst>
              <a:ext uri="{FF2B5EF4-FFF2-40B4-BE49-F238E27FC236}">
                <a16:creationId xmlns:a16="http://schemas.microsoft.com/office/drawing/2014/main" id="{DC9B855F-A80C-42CF-971C-B2BA40245008}"/>
              </a:ext>
            </a:extLst>
          </p:cNvPr>
          <p:cNvSpPr/>
          <p:nvPr/>
        </p:nvSpPr>
        <p:spPr>
          <a:xfrm>
            <a:off x="1579454" y="4769525"/>
            <a:ext cx="1646899" cy="75643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order album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238;p34">
            <a:extLst>
              <a:ext uri="{FF2B5EF4-FFF2-40B4-BE49-F238E27FC236}">
                <a16:creationId xmlns:a16="http://schemas.microsoft.com/office/drawing/2014/main" id="{0B496CB8-B923-4CED-8D73-46776EF7C3AD}"/>
              </a:ext>
            </a:extLst>
          </p:cNvPr>
          <p:cNvCxnSpPr>
            <a:cxnSpLocks/>
            <a:stCxn id="13" idx="5"/>
            <a:endCxn id="23" idx="1"/>
          </p:cNvCxnSpPr>
          <p:nvPr/>
        </p:nvCxnSpPr>
        <p:spPr>
          <a:xfrm rot="10800000" flipH="1">
            <a:off x="1674008" y="2602477"/>
            <a:ext cx="22192" cy="2545265"/>
          </a:xfrm>
          <a:prstGeom prst="bentConnector3">
            <a:avLst>
              <a:gd name="adj1" fmla="val -145617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" name="Google Shape;225;p34">
            <a:extLst>
              <a:ext uri="{FF2B5EF4-FFF2-40B4-BE49-F238E27FC236}">
                <a16:creationId xmlns:a16="http://schemas.microsoft.com/office/drawing/2014/main" id="{1FC53053-1A45-4C70-A3BA-3C44C33C25EA}"/>
              </a:ext>
            </a:extLst>
          </p:cNvPr>
          <p:cNvSpPr txBox="1"/>
          <p:nvPr/>
        </p:nvSpPr>
        <p:spPr>
          <a:xfrm>
            <a:off x="770735" y="5194086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OK.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>
            <a:extLst>
              <a:ext uri="{FF2B5EF4-FFF2-40B4-BE49-F238E27FC236}">
                <a16:creationId xmlns:a16="http://schemas.microsoft.com/office/drawing/2014/main" id="{B5AD09D8-1922-4C4A-A9DC-A7D98832973B}"/>
              </a:ext>
            </a:extLst>
          </p:cNvPr>
          <p:cNvSpPr/>
          <p:nvPr/>
        </p:nvSpPr>
        <p:spPr>
          <a:xfrm>
            <a:off x="3941564" y="3496046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2298A18-CA99-414B-9BCE-4ABB8F27637F}"/>
              </a:ext>
            </a:extLst>
          </p:cNvPr>
          <p:cNvCxnSpPr>
            <a:cxnSpLocks/>
            <a:stCxn id="31" idx="3"/>
            <a:endCxn id="67" idx="0"/>
          </p:cNvCxnSpPr>
          <p:nvPr/>
        </p:nvCxnSpPr>
        <p:spPr>
          <a:xfrm>
            <a:off x="4869432" y="2938837"/>
            <a:ext cx="15073" cy="55720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7" name="Google Shape;232;p34">
            <a:extLst>
              <a:ext uri="{FF2B5EF4-FFF2-40B4-BE49-F238E27FC236}">
                <a16:creationId xmlns:a16="http://schemas.microsoft.com/office/drawing/2014/main" id="{EF16693A-88C0-477C-A2B7-ADDEFAF8CEFA}"/>
              </a:ext>
            </a:extLst>
          </p:cNvPr>
          <p:cNvSpPr/>
          <p:nvPr/>
        </p:nvSpPr>
        <p:spPr>
          <a:xfrm>
            <a:off x="4726930" y="420169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Straight Arrow Connector 15">
            <a:extLst>
              <a:ext uri="{FF2B5EF4-FFF2-40B4-BE49-F238E27FC236}">
                <a16:creationId xmlns:a16="http://schemas.microsoft.com/office/drawing/2014/main" id="{9639F11A-9AC0-49D0-B9B2-07D320B1CC96}"/>
              </a:ext>
            </a:extLst>
          </p:cNvPr>
          <p:cNvCxnSpPr>
            <a:cxnSpLocks/>
            <a:stCxn id="67" idx="2"/>
            <a:endCxn id="94" idx="1"/>
          </p:cNvCxnSpPr>
          <p:nvPr/>
        </p:nvCxnSpPr>
        <p:spPr>
          <a:xfrm flipH="1">
            <a:off x="4883390" y="4317038"/>
            <a:ext cx="1115" cy="73011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4" name="Google Shape;234;p34">
            <a:extLst>
              <a:ext uri="{FF2B5EF4-FFF2-40B4-BE49-F238E27FC236}">
                <a16:creationId xmlns:a16="http://schemas.microsoft.com/office/drawing/2014/main" id="{6E61360C-125A-4C5D-B584-AC77C4E24793}"/>
              </a:ext>
            </a:extLst>
          </p:cNvPr>
          <p:cNvSpPr/>
          <p:nvPr/>
        </p:nvSpPr>
        <p:spPr>
          <a:xfrm>
            <a:off x="4035072" y="5047154"/>
            <a:ext cx="1513394" cy="73296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Data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932729BA-4820-44EB-BF31-8303033287BE}"/>
              </a:ext>
            </a:extLst>
          </p:cNvPr>
          <p:cNvSpPr/>
          <p:nvPr/>
        </p:nvSpPr>
        <p:spPr>
          <a:xfrm>
            <a:off x="8087067" y="5895448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BB9E2-93E8-4851-9422-9B3FA418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55426"/>
              </p:ext>
            </p:extLst>
          </p:nvPr>
        </p:nvGraphicFramePr>
        <p:xfrm>
          <a:off x="0" y="-31330"/>
          <a:ext cx="12094590" cy="692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5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78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Client</a:t>
                      </a:r>
                      <a:r>
                        <a:rPr lang="it-IT" sz="1400" b="1" baseline="0" noProof="0" dirty="0"/>
                        <a:t> side</a:t>
                      </a:r>
                      <a:endParaRPr lang="it-IT" sz="14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26"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noProof="0" dirty="0"/>
                        <a:t>Azione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credenziali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registration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dati</a:t>
                      </a:r>
                      <a:endParaRPr lang="it-IT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Controllo credenziali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4476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478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 err="1"/>
                        <a:t>view</a:t>
                      </a:r>
                      <a:r>
                        <a:rPr lang="it-IT" sz="1200" baseline="0" noProof="0" dirty="0"/>
                        <a:t> con dati elenco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info album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baseline="0" noProof="0" dirty="0" err="1"/>
                        <a:t>view</a:t>
                      </a:r>
                      <a:r>
                        <a:rPr lang="it-IT" sz="1200" baseline="0" noProof="0" dirty="0"/>
                        <a:t> con la lista di tutte le immagini di quell’album divise in blocchi da 5.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</a:t>
                      </a:r>
                      <a:r>
                        <a:rPr lang="it-IT" sz="1200" noProof="0" dirty="0" err="1"/>
                        <a:t>albumId</a:t>
                      </a:r>
                      <a:r>
                        <a:rPr lang="it-IT" sz="1200" noProof="0" dirty="0"/>
                        <a:t>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elenco immagini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drag&amp;drop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noProof="0" dirty="0" err="1"/>
                        <a:t>view</a:t>
                      </a:r>
                      <a:r>
                        <a:rPr lang="it-IT" sz="1200" noProof="0" dirty="0"/>
                        <a:t> con un cambio ordinamento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8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</a:t>
                      </a:r>
                      <a:r>
                        <a:rPr lang="it-IT" sz="1200" noProof="0" dirty="0" err="1"/>
                        <a:t>userId</a:t>
                      </a:r>
                      <a:r>
                        <a:rPr lang="it-IT" sz="1200" noProof="0" dirty="0"/>
                        <a:t>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lista di ordinamento dell’utente.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 err="1"/>
                        <a:t>next</a:t>
                      </a:r>
                      <a:r>
                        <a:rPr lang="it-IT" sz="1200" noProof="0" dirty="0"/>
                        <a:t>, </a:t>
                      </a:r>
                      <a:r>
                        <a:rPr lang="it-IT" sz="1200" noProof="0" dirty="0" err="1"/>
                        <a:t>previous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button</a:t>
                      </a:r>
                      <a:r>
                        <a:rPr lang="it-IT" sz="1200" noProof="0" dirty="0"/>
                        <a:t>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dati, cambio blocco da 5 immagini di un album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989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noProof="0" dirty="0" err="1"/>
                        <a:t>view</a:t>
                      </a:r>
                      <a:r>
                        <a:rPr lang="it-IT" sz="1200" noProof="0" dirty="0"/>
                        <a:t> con comparsa finestra modale composta di picture, commenti e </a:t>
                      </a:r>
                      <a:r>
                        <a:rPr lang="it-IT" sz="1200" noProof="0" dirty="0" err="1"/>
                        <a:t>form</a:t>
                      </a:r>
                      <a:r>
                        <a:rPr lang="it-IT" sz="1200" noProof="0" dirty="0"/>
                        <a:t> commento se l’utente è loggato.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</a:t>
                      </a:r>
                      <a:r>
                        <a:rPr lang="it-IT" sz="1200" noProof="0" dirty="0" err="1"/>
                        <a:t>imageId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Estrazione dati.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</a:t>
                      </a:r>
                      <a:r>
                        <a:rPr lang="it-IT" sz="1200" noProof="0" dirty="0" err="1"/>
                        <a:t>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Controllo dati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Inserimento commento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725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Aggiorna </a:t>
                      </a:r>
                      <a:r>
                        <a:rPr lang="it-IT" sz="1200" noProof="0" dirty="0" err="1"/>
                        <a:t>view</a:t>
                      </a:r>
                      <a:r>
                        <a:rPr lang="it-IT" sz="1200" noProof="0" dirty="0"/>
                        <a:t> con scomparsa della finestra modale.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3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9B8850-C3B7-48EA-A6FA-192DF2A0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65616"/>
              </p:ext>
            </p:extLst>
          </p:nvPr>
        </p:nvGraphicFramePr>
        <p:xfrm>
          <a:off x="293802" y="101563"/>
          <a:ext cx="11604395" cy="665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0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41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Client</a:t>
                      </a:r>
                      <a:r>
                        <a:rPr lang="it-IT" sz="1500" b="1" baseline="0" noProof="0" dirty="0"/>
                        <a:t> side</a:t>
                      </a:r>
                      <a:endParaRPr lang="it-IT" sz="1500" b="1" noProof="0" dirty="0"/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500" b="1" noProof="0" dirty="0"/>
                        <a:t>Server side</a:t>
                      </a:r>
                    </a:p>
                  </a:txBody>
                  <a:tcPr marL="99060" marR="99060" marT="60960" marB="60960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47"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Evento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b="1" noProof="0" dirty="0"/>
                        <a:t>Controllore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login form 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CheckLogin</a:t>
                      </a:r>
                      <a:r>
                        <a:rPr lang="it-IT" sz="1200" noProof="0" dirty="0"/>
                        <a:t> 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registration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it-IT" sz="1200" baseline="0" noProof="0" dirty="0" err="1">
                          <a:sym typeface="Wingdings" panose="05000000000000000000" pitchFamily="2" charset="2"/>
                        </a:rPr>
                        <a:t>form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  submit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POST username password e email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CheckRegistration</a:t>
                      </a:r>
                      <a:r>
                        <a:rPr lang="it-IT" sz="1200" noProof="0" dirty="0"/>
                        <a:t> 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76952003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Index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guest access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endParaRPr lang="it-IT" sz="1200" noProof="0" dirty="0"/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2815778824"/>
                  </a:ext>
                </a:extLst>
              </a:tr>
              <a:tr h="455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load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PageOrchestrator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GET</a:t>
                      </a:r>
                      <a:r>
                        <a:rPr lang="it-IT" sz="1200" baseline="0" noProof="0" dirty="0"/>
                        <a:t> (nessun parametro) ottengo tutte le info degli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GetAlbumListData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noProof="0" dirty="0"/>
                        <a:t>Home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seleziona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 err="1"/>
                        <a:t>AlbumDetails.update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 (</a:t>
                      </a:r>
                      <a:r>
                        <a:rPr lang="it-IT" sz="1200" noProof="0" dirty="0" err="1"/>
                        <a:t>albumId</a:t>
                      </a:r>
                      <a:r>
                        <a:rPr lang="it-IT" sz="1200" noProof="0" dirty="0"/>
                        <a:t>) </a:t>
                      </a:r>
                    </a:p>
                    <a:p>
                      <a:r>
                        <a:rPr lang="it-IT" sz="1200" noProof="0" dirty="0"/>
                        <a:t>ottengo tutte le immagini di un album specifico.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GetImagesOfAlbum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album </a:t>
                      </a:r>
                      <a:r>
                        <a:rPr lang="it-IT" sz="1200" noProof="0" dirty="0" err="1">
                          <a:sym typeface="Wingdings" panose="05000000000000000000" pitchFamily="2" charset="2"/>
                        </a:rPr>
                        <a:t>drag&amp;drop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 album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Drag&amp;Drop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elenco album  click </a:t>
                      </a:r>
                      <a:r>
                        <a:rPr lang="it-IT" sz="1200" noProof="0" dirty="0"/>
                        <a:t>bottone «salva ordinamento».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POST(</a:t>
                      </a:r>
                      <a:r>
                        <a:rPr lang="it-IT" sz="1200" noProof="0" dirty="0" err="1"/>
                        <a:t>userId</a:t>
                      </a:r>
                      <a:r>
                        <a:rPr lang="it-IT" sz="1200" noProof="0" dirty="0"/>
                        <a:t>, lista ordinamento album)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SaveAlbumOrder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immagini album  click </a:t>
                      </a:r>
                      <a:r>
                        <a:rPr lang="it-IT" sz="1200" noProof="0" dirty="0" err="1"/>
                        <a:t>next</a:t>
                      </a:r>
                      <a:r>
                        <a:rPr lang="it-IT" sz="1200" noProof="0" dirty="0"/>
                        <a:t>, </a:t>
                      </a:r>
                      <a:r>
                        <a:rPr lang="it-IT" sz="1200" noProof="0" dirty="0" err="1"/>
                        <a:t>previous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button</a:t>
                      </a:r>
                      <a:r>
                        <a:rPr lang="it-IT" sz="1200" noProof="0" dirty="0"/>
                        <a:t>.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 err="1"/>
                        <a:t>changeBlockOfImages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412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elenco album  mouse sopra l’immagine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finestraModale.update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GET(</a:t>
                      </a:r>
                      <a:r>
                        <a:rPr lang="it-IT" sz="1200" noProof="0" dirty="0" err="1"/>
                        <a:t>imageId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GetImageInfo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Form </a:t>
                      </a:r>
                      <a:r>
                        <a:rPr lang="it-IT" sz="1200" noProof="0" dirty="0" err="1"/>
                        <a:t>comment</a:t>
                      </a:r>
                      <a:r>
                        <a:rPr lang="it-IT" sz="1200" baseline="0" noProof="0" dirty="0"/>
                        <a:t> </a:t>
                      </a:r>
                      <a:r>
                        <a:rPr lang="it-IT" sz="1200" baseline="0" noProof="0" dirty="0">
                          <a:sym typeface="Wingdings" panose="05000000000000000000" pitchFamily="2" charset="2"/>
                        </a:rPr>
                        <a:t> submit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makeCall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POST (dati commento)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CreateComment</a:t>
                      </a:r>
                      <a:r>
                        <a:rPr lang="it-IT" sz="1200" noProof="0" dirty="0"/>
                        <a:t>(</a:t>
                      </a:r>
                      <a:r>
                        <a:rPr lang="it-IT" sz="1200" noProof="0" dirty="0" err="1"/>
                        <a:t>servlet</a:t>
                      </a:r>
                      <a:r>
                        <a:rPr lang="it-IT" sz="1200" noProof="0" dirty="0"/>
                        <a:t>)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Home page </a:t>
                      </a:r>
                      <a:r>
                        <a:rPr lang="it-IT" sz="1200" noProof="0" dirty="0">
                          <a:sym typeface="Wingdings" panose="05000000000000000000" pitchFamily="2" charset="2"/>
                        </a:rPr>
                        <a:t> finestra modale sposto al di fuori il mouse.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 err="1"/>
                        <a:t>Function</a:t>
                      </a:r>
                      <a:r>
                        <a:rPr lang="it-IT" sz="1200" noProof="0" dirty="0"/>
                        <a:t> </a:t>
                      </a:r>
                      <a:r>
                        <a:rPr lang="it-IT" sz="1200" noProof="0" dirty="0" err="1"/>
                        <a:t>finestraModale.update</a:t>
                      </a:r>
                      <a:endParaRPr lang="it-IT" sz="1200" noProof="0" dirty="0"/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tc>
                  <a:txBody>
                    <a:bodyPr/>
                    <a:lstStyle/>
                    <a:p>
                      <a:r>
                        <a:rPr lang="it-IT" sz="1200" noProof="0" dirty="0"/>
                        <a:t>-</a:t>
                      </a:r>
                    </a:p>
                  </a:txBody>
                  <a:tcPr marL="99060" marR="99060" marT="60960" marB="60960"/>
                </a:tc>
                <a:extLst>
                  <a:ext uri="{0D108BD9-81ED-4DB2-BD59-A6C34878D82A}">
                    <a16:rowId xmlns:a16="http://schemas.microsoft.com/office/drawing/2014/main" val="36178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0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92918" cy="4351338"/>
          </a:xfrm>
        </p:spPr>
        <p:txBody>
          <a:bodyPr>
            <a:normAutofit/>
          </a:bodyPr>
          <a:lstStyle/>
          <a:p>
            <a:pPr marL="402325">
              <a:lnSpc>
                <a:spcPct val="80000"/>
              </a:lnSpc>
              <a:spcBef>
                <a:spcPts val="0"/>
              </a:spcBef>
              <a:buSzPts val="1750"/>
            </a:pPr>
            <a:r>
              <a:rPr lang="en-US" sz="2100"/>
              <a:t>Model objects (Beans)</a:t>
            </a:r>
            <a:endParaRPr lang="en-US"/>
          </a:p>
          <a:p>
            <a:pPr marL="871703" lvl="1" indent="-33527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/>
              <a:t>User</a:t>
            </a:r>
            <a:endParaRPr lang="en-US"/>
          </a:p>
          <a:p>
            <a:pPr marL="871703" lvl="1" indent="-33527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/>
              <a:t>Album</a:t>
            </a:r>
            <a:endParaRPr lang="en-US"/>
          </a:p>
          <a:p>
            <a:pPr marL="871703" lvl="1" indent="-33527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/>
              <a:t>Comment</a:t>
            </a:r>
          </a:p>
          <a:p>
            <a:pPr marL="871703" lvl="1" indent="-33527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/>
              <a:t>Image</a:t>
            </a:r>
            <a:endParaRPr lang="en-US"/>
          </a:p>
          <a:p>
            <a:pPr marL="402325">
              <a:lnSpc>
                <a:spcPct val="80000"/>
              </a:lnSpc>
              <a:spcBef>
                <a:spcPts val="411"/>
              </a:spcBef>
              <a:buSzPts val="1750"/>
            </a:pPr>
            <a:r>
              <a:rPr lang="en-US" sz="2100"/>
              <a:t>Data Access Objects (Classes)                             </a:t>
            </a:r>
            <a:endParaRPr lang="en-US"/>
          </a:p>
          <a:p>
            <a:pPr marL="871703" lvl="1" indent="-33527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/>
              <a:t>UserDAO</a:t>
            </a:r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/>
              <a:t>checkCredentials(username, pwd)</a:t>
            </a:r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/>
              <a:t>createNewUser(username, pwd, email)</a:t>
            </a:r>
          </a:p>
          <a:p>
            <a:pPr marL="871703" lvl="1" indent="-268216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/>
              <a:t>AlbumDAO</a:t>
            </a:r>
            <a:endParaRPr lang="en-US" sz="1400"/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400"/>
              <a:t>findAllAlbums()</a:t>
            </a:r>
            <a:endParaRPr lang="en-US" sz="1800"/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400"/>
              <a:t>findInfoOfAlbumById(userid)</a:t>
            </a:r>
          </a:p>
          <a:p>
            <a:pPr marL="871703" lvl="1" indent="-33527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/>
              <a:t>ImageDAO</a:t>
            </a:r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400"/>
              <a:t>findImagesOfAlbum(albumId)</a:t>
            </a:r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400"/>
              <a:t>findImageById(imageId)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0DAFA4-16A8-4264-A7D2-4B7F85EF4708}"/>
              </a:ext>
            </a:extLst>
          </p:cNvPr>
          <p:cNvSpPr txBox="1">
            <a:spLocks/>
          </p:cNvSpPr>
          <p:nvPr/>
        </p:nvSpPr>
        <p:spPr>
          <a:xfrm>
            <a:off x="6316744" y="3497344"/>
            <a:ext cx="5392918" cy="254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1703" lvl="1" indent="-33527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CommentDAO</a:t>
            </a:r>
            <a:endParaRPr lang="en-US" sz="1800" dirty="0"/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findCommentsOfImage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createComment</a:t>
            </a:r>
            <a:r>
              <a:rPr lang="en-US" sz="1800" dirty="0"/>
              <a:t>(text, </a:t>
            </a:r>
            <a:r>
              <a:rPr lang="en-US" sz="1800" dirty="0" err="1"/>
              <a:t>imageId</a:t>
            </a:r>
            <a:r>
              <a:rPr lang="en-US" sz="1800" dirty="0"/>
              <a:t>, </a:t>
            </a:r>
            <a:r>
              <a:rPr lang="en-US" sz="1800" dirty="0" err="1"/>
              <a:t>userId</a:t>
            </a:r>
            <a:r>
              <a:rPr lang="en-US" sz="1800" dirty="0"/>
              <a:t>, date)</a:t>
            </a:r>
          </a:p>
          <a:p>
            <a:pPr marL="871703" lvl="1" indent="-268216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RegistrationDAO</a:t>
            </a:r>
            <a:endParaRPr lang="en-US" sz="1400" dirty="0"/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400" dirty="0" err="1"/>
              <a:t>createRegistrationOfUser</a:t>
            </a:r>
            <a:r>
              <a:rPr lang="en-US" sz="1400" dirty="0"/>
              <a:t>(</a:t>
            </a:r>
            <a:r>
              <a:rPr lang="en-US" sz="1400" dirty="0" err="1"/>
              <a:t>username,pwd,email</a:t>
            </a:r>
            <a:r>
              <a:rPr lang="en-US" sz="1400" dirty="0"/>
              <a:t>)</a:t>
            </a:r>
            <a:endParaRPr lang="en-US" sz="1800" dirty="0"/>
          </a:p>
          <a:p>
            <a:pPr marL="1341082" lvl="2" indent="-208613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400" dirty="0" err="1"/>
              <a:t>controlRegistrationOfUser</a:t>
            </a:r>
            <a:r>
              <a:rPr lang="en-US" sz="1400" dirty="0"/>
              <a:t>(</a:t>
            </a:r>
            <a:r>
              <a:rPr lang="en-US" sz="1400" dirty="0" err="1"/>
              <a:t>userid</a:t>
            </a:r>
            <a:r>
              <a:rPr lang="en-US" sz="1400" dirty="0"/>
              <a:t>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526"/>
            <a:ext cx="10515600" cy="1325563"/>
          </a:xfrm>
        </p:spPr>
        <p:txBody>
          <a:bodyPr/>
          <a:lstStyle/>
          <a:p>
            <a:r>
              <a:rPr lang="en-US" dirty="0"/>
              <a:t>Client side: view &amp; view component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97177" y="2516956"/>
            <a:ext cx="6439293" cy="4341044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r>
              <a:rPr lang="it-IT" sz="1800" dirty="0"/>
              <a:t>Home</a:t>
            </a:r>
          </a:p>
          <a:p>
            <a:pPr lvl="1"/>
            <a:r>
              <a:rPr lang="it-IT" sz="1400" dirty="0" err="1"/>
              <a:t>AlbumsList</a:t>
            </a:r>
            <a:endParaRPr lang="it-IT" sz="1400" dirty="0"/>
          </a:p>
          <a:p>
            <a:pPr lvl="2"/>
            <a:r>
              <a:rPr lang="it-IT" sz="1200" dirty="0"/>
              <a:t>show(): richiede al server i dati dell'elenco </a:t>
            </a:r>
            <a:r>
              <a:rPr lang="it-IT" sz="1200" dirty="0" err="1"/>
              <a:t>albums</a:t>
            </a:r>
            <a:endParaRPr lang="it-IT" sz="1200" dirty="0"/>
          </a:p>
          <a:p>
            <a:pPr lvl="2"/>
            <a:r>
              <a:rPr lang="it-IT" sz="1200" dirty="0"/>
              <a:t>update(): riceve dati server e aggiorna la lista</a:t>
            </a:r>
          </a:p>
          <a:p>
            <a:pPr lvl="2"/>
            <a:r>
              <a:rPr lang="it-IT" sz="1200" dirty="0" err="1"/>
              <a:t>autoclick</a:t>
            </a:r>
            <a:r>
              <a:rPr lang="it-IT" sz="1200" dirty="0"/>
              <a:t>(): seleziona un elemento della lista per mostrare in automatico i dettagli</a:t>
            </a:r>
          </a:p>
          <a:p>
            <a:pPr lvl="1"/>
            <a:r>
              <a:rPr lang="it-IT" sz="1400" dirty="0" err="1"/>
              <a:t>AlbumDetail</a:t>
            </a:r>
            <a:r>
              <a:rPr lang="it-IT" sz="1400" dirty="0"/>
              <a:t>(gestisce la lista delle immagini di un album)</a:t>
            </a:r>
          </a:p>
          <a:p>
            <a:pPr lvl="2"/>
            <a:r>
              <a:rPr lang="it-IT" sz="1200" dirty="0" err="1"/>
              <a:t>registerEvents</a:t>
            </a:r>
            <a:r>
              <a:rPr lang="it-IT" sz="1200" dirty="0"/>
              <a:t>(): associa al componente le funzioni per gestirne gli eventi</a:t>
            </a:r>
          </a:p>
          <a:p>
            <a:pPr lvl="2"/>
            <a:r>
              <a:rPr lang="it-IT" sz="1200" dirty="0"/>
              <a:t>show(): richiede al server i  dettagli dell’album(immagini presenti nell’album)</a:t>
            </a:r>
          </a:p>
          <a:p>
            <a:pPr lvl="2"/>
            <a:r>
              <a:rPr lang="it-IT" sz="1200" dirty="0"/>
              <a:t>update(): riceve dati server e aggiorna  dettagli</a:t>
            </a:r>
          </a:p>
          <a:p>
            <a:pPr lvl="2"/>
            <a:r>
              <a:rPr lang="it-IT" sz="1200" dirty="0"/>
              <a:t>reset(): imposta le condizioni di iniziali visibilità dei vari sotto-componenti </a:t>
            </a:r>
          </a:p>
          <a:p>
            <a:pPr lvl="2"/>
            <a:r>
              <a:rPr lang="it-IT" sz="1200" dirty="0" err="1"/>
              <a:t>changeStep</a:t>
            </a:r>
            <a:r>
              <a:rPr lang="it-IT" sz="1200" dirty="0"/>
              <a:t>(): cambia il blocco di cinque immagini visualizzato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ImageDetail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 err="1"/>
              <a:t>registerEvents</a:t>
            </a:r>
            <a:r>
              <a:rPr lang="it-IT" sz="1200" dirty="0"/>
              <a:t>(): associa al componente le funzioni per gestirne gli eventi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show(): richiede al server i  dettagli dell’immagine (picture e commenti)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update(): riceve dati server e aggiorna  dettagli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reset(): imposta le condizioni di iniziali visibilità dei vari sotto-componenti </a:t>
            </a:r>
          </a:p>
          <a:p>
            <a:pPr marL="914400" lvl="2" indent="0">
              <a:buNone/>
            </a:pPr>
            <a:endParaRPr lang="it-IT" sz="1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D38ACF-5C1F-4E09-9506-269FD5246F4D}"/>
              </a:ext>
            </a:extLst>
          </p:cNvPr>
          <p:cNvSpPr txBox="1"/>
          <p:nvPr/>
        </p:nvSpPr>
        <p:spPr>
          <a:xfrm>
            <a:off x="310299" y="981668"/>
            <a:ext cx="81738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Login </a:t>
            </a:r>
            <a:r>
              <a:rPr lang="it-IT" sz="1400" dirty="0" err="1"/>
              <a:t>form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Gestione del submit ed errori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Registration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endParaRPr lang="it-IT" sz="14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Gestione del submit ed errori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Guest access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it-IT" sz="1200" dirty="0"/>
              <a:t>Accesso alla homepage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33FFC1C-D50F-4F3A-B9CE-27C582A9FBEA}"/>
              </a:ext>
            </a:extLst>
          </p:cNvPr>
          <p:cNvSpPr txBox="1"/>
          <p:nvPr/>
        </p:nvSpPr>
        <p:spPr>
          <a:xfrm>
            <a:off x="6762947" y="3091992"/>
            <a:ext cx="523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endParaRPr lang="it-IT" sz="12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37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832</Words>
  <Application>Microsoft Office PowerPoint</Application>
  <PresentationFormat>Widescreen</PresentationFormat>
  <Paragraphs>187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Application design</vt:lpstr>
      <vt:lpstr>Presentazione standard di PowerPoint</vt:lpstr>
      <vt:lpstr>Presentazione standard di PowerPoint</vt:lpstr>
      <vt:lpstr>Server side: DAO &amp; model objects</vt:lpstr>
      <vt:lpstr>Client side: view &amp; view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giulia meneghin</cp:lastModifiedBy>
  <cp:revision>8</cp:revision>
  <dcterms:created xsi:type="dcterms:W3CDTF">2020-08-19T19:18:44Z</dcterms:created>
  <dcterms:modified xsi:type="dcterms:W3CDTF">2020-08-19T20:15:37Z</dcterms:modified>
</cp:coreProperties>
</file>