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D88663D-5CE6-3A11-CCE1-AFDDF61A45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EC00F7-92AB-86E3-C08B-36F8875607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5C25-EA20-4A26-81DE-AE1EDAEFBB56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2BD5C9-C57D-5ACB-5DD8-9B1F83B95E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FD2F60-348E-EAFE-0FCB-5FBAABBDAB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83D7-D24D-4444-BF8A-8164103AD0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553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7BCDE-FB91-42D0-B034-D869922ED782}" type="datetimeFigureOut">
              <a:rPr lang="it-IT" smtClean="0"/>
              <a:t>02/09/2023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C1B35-6D8E-4AA4-8178-A184C974A8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91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CB9F0-9A8B-384A-198C-823BC493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5D5A85-B735-02C3-236F-E40C72A7D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35D03D-D419-8910-DF3E-0B6BBE2D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E8B273-D5DE-4B9E-8858-776754E1A8F9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02486E-655B-B57F-A3A9-A51DC459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05A95A-1932-85AC-B4EA-7DF8F7D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8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CCDF6-B17B-8F30-C2D1-EA8A7CF3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A291F9-56E1-504D-E765-98FDB8614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BA1EE9-D35F-760D-1A35-C6E18E4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57BEC83-27AC-4666-8423-EB9D33580C18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6543A1-E1D3-D51D-8D5C-E8478E1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52C3D4-1C96-1EDB-8A4F-9AFF29AC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303CE1-9B43-52DB-EA2A-FD9805420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9DCFC2-85FD-4CF0-661E-B63E09506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2559C-E7E7-79AA-2510-F4739AE3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273BDE-DCCE-4C58-9B2A-168CD5F5206D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872D7-B4C3-4189-547B-7DC563C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BDF552-DCA3-7721-C348-0382A568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E9AEA0-3FB6-4915-277C-6D99026C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E2BDC2-96CD-A3AE-3BD4-4D8100B8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80835C-8896-1920-C4E0-FB0017DE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E30F9F1F-DDE1-4568-AE42-95AB7B3B9A65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E032CC-4085-5026-5C37-83FD7F89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28B54D-E484-71FF-E115-9C43229C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2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CC88C-4E0F-D9E0-EAC0-3E43A9E6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B0C61F-1166-2EA1-EC5D-A9EBC325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B37D2B-2C29-132E-2643-5CE28C0C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399217B-C0C7-4AB4-9FE5-908CD8D80229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C5EE28-FDC5-3F34-5B72-139485C0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465FE7-A9A7-EED7-B993-738FAFFB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5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BBA94-5860-1F65-DC33-42987A54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6D28A-6A15-B5E4-9E54-8ED7DC979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A6A24A-2DB7-0DE5-D7D7-656537AF7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A6492F-296E-A6CA-FCF7-5B81E294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EDF5043-FCDA-4E23-8C42-41C0EEF0F533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2787E7-8993-789F-6F88-4E8218F8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76F355-9FA8-4841-E6A7-3EE1F00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7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B0DB3D-1496-8B57-278B-5F880A08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97170D-F268-7159-67E9-4063252E6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B33387-F4C3-4B73-DD9B-BD73BD986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D4E8BE-0034-BAF7-B745-9D976A1A9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A98FFC-5187-06E3-DA6B-8EDCB9E4F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FD8DC4-5995-A165-812F-396EC652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53C8AB3-29F7-4D16-8652-C2C0670FFDE5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60F4EC-EB4A-FA67-D75C-24A1D8A6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486475-D46B-A23E-02D6-2E7745C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1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F0624-8985-EF4B-850D-580F7309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63E2FF-5A9D-2B15-7394-69D54CC7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0E0DDC-60D3-4181-881B-41911DE41974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E5025B-D973-A50A-3205-DB7EE4F8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994450-DCB4-97BD-9A06-0B3EEF7F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90A65C-7BFD-82A8-F145-2DC2BCD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1ED313C-426B-49B5-B91D-3A03D0B81797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DF69367-B9C0-540C-734C-29E20122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D001FC-994C-3CB5-BEC3-9F1AF80F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76481-0B49-7086-660D-1BDCBDE4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F83175-E07F-FB4D-2159-44A903B75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63D220-EE9C-06B6-000F-C96CF710C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448D50-2835-0A9D-FBC2-F50F124E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237DC6D-EF82-4940-9D5C-8496D4B7BD1A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F7370D-8D7E-0FB5-5B85-939C07E7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7EF74A-40D9-A950-A018-BD72607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1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3ED67-F1A4-854D-71E4-271CFADC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AEB419A-1AE2-C488-F2C3-60FCE18E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02D8E8-A212-BEED-D8AE-26E10B50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289BC6-22D2-1D97-3613-84663CB6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494E16E-980F-4C3C-9E72-28CBDB17CB68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CCFE9D-6A5E-E054-0EA1-D1ADB474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134D20-044C-2965-6F92-505E3417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6E87FC-9E10-7AAD-2AAB-F36B2DDC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AB1A0B-1691-83AF-2445-BA363B03A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CD3975-3E2A-B6E0-1388-81030963D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97EBB37-5BFF-417A-8147-0C0BB75C4146}" type="datetime1">
              <a:rPr lang="en-US" smtClean="0"/>
              <a:t>9/2/2023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57245D-32A0-0E99-354B-7F61224ED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Candidato: Giovanni Pascuzzi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75BBF-FC70-633A-0A85-1D2060A0F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MES, Università della Calabria">
            <a:extLst>
              <a:ext uri="{FF2B5EF4-FFF2-40B4-BE49-F238E27FC236}">
                <a16:creationId xmlns:a16="http://schemas.microsoft.com/office/drawing/2014/main" id="{52F77790-49EB-7897-12E4-5F330B08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082" y="0"/>
            <a:ext cx="6753835" cy="295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46A505-49CE-5593-D55B-8F9CA99CAE3C}"/>
              </a:ext>
            </a:extLst>
          </p:cNvPr>
          <p:cNvSpPr txBox="1"/>
          <p:nvPr/>
        </p:nvSpPr>
        <p:spPr>
          <a:xfrm>
            <a:off x="4207178" y="2967335"/>
            <a:ext cx="3777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400" b="1" dirty="0"/>
              <a:t>Presentazione Tesi di Laurea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C06EAA-4CD9-0A85-F3BD-7B27FD60C01F}"/>
              </a:ext>
            </a:extLst>
          </p:cNvPr>
          <p:cNvSpPr txBox="1"/>
          <p:nvPr/>
        </p:nvSpPr>
        <p:spPr>
          <a:xfrm>
            <a:off x="3247910" y="3548784"/>
            <a:ext cx="569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3200" b="1" dirty="0"/>
              <a:t>Secure Multi-party </a:t>
            </a:r>
            <a:r>
              <a:rPr lang="it-IT" sz="3200" b="1" dirty="0" err="1"/>
              <a:t>Computation</a:t>
            </a:r>
            <a:endParaRPr lang="it-IT" sz="32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437A50-6283-7BB5-B37C-5403006CEC33}"/>
              </a:ext>
            </a:extLst>
          </p:cNvPr>
          <p:cNvSpPr txBox="1"/>
          <p:nvPr/>
        </p:nvSpPr>
        <p:spPr>
          <a:xfrm>
            <a:off x="1005840" y="4729813"/>
            <a:ext cx="1233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Relatore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E9BA47-9F5D-A51B-680F-EAE5092BE24F}"/>
              </a:ext>
            </a:extLst>
          </p:cNvPr>
          <p:cNvSpPr txBox="1"/>
          <p:nvPr/>
        </p:nvSpPr>
        <p:spPr>
          <a:xfrm>
            <a:off x="92641" y="5191478"/>
            <a:ext cx="3060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Prof. Cristian Molinaro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C01EBD-F4AA-04B0-C47D-F50C3A4FD656}"/>
              </a:ext>
            </a:extLst>
          </p:cNvPr>
          <p:cNvSpPr txBox="1"/>
          <p:nvPr/>
        </p:nvSpPr>
        <p:spPr>
          <a:xfrm>
            <a:off x="10149369" y="4725134"/>
            <a:ext cx="146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/>
              <a:t>Candidato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6F5DF9-25FF-915F-E9D3-C1681229B2DB}"/>
              </a:ext>
            </a:extLst>
          </p:cNvPr>
          <p:cNvSpPr txBox="1"/>
          <p:nvPr/>
        </p:nvSpPr>
        <p:spPr>
          <a:xfrm>
            <a:off x="9665872" y="5186799"/>
            <a:ext cx="243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Giovanni Pascuzzi</a:t>
            </a:r>
          </a:p>
          <a:p>
            <a:pPr algn="ctr"/>
            <a:r>
              <a:rPr lang="it-IT" sz="2400" dirty="0" err="1"/>
              <a:t>Matr</a:t>
            </a:r>
            <a:r>
              <a:rPr lang="it-IT" sz="2400" dirty="0"/>
              <a:t>. 220183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AF467ED-5DC1-2D50-6D4A-FBF20C6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i="1" dirty="0"/>
              <a:t>Anno </a:t>
            </a:r>
            <a:r>
              <a:rPr lang="en-US" sz="1400" i="1" dirty="0" err="1"/>
              <a:t>Accademico</a:t>
            </a:r>
            <a:r>
              <a:rPr lang="en-US" sz="1400" i="1" dirty="0"/>
              <a:t> </a:t>
            </a:r>
            <a:r>
              <a:rPr lang="en-US" sz="1400" b="1" i="1" dirty="0"/>
              <a:t>2022</a:t>
            </a:r>
            <a:r>
              <a:rPr lang="en-US" sz="1400" i="1" dirty="0"/>
              <a:t>/</a:t>
            </a:r>
            <a:r>
              <a:rPr lang="en-US" sz="1400" b="1" i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01099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32A354-1056-2C7F-58DF-AE1FBD79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78" y="0"/>
            <a:ext cx="1207041" cy="1207041"/>
          </a:xfrm>
          <a:prstGeom prst="rect">
            <a:avLst/>
          </a:prstGeom>
        </p:spPr>
      </p:pic>
      <p:sp>
        <p:nvSpPr>
          <p:cNvPr id="4" name="Esagono 3">
            <a:extLst>
              <a:ext uri="{FF2B5EF4-FFF2-40B4-BE49-F238E27FC236}">
                <a16:creationId xmlns:a16="http://schemas.microsoft.com/office/drawing/2014/main" id="{9D2C3623-C158-D6A6-DCF9-AC3469FEF062}"/>
              </a:ext>
            </a:extLst>
          </p:cNvPr>
          <p:cNvSpPr/>
          <p:nvPr/>
        </p:nvSpPr>
        <p:spPr>
          <a:xfrm rot="5400000">
            <a:off x="278892" y="379476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66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Ambito</a:t>
            </a:r>
            <a:endParaRPr lang="it-IT" sz="1600" b="1" dirty="0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1AA2C2AF-0AAF-87CD-BC85-E259E39DCBB5}"/>
              </a:ext>
            </a:extLst>
          </p:cNvPr>
          <p:cNvSpPr/>
          <p:nvPr/>
        </p:nvSpPr>
        <p:spPr>
          <a:xfrm rot="5400000">
            <a:off x="1021842" y="1595628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SMPC</a:t>
            </a:r>
            <a:endParaRPr lang="it-IT" b="1" dirty="0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99DEED79-18CE-9416-5A90-EBF20A573374}"/>
              </a:ext>
            </a:extLst>
          </p:cNvPr>
          <p:cNvSpPr/>
          <p:nvPr/>
        </p:nvSpPr>
        <p:spPr>
          <a:xfrm rot="5400000">
            <a:off x="278892" y="2811780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Tecnica</a:t>
            </a:r>
            <a:endParaRPr lang="it-IT" sz="1600" b="1" dirty="0"/>
          </a:p>
        </p:txBody>
      </p:sp>
      <p:sp>
        <p:nvSpPr>
          <p:cNvPr id="7" name="Esagono 6">
            <a:extLst>
              <a:ext uri="{FF2B5EF4-FFF2-40B4-BE49-F238E27FC236}">
                <a16:creationId xmlns:a16="http://schemas.microsoft.com/office/drawing/2014/main" id="{EB10727E-A1A2-36AB-C4D1-FFAD4FE20E59}"/>
              </a:ext>
            </a:extLst>
          </p:cNvPr>
          <p:cNvSpPr/>
          <p:nvPr/>
        </p:nvSpPr>
        <p:spPr>
          <a:xfrm rot="5400000">
            <a:off x="1021842" y="4027932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Caso d’uso</a:t>
            </a:r>
            <a:endParaRPr lang="it-IT" b="1" dirty="0"/>
          </a:p>
        </p:txBody>
      </p:sp>
      <p:sp>
        <p:nvSpPr>
          <p:cNvPr id="8" name="Esagono 7">
            <a:extLst>
              <a:ext uri="{FF2B5EF4-FFF2-40B4-BE49-F238E27FC236}">
                <a16:creationId xmlns:a16="http://schemas.microsoft.com/office/drawing/2014/main" id="{457EC694-560A-2A60-12AF-4A55CDF4D120}"/>
              </a:ext>
            </a:extLst>
          </p:cNvPr>
          <p:cNvSpPr/>
          <p:nvPr/>
        </p:nvSpPr>
        <p:spPr>
          <a:xfrm rot="5400000">
            <a:off x="278892" y="5244084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Fine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ED8E288-D12E-CA43-B652-295E954A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i="1" dirty="0" err="1"/>
              <a:t>Candidato</a:t>
            </a:r>
            <a:r>
              <a:rPr lang="en-US" sz="1400" b="1" i="1" dirty="0"/>
              <a:t>: </a:t>
            </a:r>
            <a:r>
              <a:rPr lang="en-US" sz="1400" i="1" dirty="0"/>
              <a:t>Giovanni Pascuzzi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344C4AF-8228-0F29-EF61-457C0B14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/>
              <a:t>1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26C1938-F094-454C-5F81-2EA9C5C91388}"/>
              </a:ext>
            </a:extLst>
          </p:cNvPr>
          <p:cNvSpPr/>
          <p:nvPr/>
        </p:nvSpPr>
        <p:spPr>
          <a:xfrm>
            <a:off x="2042160" y="937259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17DF270-BC85-43BD-EFF0-A73A1ADAA976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>
            <a:off x="2270760" y="1049273"/>
            <a:ext cx="174498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48B96A6D-1DC6-7EE9-632D-F7B1928F606B}"/>
              </a:ext>
            </a:extLst>
          </p:cNvPr>
          <p:cNvSpPr/>
          <p:nvPr/>
        </p:nvSpPr>
        <p:spPr>
          <a:xfrm>
            <a:off x="4015740" y="937259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43C6D319-25B7-0D49-AE8A-20D2B0B35BAC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4130040" y="1161287"/>
            <a:ext cx="0" cy="9921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640514E3-53D9-230B-0C8C-C281E444BDC1}"/>
              </a:ext>
            </a:extLst>
          </p:cNvPr>
          <p:cNvSpPr/>
          <p:nvPr/>
        </p:nvSpPr>
        <p:spPr>
          <a:xfrm>
            <a:off x="4015740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CCC406A8-E257-7CF8-96F0-2E3D21E65086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4130040" y="2377440"/>
            <a:ext cx="0" cy="9932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C9F845EF-4ABF-8A5C-A2EB-3FFA8341E4D6}"/>
              </a:ext>
            </a:extLst>
          </p:cNvPr>
          <p:cNvSpPr/>
          <p:nvPr/>
        </p:nvSpPr>
        <p:spPr>
          <a:xfrm>
            <a:off x="4015740" y="337073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90EF971-A47D-B03A-F321-1F10D3F528AA}"/>
              </a:ext>
            </a:extLst>
          </p:cNvPr>
          <p:cNvSpPr txBox="1"/>
          <p:nvPr/>
        </p:nvSpPr>
        <p:spPr>
          <a:xfrm>
            <a:off x="4358640" y="864607"/>
            <a:ext cx="5705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Crittografia, Teoria dei Protocolli, Calcolo Distribuito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A28F137-4E2D-61F0-D8E4-CB0BEBBFD2E2}"/>
              </a:ext>
            </a:extLst>
          </p:cNvPr>
          <p:cNvSpPr txBox="1"/>
          <p:nvPr/>
        </p:nvSpPr>
        <p:spPr>
          <a:xfrm>
            <a:off x="4358640" y="2065371"/>
            <a:ext cx="6867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Nessun problema di accesso concorrente o consenso distribuito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604888A-8DDE-5049-6882-603A48A657FC}"/>
              </a:ext>
            </a:extLst>
          </p:cNvPr>
          <p:cNvSpPr txBox="1"/>
          <p:nvPr/>
        </p:nvSpPr>
        <p:spPr>
          <a:xfrm>
            <a:off x="4358640" y="3281523"/>
            <a:ext cx="3596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Partecipanti malevoli ( Corrotti )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CD592DBE-1A9A-9DDC-991C-EC068B7549ED}"/>
              </a:ext>
            </a:extLst>
          </p:cNvPr>
          <p:cNvSpPr/>
          <p:nvPr/>
        </p:nvSpPr>
        <p:spPr>
          <a:xfrm>
            <a:off x="4015740" y="458571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8D8AD5E2-289B-9578-FBAA-84995EE9B018}"/>
              </a:ext>
            </a:extLst>
          </p:cNvPr>
          <p:cNvCxnSpPr>
            <a:cxnSpLocks/>
            <a:stCxn id="35" idx="4"/>
            <a:endCxn id="39" idx="0"/>
          </p:cNvCxnSpPr>
          <p:nvPr/>
        </p:nvCxnSpPr>
        <p:spPr>
          <a:xfrm>
            <a:off x="4130040" y="3594764"/>
            <a:ext cx="0" cy="99095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95BAD9C-FB9E-FA47-E2ED-D20F6438E528}"/>
              </a:ext>
            </a:extLst>
          </p:cNvPr>
          <p:cNvSpPr txBox="1"/>
          <p:nvPr/>
        </p:nvSpPr>
        <p:spPr>
          <a:xfrm>
            <a:off x="4358640" y="4497675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Bisogna assicurare la Privacy e la Correttezza</a:t>
            </a: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5861BCD-47A9-4E36-CE53-1F55A1B46A07}"/>
              </a:ext>
            </a:extLst>
          </p:cNvPr>
          <p:cNvSpPr/>
          <p:nvPr/>
        </p:nvSpPr>
        <p:spPr>
          <a:xfrm>
            <a:off x="4015740" y="5799611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AE2D8ED-6FC5-E979-A5EB-F3B7AC9A3807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>
            <a:off x="4130040" y="4809744"/>
            <a:ext cx="0" cy="9898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1FCA95B-C313-0AC2-AC7B-1599C3665887}"/>
              </a:ext>
            </a:extLst>
          </p:cNvPr>
          <p:cNvSpPr txBox="1"/>
          <p:nvPr/>
        </p:nvSpPr>
        <p:spPr>
          <a:xfrm>
            <a:off x="4353687" y="5713827"/>
            <a:ext cx="718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È possibile confrontare campioni di DNA assicurandole entrambe?</a:t>
            </a:r>
          </a:p>
        </p:txBody>
      </p:sp>
    </p:spTree>
    <p:extLst>
      <p:ext uri="{BB962C8B-B14F-4D97-AF65-F5344CB8AC3E}">
        <p14:creationId xmlns:p14="http://schemas.microsoft.com/office/powerpoint/2010/main" val="325224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1">
            <a:extLst>
              <a:ext uri="{FF2B5EF4-FFF2-40B4-BE49-F238E27FC236}">
                <a16:creationId xmlns:a16="http://schemas.microsoft.com/office/drawing/2014/main" id="{0CF12C19-98A9-C409-AEE5-D9C4F2538A24}"/>
              </a:ext>
            </a:extLst>
          </p:cNvPr>
          <p:cNvSpPr/>
          <p:nvPr/>
        </p:nvSpPr>
        <p:spPr>
          <a:xfrm rot="5400000">
            <a:off x="278892" y="379476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Ambito</a:t>
            </a:r>
            <a:endParaRPr lang="it-IT" sz="1600" b="1" dirty="0"/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3D3319DC-3C94-F090-EC18-758B4F53DE8F}"/>
              </a:ext>
            </a:extLst>
          </p:cNvPr>
          <p:cNvSpPr/>
          <p:nvPr/>
        </p:nvSpPr>
        <p:spPr>
          <a:xfrm rot="5400000">
            <a:off x="1021842" y="1595628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C03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SMPC</a:t>
            </a:r>
            <a:endParaRPr lang="it-IT" b="1" dirty="0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DC7C8056-528F-E994-05E3-CE972D337B23}"/>
              </a:ext>
            </a:extLst>
          </p:cNvPr>
          <p:cNvSpPr/>
          <p:nvPr/>
        </p:nvSpPr>
        <p:spPr>
          <a:xfrm rot="5400000">
            <a:off x="278892" y="2811780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Tecnica</a:t>
            </a:r>
            <a:endParaRPr lang="it-IT" sz="1600" b="1" dirty="0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4DA03BE8-0F6E-6B27-B73F-4D0D7D647C91}"/>
              </a:ext>
            </a:extLst>
          </p:cNvPr>
          <p:cNvSpPr/>
          <p:nvPr/>
        </p:nvSpPr>
        <p:spPr>
          <a:xfrm rot="5400000">
            <a:off x="1021842" y="4027932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Caso d’uso</a:t>
            </a:r>
            <a:endParaRPr lang="it-IT" b="1" dirty="0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D753C40B-8FE0-6E62-B068-F7DC42943839}"/>
              </a:ext>
            </a:extLst>
          </p:cNvPr>
          <p:cNvSpPr/>
          <p:nvPr/>
        </p:nvSpPr>
        <p:spPr>
          <a:xfrm rot="5400000">
            <a:off x="278892" y="5244084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Fine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45E54F-0DFB-C08F-8B97-1866DDDC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78" y="0"/>
            <a:ext cx="1207041" cy="120704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07C0A-F160-36D7-007D-7B6393AE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i="1" dirty="0" err="1"/>
              <a:t>Candidato</a:t>
            </a:r>
            <a:r>
              <a:rPr lang="en-US" sz="1400" b="1" i="1" dirty="0"/>
              <a:t>:</a:t>
            </a:r>
            <a:r>
              <a:rPr lang="en-US" sz="1400" i="1" dirty="0"/>
              <a:t> Giovanni Pascuzzi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500434-DD02-B2A1-1BD3-F9B842EF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/>
              <a:t>2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9F877F7-BCE8-53EF-79CA-104C44ABE078}"/>
              </a:ext>
            </a:extLst>
          </p:cNvPr>
          <p:cNvSpPr/>
          <p:nvPr/>
        </p:nvSpPr>
        <p:spPr>
          <a:xfrm>
            <a:off x="4015740" y="937259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BEF78-8043-2762-09E2-B50A86B4657C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4130040" y="1161287"/>
            <a:ext cx="0" cy="9921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324C7B0-24A0-E74B-7A47-A9B358DEB5AC}"/>
              </a:ext>
            </a:extLst>
          </p:cNvPr>
          <p:cNvSpPr/>
          <p:nvPr/>
        </p:nvSpPr>
        <p:spPr>
          <a:xfrm>
            <a:off x="4015740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5A09CA17-727E-43B9-130A-92CC4BD16258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130040" y="2377440"/>
            <a:ext cx="0" cy="9932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6D301FC5-FD84-411F-B9C6-1224838EBF97}"/>
              </a:ext>
            </a:extLst>
          </p:cNvPr>
          <p:cNvSpPr/>
          <p:nvPr/>
        </p:nvSpPr>
        <p:spPr>
          <a:xfrm>
            <a:off x="4015740" y="337073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9E74222-8365-947C-32AA-E56ABD802449}"/>
              </a:ext>
            </a:extLst>
          </p:cNvPr>
          <p:cNvSpPr txBox="1"/>
          <p:nvPr/>
        </p:nvSpPr>
        <p:spPr>
          <a:xfrm>
            <a:off x="4358640" y="864607"/>
            <a:ext cx="4575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Secure Multi-Party </a:t>
            </a:r>
            <a:r>
              <a:rPr lang="it-IT" sz="2000" b="1" dirty="0" err="1"/>
              <a:t>Computation</a:t>
            </a:r>
            <a:r>
              <a:rPr lang="it-IT" sz="2000" b="1" dirty="0"/>
              <a:t> ( SMPC 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5C9176-EA27-5B15-4098-EE62A6C1F558}"/>
              </a:ext>
            </a:extLst>
          </p:cNvPr>
          <p:cNvSpPr txBox="1"/>
          <p:nvPr/>
        </p:nvSpPr>
        <p:spPr>
          <a:xfrm>
            <a:off x="4353687" y="2065371"/>
            <a:ext cx="4873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Quando può un protocollo definirsi Sicuro?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1F50901-D470-BC5B-7C80-85E36A9586E5}"/>
              </a:ext>
            </a:extLst>
          </p:cNvPr>
          <p:cNvSpPr txBox="1"/>
          <p:nvPr/>
        </p:nvSpPr>
        <p:spPr>
          <a:xfrm>
            <a:off x="4358640" y="3281523"/>
            <a:ext cx="5150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/>
              <a:t>Privacy</a:t>
            </a:r>
            <a:r>
              <a:rPr lang="it-IT" sz="2000" b="1" dirty="0"/>
              <a:t>, </a:t>
            </a:r>
            <a:r>
              <a:rPr lang="it-IT" sz="2000" b="1" i="1" dirty="0"/>
              <a:t>Correttezza</a:t>
            </a:r>
            <a:r>
              <a:rPr lang="it-IT" sz="2000" b="1" dirty="0"/>
              <a:t>, </a:t>
            </a:r>
            <a:r>
              <a:rPr lang="it-IT" sz="2000" b="1" i="1" dirty="0"/>
              <a:t>Indipendenza degli input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01234A7-2121-6F71-0997-9071A8069179}"/>
              </a:ext>
            </a:extLst>
          </p:cNvPr>
          <p:cNvSpPr/>
          <p:nvPr/>
        </p:nvSpPr>
        <p:spPr>
          <a:xfrm>
            <a:off x="2787015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40E5AC1-F591-157E-E175-0640B8C17786}"/>
              </a:ext>
            </a:extLst>
          </p:cNvPr>
          <p:cNvSpPr/>
          <p:nvPr/>
        </p:nvSpPr>
        <p:spPr>
          <a:xfrm>
            <a:off x="4015740" y="458571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967C7F3-4FFF-552D-6B99-2C37B232D02C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>
            <a:off x="4130040" y="3594764"/>
            <a:ext cx="0" cy="99095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B0A2CE-6704-A63D-53E3-BE523A1BB17E}"/>
              </a:ext>
            </a:extLst>
          </p:cNvPr>
          <p:cNvSpPr txBox="1"/>
          <p:nvPr/>
        </p:nvSpPr>
        <p:spPr>
          <a:xfrm>
            <a:off x="4358640" y="4497675"/>
            <a:ext cx="4821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/>
              <a:t>Ricezione dell’output garantita</a:t>
            </a:r>
            <a:r>
              <a:rPr lang="it-IT" sz="2000" b="1" dirty="0"/>
              <a:t>, </a:t>
            </a:r>
            <a:r>
              <a:rPr lang="it-IT" sz="2000" b="1" i="1" dirty="0"/>
              <a:t>Imparzialità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3310152-7299-B732-E3A1-31A24B780C88}"/>
              </a:ext>
            </a:extLst>
          </p:cNvPr>
          <p:cNvSpPr/>
          <p:nvPr/>
        </p:nvSpPr>
        <p:spPr>
          <a:xfrm>
            <a:off x="4015740" y="5799611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918CF34-0A4B-5F58-6AF0-A072011A5B71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4130040" y="4809744"/>
            <a:ext cx="0" cy="9898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E7492A0-44C4-662D-00AE-3D4F4D2F4954}"/>
              </a:ext>
            </a:extLst>
          </p:cNvPr>
          <p:cNvSpPr txBox="1"/>
          <p:nvPr/>
        </p:nvSpPr>
        <p:spPr>
          <a:xfrm>
            <a:off x="4353687" y="5713827"/>
            <a:ext cx="401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Modello di simulazione ideale/reale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5F73D14-1989-6229-6BC5-0FF0CDD805A2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3015615" y="2265426"/>
            <a:ext cx="10001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1">
            <a:extLst>
              <a:ext uri="{FF2B5EF4-FFF2-40B4-BE49-F238E27FC236}">
                <a16:creationId xmlns:a16="http://schemas.microsoft.com/office/drawing/2014/main" id="{7B5438E9-49C5-A791-8F4C-DDB31737480A}"/>
              </a:ext>
            </a:extLst>
          </p:cNvPr>
          <p:cNvSpPr/>
          <p:nvPr/>
        </p:nvSpPr>
        <p:spPr>
          <a:xfrm rot="5400000">
            <a:off x="278892" y="379476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Ambito</a:t>
            </a:r>
            <a:endParaRPr lang="it-IT" sz="1600" b="1" dirty="0"/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60B9ECDD-CB23-F32F-D6C6-FA0959A2FBA6}"/>
              </a:ext>
            </a:extLst>
          </p:cNvPr>
          <p:cNvSpPr/>
          <p:nvPr/>
        </p:nvSpPr>
        <p:spPr>
          <a:xfrm rot="5400000">
            <a:off x="1021842" y="1595628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C03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SMPC</a:t>
            </a:r>
            <a:endParaRPr lang="it-IT" b="1" dirty="0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5DF6DFAC-EFD5-7CAE-ED80-1A0588266EC8}"/>
              </a:ext>
            </a:extLst>
          </p:cNvPr>
          <p:cNvSpPr/>
          <p:nvPr/>
        </p:nvSpPr>
        <p:spPr>
          <a:xfrm rot="5400000">
            <a:off x="278892" y="2811780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Tecnica</a:t>
            </a:r>
            <a:endParaRPr lang="it-IT" sz="1600" b="1" dirty="0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E579E3C7-BC2F-CBBE-1B7E-397AD26DA267}"/>
              </a:ext>
            </a:extLst>
          </p:cNvPr>
          <p:cNvSpPr/>
          <p:nvPr/>
        </p:nvSpPr>
        <p:spPr>
          <a:xfrm rot="5400000">
            <a:off x="1021842" y="4027932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Caso d’uso</a:t>
            </a:r>
            <a:endParaRPr lang="it-IT" b="1" dirty="0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E059A1EC-5AF8-E61C-131C-BB03163998B9}"/>
              </a:ext>
            </a:extLst>
          </p:cNvPr>
          <p:cNvSpPr/>
          <p:nvPr/>
        </p:nvSpPr>
        <p:spPr>
          <a:xfrm rot="5400000">
            <a:off x="278892" y="5244084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Fine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55D4D3E-12C1-D892-1296-3866542A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78" y="0"/>
            <a:ext cx="1207041" cy="120704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1398332-43ED-EB9D-151F-FFED1CA8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i="1" dirty="0" err="1"/>
              <a:t>Candidato</a:t>
            </a:r>
            <a:r>
              <a:rPr lang="en-US" sz="1400" b="1" i="1" dirty="0"/>
              <a:t>:</a:t>
            </a:r>
            <a:r>
              <a:rPr lang="en-US" sz="1400" i="1" dirty="0"/>
              <a:t> Giovanni Pascuzzi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17354C7-0155-ABDE-F0EC-9998E62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/>
              <a:t>3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FE55C25A-A78C-312A-20FF-9974527EB393}"/>
              </a:ext>
            </a:extLst>
          </p:cNvPr>
          <p:cNvSpPr/>
          <p:nvPr/>
        </p:nvSpPr>
        <p:spPr>
          <a:xfrm>
            <a:off x="4015740" y="937259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42B1804-FBDC-7678-6D75-D5386C3BF19C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4130040" y="1161287"/>
            <a:ext cx="0" cy="9921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9175B2DB-3C87-FE7F-3B72-31D36FC6FB0A}"/>
              </a:ext>
            </a:extLst>
          </p:cNvPr>
          <p:cNvSpPr/>
          <p:nvPr/>
        </p:nvSpPr>
        <p:spPr>
          <a:xfrm>
            <a:off x="4015740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E23B150-4038-6A65-2AB3-C534A36AEEBA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130040" y="2377440"/>
            <a:ext cx="0" cy="9932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2A60E4A5-64AA-C096-905F-1153500495C0}"/>
              </a:ext>
            </a:extLst>
          </p:cNvPr>
          <p:cNvSpPr/>
          <p:nvPr/>
        </p:nvSpPr>
        <p:spPr>
          <a:xfrm>
            <a:off x="4015740" y="337073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00D9E03-BCD2-28A0-9F04-6030EDBFE21B}"/>
              </a:ext>
            </a:extLst>
          </p:cNvPr>
          <p:cNvSpPr txBox="1"/>
          <p:nvPr/>
        </p:nvSpPr>
        <p:spPr>
          <a:xfrm>
            <a:off x="4358640" y="864607"/>
            <a:ext cx="394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Livello di sicurezza con interruzione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902AB01-EA2E-0CBF-B2B4-B42A48AFA690}"/>
              </a:ext>
            </a:extLst>
          </p:cNvPr>
          <p:cNvSpPr txBox="1"/>
          <p:nvPr/>
        </p:nvSpPr>
        <p:spPr>
          <a:xfrm>
            <a:off x="4358640" y="2065371"/>
            <a:ext cx="5603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Comportamento consentito all’interno del modello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E05B47-D13F-D0CC-46C5-D8AF9DBA8EA3}"/>
              </a:ext>
            </a:extLst>
          </p:cNvPr>
          <p:cNvSpPr txBox="1"/>
          <p:nvPr/>
        </p:nvSpPr>
        <p:spPr>
          <a:xfrm>
            <a:off x="4358640" y="3281523"/>
            <a:ext cx="353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/>
              <a:t>Attaccanti passivi, attivi, occulti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FCA5E69-45E3-6FE9-D175-0FE16BA3173C}"/>
              </a:ext>
            </a:extLst>
          </p:cNvPr>
          <p:cNvSpPr/>
          <p:nvPr/>
        </p:nvSpPr>
        <p:spPr>
          <a:xfrm>
            <a:off x="2787015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0D20513-5553-D181-FE22-47834AE5EE68}"/>
              </a:ext>
            </a:extLst>
          </p:cNvPr>
          <p:cNvSpPr/>
          <p:nvPr/>
        </p:nvSpPr>
        <p:spPr>
          <a:xfrm>
            <a:off x="4015740" y="458571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7E86C8A-21D1-A0C2-2D8D-72DBCAFEDAAB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>
            <a:off x="4130040" y="3594764"/>
            <a:ext cx="0" cy="99095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4DA74A-B0C9-CEBF-51C3-2F9A813046BB}"/>
              </a:ext>
            </a:extLst>
          </p:cNvPr>
          <p:cNvSpPr txBox="1"/>
          <p:nvPr/>
        </p:nvSpPr>
        <p:spPr>
          <a:xfrm>
            <a:off x="4358640" y="4497675"/>
            <a:ext cx="4193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Strategia di corruzione dell’attaccante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18B7321-A399-C753-7BA4-DD71C066CE48}"/>
              </a:ext>
            </a:extLst>
          </p:cNvPr>
          <p:cNvSpPr/>
          <p:nvPr/>
        </p:nvSpPr>
        <p:spPr>
          <a:xfrm>
            <a:off x="4015740" y="5799611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AC9BC318-1A50-43E3-EA63-346543A2A3EB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4130040" y="4809744"/>
            <a:ext cx="0" cy="9898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5D1D57-9D0C-E413-80E9-9A921DE4F997}"/>
              </a:ext>
            </a:extLst>
          </p:cNvPr>
          <p:cNvSpPr txBox="1"/>
          <p:nvPr/>
        </p:nvSpPr>
        <p:spPr>
          <a:xfrm>
            <a:off x="4353687" y="5713827"/>
            <a:ext cx="4221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/>
              <a:t>Corruzione statica, adattiva, proattiva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4C3FD68-9B2B-5D40-C267-FA488547AC68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3015615" y="2265426"/>
            <a:ext cx="10001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1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1">
            <a:extLst>
              <a:ext uri="{FF2B5EF4-FFF2-40B4-BE49-F238E27FC236}">
                <a16:creationId xmlns:a16="http://schemas.microsoft.com/office/drawing/2014/main" id="{2445B8CF-0B8D-2938-5A1D-09D63AF4D87C}"/>
              </a:ext>
            </a:extLst>
          </p:cNvPr>
          <p:cNvSpPr/>
          <p:nvPr/>
        </p:nvSpPr>
        <p:spPr>
          <a:xfrm rot="5400000">
            <a:off x="278892" y="379476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Ambito</a:t>
            </a:r>
            <a:endParaRPr lang="it-IT" sz="1600" b="1" dirty="0"/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8D7D83C5-D4F4-E660-3E23-28A49E5E24D8}"/>
              </a:ext>
            </a:extLst>
          </p:cNvPr>
          <p:cNvSpPr/>
          <p:nvPr/>
        </p:nvSpPr>
        <p:spPr>
          <a:xfrm rot="5400000">
            <a:off x="1021842" y="1595628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C03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SMPC</a:t>
            </a:r>
            <a:endParaRPr lang="it-IT" b="1" dirty="0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2B8E4007-642C-E7EB-2EA0-659D54DF4C4C}"/>
              </a:ext>
            </a:extLst>
          </p:cNvPr>
          <p:cNvSpPr/>
          <p:nvPr/>
        </p:nvSpPr>
        <p:spPr>
          <a:xfrm rot="5400000">
            <a:off x="278892" y="2811780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Tecnica</a:t>
            </a:r>
            <a:endParaRPr lang="it-IT" sz="1600" b="1" dirty="0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6C80E643-51FD-18C2-BE96-5F64FBFBE867}"/>
              </a:ext>
            </a:extLst>
          </p:cNvPr>
          <p:cNvSpPr/>
          <p:nvPr/>
        </p:nvSpPr>
        <p:spPr>
          <a:xfrm rot="5400000">
            <a:off x="1021842" y="4027932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Caso d’uso</a:t>
            </a:r>
            <a:endParaRPr lang="it-IT" b="1" dirty="0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C26E73A6-212F-C2F4-2CB6-CD223A7A00A3}"/>
              </a:ext>
            </a:extLst>
          </p:cNvPr>
          <p:cNvSpPr/>
          <p:nvPr/>
        </p:nvSpPr>
        <p:spPr>
          <a:xfrm rot="5400000">
            <a:off x="278892" y="5244084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Fine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D53081E-FC2C-9638-B4A7-4F674C84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78" y="0"/>
            <a:ext cx="1207041" cy="120704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783AAC-4EDD-8B3A-8907-787C256E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i="1" dirty="0" err="1"/>
              <a:t>Candidato</a:t>
            </a:r>
            <a:r>
              <a:rPr lang="en-US" sz="1400" b="1" i="1" dirty="0"/>
              <a:t>:</a:t>
            </a:r>
            <a:r>
              <a:rPr lang="en-US" sz="1400" i="1" dirty="0"/>
              <a:t> Giovanni Pascuzzi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7EE22B-BC59-F57E-A729-4499A222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/>
              <a:t>4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19581E6-1363-3DB8-EFC3-5C7073BAFCEC}"/>
              </a:ext>
            </a:extLst>
          </p:cNvPr>
          <p:cNvSpPr/>
          <p:nvPr/>
        </p:nvSpPr>
        <p:spPr>
          <a:xfrm>
            <a:off x="4015740" y="937259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482104F-FD32-4732-DD9B-1F7F06708A3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4130040" y="1161287"/>
            <a:ext cx="0" cy="9921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39C544E3-A1CD-E45D-E848-199FB29744F9}"/>
              </a:ext>
            </a:extLst>
          </p:cNvPr>
          <p:cNvSpPr/>
          <p:nvPr/>
        </p:nvSpPr>
        <p:spPr>
          <a:xfrm>
            <a:off x="4015740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48AA4FC-F11D-EB3C-4449-D0AB41C0370F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130040" y="2377440"/>
            <a:ext cx="0" cy="9932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0B528DA5-204F-0EC6-D566-C69A8BDFE6B3}"/>
              </a:ext>
            </a:extLst>
          </p:cNvPr>
          <p:cNvSpPr/>
          <p:nvPr/>
        </p:nvSpPr>
        <p:spPr>
          <a:xfrm>
            <a:off x="4015740" y="337073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31697D-3FB2-A564-09E7-BE74AF65011F}"/>
              </a:ext>
            </a:extLst>
          </p:cNvPr>
          <p:cNvSpPr txBox="1"/>
          <p:nvPr/>
        </p:nvSpPr>
        <p:spPr>
          <a:xfrm>
            <a:off x="4358640" y="864607"/>
            <a:ext cx="4023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Teorema di Composizione Modulare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8343E46-C81B-A0EE-78BA-F672455B184F}"/>
              </a:ext>
            </a:extLst>
          </p:cNvPr>
          <p:cNvSpPr txBox="1"/>
          <p:nvPr/>
        </p:nvSpPr>
        <p:spPr>
          <a:xfrm>
            <a:off x="4358640" y="2065371"/>
            <a:ext cx="417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Composizione Sequenziale e Parallela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65F60D0-3E36-AA84-550D-69DD215F23E2}"/>
              </a:ext>
            </a:extLst>
          </p:cNvPr>
          <p:cNvSpPr txBox="1"/>
          <p:nvPr/>
        </p:nvSpPr>
        <p:spPr>
          <a:xfrm>
            <a:off x="4358640" y="3281523"/>
            <a:ext cx="395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i="1" dirty="0"/>
              <a:t>Modello a componibilità universale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EB6BBEF-B60D-FDC8-9574-E791CA108F18}"/>
              </a:ext>
            </a:extLst>
          </p:cNvPr>
          <p:cNvSpPr/>
          <p:nvPr/>
        </p:nvSpPr>
        <p:spPr>
          <a:xfrm>
            <a:off x="2787015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F460995-37CE-34DC-ABF6-039E8950FBB9}"/>
              </a:ext>
            </a:extLst>
          </p:cNvPr>
          <p:cNvSpPr/>
          <p:nvPr/>
        </p:nvSpPr>
        <p:spPr>
          <a:xfrm>
            <a:off x="4015740" y="458571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8156343D-41F5-BF2A-F627-4783F8BA800C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>
            <a:off x="4130040" y="3594764"/>
            <a:ext cx="0" cy="99095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08325E6-726C-9879-2A5B-0D9A7ACD2A78}"/>
              </a:ext>
            </a:extLst>
          </p:cNvPr>
          <p:cNvSpPr txBox="1"/>
          <p:nvPr/>
        </p:nvSpPr>
        <p:spPr>
          <a:xfrm>
            <a:off x="4358640" y="4497675"/>
            <a:ext cx="6339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I protocolli SMPC non proteggono ne l’input e ne l’output!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0A14690-753C-F629-35ED-4B3FD8E49122}"/>
              </a:ext>
            </a:extLst>
          </p:cNvPr>
          <p:cNvSpPr/>
          <p:nvPr/>
        </p:nvSpPr>
        <p:spPr>
          <a:xfrm>
            <a:off x="4015740" y="5799611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BA5CA30-649F-621B-79E1-EDAD6972EE03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4130040" y="4809744"/>
            <a:ext cx="0" cy="9898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7F8D895-809C-6CA9-EE24-B275EC70CD56}"/>
              </a:ext>
            </a:extLst>
          </p:cNvPr>
          <p:cNvSpPr txBox="1"/>
          <p:nvPr/>
        </p:nvSpPr>
        <p:spPr>
          <a:xfrm>
            <a:off x="4353687" y="5713827"/>
            <a:ext cx="5853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Ma è veramente fattibile assicurare questa sicurezza?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BBD60A09-D745-1ED9-AF48-53E9713DBC4C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3015615" y="2265426"/>
            <a:ext cx="10001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4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1">
            <a:extLst>
              <a:ext uri="{FF2B5EF4-FFF2-40B4-BE49-F238E27FC236}">
                <a16:creationId xmlns:a16="http://schemas.microsoft.com/office/drawing/2014/main" id="{B5F0F5DB-CF45-39E9-CE99-DBB6F0176310}"/>
              </a:ext>
            </a:extLst>
          </p:cNvPr>
          <p:cNvSpPr/>
          <p:nvPr/>
        </p:nvSpPr>
        <p:spPr>
          <a:xfrm rot="5400000">
            <a:off x="278892" y="379476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Ambito</a:t>
            </a:r>
            <a:endParaRPr lang="it-IT" sz="1600" b="1" dirty="0"/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B79D28A3-5678-F9BE-F642-94491D0F1DE2}"/>
              </a:ext>
            </a:extLst>
          </p:cNvPr>
          <p:cNvSpPr/>
          <p:nvPr/>
        </p:nvSpPr>
        <p:spPr>
          <a:xfrm rot="5400000">
            <a:off x="1021842" y="1595628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SMPC</a:t>
            </a:r>
            <a:endParaRPr lang="it-IT" b="1" dirty="0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0BC9B063-CEBF-192F-3C68-545DA887F663}"/>
              </a:ext>
            </a:extLst>
          </p:cNvPr>
          <p:cNvSpPr/>
          <p:nvPr/>
        </p:nvSpPr>
        <p:spPr>
          <a:xfrm rot="5400000">
            <a:off x="278892" y="2811780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6CC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Tecnica</a:t>
            </a:r>
            <a:endParaRPr lang="it-IT" sz="1600" b="1" dirty="0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8DBF5338-C9B8-E8CD-9820-6321DEE2C20D}"/>
              </a:ext>
            </a:extLst>
          </p:cNvPr>
          <p:cNvSpPr/>
          <p:nvPr/>
        </p:nvSpPr>
        <p:spPr>
          <a:xfrm rot="5400000">
            <a:off x="1021842" y="4027932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Caso d’uso</a:t>
            </a:r>
            <a:endParaRPr lang="it-IT" b="1" dirty="0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416F8B94-B894-09A7-C1B8-8E30B0BF828F}"/>
              </a:ext>
            </a:extLst>
          </p:cNvPr>
          <p:cNvSpPr/>
          <p:nvPr/>
        </p:nvSpPr>
        <p:spPr>
          <a:xfrm rot="5400000">
            <a:off x="278892" y="5244084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Fine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D9D30E-B3E6-59E3-3FDF-C2DBE125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78" y="0"/>
            <a:ext cx="1207041" cy="120704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64F7E8-27E9-1CF4-E093-FE2BB6C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i="1" dirty="0" err="1"/>
              <a:t>Candidato</a:t>
            </a:r>
            <a:r>
              <a:rPr lang="en-US" sz="1400" b="1" i="1" dirty="0"/>
              <a:t>:</a:t>
            </a:r>
            <a:r>
              <a:rPr lang="en-US" sz="1400" i="1" dirty="0"/>
              <a:t> Giovanni Pascuzzi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AC4573A-7ACB-A057-5061-56CA2B1E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/>
              <a:t>5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10BB26-CE3C-2E04-2DED-A0B7BE88A5EC}"/>
              </a:ext>
            </a:extLst>
          </p:cNvPr>
          <p:cNvSpPr txBox="1"/>
          <p:nvPr/>
        </p:nvSpPr>
        <p:spPr>
          <a:xfrm>
            <a:off x="4358640" y="864607"/>
            <a:ext cx="4877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Tecniche di costruzione per protocolli SMPC </a:t>
            </a:r>
          </a:p>
          <a:p>
            <a:r>
              <a:rPr lang="it-IT" sz="2000" b="1" dirty="0"/>
              <a:t>che assicurino la sicurezza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6819653-5F11-4913-E07F-E9C6635AE1B1}"/>
              </a:ext>
            </a:extLst>
          </p:cNvPr>
          <p:cNvSpPr txBox="1"/>
          <p:nvPr/>
        </p:nvSpPr>
        <p:spPr>
          <a:xfrm>
            <a:off x="4358640" y="2065371"/>
            <a:ext cx="6689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La condivisione segreta di Shamir sta alla base di tali tecniche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CF3EAFA-3135-8D13-7482-218CA872F2E7}"/>
              </a:ext>
            </a:extLst>
          </p:cNvPr>
          <p:cNvSpPr txBox="1"/>
          <p:nvPr/>
        </p:nvSpPr>
        <p:spPr>
          <a:xfrm>
            <a:off x="4358640" y="3281523"/>
            <a:ext cx="5488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Tecniche generali sfruttano una rappresentazione </a:t>
            </a:r>
          </a:p>
          <a:p>
            <a:r>
              <a:rPr lang="it-IT" sz="2000" b="1" dirty="0"/>
              <a:t>a circuito aritmetico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7FB06E3-97B6-922D-D922-084F46C017AF}"/>
              </a:ext>
            </a:extLst>
          </p:cNvPr>
          <p:cNvSpPr txBox="1"/>
          <p:nvPr/>
        </p:nvSpPr>
        <p:spPr>
          <a:xfrm>
            <a:off x="4358640" y="4497675"/>
            <a:ext cx="5785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La struttura di una funzione può essere sfruttata per </a:t>
            </a:r>
          </a:p>
          <a:p>
            <a:r>
              <a:rPr lang="it-IT" sz="2000" b="1" dirty="0"/>
              <a:t>costruire metodologie protocollari più efficienti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D3037DD-7D85-56A6-2268-250708A693CF}"/>
              </a:ext>
            </a:extLst>
          </p:cNvPr>
          <p:cNvSpPr/>
          <p:nvPr/>
        </p:nvSpPr>
        <p:spPr>
          <a:xfrm>
            <a:off x="4015740" y="937259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AD1C003-0FE8-067C-589B-A198C5C7842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4130040" y="1161287"/>
            <a:ext cx="0" cy="9921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F7F43AEE-A86F-9FAB-2168-EF8B12E54B09}"/>
              </a:ext>
            </a:extLst>
          </p:cNvPr>
          <p:cNvSpPr/>
          <p:nvPr/>
        </p:nvSpPr>
        <p:spPr>
          <a:xfrm>
            <a:off x="4015740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F490C63-48FA-43CF-3799-DAD51BCECBE4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4130040" y="2377440"/>
            <a:ext cx="0" cy="9932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E3672A68-7A34-9326-4F9D-EECD3C9EA390}"/>
              </a:ext>
            </a:extLst>
          </p:cNvPr>
          <p:cNvSpPr/>
          <p:nvPr/>
        </p:nvSpPr>
        <p:spPr>
          <a:xfrm>
            <a:off x="4015740" y="337073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5A42FA6-36E0-4CEC-6913-B5502E126838}"/>
              </a:ext>
            </a:extLst>
          </p:cNvPr>
          <p:cNvSpPr/>
          <p:nvPr/>
        </p:nvSpPr>
        <p:spPr>
          <a:xfrm>
            <a:off x="2042160" y="3369564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D01DC95A-7811-3CFF-7242-1420F21C3CDF}"/>
              </a:ext>
            </a:extLst>
          </p:cNvPr>
          <p:cNvSpPr/>
          <p:nvPr/>
        </p:nvSpPr>
        <p:spPr>
          <a:xfrm>
            <a:off x="4015740" y="458571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AF8B3A6-1A7D-F885-FBD2-9BC75A599B5C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4130040" y="3594764"/>
            <a:ext cx="0" cy="99095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BAF6FBB2-F3F8-3193-08FA-4A19E56521CC}"/>
              </a:ext>
            </a:extLst>
          </p:cNvPr>
          <p:cNvSpPr/>
          <p:nvPr/>
        </p:nvSpPr>
        <p:spPr>
          <a:xfrm>
            <a:off x="4015740" y="5799611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231C3A5-FEE8-C1A3-FE82-AEDD9D579AF0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4130040" y="4809744"/>
            <a:ext cx="0" cy="9898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14B55DCE-77C6-4A58-B1AE-E2073F2626DE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>
            <a:off x="2270760" y="3481578"/>
            <a:ext cx="1744980" cy="117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49E8793-7B70-42D0-957D-11704A25D7CB}"/>
              </a:ext>
            </a:extLst>
          </p:cNvPr>
          <p:cNvSpPr txBox="1"/>
          <p:nvPr/>
        </p:nvSpPr>
        <p:spPr>
          <a:xfrm>
            <a:off x="4353687" y="5713827"/>
            <a:ext cx="5018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Un esempio è il Private Set </a:t>
            </a:r>
            <a:r>
              <a:rPr lang="it-IT" sz="2000" b="1" dirty="0" err="1"/>
              <a:t>Intersection</a:t>
            </a:r>
            <a:r>
              <a:rPr lang="it-IT" sz="2000" b="1" dirty="0"/>
              <a:t> ( PSI )</a:t>
            </a:r>
          </a:p>
        </p:txBody>
      </p:sp>
    </p:spTree>
    <p:extLst>
      <p:ext uri="{BB962C8B-B14F-4D97-AF65-F5344CB8AC3E}">
        <p14:creationId xmlns:p14="http://schemas.microsoft.com/office/powerpoint/2010/main" val="200820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1">
            <a:extLst>
              <a:ext uri="{FF2B5EF4-FFF2-40B4-BE49-F238E27FC236}">
                <a16:creationId xmlns:a16="http://schemas.microsoft.com/office/drawing/2014/main" id="{43BD35D4-0703-A2C9-BEA1-684CAC4837A4}"/>
              </a:ext>
            </a:extLst>
          </p:cNvPr>
          <p:cNvSpPr/>
          <p:nvPr/>
        </p:nvSpPr>
        <p:spPr>
          <a:xfrm rot="5400000">
            <a:off x="278892" y="379476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Ambito</a:t>
            </a:r>
            <a:endParaRPr lang="it-IT" sz="1600" b="1" dirty="0"/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6A7FEE99-E50B-3701-AA63-19B02F68B5EE}"/>
              </a:ext>
            </a:extLst>
          </p:cNvPr>
          <p:cNvSpPr/>
          <p:nvPr/>
        </p:nvSpPr>
        <p:spPr>
          <a:xfrm rot="5400000">
            <a:off x="1021842" y="1595628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SMPC</a:t>
            </a:r>
            <a:endParaRPr lang="it-IT" b="1" dirty="0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9459ED95-6A1B-6B64-B6ED-E8C9F3411D77}"/>
              </a:ext>
            </a:extLst>
          </p:cNvPr>
          <p:cNvSpPr/>
          <p:nvPr/>
        </p:nvSpPr>
        <p:spPr>
          <a:xfrm rot="5400000">
            <a:off x="278892" y="2811780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6CC9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Tecnica</a:t>
            </a:r>
            <a:endParaRPr lang="it-IT" sz="1600" b="1" dirty="0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97AFB5FE-0E27-A2D9-7313-3ACFAA979827}"/>
              </a:ext>
            </a:extLst>
          </p:cNvPr>
          <p:cNvSpPr/>
          <p:nvPr/>
        </p:nvSpPr>
        <p:spPr>
          <a:xfrm rot="5400000">
            <a:off x="1021842" y="4027932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Caso d’uso</a:t>
            </a:r>
            <a:endParaRPr lang="it-IT" b="1" dirty="0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65FBEFCF-7850-4177-BE39-757EF428FACE}"/>
              </a:ext>
            </a:extLst>
          </p:cNvPr>
          <p:cNvSpPr/>
          <p:nvPr/>
        </p:nvSpPr>
        <p:spPr>
          <a:xfrm rot="5400000">
            <a:off x="278892" y="5244084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Fine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8536F3-A14A-DF69-5CB4-C54731A7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78" y="0"/>
            <a:ext cx="1207041" cy="120704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3B189E5-4AC4-BA92-F227-00A89BC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i="1" dirty="0" err="1"/>
              <a:t>Candidato</a:t>
            </a:r>
            <a:r>
              <a:rPr lang="en-US" sz="1400" b="1" i="1" dirty="0"/>
              <a:t>:</a:t>
            </a:r>
            <a:r>
              <a:rPr lang="en-US" sz="1400" i="1" dirty="0"/>
              <a:t> Giovanni Pascuzzi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A028BA2-1335-E81E-C2D7-A127E0D4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/>
              <a:t>6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2FCD69A-BD5B-3228-DAF2-A9162312DBAD}"/>
              </a:ext>
            </a:extLst>
          </p:cNvPr>
          <p:cNvSpPr/>
          <p:nvPr/>
        </p:nvSpPr>
        <p:spPr>
          <a:xfrm>
            <a:off x="4015740" y="937259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3F2DD8F-4AB9-9EF6-5178-7074834064C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4130040" y="1161287"/>
            <a:ext cx="0" cy="9921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D97DA770-0027-6057-DEB6-98080B61CAD7}"/>
              </a:ext>
            </a:extLst>
          </p:cNvPr>
          <p:cNvSpPr/>
          <p:nvPr/>
        </p:nvSpPr>
        <p:spPr>
          <a:xfrm>
            <a:off x="4015740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5732B94D-D1C4-7DA3-E173-955EFFD0380B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130040" y="2377440"/>
            <a:ext cx="0" cy="9932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D6852008-16F3-4288-9F59-20B7C376A158}"/>
              </a:ext>
            </a:extLst>
          </p:cNvPr>
          <p:cNvSpPr/>
          <p:nvPr/>
        </p:nvSpPr>
        <p:spPr>
          <a:xfrm>
            <a:off x="4015740" y="337073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0B741C-26BF-956A-27AF-98656AEA7467}"/>
              </a:ext>
            </a:extLst>
          </p:cNvPr>
          <p:cNvSpPr txBox="1"/>
          <p:nvPr/>
        </p:nvSpPr>
        <p:spPr>
          <a:xfrm>
            <a:off x="4358640" y="864607"/>
            <a:ext cx="6896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Nel PSI si vuole trovare l’intersezione tra due insiemi senza mai</a:t>
            </a:r>
          </a:p>
          <a:p>
            <a:r>
              <a:rPr lang="it-IT" sz="2000" b="1" dirty="0"/>
              <a:t>rivelare gli elementi degli insiemi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F7B9648-0E18-AC26-6F5F-B9C7663C14F1}"/>
              </a:ext>
            </a:extLst>
          </p:cNvPr>
          <p:cNvSpPr txBox="1"/>
          <p:nvPr/>
        </p:nvSpPr>
        <p:spPr>
          <a:xfrm>
            <a:off x="4358640" y="2065371"/>
            <a:ext cx="7635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Si ricorre all’utilizzo di un </a:t>
            </a:r>
            <a:r>
              <a:rPr lang="it-IT" sz="2000" b="1" i="1" dirty="0" err="1"/>
              <a:t>oblivious</a:t>
            </a:r>
            <a:r>
              <a:rPr lang="it-IT" sz="2000" b="1" i="1" dirty="0"/>
              <a:t> </a:t>
            </a:r>
            <a:r>
              <a:rPr lang="it-IT" sz="2000" b="1" i="1" dirty="0" err="1"/>
              <a:t>pseudorandom</a:t>
            </a:r>
            <a:r>
              <a:rPr lang="it-IT" sz="2000" b="1" i="1" dirty="0"/>
              <a:t> </a:t>
            </a:r>
            <a:r>
              <a:rPr lang="it-IT" sz="2000" b="1" i="1" dirty="0" err="1"/>
              <a:t>function</a:t>
            </a:r>
            <a:r>
              <a:rPr lang="it-IT" sz="2000" b="1" i="1" dirty="0"/>
              <a:t> </a:t>
            </a:r>
            <a:r>
              <a:rPr lang="it-IT" sz="2000" b="1" i="1" dirty="0" err="1"/>
              <a:t>evaluation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8EEE21D-47C8-1363-2782-60A3806C43CD}"/>
              </a:ext>
            </a:extLst>
          </p:cNvPr>
          <p:cNvSpPr txBox="1"/>
          <p:nvPr/>
        </p:nvSpPr>
        <p:spPr>
          <a:xfrm>
            <a:off x="4358640" y="3281523"/>
            <a:ext cx="7483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Il primo partecipante sceglie una chiave da usare nella valutazione di</a:t>
            </a:r>
          </a:p>
          <a:p>
            <a:r>
              <a:rPr lang="it-IT" sz="2000" b="1" dirty="0"/>
              <a:t>una funzione pseudo-casuale e non invertibile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9F1CD419-02B7-82BB-0E0E-8AF4D15A2B81}"/>
              </a:ext>
            </a:extLst>
          </p:cNvPr>
          <p:cNvSpPr/>
          <p:nvPr/>
        </p:nvSpPr>
        <p:spPr>
          <a:xfrm>
            <a:off x="2042160" y="3369564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8096F1A-E885-601F-489D-420C1BE36703}"/>
              </a:ext>
            </a:extLst>
          </p:cNvPr>
          <p:cNvSpPr/>
          <p:nvPr/>
        </p:nvSpPr>
        <p:spPr>
          <a:xfrm>
            <a:off x="4015740" y="458571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DAC895E-8672-30A8-FD87-2F9141A0F0DF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>
            <a:off x="4130040" y="3594764"/>
            <a:ext cx="0" cy="99095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0EAFAE2-E916-8690-F20F-F77B6A816616}"/>
              </a:ext>
            </a:extLst>
          </p:cNvPr>
          <p:cNvSpPr txBox="1"/>
          <p:nvPr/>
        </p:nvSpPr>
        <p:spPr>
          <a:xfrm>
            <a:off x="4358640" y="4497675"/>
            <a:ext cx="795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I due partecipanti valutano tale funzione su ogni elemento; l’intersezione </a:t>
            </a:r>
          </a:p>
          <a:p>
            <a:r>
              <a:rPr lang="it-IT" sz="2000" b="1" dirty="0"/>
              <a:t>degli insiemi risultanti determinerà la soluzione al problema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DA628237-C593-6673-E981-3BEA57D5F160}"/>
              </a:ext>
            </a:extLst>
          </p:cNvPr>
          <p:cNvSpPr/>
          <p:nvPr/>
        </p:nvSpPr>
        <p:spPr>
          <a:xfrm>
            <a:off x="4015740" y="5799611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3210E3E1-EB5A-C20A-1D06-42FDC59EAE1F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4130040" y="4809744"/>
            <a:ext cx="0" cy="9898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4EA5031-2358-0F8D-45D3-D1E48BBBBE1E}"/>
              </a:ext>
            </a:extLst>
          </p:cNvPr>
          <p:cNvSpPr txBox="1"/>
          <p:nvPr/>
        </p:nvSpPr>
        <p:spPr>
          <a:xfrm>
            <a:off x="4353687" y="5713827"/>
            <a:ext cx="728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Questo protocollo è un esempio di composizione modulare, inoltre</a:t>
            </a:r>
          </a:p>
          <a:p>
            <a:r>
              <a:rPr lang="it-IT" sz="2000" b="1" dirty="0"/>
              <a:t>è applicabile nel modello con </a:t>
            </a:r>
            <a:r>
              <a:rPr lang="it-IT" sz="2000" b="1" i="1" dirty="0"/>
              <a:t>attaccanti quasi-onesti</a:t>
            </a:r>
            <a:endParaRPr lang="it-IT" sz="2000" b="1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5CED8D5-9794-5D91-7244-E3E5F9D64B55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>
            <a:off x="2270760" y="3481578"/>
            <a:ext cx="1744980" cy="117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5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1">
            <a:extLst>
              <a:ext uri="{FF2B5EF4-FFF2-40B4-BE49-F238E27FC236}">
                <a16:creationId xmlns:a16="http://schemas.microsoft.com/office/drawing/2014/main" id="{99A1A818-832B-296C-771B-5223BE432C84}"/>
              </a:ext>
            </a:extLst>
          </p:cNvPr>
          <p:cNvSpPr/>
          <p:nvPr/>
        </p:nvSpPr>
        <p:spPr>
          <a:xfrm rot="5400000">
            <a:off x="278892" y="379476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Ambito</a:t>
            </a:r>
            <a:endParaRPr lang="it-IT" sz="1600" b="1" dirty="0"/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FCBC7119-CE9F-57B1-6C80-3C0F499C23F8}"/>
              </a:ext>
            </a:extLst>
          </p:cNvPr>
          <p:cNvSpPr/>
          <p:nvPr/>
        </p:nvSpPr>
        <p:spPr>
          <a:xfrm rot="5400000">
            <a:off x="1021842" y="1595628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SMPC</a:t>
            </a:r>
            <a:endParaRPr lang="it-IT" b="1" dirty="0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B666E976-B377-D4C2-A1AA-B0FF3B8DB31E}"/>
              </a:ext>
            </a:extLst>
          </p:cNvPr>
          <p:cNvSpPr/>
          <p:nvPr/>
        </p:nvSpPr>
        <p:spPr>
          <a:xfrm rot="5400000">
            <a:off x="278892" y="2811780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Tecnica</a:t>
            </a:r>
            <a:endParaRPr lang="it-IT" sz="1600" b="1" dirty="0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24A30E67-A9C6-D320-E6A6-907C093A7DA4}"/>
              </a:ext>
            </a:extLst>
          </p:cNvPr>
          <p:cNvSpPr/>
          <p:nvPr/>
        </p:nvSpPr>
        <p:spPr>
          <a:xfrm rot="5400000">
            <a:off x="1021842" y="4027932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CC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Caso d’uso</a:t>
            </a:r>
            <a:endParaRPr lang="it-IT" b="1" dirty="0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68A51270-A0BD-F88C-264F-E2F619B9C6A5}"/>
              </a:ext>
            </a:extLst>
          </p:cNvPr>
          <p:cNvSpPr/>
          <p:nvPr/>
        </p:nvSpPr>
        <p:spPr>
          <a:xfrm rot="5400000">
            <a:off x="278892" y="5244084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Fine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150B958-182B-3852-296A-398CD078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78" y="0"/>
            <a:ext cx="1207041" cy="120704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BB3A31-CEC5-8679-CE14-F726BCEB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i="1" dirty="0" err="1"/>
              <a:t>Candidato</a:t>
            </a:r>
            <a:r>
              <a:rPr lang="en-US" sz="1400" b="1" i="1" dirty="0"/>
              <a:t>: </a:t>
            </a:r>
            <a:r>
              <a:rPr lang="en-US" sz="1400" i="1" dirty="0"/>
              <a:t>Giovanni Pascuzzi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7A63C3-7902-8D5F-9926-A3E4D786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/>
              <a:t>7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0E8C9D0-193E-BF66-F609-4A7EB6FEFCB8}"/>
              </a:ext>
            </a:extLst>
          </p:cNvPr>
          <p:cNvSpPr/>
          <p:nvPr/>
        </p:nvSpPr>
        <p:spPr>
          <a:xfrm>
            <a:off x="4015740" y="937259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C680119-C078-78EB-D6F5-95DAC1800845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4130040" y="1161287"/>
            <a:ext cx="0" cy="9921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A8A44C3D-2079-5FCF-067A-68CE3CBC7EC6}"/>
              </a:ext>
            </a:extLst>
          </p:cNvPr>
          <p:cNvSpPr/>
          <p:nvPr/>
        </p:nvSpPr>
        <p:spPr>
          <a:xfrm>
            <a:off x="4015740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A45C246-1EC9-BA44-3368-2A92EC33ACA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130040" y="2377440"/>
            <a:ext cx="0" cy="9932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58B481CE-6E8A-B855-4885-9EA0344EA1D3}"/>
              </a:ext>
            </a:extLst>
          </p:cNvPr>
          <p:cNvSpPr/>
          <p:nvPr/>
        </p:nvSpPr>
        <p:spPr>
          <a:xfrm>
            <a:off x="4015740" y="337073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5DC55E-E629-9B92-3723-17748C9AACDC}"/>
              </a:ext>
            </a:extLst>
          </p:cNvPr>
          <p:cNvSpPr txBox="1"/>
          <p:nvPr/>
        </p:nvSpPr>
        <p:spPr>
          <a:xfrm>
            <a:off x="4358640" y="864607"/>
            <a:ext cx="651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Un importante caso d’uso del SMPC si ha nelle metodologie</a:t>
            </a:r>
          </a:p>
          <a:p>
            <a:r>
              <a:rPr lang="it-IT" sz="2000" b="1" dirty="0"/>
              <a:t>di conversione pubblicitaria di Google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E6301AD-C511-D809-4580-D5A1E3665E65}"/>
              </a:ext>
            </a:extLst>
          </p:cNvPr>
          <p:cNvSpPr txBox="1"/>
          <p:nvPr/>
        </p:nvSpPr>
        <p:spPr>
          <a:xfrm>
            <a:off x="4358640" y="2065371"/>
            <a:ext cx="6541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Si vuole calcolare quali acquisti sono stati influenzati da una</a:t>
            </a:r>
          </a:p>
          <a:p>
            <a:r>
              <a:rPr lang="it-IT" sz="2000" b="1" dirty="0"/>
              <a:t>data pubblicità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890941-5D07-4622-C402-DB033F339C3F}"/>
              </a:ext>
            </a:extLst>
          </p:cNvPr>
          <p:cNvSpPr txBox="1"/>
          <p:nvPr/>
        </p:nvSpPr>
        <p:spPr>
          <a:xfrm>
            <a:off x="4358640" y="3281523"/>
            <a:ext cx="691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Se gli acquisti non vengono effettuati online, Google e l’azienda</a:t>
            </a:r>
          </a:p>
          <a:p>
            <a:r>
              <a:rPr lang="it-IT" sz="2000" b="1" dirty="0"/>
              <a:t>che paga per la pubblicità devono condividere dei dati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09B2906-AB36-A2B5-AFBF-E53AD1808819}"/>
              </a:ext>
            </a:extLst>
          </p:cNvPr>
          <p:cNvSpPr/>
          <p:nvPr/>
        </p:nvSpPr>
        <p:spPr>
          <a:xfrm>
            <a:off x="2787015" y="458571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C3901979-9038-CA3F-EAFB-F59096D778D0}"/>
              </a:ext>
            </a:extLst>
          </p:cNvPr>
          <p:cNvSpPr/>
          <p:nvPr/>
        </p:nvSpPr>
        <p:spPr>
          <a:xfrm>
            <a:off x="4015740" y="458571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7042AB23-4D41-ED69-0CC0-A85E56F5252C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>
            <a:off x="4130040" y="3594764"/>
            <a:ext cx="0" cy="99095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09B2124-84F4-858E-802E-A269EA9D1C95}"/>
              </a:ext>
            </a:extLst>
          </p:cNvPr>
          <p:cNvSpPr txBox="1"/>
          <p:nvPr/>
        </p:nvSpPr>
        <p:spPr>
          <a:xfrm>
            <a:off x="4358640" y="4497675"/>
            <a:ext cx="3774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È proprio necessario condividerli?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DA34F5F-B257-DD65-C343-C3E6229A7C96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3015615" y="4697730"/>
            <a:ext cx="10001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3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agono 1">
            <a:extLst>
              <a:ext uri="{FF2B5EF4-FFF2-40B4-BE49-F238E27FC236}">
                <a16:creationId xmlns:a16="http://schemas.microsoft.com/office/drawing/2014/main" id="{E419811B-180B-64A4-F33F-9A7F62C86814}"/>
              </a:ext>
            </a:extLst>
          </p:cNvPr>
          <p:cNvSpPr/>
          <p:nvPr/>
        </p:nvSpPr>
        <p:spPr>
          <a:xfrm rot="5400000">
            <a:off x="278892" y="379476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Ambito</a:t>
            </a:r>
            <a:endParaRPr lang="it-IT" sz="1600" b="1" dirty="0"/>
          </a:p>
        </p:txBody>
      </p:sp>
      <p:sp>
        <p:nvSpPr>
          <p:cNvPr id="3" name="Esagono 2">
            <a:extLst>
              <a:ext uri="{FF2B5EF4-FFF2-40B4-BE49-F238E27FC236}">
                <a16:creationId xmlns:a16="http://schemas.microsoft.com/office/drawing/2014/main" id="{B12C519C-1687-D4E4-2B0E-2543A945B2EC}"/>
              </a:ext>
            </a:extLst>
          </p:cNvPr>
          <p:cNvSpPr/>
          <p:nvPr/>
        </p:nvSpPr>
        <p:spPr>
          <a:xfrm rot="5400000">
            <a:off x="1021842" y="1595628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SMPC</a:t>
            </a:r>
            <a:endParaRPr lang="it-IT" b="1" dirty="0"/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1375C98E-458F-8024-A429-7FD1BD33AF1B}"/>
              </a:ext>
            </a:extLst>
          </p:cNvPr>
          <p:cNvSpPr/>
          <p:nvPr/>
        </p:nvSpPr>
        <p:spPr>
          <a:xfrm rot="5400000">
            <a:off x="278892" y="2811780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000" b="1" dirty="0"/>
              <a:t>Tecnica</a:t>
            </a:r>
            <a:endParaRPr lang="it-IT" sz="1600" b="1" dirty="0"/>
          </a:p>
        </p:txBody>
      </p:sp>
      <p:sp>
        <p:nvSpPr>
          <p:cNvPr id="5" name="Esagono 4">
            <a:extLst>
              <a:ext uri="{FF2B5EF4-FFF2-40B4-BE49-F238E27FC236}">
                <a16:creationId xmlns:a16="http://schemas.microsoft.com/office/drawing/2014/main" id="{CB16B7D1-D76A-DD96-CA14-4AD679113EC1}"/>
              </a:ext>
            </a:extLst>
          </p:cNvPr>
          <p:cNvSpPr/>
          <p:nvPr/>
        </p:nvSpPr>
        <p:spPr>
          <a:xfrm rot="5400000">
            <a:off x="1021842" y="4027932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Caso d’uso</a:t>
            </a:r>
            <a:endParaRPr lang="it-IT" b="1" dirty="0"/>
          </a:p>
        </p:txBody>
      </p:sp>
      <p:sp>
        <p:nvSpPr>
          <p:cNvPr id="6" name="Esagono 5">
            <a:extLst>
              <a:ext uri="{FF2B5EF4-FFF2-40B4-BE49-F238E27FC236}">
                <a16:creationId xmlns:a16="http://schemas.microsoft.com/office/drawing/2014/main" id="{A3E4DADD-6E9F-4EDE-CBD3-16B503682774}"/>
              </a:ext>
            </a:extLst>
          </p:cNvPr>
          <p:cNvSpPr/>
          <p:nvPr/>
        </p:nvSpPr>
        <p:spPr>
          <a:xfrm rot="5400000">
            <a:off x="278892" y="5244084"/>
            <a:ext cx="1467612" cy="133959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55AAD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/>
              <a:t>Fine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0947C42-37D0-9744-EC58-D5876566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978" y="0"/>
            <a:ext cx="1207041" cy="120704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B1BF847-0F34-7FA2-9877-A35B7508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i="1" dirty="0" err="1"/>
              <a:t>Candidato</a:t>
            </a:r>
            <a:r>
              <a:rPr lang="en-US" sz="1400" b="1" i="1" dirty="0"/>
              <a:t>:</a:t>
            </a:r>
            <a:r>
              <a:rPr lang="en-US" sz="1400" i="1" dirty="0"/>
              <a:t> Giovanni Pascuzzi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F738442-006C-5E03-B5EA-F735F5E9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/>
              <a:t>8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9CF37E4-9A03-D03D-D840-A8A4C92B3D26}"/>
              </a:ext>
            </a:extLst>
          </p:cNvPr>
          <p:cNvSpPr/>
          <p:nvPr/>
        </p:nvSpPr>
        <p:spPr>
          <a:xfrm>
            <a:off x="4015740" y="937259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6CE30507-2F9F-140B-BD4D-34B1C9B81C07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4130040" y="1161287"/>
            <a:ext cx="0" cy="9921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841B31A-4B7E-CCAC-E3BF-88B2C3F1CEBF}"/>
              </a:ext>
            </a:extLst>
          </p:cNvPr>
          <p:cNvSpPr/>
          <p:nvPr/>
        </p:nvSpPr>
        <p:spPr>
          <a:xfrm>
            <a:off x="4015740" y="2153412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17BDACA-98DD-7481-342D-92665B0C872C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4130040" y="2377440"/>
            <a:ext cx="0" cy="99329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2062023E-124E-74D4-FEA3-DA621955EF8A}"/>
              </a:ext>
            </a:extLst>
          </p:cNvPr>
          <p:cNvSpPr/>
          <p:nvPr/>
        </p:nvSpPr>
        <p:spPr>
          <a:xfrm>
            <a:off x="4015740" y="337073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C6511B-DE51-0EE3-D9A1-C69534A263D7}"/>
              </a:ext>
            </a:extLst>
          </p:cNvPr>
          <p:cNvSpPr txBox="1"/>
          <p:nvPr/>
        </p:nvSpPr>
        <p:spPr>
          <a:xfrm>
            <a:off x="4358640" y="864607"/>
            <a:ext cx="5983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Il SMPC rappresenta un esempio di successo, nel lungo</a:t>
            </a:r>
          </a:p>
          <a:p>
            <a:r>
              <a:rPr lang="it-IT" sz="2000" b="1" dirty="0"/>
              <a:t>lavoro della ricerca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73A0F74-519B-FE69-FA32-F2BB422BAEA8}"/>
              </a:ext>
            </a:extLst>
          </p:cNvPr>
          <p:cNvSpPr txBox="1"/>
          <p:nvPr/>
        </p:nvSpPr>
        <p:spPr>
          <a:xfrm>
            <a:off x="4358640" y="2065371"/>
            <a:ext cx="6501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Inizialmente la sua applicabilità venne messa in discussione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D015CAC-3EBA-C7CB-2C96-4FEAF788AC76}"/>
              </a:ext>
            </a:extLst>
          </p:cNvPr>
          <p:cNvSpPr txBox="1"/>
          <p:nvPr/>
        </p:nvSpPr>
        <p:spPr>
          <a:xfrm>
            <a:off x="4358640" y="3281523"/>
            <a:ext cx="6800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Dall’ultimo decennio è considerato come pietra angolare nello</a:t>
            </a:r>
          </a:p>
          <a:p>
            <a:r>
              <a:rPr lang="it-IT" sz="2000" b="1" dirty="0"/>
              <a:t>sviluppo protocollare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AF8ED50-8883-A287-2168-87E081A5E8F8}"/>
              </a:ext>
            </a:extLst>
          </p:cNvPr>
          <p:cNvSpPr/>
          <p:nvPr/>
        </p:nvSpPr>
        <p:spPr>
          <a:xfrm>
            <a:off x="2104644" y="5799611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799A0848-8695-AB68-3264-27526F4E07DB}"/>
              </a:ext>
            </a:extLst>
          </p:cNvPr>
          <p:cNvSpPr/>
          <p:nvPr/>
        </p:nvSpPr>
        <p:spPr>
          <a:xfrm>
            <a:off x="4015740" y="4585716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C46A137-433D-6C6E-8A9E-738913D294C6}"/>
              </a:ext>
            </a:extLst>
          </p:cNvPr>
          <p:cNvCxnSpPr>
            <a:cxnSpLocks/>
            <a:stCxn id="14" idx="4"/>
            <a:endCxn id="19" idx="0"/>
          </p:cNvCxnSpPr>
          <p:nvPr/>
        </p:nvCxnSpPr>
        <p:spPr>
          <a:xfrm>
            <a:off x="4130040" y="3594764"/>
            <a:ext cx="0" cy="99095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EF407B8-F0C9-229F-2625-CE9A20060B2D}"/>
              </a:ext>
            </a:extLst>
          </p:cNvPr>
          <p:cNvSpPr txBox="1"/>
          <p:nvPr/>
        </p:nvSpPr>
        <p:spPr>
          <a:xfrm>
            <a:off x="4358640" y="4497675"/>
            <a:ext cx="6289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La sua implementazione richiede una grande competenza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BFA02A9-B8FA-D198-3F8F-57D595AD5D5E}"/>
              </a:ext>
            </a:extLst>
          </p:cNvPr>
          <p:cNvSpPr/>
          <p:nvPr/>
        </p:nvSpPr>
        <p:spPr>
          <a:xfrm>
            <a:off x="4015740" y="5799611"/>
            <a:ext cx="228600" cy="2240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96BE6FA-80D6-554D-4A7E-162B126B13EE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4130040" y="4809744"/>
            <a:ext cx="0" cy="98986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F2F651D-71FC-5987-2884-6F9845A8DC86}"/>
              </a:ext>
            </a:extLst>
          </p:cNvPr>
          <p:cNvSpPr txBox="1"/>
          <p:nvPr/>
        </p:nvSpPr>
        <p:spPr>
          <a:xfrm>
            <a:off x="4353687" y="5713827"/>
            <a:ext cx="6485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Il suo uso richiede una non banale potenza computazionale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354A5137-5B43-3F0F-EAC3-990D8A2E417D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>
            <a:off x="2333244" y="5911625"/>
            <a:ext cx="168249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93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</TotalTime>
  <Words>464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PASCUZZI</dc:creator>
  <cp:lastModifiedBy>GIOVANNI PASCUZZI</cp:lastModifiedBy>
  <cp:revision>25</cp:revision>
  <dcterms:created xsi:type="dcterms:W3CDTF">2023-08-26T13:35:18Z</dcterms:created>
  <dcterms:modified xsi:type="dcterms:W3CDTF">2023-09-02T21:45:19Z</dcterms:modified>
</cp:coreProperties>
</file>