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0" r:id="rId2"/>
    <p:sldId id="256" r:id="rId3"/>
    <p:sldId id="258" r:id="rId4"/>
    <p:sldId id="279" r:id="rId5"/>
    <p:sldId id="260" r:id="rId6"/>
    <p:sldId id="272" r:id="rId7"/>
    <p:sldId id="280" r:id="rId8"/>
    <p:sldId id="282" r:id="rId9"/>
    <p:sldId id="261" r:id="rId10"/>
    <p:sldId id="273" r:id="rId11"/>
    <p:sldId id="276" r:id="rId12"/>
    <p:sldId id="283" r:id="rId13"/>
    <p:sldId id="277" r:id="rId14"/>
    <p:sldId id="262" r:id="rId15"/>
    <p:sldId id="284" r:id="rId16"/>
    <p:sldId id="264"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66976" autoAdjust="0"/>
  </p:normalViewPr>
  <p:slideViewPr>
    <p:cSldViewPr snapToGrid="0">
      <p:cViewPr varScale="1">
        <p:scale>
          <a:sx n="48" d="100"/>
          <a:sy n="48" d="100"/>
        </p:scale>
        <p:origin x="1572"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0DA4B-0FC9-46AD-A11E-80DD51F8A432}" type="datetimeFigureOut">
              <a:rPr lang="it-IT" smtClean="0"/>
              <a:pPr/>
              <a:t>27/02/2019</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CB82EB-89B6-4FAD-B29C-69DCEAA78910}" type="slidenum">
              <a:rPr lang="it-IT" smtClean="0"/>
              <a:pPr/>
              <a:t>‹N›</a:t>
            </a:fld>
            <a:endParaRPr lang="it-IT" dirty="0"/>
          </a:p>
        </p:txBody>
      </p:sp>
    </p:spTree>
    <p:extLst>
      <p:ext uri="{BB962C8B-B14F-4D97-AF65-F5344CB8AC3E}">
        <p14:creationId xmlns:p14="http://schemas.microsoft.com/office/powerpoint/2010/main" val="2720510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topic of this project activity was a data mining task provided by a famous competition platform, Kaggle.</a:t>
            </a:r>
            <a:endParaRPr lang="it-IT" sz="1200" kern="1200" dirty="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8BCB82EB-89B6-4FAD-B29C-69DCEAA78910}" type="slidenum">
              <a:rPr lang="it-IT" smtClean="0"/>
              <a:pPr/>
              <a:t>1</a:t>
            </a:fld>
            <a:endParaRPr lang="it-IT" dirty="0"/>
          </a:p>
        </p:txBody>
      </p:sp>
    </p:spTree>
    <p:extLst>
      <p:ext uri="{BB962C8B-B14F-4D97-AF65-F5344CB8AC3E}">
        <p14:creationId xmlns:p14="http://schemas.microsoft.com/office/powerpoint/2010/main" val="704157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a:solidFill>
                  <a:schemeClr val="tx1"/>
                </a:solidFill>
                <a:effectLst/>
                <a:latin typeface="+mn-lt"/>
                <a:ea typeface="+mn-ea"/>
                <a:cs typeface="+mn-cs"/>
              </a:rPr>
              <a:t>The task focused on earthquake predictions, and in particular our goal was, given the sets of data, to predict the period of time from a certain point to the next earthquake.</a:t>
            </a:r>
            <a:endParaRPr lang="it-IT" dirty="0"/>
          </a:p>
        </p:txBody>
      </p:sp>
      <p:sp>
        <p:nvSpPr>
          <p:cNvPr id="4" name="Segnaposto numero diapositiva 3"/>
          <p:cNvSpPr>
            <a:spLocks noGrp="1"/>
          </p:cNvSpPr>
          <p:nvPr>
            <p:ph type="sldNum" sz="quarter" idx="5"/>
          </p:nvPr>
        </p:nvSpPr>
        <p:spPr/>
        <p:txBody>
          <a:bodyPr/>
          <a:lstStyle/>
          <a:p>
            <a:fld id="{8BCB82EB-89B6-4FAD-B29C-69DCEAA78910}" type="slidenum">
              <a:rPr lang="it-IT" smtClean="0"/>
              <a:pPr/>
              <a:t>2</a:t>
            </a:fld>
            <a:endParaRPr lang="it-IT" dirty="0"/>
          </a:p>
        </p:txBody>
      </p:sp>
    </p:spTree>
    <p:extLst>
      <p:ext uri="{BB962C8B-B14F-4D97-AF65-F5344CB8AC3E}">
        <p14:creationId xmlns:p14="http://schemas.microsoft.com/office/powerpoint/2010/main" val="721179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a:solidFill>
                  <a:schemeClr val="tx1"/>
                </a:solidFill>
                <a:effectLst/>
                <a:latin typeface="+mn-lt"/>
                <a:ea typeface="+mn-ea"/>
                <a:cs typeface="+mn-cs"/>
              </a:rPr>
              <a:t>It’s worth mentioning that the data provided, in two large sets as we will see later, is the result of laboratory experiments and not real geophysics data, so the earthquakes are simulated and the outcome, although accurate, has to be considered not that close to a real-world prediction. In fact, real-world earthquake predictors that already exist take many factors into account, while we’ll only work on the acoustic signal data. The training dataset, a huge set of almost 10Gbs of entries, is made of two columns: the acoustic data and a time to failure, which is the continuous value to predict for the challenge and represents the time to the next earthquake. Being it continuous, the data mining task could already be defined to be a regression type of problem. The test set on the other hand is a collection of segments of data split into files that cannot be considered contiguous between each other; each segment contains 150.000 entries made only of one field, the acoustic data. The expected result to be handled to the Kaggle platform is a new dataset containing one entry for each segment, representing the time to failure value computed for it by the data mining model. The score to evaluate the performance of the model can be computed on the test set only by Kaggle, since we do not have the real values of time to failure, and it is computed using the mean absolute error, so the lower, the better.</a:t>
            </a:r>
            <a:endParaRPr lang="it-IT" dirty="0"/>
          </a:p>
        </p:txBody>
      </p:sp>
      <p:sp>
        <p:nvSpPr>
          <p:cNvPr id="4" name="Segnaposto numero diapositiva 3"/>
          <p:cNvSpPr>
            <a:spLocks noGrp="1"/>
          </p:cNvSpPr>
          <p:nvPr>
            <p:ph type="sldNum" sz="quarter" idx="5"/>
          </p:nvPr>
        </p:nvSpPr>
        <p:spPr/>
        <p:txBody>
          <a:bodyPr/>
          <a:lstStyle/>
          <a:p>
            <a:fld id="{8BCB82EB-89B6-4FAD-B29C-69DCEAA78910}" type="slidenum">
              <a:rPr lang="it-IT" smtClean="0"/>
              <a:pPr/>
              <a:t>3</a:t>
            </a:fld>
            <a:endParaRPr lang="it-IT" dirty="0"/>
          </a:p>
        </p:txBody>
      </p:sp>
    </p:spTree>
    <p:extLst>
      <p:ext uri="{BB962C8B-B14F-4D97-AF65-F5344CB8AC3E}">
        <p14:creationId xmlns:p14="http://schemas.microsoft.com/office/powerpoint/2010/main" val="1630338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a:solidFill>
                  <a:schemeClr val="tx1"/>
                </a:solidFill>
                <a:effectLst/>
                <a:latin typeface="+mn-lt"/>
                <a:ea typeface="+mn-ea"/>
                <a:cs typeface="+mn-cs"/>
              </a:rPr>
              <a:t>Here we can have a look at the data, which is an operation that we did preemptively to any model building attempt, just to have the grasp of what we were working on. As we can tell there’s some kind of connection between acoustic data and time to failure, of course, but aside from the high peaks of the acoustic data there is not a regular pattern, which turned out to be an issue since it is based on those values that the predictions had to be done. Of course, a first problem with the data, aside from the fact that it’s really a huge amount of entries, is that it only had one value to work on in order to predict the time to failure, which is the acoustic signal: building a model only on that would result in computing something overfitted to the training set, so of course the data needed to be preprocessed. With preprocessing, in this particular case, we mean a process of splitting data into chunks and for each of those computing some operations of aggregation, like average, minimum, maximum and standard deviation, the most basic ones. The most intuitive and obvious size for the splitting was of 150.000 entries, resembling the test set segments, but of course other choices wouldn’t have been wrong.</a:t>
            </a:r>
            <a:endParaRPr lang="it-IT" dirty="0"/>
          </a:p>
        </p:txBody>
      </p:sp>
      <p:sp>
        <p:nvSpPr>
          <p:cNvPr id="4" name="Segnaposto numero diapositiva 3"/>
          <p:cNvSpPr>
            <a:spLocks noGrp="1"/>
          </p:cNvSpPr>
          <p:nvPr>
            <p:ph type="sldNum" sz="quarter" idx="5"/>
          </p:nvPr>
        </p:nvSpPr>
        <p:spPr/>
        <p:txBody>
          <a:bodyPr/>
          <a:lstStyle/>
          <a:p>
            <a:fld id="{8BCB82EB-89B6-4FAD-B29C-69DCEAA78910}" type="slidenum">
              <a:rPr lang="it-IT" smtClean="0"/>
              <a:pPr/>
              <a:t>4</a:t>
            </a:fld>
            <a:endParaRPr lang="it-IT" dirty="0"/>
          </a:p>
        </p:txBody>
      </p:sp>
    </p:spTree>
    <p:extLst>
      <p:ext uri="{BB962C8B-B14F-4D97-AF65-F5344CB8AC3E}">
        <p14:creationId xmlns:p14="http://schemas.microsoft.com/office/powerpoint/2010/main" val="1947977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a:solidFill>
                  <a:schemeClr val="tx1"/>
                </a:solidFill>
                <a:effectLst/>
                <a:latin typeface="+mn-lt"/>
                <a:ea typeface="+mn-ea"/>
                <a:cs typeface="+mn-cs"/>
              </a:rPr>
              <a:t>Starting from the basic model given by the competition’s promoters themselves, in which the features computed were the four mentioned previously, the simplest ones, average, minimum, maximum and standard deviations, and the model used was the Support Vector Regression, we decided at first to dig a little bit more into the computed features, keeping the model as simple as possible. The choice was in fact to adopt a Linear Regression model, provided by the </a:t>
            </a:r>
            <a:r>
              <a:rPr lang="en-US" sz="1200" kern="1200" dirty="0" err="1">
                <a:solidFill>
                  <a:schemeClr val="tx1"/>
                </a:solidFill>
                <a:effectLst/>
                <a:latin typeface="+mn-lt"/>
                <a:ea typeface="+mn-ea"/>
                <a:cs typeface="+mn-cs"/>
              </a:rPr>
              <a:t>scikit</a:t>
            </a:r>
            <a:r>
              <a:rPr lang="en-US" sz="1200" kern="1200" dirty="0">
                <a:solidFill>
                  <a:schemeClr val="tx1"/>
                </a:solidFill>
                <a:effectLst/>
                <a:latin typeface="+mn-lt"/>
                <a:ea typeface="+mn-ea"/>
                <a:cs typeface="+mn-cs"/>
              </a:rPr>
              <a:t> learn library for python like all of the following, although other libraries have also been considered despite having little documentation at support. </a:t>
            </a:r>
            <a:r>
              <a:rPr lang="en-US" sz="1200" kern="1200">
                <a:solidFill>
                  <a:schemeClr val="tx1"/>
                </a:solidFill>
                <a:effectLst/>
                <a:latin typeface="+mn-lt"/>
                <a:ea typeface="+mn-ea"/>
                <a:cs typeface="+mn-cs"/>
              </a:rPr>
              <a:t>Then we added other features to the four naïve ones, and in particular in a first attempt 8 more, including two types of measures of the probability distribution (kurtosis for the shape, and skew for the asymmetry), mean absolute deviation, median and four quantiles, representing the data falling into a certain percentage of the whole distribution (so for example quantile 01 would consider data of the first 1%, quantile 05 of the 5%, and the same for 95 and 99).</a:t>
            </a:r>
            <a:endParaRPr lang="it-IT" dirty="0"/>
          </a:p>
        </p:txBody>
      </p:sp>
      <p:sp>
        <p:nvSpPr>
          <p:cNvPr id="4" name="Segnaposto numero diapositiva 3"/>
          <p:cNvSpPr>
            <a:spLocks noGrp="1"/>
          </p:cNvSpPr>
          <p:nvPr>
            <p:ph type="sldNum" sz="quarter" idx="5"/>
          </p:nvPr>
        </p:nvSpPr>
        <p:spPr/>
        <p:txBody>
          <a:bodyPr/>
          <a:lstStyle/>
          <a:p>
            <a:fld id="{8BCB82EB-89B6-4FAD-B29C-69DCEAA78910}" type="slidenum">
              <a:rPr lang="it-IT" smtClean="0"/>
              <a:pPr/>
              <a:t>5</a:t>
            </a:fld>
            <a:endParaRPr lang="it-IT" dirty="0"/>
          </a:p>
        </p:txBody>
      </p:sp>
    </p:spTree>
    <p:extLst>
      <p:ext uri="{BB962C8B-B14F-4D97-AF65-F5344CB8AC3E}">
        <p14:creationId xmlns:p14="http://schemas.microsoft.com/office/powerpoint/2010/main" val="157544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a:solidFill>
                  <a:schemeClr val="tx1"/>
                </a:solidFill>
                <a:effectLst/>
                <a:latin typeface="+mn-lt"/>
                <a:ea typeface="+mn-ea"/>
                <a:cs typeface="+mn-cs"/>
              </a:rPr>
              <a:t>For this first attempt the result computed with the mean absolute error on the training set values were not much better than the basic model, so before submitting the solution to the platform we tried to add more features, this time computing the same 12 ones on the absolute values of the data. This decision was made based on the fact that the results of the previous attempt contained many negative values (which were obviously wrong, time to failure had to be a non-negative value) and was made possible thanks to the consideration done seeing the graph of some slides ago that data seems to be kind of symmetrical along the horizontal axis. With these 12 features in addition, the model gave a significatively better score on the training set and a score of 1,66 once submitted to Kaggle, so on the test set. All things considered, above all that this was the first attempt to play with the model building, our result was not that far from the top scores on the leaderboard, which were around 1,3-1,4. Still, as can be seen by the graph, it gave some negative values and it seemed not to be able to capture the higher peaks.</a:t>
            </a:r>
            <a:endParaRPr lang="it-IT" dirty="0"/>
          </a:p>
        </p:txBody>
      </p:sp>
      <p:sp>
        <p:nvSpPr>
          <p:cNvPr id="4" name="Segnaposto numero diapositiva 3"/>
          <p:cNvSpPr>
            <a:spLocks noGrp="1"/>
          </p:cNvSpPr>
          <p:nvPr>
            <p:ph type="sldNum" sz="quarter" idx="5"/>
          </p:nvPr>
        </p:nvSpPr>
        <p:spPr/>
        <p:txBody>
          <a:bodyPr/>
          <a:lstStyle/>
          <a:p>
            <a:fld id="{8BCB82EB-89B6-4FAD-B29C-69DCEAA78910}" type="slidenum">
              <a:rPr lang="it-IT" smtClean="0"/>
              <a:pPr/>
              <a:t>6</a:t>
            </a:fld>
            <a:endParaRPr lang="it-IT" dirty="0"/>
          </a:p>
        </p:txBody>
      </p:sp>
    </p:spTree>
    <p:extLst>
      <p:ext uri="{BB962C8B-B14F-4D97-AF65-F5344CB8AC3E}">
        <p14:creationId xmlns:p14="http://schemas.microsoft.com/office/powerpoint/2010/main" val="235235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a:solidFill>
                  <a:schemeClr val="tx1"/>
                </a:solidFill>
                <a:effectLst/>
                <a:latin typeface="+mn-lt"/>
                <a:ea typeface="+mn-ea"/>
                <a:cs typeface="+mn-cs"/>
              </a:rPr>
              <a:t>After this attempt, we took again the regression model used in the example, the Support Vector Regression, and we decided to feed it only with a selection of features evaluated as the best ones by a preemptive step of features selection. For this reason, we added more than 60 features to the selection process, which were basically the same seen before but computed on the so-called rolling windows (in short, smaller subsets of the 150.000 entries long segments of data), and the resulting 10 best features were then fed to the model. Although it didn’t seem to improve the previous solution, once submitted to Kaggle the model performed better, giving a score of 1,58.</a:t>
            </a:r>
            <a:endParaRPr lang="it-IT" dirty="0"/>
          </a:p>
        </p:txBody>
      </p:sp>
      <p:sp>
        <p:nvSpPr>
          <p:cNvPr id="4" name="Segnaposto numero diapositiva 3"/>
          <p:cNvSpPr>
            <a:spLocks noGrp="1"/>
          </p:cNvSpPr>
          <p:nvPr>
            <p:ph type="sldNum" sz="quarter" idx="5"/>
          </p:nvPr>
        </p:nvSpPr>
        <p:spPr/>
        <p:txBody>
          <a:bodyPr/>
          <a:lstStyle/>
          <a:p>
            <a:fld id="{8BCB82EB-89B6-4FAD-B29C-69DCEAA78910}" type="slidenum">
              <a:rPr lang="it-IT" smtClean="0"/>
              <a:pPr/>
              <a:t>7</a:t>
            </a:fld>
            <a:endParaRPr lang="it-IT" dirty="0"/>
          </a:p>
        </p:txBody>
      </p:sp>
    </p:spTree>
    <p:extLst>
      <p:ext uri="{BB962C8B-B14F-4D97-AF65-F5344CB8AC3E}">
        <p14:creationId xmlns:p14="http://schemas.microsoft.com/office/powerpoint/2010/main" val="2950480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a:solidFill>
                  <a:schemeClr val="tx1"/>
                </a:solidFill>
                <a:effectLst/>
                <a:latin typeface="+mn-lt"/>
                <a:ea typeface="+mn-ea"/>
                <a:cs typeface="+mn-cs"/>
              </a:rPr>
              <a:t>In this case there were no negative values, but it looked like it had even less capability to capture the peaks.</a:t>
            </a:r>
            <a:endParaRPr lang="it-IT" dirty="0"/>
          </a:p>
        </p:txBody>
      </p:sp>
      <p:sp>
        <p:nvSpPr>
          <p:cNvPr id="4" name="Segnaposto numero diapositiva 3"/>
          <p:cNvSpPr>
            <a:spLocks noGrp="1"/>
          </p:cNvSpPr>
          <p:nvPr>
            <p:ph type="sldNum" sz="quarter" idx="5"/>
          </p:nvPr>
        </p:nvSpPr>
        <p:spPr/>
        <p:txBody>
          <a:bodyPr/>
          <a:lstStyle/>
          <a:p>
            <a:fld id="{8BCB82EB-89B6-4FAD-B29C-69DCEAA78910}" type="slidenum">
              <a:rPr lang="it-IT" smtClean="0"/>
              <a:pPr/>
              <a:t>8</a:t>
            </a:fld>
            <a:endParaRPr lang="it-IT" dirty="0"/>
          </a:p>
        </p:txBody>
      </p:sp>
    </p:spTree>
    <p:extLst>
      <p:ext uri="{BB962C8B-B14F-4D97-AF65-F5344CB8AC3E}">
        <p14:creationId xmlns:p14="http://schemas.microsoft.com/office/powerpoint/2010/main" val="1074737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F5B32E-CC89-4CA6-940D-6340D8C9186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AE942AC-5054-49AD-A59E-993B84B05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4C98118-D5D4-4697-95F4-8AD7BA9D6F7C}"/>
              </a:ext>
            </a:extLst>
          </p:cNvPr>
          <p:cNvSpPr>
            <a:spLocks noGrp="1"/>
          </p:cNvSpPr>
          <p:nvPr>
            <p:ph type="dt" sz="half" idx="10"/>
          </p:nvPr>
        </p:nvSpPr>
        <p:spPr/>
        <p:txBody>
          <a:bodyPr/>
          <a:lstStyle/>
          <a:p>
            <a:fld id="{45E2B6C3-9A4C-4372-91AC-7CF8D1CE33B7}" type="datetime1">
              <a:rPr lang="it-IT" smtClean="0"/>
              <a:pPr/>
              <a:t>27/02/2019</a:t>
            </a:fld>
            <a:endParaRPr lang="it-IT" dirty="0"/>
          </a:p>
        </p:txBody>
      </p:sp>
      <p:sp>
        <p:nvSpPr>
          <p:cNvPr id="5" name="Segnaposto piè di pagina 4">
            <a:extLst>
              <a:ext uri="{FF2B5EF4-FFF2-40B4-BE49-F238E27FC236}">
                <a16:creationId xmlns:a16="http://schemas.microsoft.com/office/drawing/2014/main" id="{DBFC42D5-81FA-4EA5-B881-4D2376FDE17D}"/>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94900500-F69B-45E9-8716-45D148D2A502}"/>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709229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1F0905-A95A-4562-BEAA-C74810C3EA3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74E1CCB-B839-484A-BA86-3D8B3006F84E}"/>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CC0E530-17B4-4AF3-8C88-6E940DB5C60A}"/>
              </a:ext>
            </a:extLst>
          </p:cNvPr>
          <p:cNvSpPr>
            <a:spLocks noGrp="1"/>
          </p:cNvSpPr>
          <p:nvPr>
            <p:ph type="dt" sz="half" idx="10"/>
          </p:nvPr>
        </p:nvSpPr>
        <p:spPr/>
        <p:txBody>
          <a:bodyPr/>
          <a:lstStyle/>
          <a:p>
            <a:fld id="{C28E4D26-05D4-4384-89F8-969D0F1AF6DD}" type="datetime1">
              <a:rPr lang="it-IT" smtClean="0"/>
              <a:pPr/>
              <a:t>27/02/2019</a:t>
            </a:fld>
            <a:endParaRPr lang="it-IT" dirty="0"/>
          </a:p>
        </p:txBody>
      </p:sp>
      <p:sp>
        <p:nvSpPr>
          <p:cNvPr id="5" name="Segnaposto piè di pagina 4">
            <a:extLst>
              <a:ext uri="{FF2B5EF4-FFF2-40B4-BE49-F238E27FC236}">
                <a16:creationId xmlns:a16="http://schemas.microsoft.com/office/drawing/2014/main" id="{050747E4-4031-4B1E-8AF2-9F3FCAB9896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2EB771F-4F25-40B9-B019-8279BD2E79D9}"/>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324874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9799DD5-7EAB-4FA0-B1DB-CC016322D95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E2D9B03-C0A2-4E90-830E-6EE9A148F988}"/>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9660DBF-35B7-4D92-9482-0D0B661443CB}"/>
              </a:ext>
            </a:extLst>
          </p:cNvPr>
          <p:cNvSpPr>
            <a:spLocks noGrp="1"/>
          </p:cNvSpPr>
          <p:nvPr>
            <p:ph type="dt" sz="half" idx="10"/>
          </p:nvPr>
        </p:nvSpPr>
        <p:spPr/>
        <p:txBody>
          <a:bodyPr/>
          <a:lstStyle/>
          <a:p>
            <a:fld id="{3018D18B-C142-48A1-8446-B30292B05ECD}" type="datetime1">
              <a:rPr lang="it-IT" smtClean="0"/>
              <a:pPr/>
              <a:t>27/02/2019</a:t>
            </a:fld>
            <a:endParaRPr lang="it-IT" dirty="0"/>
          </a:p>
        </p:txBody>
      </p:sp>
      <p:sp>
        <p:nvSpPr>
          <p:cNvPr id="5" name="Segnaposto piè di pagina 4">
            <a:extLst>
              <a:ext uri="{FF2B5EF4-FFF2-40B4-BE49-F238E27FC236}">
                <a16:creationId xmlns:a16="http://schemas.microsoft.com/office/drawing/2014/main" id="{5717AB3D-4BC4-47EE-91C3-8B82EE4D6902}"/>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1214E2AC-E341-4025-8CC6-AA308BA03DA2}"/>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4278718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64D795-06CC-4398-B438-508A34DA02E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B8E16AF-03F9-4812-8FC4-7F56C5437D15}"/>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06E2E08-6B3E-4AFE-9E4E-4BCBB5B338D0}"/>
              </a:ext>
            </a:extLst>
          </p:cNvPr>
          <p:cNvSpPr>
            <a:spLocks noGrp="1"/>
          </p:cNvSpPr>
          <p:nvPr>
            <p:ph type="dt" sz="half" idx="10"/>
          </p:nvPr>
        </p:nvSpPr>
        <p:spPr/>
        <p:txBody>
          <a:bodyPr/>
          <a:lstStyle/>
          <a:p>
            <a:fld id="{622D4438-7B9B-4374-BE02-E5C8DAED2CDD}" type="datetime1">
              <a:rPr lang="it-IT" smtClean="0"/>
              <a:pPr/>
              <a:t>27/02/2019</a:t>
            </a:fld>
            <a:endParaRPr lang="it-IT" dirty="0"/>
          </a:p>
        </p:txBody>
      </p:sp>
      <p:sp>
        <p:nvSpPr>
          <p:cNvPr id="5" name="Segnaposto piè di pagina 4">
            <a:extLst>
              <a:ext uri="{FF2B5EF4-FFF2-40B4-BE49-F238E27FC236}">
                <a16:creationId xmlns:a16="http://schemas.microsoft.com/office/drawing/2014/main" id="{74510CE9-0FB4-47C2-908F-67FEFBE4B59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1578B52-CB0D-42C7-8BF0-C35D5B2642F6}"/>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419793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6F0676-EF46-4B1D-8F01-71537BD6FED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3C8B5DC-8AD2-447F-8F22-51285E39B4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47ACFE25-794A-47F5-8421-9C92C32E8774}"/>
              </a:ext>
            </a:extLst>
          </p:cNvPr>
          <p:cNvSpPr>
            <a:spLocks noGrp="1"/>
          </p:cNvSpPr>
          <p:nvPr>
            <p:ph type="dt" sz="half" idx="10"/>
          </p:nvPr>
        </p:nvSpPr>
        <p:spPr/>
        <p:txBody>
          <a:bodyPr/>
          <a:lstStyle/>
          <a:p>
            <a:fld id="{D48D5A4F-956D-4FF1-9278-84E1432310CF}" type="datetime1">
              <a:rPr lang="it-IT" smtClean="0"/>
              <a:pPr/>
              <a:t>27/02/2019</a:t>
            </a:fld>
            <a:endParaRPr lang="it-IT" dirty="0"/>
          </a:p>
        </p:txBody>
      </p:sp>
      <p:sp>
        <p:nvSpPr>
          <p:cNvPr id="5" name="Segnaposto piè di pagina 4">
            <a:extLst>
              <a:ext uri="{FF2B5EF4-FFF2-40B4-BE49-F238E27FC236}">
                <a16:creationId xmlns:a16="http://schemas.microsoft.com/office/drawing/2014/main" id="{EC553D49-E86E-4738-8FE2-D90DC1986592}"/>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35C52ADD-CFB7-46B8-B4A3-70D0B3F747FA}"/>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302644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B36CAE-554C-44A0-B5E5-FF12C5297E1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D20405A-889D-44D4-9C1F-307F1652166A}"/>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AC6A6D0-CF2E-4F4E-B194-963CC552A5E2}"/>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A8CDB00-10F1-4AAA-A112-525C52FE6DBF}"/>
              </a:ext>
            </a:extLst>
          </p:cNvPr>
          <p:cNvSpPr>
            <a:spLocks noGrp="1"/>
          </p:cNvSpPr>
          <p:nvPr>
            <p:ph type="dt" sz="half" idx="10"/>
          </p:nvPr>
        </p:nvSpPr>
        <p:spPr/>
        <p:txBody>
          <a:bodyPr/>
          <a:lstStyle/>
          <a:p>
            <a:fld id="{077FEFC2-4D9B-4463-8752-ECC50C59DA3C}" type="datetime1">
              <a:rPr lang="it-IT" smtClean="0"/>
              <a:pPr/>
              <a:t>27/02/2019</a:t>
            </a:fld>
            <a:endParaRPr lang="it-IT" dirty="0"/>
          </a:p>
        </p:txBody>
      </p:sp>
      <p:sp>
        <p:nvSpPr>
          <p:cNvPr id="6" name="Segnaposto piè di pagina 5">
            <a:extLst>
              <a:ext uri="{FF2B5EF4-FFF2-40B4-BE49-F238E27FC236}">
                <a16:creationId xmlns:a16="http://schemas.microsoft.com/office/drawing/2014/main" id="{1D0642DF-0A0B-4B4C-892B-73107F402BB6}"/>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E8F7A62A-CD2D-4094-B065-0E777B7E0CD2}"/>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1227475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5D9DD-82E4-4364-B179-20AE5079617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FA46AA2-F746-4207-80D2-10DDA2AB22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F5377FD0-EC1A-42BA-B98B-54FA5EC04E9D}"/>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B9EACD8-B4C4-4FEB-BCD9-5992DE97ED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9140F3F3-B58B-4781-B005-0F13E7C5D3C7}"/>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DD7A1E6-9DAB-4F18-A44B-37F48F3B9171}"/>
              </a:ext>
            </a:extLst>
          </p:cNvPr>
          <p:cNvSpPr>
            <a:spLocks noGrp="1"/>
          </p:cNvSpPr>
          <p:nvPr>
            <p:ph type="dt" sz="half" idx="10"/>
          </p:nvPr>
        </p:nvSpPr>
        <p:spPr/>
        <p:txBody>
          <a:bodyPr/>
          <a:lstStyle/>
          <a:p>
            <a:fld id="{B3E3C969-7F44-4AF5-AB21-5EC9DAD14B5D}" type="datetime1">
              <a:rPr lang="it-IT" smtClean="0"/>
              <a:pPr/>
              <a:t>27/02/2019</a:t>
            </a:fld>
            <a:endParaRPr lang="it-IT" dirty="0"/>
          </a:p>
        </p:txBody>
      </p:sp>
      <p:sp>
        <p:nvSpPr>
          <p:cNvPr id="8" name="Segnaposto piè di pagina 7">
            <a:extLst>
              <a:ext uri="{FF2B5EF4-FFF2-40B4-BE49-F238E27FC236}">
                <a16:creationId xmlns:a16="http://schemas.microsoft.com/office/drawing/2014/main" id="{F9CAA154-87BB-4758-828D-DB8823125B5E}"/>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BE16236B-B2EE-48C9-ACAB-D1DD7A70B6B0}"/>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3226049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598F84-0753-4C6B-A9FC-721FE8454182}"/>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68597D5-7924-48C8-A369-B9268DC34652}"/>
              </a:ext>
            </a:extLst>
          </p:cNvPr>
          <p:cNvSpPr>
            <a:spLocks noGrp="1"/>
          </p:cNvSpPr>
          <p:nvPr>
            <p:ph type="dt" sz="half" idx="10"/>
          </p:nvPr>
        </p:nvSpPr>
        <p:spPr/>
        <p:txBody>
          <a:bodyPr/>
          <a:lstStyle/>
          <a:p>
            <a:fld id="{8DA95A47-C41D-4772-BA33-EBD80A30FEA0}" type="datetime1">
              <a:rPr lang="it-IT" smtClean="0"/>
              <a:pPr/>
              <a:t>27/02/2019</a:t>
            </a:fld>
            <a:endParaRPr lang="it-IT" dirty="0"/>
          </a:p>
        </p:txBody>
      </p:sp>
      <p:sp>
        <p:nvSpPr>
          <p:cNvPr id="4" name="Segnaposto piè di pagina 3">
            <a:extLst>
              <a:ext uri="{FF2B5EF4-FFF2-40B4-BE49-F238E27FC236}">
                <a16:creationId xmlns:a16="http://schemas.microsoft.com/office/drawing/2014/main" id="{E39EADB1-F572-4732-8A73-4C809E9827BE}"/>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229A8E28-065F-4242-85CE-66C0762E2D2C}"/>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678415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728BFD2-FB65-42AA-9427-CE4BDAFE6C41}"/>
              </a:ext>
            </a:extLst>
          </p:cNvPr>
          <p:cNvSpPr>
            <a:spLocks noGrp="1"/>
          </p:cNvSpPr>
          <p:nvPr>
            <p:ph type="dt" sz="half" idx="10"/>
          </p:nvPr>
        </p:nvSpPr>
        <p:spPr/>
        <p:txBody>
          <a:bodyPr/>
          <a:lstStyle/>
          <a:p>
            <a:fld id="{411C5A23-2897-4E79-BC61-E8ADCC5D52F2}" type="datetime1">
              <a:rPr lang="it-IT" smtClean="0"/>
              <a:pPr/>
              <a:t>27/02/2019</a:t>
            </a:fld>
            <a:endParaRPr lang="it-IT" dirty="0"/>
          </a:p>
        </p:txBody>
      </p:sp>
      <p:sp>
        <p:nvSpPr>
          <p:cNvPr id="3" name="Segnaposto piè di pagina 2">
            <a:extLst>
              <a:ext uri="{FF2B5EF4-FFF2-40B4-BE49-F238E27FC236}">
                <a16:creationId xmlns:a16="http://schemas.microsoft.com/office/drawing/2014/main" id="{29A8830D-1F4B-4A6C-85B8-7C3A254D7A09}"/>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2C4FD226-5DD3-4EE3-8832-1D8E605C457F}"/>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3392977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2B373D-8BD7-4625-BC20-C6DCD5EFDF3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B785F11-4A5E-4D7C-B4E9-3DAE4FFD7E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17559B6-EDB3-4D8C-BB41-4162797FB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EC5EF218-5470-4785-869C-4E7CD8AE9015}"/>
              </a:ext>
            </a:extLst>
          </p:cNvPr>
          <p:cNvSpPr>
            <a:spLocks noGrp="1"/>
          </p:cNvSpPr>
          <p:nvPr>
            <p:ph type="dt" sz="half" idx="10"/>
          </p:nvPr>
        </p:nvSpPr>
        <p:spPr/>
        <p:txBody>
          <a:bodyPr/>
          <a:lstStyle/>
          <a:p>
            <a:fld id="{B317DFFD-7D5B-415B-B58F-0BA89670EFB5}" type="datetime1">
              <a:rPr lang="it-IT" smtClean="0"/>
              <a:pPr/>
              <a:t>27/02/2019</a:t>
            </a:fld>
            <a:endParaRPr lang="it-IT" dirty="0"/>
          </a:p>
        </p:txBody>
      </p:sp>
      <p:sp>
        <p:nvSpPr>
          <p:cNvPr id="6" name="Segnaposto piè di pagina 5">
            <a:extLst>
              <a:ext uri="{FF2B5EF4-FFF2-40B4-BE49-F238E27FC236}">
                <a16:creationId xmlns:a16="http://schemas.microsoft.com/office/drawing/2014/main" id="{92F20315-8FE8-40F4-89FE-0FE5839DB1A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4515EE39-5BEB-497F-B501-269DD96A9BEA}"/>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229465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E5B38-FEDC-4AED-B05B-27C9A12955E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811FF31-0B4C-4F9F-9272-5D032542C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5F6561DB-97F7-42E7-889D-D4CFD8FC1F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8D29F62E-0ABB-4474-8BF9-5BF9600388AB}"/>
              </a:ext>
            </a:extLst>
          </p:cNvPr>
          <p:cNvSpPr>
            <a:spLocks noGrp="1"/>
          </p:cNvSpPr>
          <p:nvPr>
            <p:ph type="dt" sz="half" idx="10"/>
          </p:nvPr>
        </p:nvSpPr>
        <p:spPr/>
        <p:txBody>
          <a:bodyPr/>
          <a:lstStyle/>
          <a:p>
            <a:fld id="{AABAFC01-6397-4BAF-ACD9-D2C347B5FDAE}" type="datetime1">
              <a:rPr lang="it-IT" smtClean="0"/>
              <a:pPr/>
              <a:t>27/02/2019</a:t>
            </a:fld>
            <a:endParaRPr lang="it-IT" dirty="0"/>
          </a:p>
        </p:txBody>
      </p:sp>
      <p:sp>
        <p:nvSpPr>
          <p:cNvPr id="6" name="Segnaposto piè di pagina 5">
            <a:extLst>
              <a:ext uri="{FF2B5EF4-FFF2-40B4-BE49-F238E27FC236}">
                <a16:creationId xmlns:a16="http://schemas.microsoft.com/office/drawing/2014/main" id="{D7A87084-028A-4404-A0B2-FA6F9997873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146C1396-383B-4941-8996-CDF6F699AD62}"/>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399916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94E5D0E-082C-4F0C-A915-897EC5FF5B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C88B376-9EEE-45F9-86BE-F43D17BA61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20B133D-E4B7-44A5-BCA0-821177582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892CA-BCD3-4D59-BC99-BFE9F307EAD8}" type="datetime1">
              <a:rPr lang="it-IT" smtClean="0"/>
              <a:pPr/>
              <a:t>27/02/2019</a:t>
            </a:fld>
            <a:endParaRPr lang="it-IT" dirty="0"/>
          </a:p>
        </p:txBody>
      </p:sp>
      <p:sp>
        <p:nvSpPr>
          <p:cNvPr id="5" name="Segnaposto piè di pagina 4">
            <a:extLst>
              <a:ext uri="{FF2B5EF4-FFF2-40B4-BE49-F238E27FC236}">
                <a16:creationId xmlns:a16="http://schemas.microsoft.com/office/drawing/2014/main" id="{FCF1C94A-08EB-41BD-9BB0-5CD2CF81F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1EC03D56-A2C1-4FEC-B64B-FC4C6AD24F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60494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80000"/>
            <a:lum/>
          </a:blip>
          <a:srcRect/>
          <a:stretch>
            <a:fillRect t="-17000" b="-17000"/>
          </a:stretch>
        </a:blipFill>
        <a:effectLst/>
      </p:bgPr>
    </p:bg>
    <p:spTree>
      <p:nvGrpSpPr>
        <p:cNvPr id="1" name=""/>
        <p:cNvGrpSpPr/>
        <p:nvPr/>
      </p:nvGrpSpPr>
      <p:grpSpPr>
        <a:xfrm>
          <a:off x="0" y="0"/>
          <a:ext cx="0" cy="0"/>
          <a:chOff x="0" y="0"/>
          <a:chExt cx="0" cy="0"/>
        </a:xfrm>
      </p:grpSpPr>
      <p:sp>
        <p:nvSpPr>
          <p:cNvPr id="2" name="CasellaDiTesto 1"/>
          <p:cNvSpPr txBox="1"/>
          <p:nvPr/>
        </p:nvSpPr>
        <p:spPr>
          <a:xfrm>
            <a:off x="0" y="267286"/>
            <a:ext cx="12192000" cy="1077218"/>
          </a:xfrm>
          <a:prstGeom prst="rect">
            <a:avLst/>
          </a:prstGeom>
          <a:noFill/>
        </p:spPr>
        <p:txBody>
          <a:bodyPr wrap="square" rtlCol="0">
            <a:spAutoFit/>
          </a:bodyPr>
          <a:lstStyle/>
          <a:p>
            <a:pPr algn="ctr"/>
            <a:r>
              <a:rPr lang="it-IT" sz="3200" i="1" dirty="0">
                <a:solidFill>
                  <a:schemeClr val="bg1"/>
                </a:solidFill>
              </a:rPr>
              <a:t>ALMA MATER STUDIORUM – UNIVERSITÀ DI BOLOGNA </a:t>
            </a:r>
          </a:p>
          <a:p>
            <a:pPr algn="ctr"/>
            <a:r>
              <a:rPr lang="it-IT" sz="3200" i="1" dirty="0">
                <a:solidFill>
                  <a:schemeClr val="bg1"/>
                </a:solidFill>
              </a:rPr>
              <a:t>SCUOLA DI INGEGNERIA E ARCHITETTURA</a:t>
            </a:r>
          </a:p>
        </p:txBody>
      </p:sp>
      <p:sp>
        <p:nvSpPr>
          <p:cNvPr id="3" name="CasellaDiTesto 2"/>
          <p:cNvSpPr txBox="1"/>
          <p:nvPr/>
        </p:nvSpPr>
        <p:spPr>
          <a:xfrm>
            <a:off x="0" y="1561514"/>
            <a:ext cx="12192000" cy="5478423"/>
          </a:xfrm>
          <a:prstGeom prst="rect">
            <a:avLst/>
          </a:prstGeom>
          <a:noFill/>
        </p:spPr>
        <p:txBody>
          <a:bodyPr wrap="square" rtlCol="0">
            <a:spAutoFit/>
          </a:bodyPr>
          <a:lstStyle/>
          <a:p>
            <a:pPr algn="ctr"/>
            <a:r>
              <a:rPr lang="it-IT" sz="2400" i="1" dirty="0"/>
              <a:t>Dipartimento di Informatica – Scienza e Ingegneria – DISI</a:t>
            </a:r>
            <a:br>
              <a:rPr lang="it-IT" sz="2400" i="1" dirty="0"/>
            </a:br>
            <a:r>
              <a:rPr lang="it-IT" sz="2400" i="1" dirty="0"/>
              <a:t>Corso di Laurea Magistrale in Ingegneria Informatica</a:t>
            </a:r>
          </a:p>
          <a:p>
            <a:pPr algn="ctr"/>
            <a:endParaRPr lang="it-IT" sz="2400" i="1" dirty="0"/>
          </a:p>
          <a:p>
            <a:pPr algn="ctr"/>
            <a:r>
              <a:rPr lang="it-IT" sz="2400" i="1" dirty="0"/>
              <a:t> </a:t>
            </a:r>
            <a:r>
              <a:rPr lang="it-IT" sz="3200" i="1" dirty="0">
                <a:effectLst>
                  <a:outerShdw blurRad="38100" dist="38100" dir="2700000" algn="tl">
                    <a:srgbClr val="000000">
                      <a:alpha val="43137"/>
                    </a:srgbClr>
                  </a:outerShdw>
                </a:effectLst>
              </a:rPr>
              <a:t>PROJECT WORK on </a:t>
            </a:r>
          </a:p>
          <a:p>
            <a:pPr algn="ctr"/>
            <a:r>
              <a:rPr lang="it-IT" sz="3200" b="1" i="1" dirty="0">
                <a:effectLst>
                  <a:outerShdw blurRad="38100" dist="38100" dir="2700000" algn="tl">
                    <a:srgbClr val="000000">
                      <a:alpha val="43137"/>
                    </a:srgbClr>
                  </a:outerShdw>
                </a:effectLst>
              </a:rPr>
              <a:t>DATA MINING </a:t>
            </a:r>
            <a:endParaRPr lang="it-IT" sz="3200" i="1" dirty="0">
              <a:effectLst>
                <a:outerShdw blurRad="38100" dist="38100" dir="2700000" algn="tl">
                  <a:srgbClr val="000000">
                    <a:alpha val="43137"/>
                  </a:srgbClr>
                </a:outerShdw>
              </a:effectLst>
            </a:endParaRPr>
          </a:p>
          <a:p>
            <a:pPr algn="ctr"/>
            <a:endParaRPr lang="it-IT" sz="2400" i="1" dirty="0"/>
          </a:p>
          <a:p>
            <a:pPr algn="ctr">
              <a:lnSpc>
                <a:spcPct val="150000"/>
              </a:lnSpc>
            </a:pPr>
            <a:endParaRPr lang="it-IT" sz="2400" i="1" dirty="0"/>
          </a:p>
          <a:p>
            <a:pPr algn="ctr"/>
            <a:endParaRPr lang="it-IT" sz="2400" i="1" dirty="0"/>
          </a:p>
          <a:p>
            <a:pPr algn="ctr">
              <a:lnSpc>
                <a:spcPct val="200000"/>
              </a:lnSpc>
            </a:pPr>
            <a:endParaRPr lang="it-IT" sz="2400" i="1" dirty="0"/>
          </a:p>
          <a:p>
            <a:pPr algn="ctr"/>
            <a:r>
              <a:rPr lang="it-IT" sz="3200" i="1" dirty="0">
                <a:effectLst>
                  <a:glow rad="101600">
                    <a:schemeClr val="bg1">
                      <a:alpha val="60000"/>
                    </a:schemeClr>
                  </a:glow>
                  <a:outerShdw blurRad="101600" dist="38100" dir="2700000" algn="tl">
                    <a:schemeClr val="tx1">
                      <a:lumMod val="75000"/>
                      <a:lumOff val="25000"/>
                      <a:alpha val="43000"/>
                    </a:schemeClr>
                  </a:outerShdw>
                </a:effectLst>
              </a:rPr>
              <a:t>Solutions </a:t>
            </a:r>
            <a:r>
              <a:rPr lang="en-GB" sz="3200" i="1" dirty="0">
                <a:effectLst>
                  <a:glow rad="101600">
                    <a:schemeClr val="bg1">
                      <a:alpha val="60000"/>
                    </a:schemeClr>
                  </a:glow>
                  <a:outerShdw blurRad="101600" dist="38100" dir="2700000" algn="tl">
                    <a:schemeClr val="tx1">
                      <a:lumMod val="75000"/>
                      <a:lumOff val="25000"/>
                      <a:alpha val="43000"/>
                    </a:schemeClr>
                  </a:outerShdw>
                </a:effectLst>
              </a:rPr>
              <a:t>exploration</a:t>
            </a:r>
            <a:r>
              <a:rPr lang="it-IT" sz="3200" i="1" dirty="0">
                <a:effectLst>
                  <a:glow rad="101600">
                    <a:schemeClr val="bg1">
                      <a:alpha val="60000"/>
                    </a:schemeClr>
                  </a:glow>
                  <a:outerShdw blurRad="101600" dist="38100" dir="2700000" algn="tl">
                    <a:schemeClr val="tx1">
                      <a:lumMod val="75000"/>
                      <a:lumOff val="25000"/>
                      <a:alpha val="43000"/>
                    </a:schemeClr>
                  </a:outerShdw>
                </a:effectLst>
              </a:rPr>
              <a:t> for the LANL Earthquake </a:t>
            </a:r>
          </a:p>
          <a:p>
            <a:pPr algn="ctr"/>
            <a:r>
              <a:rPr lang="it-IT" sz="3200" i="1" dirty="0">
                <a:effectLst>
                  <a:glow rad="101600">
                    <a:schemeClr val="bg1">
                      <a:alpha val="60000"/>
                    </a:schemeClr>
                  </a:glow>
                  <a:outerShdw blurRad="101600" dist="38100" dir="2700000" algn="tl">
                    <a:schemeClr val="tx1">
                      <a:lumMod val="75000"/>
                      <a:lumOff val="25000"/>
                      <a:alpha val="43000"/>
                    </a:schemeClr>
                  </a:outerShdw>
                </a:effectLst>
              </a:rPr>
              <a:t>Prediction challenge in </a:t>
            </a:r>
            <a:r>
              <a:rPr lang="it-IT" sz="3200" i="1" dirty="0" err="1">
                <a:effectLst>
                  <a:glow rad="101600">
                    <a:schemeClr val="bg1">
                      <a:alpha val="60000"/>
                    </a:schemeClr>
                  </a:glow>
                  <a:outerShdw blurRad="101600" dist="38100" dir="2700000" algn="tl">
                    <a:schemeClr val="tx1">
                      <a:lumMod val="75000"/>
                      <a:lumOff val="25000"/>
                      <a:alpha val="43000"/>
                    </a:schemeClr>
                  </a:outerShdw>
                </a:effectLst>
              </a:rPr>
              <a:t>Python</a:t>
            </a:r>
            <a:r>
              <a:rPr lang="it-IT" sz="3200" i="1" dirty="0">
                <a:effectLst>
                  <a:glow rad="101600">
                    <a:schemeClr val="bg1">
                      <a:alpha val="60000"/>
                    </a:schemeClr>
                  </a:glow>
                  <a:outerShdw blurRad="101600" dist="38100" dir="2700000" algn="tl">
                    <a:schemeClr val="tx1">
                      <a:lumMod val="75000"/>
                      <a:lumOff val="25000"/>
                      <a:alpha val="43000"/>
                    </a:schemeClr>
                  </a:outerShdw>
                </a:effectLst>
              </a:rPr>
              <a:t> </a:t>
            </a:r>
          </a:p>
          <a:p>
            <a:pPr algn="ctr"/>
            <a:endParaRPr lang="it-IT" b="1" dirty="0"/>
          </a:p>
        </p:txBody>
      </p:sp>
      <p:sp>
        <p:nvSpPr>
          <p:cNvPr id="4" name="CasellaDiTesto 3"/>
          <p:cNvSpPr txBox="1"/>
          <p:nvPr/>
        </p:nvSpPr>
        <p:spPr>
          <a:xfrm>
            <a:off x="0" y="4093694"/>
            <a:ext cx="3038622" cy="1015663"/>
          </a:xfrm>
          <a:prstGeom prst="rect">
            <a:avLst/>
          </a:prstGeom>
          <a:noFill/>
        </p:spPr>
        <p:txBody>
          <a:bodyPr wrap="square" rtlCol="0">
            <a:spAutoFit/>
          </a:bodyPr>
          <a:lstStyle/>
          <a:p>
            <a:pPr algn="ctr"/>
            <a:r>
              <a:rPr lang="it-IT" sz="2000" b="1" dirty="0"/>
              <a:t>CANDIDATES </a:t>
            </a:r>
          </a:p>
          <a:p>
            <a:pPr algn="ctr"/>
            <a:r>
              <a:rPr lang="it-IT" sz="2000" dirty="0"/>
              <a:t>Valentina Protti </a:t>
            </a:r>
          </a:p>
          <a:p>
            <a:pPr algn="ctr"/>
            <a:r>
              <a:rPr lang="it-IT" sz="2000" dirty="0"/>
              <a:t>Giuseppe Tempesta</a:t>
            </a:r>
          </a:p>
        </p:txBody>
      </p:sp>
      <p:sp>
        <p:nvSpPr>
          <p:cNvPr id="5" name="CasellaDiTesto 4"/>
          <p:cNvSpPr txBox="1"/>
          <p:nvPr/>
        </p:nvSpPr>
        <p:spPr>
          <a:xfrm>
            <a:off x="9645748" y="4063214"/>
            <a:ext cx="2546252" cy="707886"/>
          </a:xfrm>
          <a:prstGeom prst="rect">
            <a:avLst/>
          </a:prstGeom>
          <a:noFill/>
        </p:spPr>
        <p:txBody>
          <a:bodyPr wrap="square" rtlCol="0">
            <a:spAutoFit/>
          </a:bodyPr>
          <a:lstStyle/>
          <a:p>
            <a:pPr algn="ctr"/>
            <a:r>
              <a:rPr lang="it-IT" sz="2000" b="1" dirty="0"/>
              <a:t>PROFESSOR</a:t>
            </a:r>
          </a:p>
          <a:p>
            <a:pPr algn="ctr"/>
            <a:r>
              <a:rPr lang="it-IT" sz="2000" dirty="0"/>
              <a:t>Prof. Claudio Sartori</a:t>
            </a:r>
          </a:p>
        </p:txBody>
      </p:sp>
      <p:sp>
        <p:nvSpPr>
          <p:cNvPr id="6" name="Rettangolo 5">
            <a:extLst>
              <a:ext uri="{FF2B5EF4-FFF2-40B4-BE49-F238E27FC236}">
                <a16:creationId xmlns:a16="http://schemas.microsoft.com/office/drawing/2014/main" id="{5F6B1E0F-7E38-4AF9-970A-DE59DC778EA4}"/>
              </a:ext>
            </a:extLst>
          </p:cNvPr>
          <p:cNvSpPr/>
          <p:nvPr/>
        </p:nvSpPr>
        <p:spPr>
          <a:xfrm>
            <a:off x="0" y="1448972"/>
            <a:ext cx="12192000" cy="11065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C2DE868A-1BFC-46B9-B356-9380045092C7}"/>
              </a:ext>
            </a:extLst>
          </p:cNvPr>
          <p:cNvPicPr>
            <a:picLocks noChangeAspect="1"/>
          </p:cNvPicPr>
          <p:nvPr/>
        </p:nvPicPr>
        <p:blipFill>
          <a:blip r:embed="rId4" cstate="print"/>
          <a:stretch>
            <a:fillRect/>
          </a:stretch>
        </p:blipFill>
        <p:spPr>
          <a:xfrm>
            <a:off x="10918874" y="171904"/>
            <a:ext cx="1077218" cy="1077218"/>
          </a:xfrm>
          <a:prstGeom prst="rect">
            <a:avLst/>
          </a:prstGeom>
        </p:spPr>
      </p:pic>
    </p:spTree>
    <p:extLst>
      <p:ext uri="{BB962C8B-B14F-4D97-AF65-F5344CB8AC3E}">
        <p14:creationId xmlns:p14="http://schemas.microsoft.com/office/powerpoint/2010/main" val="3283325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4F55307A-B0D3-4ABD-992C-F32D7DC283C3}"/>
              </a:ext>
            </a:extLst>
          </p:cNvPr>
          <p:cNvSpPr txBox="1">
            <a:spLocks/>
          </p:cNvSpPr>
          <p:nvPr/>
        </p:nvSpPr>
        <p:spPr>
          <a:xfrm>
            <a:off x="0" y="-3179"/>
            <a:ext cx="12192000" cy="112541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endParaRPr lang="it-IT" sz="4400" dirty="0">
              <a:effectLst>
                <a:outerShdw blurRad="38100" dist="38100" dir="2700000" algn="tl">
                  <a:srgbClr val="000000">
                    <a:alpha val="43137"/>
                  </a:srgbClr>
                </a:outerShdw>
              </a:effectLst>
              <a:latin typeface="+mj-lt"/>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lang="it-IT" sz="4400" dirty="0">
                <a:effectLst>
                  <a:outerShdw blurRad="38100" dist="38100" dir="2700000" algn="tl">
                    <a:srgbClr val="000000">
                      <a:alpha val="43137"/>
                    </a:srgbClr>
                  </a:outerShdw>
                </a:effectLst>
                <a:latin typeface="+mj-lt"/>
                <a:ea typeface="+mj-ea"/>
                <a:cs typeface="+mj-cs"/>
              </a:rPr>
              <a:t>Gaussian Probability Regression,</a:t>
            </a:r>
          </a:p>
          <a:p>
            <a:pPr marL="0" marR="0" lvl="0" indent="0" algn="ctr" defTabSz="914400" rtl="0" eaLnBrk="1" fontAlgn="auto" latinLnBrk="0" hangingPunct="1">
              <a:lnSpc>
                <a:spcPct val="90000"/>
              </a:lnSpc>
              <a:spcBef>
                <a:spcPct val="0"/>
              </a:spcBef>
              <a:spcAft>
                <a:spcPts val="0"/>
              </a:spcAft>
              <a:buClrTx/>
              <a:buSzTx/>
              <a:buFontTx/>
              <a:buNone/>
              <a:tabLst/>
              <a:defRPr/>
            </a:pPr>
            <a:r>
              <a:rPr lang="it-IT" sz="4400" dirty="0">
                <a:effectLst>
                  <a:outerShdw blurRad="38100" dist="38100" dir="2700000" algn="tl">
                    <a:srgbClr val="000000">
                      <a:alpha val="43137"/>
                    </a:srgbClr>
                  </a:outerShdw>
                </a:effectLst>
                <a:latin typeface="+mj-lt"/>
                <a:ea typeface="+mj-ea"/>
                <a:cs typeface="+mj-cs"/>
              </a:rPr>
              <a:t>more results</a:t>
            </a:r>
          </a:p>
        </p:txBody>
      </p:sp>
      <p:sp>
        <p:nvSpPr>
          <p:cNvPr id="4" name="Segnaposto contenuto 5">
            <a:extLst>
              <a:ext uri="{FF2B5EF4-FFF2-40B4-BE49-F238E27FC236}">
                <a16:creationId xmlns:a16="http://schemas.microsoft.com/office/drawing/2014/main" id="{1E10B03B-E7AC-4093-9A5D-A4C7DF17A675}"/>
              </a:ext>
            </a:extLst>
          </p:cNvPr>
          <p:cNvSpPr>
            <a:spLocks noGrp="1"/>
          </p:cNvSpPr>
          <p:nvPr>
            <p:ph idx="1"/>
          </p:nvPr>
        </p:nvSpPr>
        <p:spPr>
          <a:xfrm>
            <a:off x="0" y="1603717"/>
            <a:ext cx="12192000" cy="5254282"/>
          </a:xfrm>
        </p:spPr>
        <p:txBody>
          <a:bodyPr>
            <a:normAutofit/>
          </a:bodyPr>
          <a:lstStyle/>
          <a:p>
            <a:pPr marL="0" indent="0" algn="ctr">
              <a:buNone/>
            </a:pPr>
            <a:r>
              <a:rPr lang="it-IT" sz="2400" dirty="0" err="1"/>
              <a:t>It</a:t>
            </a:r>
            <a:r>
              <a:rPr lang="it-IT" sz="2400" dirty="0"/>
              <a:t> is able to detect with strong precision the </a:t>
            </a:r>
            <a:r>
              <a:rPr lang="it-IT" sz="2400" b="1" dirty="0"/>
              <a:t>time_to_failure</a:t>
            </a:r>
            <a:r>
              <a:rPr lang="it-IT" sz="2400" dirty="0"/>
              <a:t> on training set,</a:t>
            </a:r>
          </a:p>
          <a:p>
            <a:pPr marL="0" indent="0" algn="ctr">
              <a:buNone/>
            </a:pPr>
            <a:r>
              <a:rPr lang="en-US" sz="2400" dirty="0"/>
              <a:t>but on the test set the result is very bad.</a:t>
            </a:r>
          </a:p>
          <a:p>
            <a:pPr marL="0" indent="0" algn="ctr">
              <a:lnSpc>
                <a:spcPct val="50000"/>
              </a:lnSpc>
              <a:buNone/>
            </a:pPr>
            <a:endParaRPr lang="en-US" sz="2400" dirty="0"/>
          </a:p>
          <a:p>
            <a:pPr marL="0" indent="0" algn="ctr">
              <a:buNone/>
            </a:pPr>
            <a:r>
              <a:rPr lang="it-IT" sz="2400" dirty="0"/>
              <a:t>Perfect correspondence (on training set):</a:t>
            </a:r>
          </a:p>
        </p:txBody>
      </p:sp>
      <p:pic>
        <p:nvPicPr>
          <p:cNvPr id="6" name="Immagine 5">
            <a:extLst>
              <a:ext uri="{FF2B5EF4-FFF2-40B4-BE49-F238E27FC236}">
                <a16:creationId xmlns:a16="http://schemas.microsoft.com/office/drawing/2014/main" id="{7ADFF9CB-5A7D-4F8B-A6A2-B9092212F0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662" y="3288323"/>
            <a:ext cx="9420675" cy="3429000"/>
          </a:xfrm>
          <a:prstGeom prst="rect">
            <a:avLst/>
          </a:prstGeom>
        </p:spPr>
      </p:pic>
      <p:sp>
        <p:nvSpPr>
          <p:cNvPr id="9" name="Rettangolo 8">
            <a:extLst>
              <a:ext uri="{FF2B5EF4-FFF2-40B4-BE49-F238E27FC236}">
                <a16:creationId xmlns:a16="http://schemas.microsoft.com/office/drawing/2014/main" id="{01CC8903-DC51-4823-8A23-7397C61DF029}"/>
              </a:ext>
            </a:extLst>
          </p:cNvPr>
          <p:cNvSpPr/>
          <p:nvPr/>
        </p:nvSpPr>
        <p:spPr>
          <a:xfrm>
            <a:off x="0" y="916008"/>
            <a:ext cx="4628271"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10">
            <a:extLst>
              <a:ext uri="{FF2B5EF4-FFF2-40B4-BE49-F238E27FC236}">
                <a16:creationId xmlns:a16="http://schemas.microsoft.com/office/drawing/2014/main" id="{50CCE052-AD14-4516-8A22-A8E22F5C99A9}"/>
              </a:ext>
            </a:extLst>
          </p:cNvPr>
          <p:cNvSpPr/>
          <p:nvPr/>
        </p:nvSpPr>
        <p:spPr>
          <a:xfrm>
            <a:off x="7563729" y="916007"/>
            <a:ext cx="4628271"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2" name="Immagine 11">
            <a:extLst>
              <a:ext uri="{FF2B5EF4-FFF2-40B4-BE49-F238E27FC236}">
                <a16:creationId xmlns:a16="http://schemas.microsoft.com/office/drawing/2014/main" id="{62ED2285-8748-4B8B-9027-9FA29D911A2F}"/>
              </a:ext>
            </a:extLst>
          </p:cNvPr>
          <p:cNvPicPr>
            <a:picLocks noChangeAspect="1"/>
          </p:cNvPicPr>
          <p:nvPr/>
        </p:nvPicPr>
        <p:blipFill>
          <a:blip r:embed="rId3"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1681659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lvl="0" algn="ctr">
              <a:lnSpc>
                <a:spcPct val="90000"/>
              </a:lnSpc>
              <a:spcBef>
                <a:spcPct val="0"/>
              </a:spcBef>
            </a:pPr>
            <a:r>
              <a:rPr lang="it-IT" sz="4400" dirty="0">
                <a:effectLst>
                  <a:outerShdw blurRad="38100" dist="38100" dir="2700000" algn="tl">
                    <a:srgbClr val="000000">
                      <a:alpha val="43137"/>
                    </a:srgbClr>
                  </a:outerShdw>
                </a:effectLst>
                <a:latin typeface="+mj-lt"/>
                <a:ea typeface="+mj-ea"/>
                <a:cs typeface="+mj-cs"/>
              </a:rPr>
              <a:t>Neural Network Regression </a:t>
            </a:r>
          </a:p>
        </p:txBody>
      </p:sp>
      <p:sp>
        <p:nvSpPr>
          <p:cNvPr id="4" name="Segnaposto contenuto 5">
            <a:extLst>
              <a:ext uri="{FF2B5EF4-FFF2-40B4-BE49-F238E27FC236}">
                <a16:creationId xmlns:a16="http://schemas.microsoft.com/office/drawing/2014/main" id="{4FCF39E3-543B-49E3-B808-3BD7A36ECD06}"/>
              </a:ext>
            </a:extLst>
          </p:cNvPr>
          <p:cNvSpPr>
            <a:spLocks noGrp="1"/>
          </p:cNvSpPr>
          <p:nvPr>
            <p:ph idx="1"/>
          </p:nvPr>
        </p:nvSpPr>
        <p:spPr>
          <a:xfrm>
            <a:off x="0" y="1431728"/>
            <a:ext cx="12192000" cy="5426271"/>
          </a:xfrm>
        </p:spPr>
        <p:txBody>
          <a:bodyPr>
            <a:normAutofit/>
          </a:bodyPr>
          <a:lstStyle/>
          <a:p>
            <a:pPr marL="0" indent="0" algn="ctr">
              <a:buNone/>
            </a:pPr>
            <a:r>
              <a:rPr lang="it-IT" sz="2400" i="1" dirty="0"/>
              <a:t>What is NNR?</a:t>
            </a:r>
          </a:p>
          <a:p>
            <a:pPr marL="0" indent="0" algn="ctr">
              <a:buNone/>
            </a:pPr>
            <a:r>
              <a:rPr lang="en-US" sz="2400" b="1" dirty="0"/>
              <a:t>Multi Layer Perceptron </a:t>
            </a:r>
            <a:r>
              <a:rPr lang="en-US" sz="2400" dirty="0"/>
              <a:t>(MLP) is made at least of 3 layers:</a:t>
            </a:r>
            <a:br>
              <a:rPr lang="en-US" sz="2400" dirty="0"/>
            </a:br>
            <a:r>
              <a:rPr lang="en-US" sz="2400" dirty="0"/>
              <a:t>input, output and one or more hidden layers;</a:t>
            </a:r>
            <a:br>
              <a:rPr lang="en-US" sz="2400" dirty="0"/>
            </a:br>
            <a:r>
              <a:rPr lang="en-US" sz="2400" dirty="0"/>
              <a:t>thanks to the complexity, MLP can distinguish non-linearly separable data.</a:t>
            </a:r>
          </a:p>
          <a:p>
            <a:pPr marL="0" indent="0" algn="ctr">
              <a:buNone/>
            </a:pPr>
            <a:endParaRPr lang="en-US" sz="2400" dirty="0"/>
          </a:p>
          <a:p>
            <a:pPr marL="0" indent="0" algn="ctr">
              <a:buNone/>
            </a:pPr>
            <a:r>
              <a:rPr lang="en-US" sz="2400" dirty="0"/>
              <a:t>The implementation in </a:t>
            </a:r>
            <a:r>
              <a:rPr lang="it-IT" sz="2400" b="1" dirty="0"/>
              <a:t>scikit-learn</a:t>
            </a:r>
            <a:r>
              <a:rPr lang="it-IT" sz="2400" dirty="0"/>
              <a:t> allows us to set lots of parameters,</a:t>
            </a:r>
          </a:p>
          <a:p>
            <a:pPr marL="0" indent="0" algn="ctr">
              <a:buNone/>
            </a:pPr>
            <a:r>
              <a:rPr lang="it-IT" sz="2400" dirty="0"/>
              <a:t>but we focused only on these:</a:t>
            </a:r>
            <a:endParaRPr lang="en-US" sz="2400" dirty="0"/>
          </a:p>
          <a:p>
            <a:pPr marL="0" indent="0" algn="ctr">
              <a:buNone/>
            </a:pPr>
            <a:r>
              <a:rPr lang="en-US" sz="2400" b="1" dirty="0"/>
              <a:t>hidden_layer_sizes</a:t>
            </a:r>
            <a:r>
              <a:rPr lang="en-US" sz="2400" dirty="0"/>
              <a:t>,  </a:t>
            </a:r>
            <a:r>
              <a:rPr lang="en-US" sz="2400" b="1" dirty="0"/>
              <a:t>max_iter</a:t>
            </a:r>
            <a:r>
              <a:rPr lang="en-US" sz="2400" dirty="0"/>
              <a:t>, </a:t>
            </a:r>
            <a:r>
              <a:rPr lang="en-US" sz="2400" b="1" dirty="0"/>
              <a:t>solver</a:t>
            </a:r>
            <a:r>
              <a:rPr lang="en-US" sz="2400" dirty="0"/>
              <a:t>, </a:t>
            </a:r>
            <a:r>
              <a:rPr lang="en-US" sz="2400" b="1" dirty="0"/>
              <a:t>warm_start</a:t>
            </a:r>
            <a:r>
              <a:rPr lang="en-US" sz="2400" dirty="0"/>
              <a:t>.</a:t>
            </a:r>
          </a:p>
          <a:p>
            <a:pPr marL="0" indent="0" algn="ctr">
              <a:buNone/>
            </a:pPr>
            <a:endParaRPr lang="en-US" sz="2400" b="1" dirty="0"/>
          </a:p>
          <a:p>
            <a:pPr marL="0" indent="0" algn="ctr">
              <a:buNone/>
            </a:pPr>
            <a:r>
              <a:rPr lang="en-US" sz="2400" i="1" dirty="0"/>
              <a:t>How many features?</a:t>
            </a:r>
          </a:p>
          <a:p>
            <a:pPr marL="0" indent="0" algn="ctr">
              <a:buNone/>
            </a:pPr>
            <a:r>
              <a:rPr lang="it-IT" sz="2400" dirty="0"/>
              <a:t>We decided to test this model both with less and more features.</a:t>
            </a:r>
          </a:p>
        </p:txBody>
      </p:sp>
      <p:sp>
        <p:nvSpPr>
          <p:cNvPr id="7" name="Rettangolo 6">
            <a:extLst>
              <a:ext uri="{FF2B5EF4-FFF2-40B4-BE49-F238E27FC236}">
                <a16:creationId xmlns:a16="http://schemas.microsoft.com/office/drawing/2014/main" id="{AE804187-504E-41D7-882A-53A4FECD2488}"/>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EF67324F-4B81-4DE7-AB08-37F3263D48F8}"/>
              </a:ext>
            </a:extLst>
          </p:cNvPr>
          <p:cNvPicPr>
            <a:picLocks noChangeAspect="1"/>
          </p:cNvPicPr>
          <p:nvPr/>
        </p:nvPicPr>
        <p:blipFill>
          <a:blip r:embed="rId2"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297251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lvl="0" algn="ctr">
              <a:lnSpc>
                <a:spcPct val="90000"/>
              </a:lnSpc>
              <a:spcBef>
                <a:spcPct val="0"/>
              </a:spcBef>
            </a:pPr>
            <a:r>
              <a:rPr lang="it-IT" sz="4400" dirty="0">
                <a:effectLst>
                  <a:outerShdw blurRad="38100" dist="38100" dir="2700000" algn="tl">
                    <a:srgbClr val="000000">
                      <a:alpha val="43137"/>
                    </a:srgbClr>
                  </a:outerShdw>
                </a:effectLst>
                <a:latin typeface="+mj-lt"/>
                <a:ea typeface="+mj-ea"/>
                <a:cs typeface="+mj-cs"/>
              </a:rPr>
              <a:t>Neural Network Regression results (1) </a:t>
            </a:r>
          </a:p>
        </p:txBody>
      </p:sp>
      <p:sp>
        <p:nvSpPr>
          <p:cNvPr id="9" name="Segnaposto contenuto 5">
            <a:extLst>
              <a:ext uri="{FF2B5EF4-FFF2-40B4-BE49-F238E27FC236}">
                <a16:creationId xmlns:a16="http://schemas.microsoft.com/office/drawing/2014/main" id="{4BFE3DFB-E44E-4F0C-8BDB-E63DFC34152D}"/>
              </a:ext>
            </a:extLst>
          </p:cNvPr>
          <p:cNvSpPr>
            <a:spLocks noGrp="1"/>
          </p:cNvSpPr>
          <p:nvPr>
            <p:ph idx="1"/>
          </p:nvPr>
        </p:nvSpPr>
        <p:spPr>
          <a:xfrm>
            <a:off x="0" y="1431728"/>
            <a:ext cx="12192000" cy="5426271"/>
          </a:xfrm>
        </p:spPr>
        <p:txBody>
          <a:bodyPr>
            <a:normAutofit/>
          </a:bodyPr>
          <a:lstStyle/>
          <a:p>
            <a:pPr marL="0" indent="0" algn="ctr">
              <a:buNone/>
            </a:pPr>
            <a:r>
              <a:rPr lang="it-IT" sz="2400" dirty="0"/>
              <a:t>The table below shows our best results:</a:t>
            </a:r>
          </a:p>
        </p:txBody>
      </p:sp>
      <p:pic>
        <p:nvPicPr>
          <p:cNvPr id="3" name="Immagine 2">
            <a:extLst>
              <a:ext uri="{FF2B5EF4-FFF2-40B4-BE49-F238E27FC236}">
                <a16:creationId xmlns:a16="http://schemas.microsoft.com/office/drawing/2014/main" id="{2E2D5A11-4268-42C0-A4DD-342BD3AE6F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0723" y="1899139"/>
            <a:ext cx="7057025" cy="4747846"/>
          </a:xfrm>
          <a:prstGeom prst="rect">
            <a:avLst/>
          </a:prstGeom>
        </p:spPr>
      </p:pic>
      <p:sp>
        <p:nvSpPr>
          <p:cNvPr id="7" name="Rettangolo 6">
            <a:extLst>
              <a:ext uri="{FF2B5EF4-FFF2-40B4-BE49-F238E27FC236}">
                <a16:creationId xmlns:a16="http://schemas.microsoft.com/office/drawing/2014/main" id="{BBDB2713-4853-4664-8FA1-84E7F7AFD0F6}"/>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084705AE-986D-460A-9DF7-37B548C81185}"/>
              </a:ext>
            </a:extLst>
          </p:cNvPr>
          <p:cNvPicPr>
            <a:picLocks noChangeAspect="1"/>
          </p:cNvPicPr>
          <p:nvPr/>
        </p:nvPicPr>
        <p:blipFill>
          <a:blip r:embed="rId3"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2204056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lvl="0" algn="ctr">
              <a:lnSpc>
                <a:spcPct val="90000"/>
              </a:lnSpc>
              <a:spcBef>
                <a:spcPct val="0"/>
              </a:spcBef>
            </a:pPr>
            <a:r>
              <a:rPr lang="en-US" sz="4400" dirty="0">
                <a:effectLst>
                  <a:outerShdw blurRad="38100" dist="38100" dir="2700000" algn="tl">
                    <a:srgbClr val="000000">
                      <a:alpha val="43137"/>
                    </a:srgbClr>
                  </a:outerShdw>
                </a:effectLst>
                <a:latin typeface="+mj-lt"/>
                <a:ea typeface="+mj-ea"/>
                <a:cs typeface="+mj-cs"/>
              </a:rPr>
              <a:t>Neural</a:t>
            </a:r>
            <a:r>
              <a:rPr lang="it-IT" sz="4400" dirty="0">
                <a:effectLst>
                  <a:outerShdw blurRad="38100" dist="38100" dir="2700000" algn="tl">
                    <a:srgbClr val="000000">
                      <a:alpha val="43137"/>
                    </a:srgbClr>
                  </a:outerShdw>
                </a:effectLst>
                <a:latin typeface="+mj-lt"/>
                <a:ea typeface="+mj-ea"/>
                <a:cs typeface="+mj-cs"/>
              </a:rPr>
              <a:t> Network </a:t>
            </a:r>
            <a:r>
              <a:rPr lang="en-US" sz="4400" dirty="0">
                <a:effectLst>
                  <a:outerShdw blurRad="38100" dist="38100" dir="2700000" algn="tl">
                    <a:srgbClr val="000000">
                      <a:alpha val="43137"/>
                    </a:srgbClr>
                  </a:outerShdw>
                </a:effectLst>
                <a:latin typeface="+mj-lt"/>
                <a:ea typeface="+mj-ea"/>
                <a:cs typeface="+mj-cs"/>
              </a:rPr>
              <a:t>Regression</a:t>
            </a:r>
            <a:r>
              <a:rPr lang="it-IT" sz="4400" dirty="0">
                <a:effectLst>
                  <a:outerShdw blurRad="38100" dist="38100" dir="2700000" algn="tl">
                    <a:srgbClr val="000000">
                      <a:alpha val="43137"/>
                    </a:srgbClr>
                  </a:outerShdw>
                </a:effectLst>
                <a:latin typeface="+mj-lt"/>
                <a:ea typeface="+mj-ea"/>
                <a:cs typeface="+mj-cs"/>
              </a:rPr>
              <a:t> </a:t>
            </a:r>
            <a:r>
              <a:rPr lang="en-US" sz="4400" dirty="0">
                <a:effectLst>
                  <a:outerShdw blurRad="38100" dist="38100" dir="2700000" algn="tl">
                    <a:srgbClr val="000000">
                      <a:alpha val="43137"/>
                    </a:srgbClr>
                  </a:outerShdw>
                </a:effectLst>
                <a:latin typeface="+mj-lt"/>
                <a:ea typeface="+mj-ea"/>
                <a:cs typeface="+mj-cs"/>
              </a:rPr>
              <a:t>results</a:t>
            </a:r>
            <a:r>
              <a:rPr lang="it-IT" sz="4400" dirty="0">
                <a:effectLst>
                  <a:outerShdw blurRad="38100" dist="38100" dir="2700000" algn="tl">
                    <a:srgbClr val="000000">
                      <a:alpha val="43137"/>
                    </a:srgbClr>
                  </a:outerShdw>
                </a:effectLst>
                <a:latin typeface="+mj-lt"/>
                <a:ea typeface="+mj-ea"/>
                <a:cs typeface="+mj-cs"/>
              </a:rPr>
              <a:t> (2) </a:t>
            </a:r>
          </a:p>
        </p:txBody>
      </p:sp>
      <p:pic>
        <p:nvPicPr>
          <p:cNvPr id="8" name="Segnaposto contenuto 7">
            <a:extLst>
              <a:ext uri="{FF2B5EF4-FFF2-40B4-BE49-F238E27FC236}">
                <a16:creationId xmlns:a16="http://schemas.microsoft.com/office/drawing/2014/main" id="{99F89850-66E7-4D44-A599-37CFC806DB2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48439" y="2729132"/>
            <a:ext cx="8895121" cy="3909002"/>
          </a:xfrm>
        </p:spPr>
      </p:pic>
      <p:sp>
        <p:nvSpPr>
          <p:cNvPr id="9" name="Segnaposto contenuto 5">
            <a:extLst>
              <a:ext uri="{FF2B5EF4-FFF2-40B4-BE49-F238E27FC236}">
                <a16:creationId xmlns:a16="http://schemas.microsoft.com/office/drawing/2014/main" id="{1D42DE87-E579-47F2-8D47-02361B84E6E7}"/>
              </a:ext>
            </a:extLst>
          </p:cNvPr>
          <p:cNvSpPr txBox="1">
            <a:spLocks/>
          </p:cNvSpPr>
          <p:nvPr/>
        </p:nvSpPr>
        <p:spPr>
          <a:xfrm>
            <a:off x="0" y="1125416"/>
            <a:ext cx="12192000" cy="57325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da-DK" sz="2400" dirty="0"/>
          </a:p>
          <a:p>
            <a:pPr marL="0" indent="0" algn="ctr">
              <a:buNone/>
            </a:pPr>
            <a:r>
              <a:rPr lang="da-DK" sz="2400" dirty="0"/>
              <a:t>The best result on test set, submitted on Kaggle, is </a:t>
            </a:r>
            <a:r>
              <a:rPr lang="it-IT" sz="2400" b="1" dirty="0"/>
              <a:t>1,540</a:t>
            </a:r>
            <a:r>
              <a:rPr lang="it-IT" sz="2400" dirty="0"/>
              <a:t>.</a:t>
            </a:r>
            <a:endParaRPr lang="da-DK" sz="2400" dirty="0"/>
          </a:p>
          <a:p>
            <a:pPr marL="0" indent="0" algn="ctr">
              <a:buNone/>
            </a:pPr>
            <a:r>
              <a:rPr lang="da-DK" sz="2400" dirty="0"/>
              <a:t>(max_iter=2500, hidden_layer_sizes=1000, shuffle=False, solver='sgd’)</a:t>
            </a:r>
            <a:endParaRPr lang="it-IT" sz="2400" dirty="0"/>
          </a:p>
        </p:txBody>
      </p:sp>
      <p:sp>
        <p:nvSpPr>
          <p:cNvPr id="7" name="Rettangolo 6">
            <a:extLst>
              <a:ext uri="{FF2B5EF4-FFF2-40B4-BE49-F238E27FC236}">
                <a16:creationId xmlns:a16="http://schemas.microsoft.com/office/drawing/2014/main" id="{95CD1D1E-FFDC-4B4C-8651-16C14FA4B1F6}"/>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 name="Immagine 9">
            <a:extLst>
              <a:ext uri="{FF2B5EF4-FFF2-40B4-BE49-F238E27FC236}">
                <a16:creationId xmlns:a16="http://schemas.microsoft.com/office/drawing/2014/main" id="{53F513BC-830B-479C-AB33-FA8BA2124AC8}"/>
              </a:ext>
            </a:extLst>
          </p:cNvPr>
          <p:cNvPicPr>
            <a:picLocks noChangeAspect="1"/>
          </p:cNvPicPr>
          <p:nvPr/>
        </p:nvPicPr>
        <p:blipFill>
          <a:blip r:embed="rId3"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2972517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3113960-762D-4D6C-9607-82459601A38F}"/>
              </a:ext>
            </a:extLst>
          </p:cNvPr>
          <p:cNvSpPr>
            <a:spLocks noGrp="1"/>
          </p:cNvSpPr>
          <p:nvPr>
            <p:ph idx="1"/>
          </p:nvPr>
        </p:nvSpPr>
        <p:spPr>
          <a:xfrm>
            <a:off x="0" y="1308295"/>
            <a:ext cx="12192000" cy="5549705"/>
          </a:xfrm>
        </p:spPr>
        <p:txBody>
          <a:bodyPr>
            <a:normAutofit/>
          </a:bodyPr>
          <a:lstStyle/>
          <a:p>
            <a:pPr algn="ctr">
              <a:buNone/>
            </a:pPr>
            <a:endParaRPr lang="it-IT" sz="2400" dirty="0"/>
          </a:p>
          <a:p>
            <a:pPr algn="ctr">
              <a:buNone/>
            </a:pPr>
            <a:r>
              <a:rPr lang="en-US" sz="2400" dirty="0"/>
              <a:t>We</a:t>
            </a:r>
            <a:r>
              <a:rPr lang="it-IT" sz="2400" dirty="0"/>
              <a:t> </a:t>
            </a:r>
            <a:r>
              <a:rPr lang="en-US" sz="2400" dirty="0"/>
              <a:t>encountered</a:t>
            </a:r>
            <a:r>
              <a:rPr lang="it-IT" sz="2400" dirty="0"/>
              <a:t> </a:t>
            </a:r>
            <a:r>
              <a:rPr lang="it-IT" sz="2400" dirty="0" err="1"/>
              <a:t>two</a:t>
            </a:r>
            <a:r>
              <a:rPr lang="it-IT" sz="2400" dirty="0"/>
              <a:t> </a:t>
            </a:r>
            <a:r>
              <a:rPr lang="en-US" sz="2400" dirty="0"/>
              <a:t>main</a:t>
            </a:r>
            <a:r>
              <a:rPr lang="it-IT" sz="2400" dirty="0"/>
              <a:t> </a:t>
            </a:r>
            <a:r>
              <a:rPr lang="en-US" sz="2400" dirty="0"/>
              <a:t>problems</a:t>
            </a:r>
            <a:r>
              <a:rPr lang="it-IT" sz="2400" dirty="0"/>
              <a:t>:</a:t>
            </a:r>
          </a:p>
          <a:p>
            <a:pPr marL="514350" indent="-514350" algn="ctr">
              <a:buNone/>
            </a:pPr>
            <a:r>
              <a:rPr lang="it-IT" sz="2400" b="1" dirty="0"/>
              <a:t>Space</a:t>
            </a:r>
            <a:r>
              <a:rPr lang="it-IT" sz="2400" dirty="0"/>
              <a:t>: load into memory more than 9 GiB is not easy</a:t>
            </a:r>
          </a:p>
          <a:p>
            <a:pPr marL="514350" indent="-514350" algn="ctr">
              <a:buNone/>
            </a:pPr>
            <a:r>
              <a:rPr lang="it-IT" sz="2400" b="1" dirty="0"/>
              <a:t>Time</a:t>
            </a:r>
            <a:r>
              <a:rPr lang="it-IT" sz="2400" dirty="0"/>
              <a:t>: computing features, model and </a:t>
            </a:r>
            <a:r>
              <a:rPr lang="en-US" sz="2400" dirty="0"/>
              <a:t>predictions</a:t>
            </a:r>
            <a:r>
              <a:rPr lang="it-IT" sz="2400" dirty="0"/>
              <a:t> takes some time</a:t>
            </a:r>
          </a:p>
          <a:p>
            <a:pPr marL="514350" indent="-514350" algn="ctr">
              <a:buNone/>
            </a:pPr>
            <a:endParaRPr lang="it-IT" sz="2400" dirty="0"/>
          </a:p>
          <a:p>
            <a:pPr marL="514350" indent="-514350" algn="ctr">
              <a:buNone/>
            </a:pPr>
            <a:r>
              <a:rPr lang="it-IT" sz="2400" dirty="0"/>
              <a:t>In order to overcome these problems,</a:t>
            </a:r>
          </a:p>
          <a:p>
            <a:pPr marL="514350" indent="-514350" algn="ctr">
              <a:buNone/>
            </a:pPr>
            <a:r>
              <a:rPr lang="it-IT" sz="2400" dirty="0"/>
              <a:t>we selected a custom VM on</a:t>
            </a:r>
          </a:p>
          <a:p>
            <a:pPr marL="514350" indent="-514350" algn="ctr">
              <a:buNone/>
            </a:pPr>
            <a:r>
              <a:rPr lang="it-IT" sz="2400" b="1" dirty="0"/>
              <a:t>Microsoft </a:t>
            </a:r>
            <a:r>
              <a:rPr lang="en-US" sz="2400" b="1" dirty="0"/>
              <a:t>Azure</a:t>
            </a:r>
            <a:r>
              <a:rPr lang="it-IT" sz="2400" b="1" dirty="0"/>
              <a:t> Cloud</a:t>
            </a:r>
            <a:r>
              <a:rPr lang="it-IT" sz="2400" dirty="0"/>
              <a:t>.</a:t>
            </a:r>
          </a:p>
          <a:p>
            <a:pPr marL="514350" indent="-514350" algn="ctr">
              <a:buNone/>
            </a:pPr>
            <a:endParaRPr lang="it-IT" sz="2400" dirty="0"/>
          </a:p>
          <a:p>
            <a:pPr marL="514350" indent="-514350" algn="ctr">
              <a:buNone/>
            </a:pPr>
            <a:r>
              <a:rPr lang="it-IT" sz="2400" b="1" dirty="0"/>
              <a:t>NC6 Standard machine</a:t>
            </a:r>
            <a:r>
              <a:rPr lang="it-IT" sz="2400" dirty="0"/>
              <a:t>:</a:t>
            </a:r>
          </a:p>
          <a:p>
            <a:pPr marL="514350" indent="-514350" algn="ctr">
              <a:buNone/>
            </a:pPr>
            <a:r>
              <a:rPr lang="en-US" sz="2400" dirty="0"/>
              <a:t>6 virtual CPUs, 56 GiB RAM, 30GiB SSD,</a:t>
            </a:r>
          </a:p>
          <a:p>
            <a:pPr marL="514350" indent="-514350" algn="ctr">
              <a:buNone/>
            </a:pPr>
            <a:r>
              <a:rPr lang="en-US" sz="2400" dirty="0"/>
              <a:t>Ubuntu (18.04.1 LTS) and tools</a:t>
            </a:r>
            <a:endParaRPr lang="it-IT" sz="2400" dirty="0"/>
          </a:p>
        </p:txBody>
      </p:sp>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lvl="0" algn="ctr">
              <a:lnSpc>
                <a:spcPct val="90000"/>
              </a:lnSpc>
              <a:spcBef>
                <a:spcPct val="0"/>
              </a:spcBef>
            </a:pPr>
            <a:r>
              <a:rPr lang="it-IT" sz="4400" dirty="0">
                <a:effectLst>
                  <a:outerShdw blurRad="38100" dist="38100" dir="2700000" algn="tl">
                    <a:srgbClr val="000000">
                      <a:alpha val="43137"/>
                    </a:srgbClr>
                  </a:outerShdw>
                </a:effectLst>
                <a:latin typeface="+mj-lt"/>
                <a:ea typeface="+mj-ea"/>
                <a:cs typeface="+mj-cs"/>
              </a:rPr>
              <a:t>Tools and platform </a:t>
            </a:r>
          </a:p>
        </p:txBody>
      </p:sp>
      <p:sp>
        <p:nvSpPr>
          <p:cNvPr id="7170" name="AutoShape 2" descr="Risultati immagini per microsoft az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dirty="0"/>
          </a:p>
        </p:txBody>
      </p:sp>
      <p:sp>
        <p:nvSpPr>
          <p:cNvPr id="7" name="Rettangolo 6">
            <a:extLst>
              <a:ext uri="{FF2B5EF4-FFF2-40B4-BE49-F238E27FC236}">
                <a16:creationId xmlns:a16="http://schemas.microsoft.com/office/drawing/2014/main" id="{921BD3B6-FBC0-4886-9380-63875FE20725}"/>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5073BE09-8936-4056-8B57-7912C0C8CE44}"/>
              </a:ext>
            </a:extLst>
          </p:cNvPr>
          <p:cNvPicPr>
            <a:picLocks noChangeAspect="1"/>
          </p:cNvPicPr>
          <p:nvPr/>
        </p:nvPicPr>
        <p:blipFill>
          <a:blip r:embed="rId2"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3625843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3113960-762D-4D6C-9607-82459601A38F}"/>
              </a:ext>
            </a:extLst>
          </p:cNvPr>
          <p:cNvSpPr>
            <a:spLocks noGrp="1"/>
          </p:cNvSpPr>
          <p:nvPr>
            <p:ph idx="1"/>
          </p:nvPr>
        </p:nvSpPr>
        <p:spPr>
          <a:xfrm>
            <a:off x="0" y="1477107"/>
            <a:ext cx="12192000" cy="5549705"/>
          </a:xfrm>
        </p:spPr>
        <p:txBody>
          <a:bodyPr>
            <a:normAutofit/>
          </a:bodyPr>
          <a:lstStyle/>
          <a:p>
            <a:pPr algn="ctr">
              <a:buNone/>
            </a:pPr>
            <a:r>
              <a:rPr lang="en-GB" sz="2400" b="1" u="sng" dirty="0"/>
              <a:t>Early steps:</a:t>
            </a:r>
          </a:p>
          <a:p>
            <a:pPr algn="ctr">
              <a:buNone/>
            </a:pPr>
            <a:r>
              <a:rPr lang="it-IT" sz="2400" dirty="0"/>
              <a:t>from Windows, launch </a:t>
            </a:r>
            <a:r>
              <a:rPr lang="it-IT" sz="2400" b="1" dirty="0"/>
              <a:t>Xming</a:t>
            </a:r>
            <a:r>
              <a:rPr lang="it-IT" sz="2400" dirty="0"/>
              <a:t> and </a:t>
            </a:r>
            <a:r>
              <a:rPr lang="it-IT" sz="2400" b="1" dirty="0"/>
              <a:t>PuTTy, </a:t>
            </a:r>
            <a:r>
              <a:rPr lang="it-IT" sz="2400" dirty="0"/>
              <a:t>then login into VM</a:t>
            </a:r>
            <a:endParaRPr lang="it-IT" sz="2400" b="1" dirty="0"/>
          </a:p>
          <a:p>
            <a:pPr algn="ctr">
              <a:buNone/>
            </a:pPr>
            <a:r>
              <a:rPr lang="en-US" sz="2200" dirty="0">
                <a:latin typeface="Courier New" pitchFamily="49" charset="0"/>
                <a:cs typeface="Courier New" pitchFamily="49" charset="0"/>
              </a:rPr>
              <a:t>git clone https://github.com/GiusTemp/kaggleunibo</a:t>
            </a:r>
            <a:endParaRPr lang="it-IT" sz="2400" dirty="0"/>
          </a:p>
          <a:p>
            <a:pPr algn="ctr">
              <a:buNone/>
            </a:pPr>
            <a:r>
              <a:rPr lang="it-IT" sz="2200" dirty="0">
                <a:latin typeface="Courier New" pitchFamily="49" charset="0"/>
                <a:cs typeface="Courier New" pitchFamily="49" charset="0"/>
              </a:rPr>
              <a:t>cd/kaggleunibo/code</a:t>
            </a:r>
          </a:p>
          <a:p>
            <a:pPr algn="ctr">
              <a:buNone/>
            </a:pPr>
            <a:endParaRPr lang="it-IT" sz="2400" dirty="0"/>
          </a:p>
          <a:p>
            <a:pPr algn="ctr">
              <a:buNone/>
            </a:pPr>
            <a:r>
              <a:rPr lang="it-IT" sz="2400" b="1" u="sng" dirty="0" err="1"/>
              <a:t>Run</a:t>
            </a:r>
            <a:r>
              <a:rPr lang="it-IT" sz="2400" b="1" u="sng" dirty="0"/>
              <a:t> code:</a:t>
            </a:r>
          </a:p>
          <a:p>
            <a:pPr algn="ctr">
              <a:buNone/>
            </a:pPr>
            <a:r>
              <a:rPr lang="it-IT" sz="2200" dirty="0">
                <a:latin typeface="Courier New" pitchFamily="49" charset="0"/>
                <a:cs typeface="Courier New" pitchFamily="49" charset="0"/>
              </a:rPr>
              <a:t>python script_name.py</a:t>
            </a:r>
          </a:p>
          <a:p>
            <a:pPr algn="ctr">
              <a:buNone/>
            </a:pPr>
            <a:r>
              <a:rPr lang="it-IT" sz="2400" dirty="0"/>
              <a:t>(it could take some minutes)</a:t>
            </a:r>
          </a:p>
          <a:p>
            <a:pPr algn="ctr">
              <a:buNone/>
            </a:pPr>
            <a:endParaRPr lang="it-IT" sz="2400" dirty="0"/>
          </a:p>
          <a:p>
            <a:pPr algn="ctr">
              <a:buNone/>
            </a:pPr>
            <a:r>
              <a:rPr lang="it-IT" sz="2400" b="1" u="sng" dirty="0" err="1"/>
              <a:t>Submit</a:t>
            </a:r>
            <a:r>
              <a:rPr lang="it-IT" sz="2400" b="1" u="sng" dirty="0"/>
              <a:t> result:</a:t>
            </a:r>
          </a:p>
          <a:p>
            <a:pPr algn="ctr">
              <a:buNone/>
            </a:pPr>
            <a:r>
              <a:rPr lang="en-US" sz="2200" dirty="0">
                <a:latin typeface="Courier New" pitchFamily="49" charset="0"/>
                <a:cs typeface="Courier New" pitchFamily="49" charset="0"/>
              </a:rPr>
              <a:t>kaggle competitions submit -c LANL-Earthquake-Prediction -f YOUR_RESULTS.csv -m "MESSAGE"</a:t>
            </a:r>
            <a:endParaRPr lang="it-IT" sz="2200" dirty="0">
              <a:latin typeface="Courier New" pitchFamily="49" charset="0"/>
              <a:cs typeface="Courier New" pitchFamily="49" charset="0"/>
            </a:endParaRPr>
          </a:p>
          <a:p>
            <a:pPr algn="ctr">
              <a:buNone/>
            </a:pPr>
            <a:endParaRPr lang="it-IT" sz="2400" dirty="0"/>
          </a:p>
        </p:txBody>
      </p:sp>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lvl="0" algn="ctr">
              <a:lnSpc>
                <a:spcPct val="90000"/>
              </a:lnSpc>
              <a:spcBef>
                <a:spcPct val="0"/>
              </a:spcBef>
            </a:pPr>
            <a:r>
              <a:rPr lang="it-IT" sz="4400" dirty="0">
                <a:effectLst>
                  <a:outerShdw blurRad="38100" dist="38100" dir="2700000" algn="tl">
                    <a:srgbClr val="000000">
                      <a:alpha val="43137"/>
                    </a:srgbClr>
                  </a:outerShdw>
                </a:effectLst>
                <a:latin typeface="+mj-lt"/>
                <a:ea typeface="+mj-ea"/>
                <a:cs typeface="+mj-cs"/>
              </a:rPr>
              <a:t>How to run</a:t>
            </a:r>
          </a:p>
        </p:txBody>
      </p:sp>
      <p:sp>
        <p:nvSpPr>
          <p:cNvPr id="7170" name="AutoShape 2" descr="Risultati immagini per microsoft az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dirty="0"/>
          </a:p>
        </p:txBody>
      </p:sp>
      <p:sp>
        <p:nvSpPr>
          <p:cNvPr id="7" name="Rettangolo 6">
            <a:extLst>
              <a:ext uri="{FF2B5EF4-FFF2-40B4-BE49-F238E27FC236}">
                <a16:creationId xmlns:a16="http://schemas.microsoft.com/office/drawing/2014/main" id="{921BD3B6-FBC0-4886-9380-63875FE20725}"/>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5073BE09-8936-4056-8B57-7912C0C8CE44}"/>
              </a:ext>
            </a:extLst>
          </p:cNvPr>
          <p:cNvPicPr>
            <a:picLocks noChangeAspect="1"/>
          </p:cNvPicPr>
          <p:nvPr/>
        </p:nvPicPr>
        <p:blipFill>
          <a:blip r:embed="rId2"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3625843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lvl="0" algn="ctr">
              <a:lnSpc>
                <a:spcPct val="90000"/>
              </a:lnSpc>
              <a:spcBef>
                <a:spcPct val="0"/>
              </a:spcBef>
            </a:pPr>
            <a:r>
              <a:rPr lang="en-US" sz="4400" dirty="0">
                <a:effectLst>
                  <a:outerShdw blurRad="38100" dist="38100" dir="2700000" algn="tl">
                    <a:srgbClr val="000000">
                      <a:alpha val="43137"/>
                    </a:srgbClr>
                  </a:outerShdw>
                </a:effectLst>
                <a:latin typeface="+mj-lt"/>
                <a:ea typeface="+mj-ea"/>
                <a:cs typeface="+mj-cs"/>
              </a:rPr>
              <a:t>Conclusions</a:t>
            </a:r>
          </a:p>
        </p:txBody>
      </p:sp>
      <p:sp>
        <p:nvSpPr>
          <p:cNvPr id="4" name="Segnaposto contenuto 2">
            <a:extLst>
              <a:ext uri="{FF2B5EF4-FFF2-40B4-BE49-F238E27FC236}">
                <a16:creationId xmlns:a16="http://schemas.microsoft.com/office/drawing/2014/main" id="{270085AD-1A43-4993-B151-932EECC1F1FA}"/>
              </a:ext>
            </a:extLst>
          </p:cNvPr>
          <p:cNvSpPr>
            <a:spLocks noGrp="1"/>
          </p:cNvSpPr>
          <p:nvPr>
            <p:ph idx="1"/>
          </p:nvPr>
        </p:nvSpPr>
        <p:spPr>
          <a:xfrm>
            <a:off x="0" y="1308295"/>
            <a:ext cx="12192000" cy="5549705"/>
          </a:xfrm>
        </p:spPr>
        <p:txBody>
          <a:bodyPr>
            <a:normAutofit lnSpcReduction="10000"/>
          </a:bodyPr>
          <a:lstStyle/>
          <a:p>
            <a:pPr algn="ctr">
              <a:buNone/>
            </a:pPr>
            <a:r>
              <a:rPr lang="en-US" sz="2400" dirty="0"/>
              <a:t>In this presentation, we proposed our most significant solutions.</a:t>
            </a:r>
          </a:p>
          <a:p>
            <a:pPr algn="ctr">
              <a:buNone/>
            </a:pPr>
            <a:endParaRPr lang="en-US" sz="2400" dirty="0"/>
          </a:p>
          <a:p>
            <a:pPr algn="ctr">
              <a:buNone/>
            </a:pPr>
            <a:r>
              <a:rPr lang="en-US" sz="2400" dirty="0"/>
              <a:t>Starting from </a:t>
            </a:r>
            <a:r>
              <a:rPr lang="en-US" sz="2400" b="1" dirty="0"/>
              <a:t>raw data</a:t>
            </a:r>
            <a:r>
              <a:rPr lang="en-US" sz="2400" dirty="0"/>
              <a:t>, we pre-processed it by computing aggregated </a:t>
            </a:r>
          </a:p>
          <a:p>
            <a:pPr algn="ctr">
              <a:buNone/>
            </a:pPr>
            <a:r>
              <a:rPr lang="en-US" sz="2400" dirty="0"/>
              <a:t>representative data to be fed to a model of our choice.</a:t>
            </a:r>
          </a:p>
          <a:p>
            <a:pPr algn="ctr">
              <a:buNone/>
            </a:pPr>
            <a:endParaRPr lang="it-IT" sz="2400" dirty="0"/>
          </a:p>
          <a:p>
            <a:pPr marL="514350" indent="-514350" algn="ctr">
              <a:buNone/>
            </a:pPr>
            <a:r>
              <a:rPr lang="en-US" sz="2400" dirty="0"/>
              <a:t>Python library (</a:t>
            </a:r>
            <a:r>
              <a:rPr lang="en-US" sz="2400" b="1" dirty="0"/>
              <a:t>scikit-learn</a:t>
            </a:r>
            <a:r>
              <a:rPr lang="en-US" sz="2400" dirty="0"/>
              <a:t>) was used, starting from</a:t>
            </a:r>
          </a:p>
          <a:p>
            <a:pPr marL="514350" indent="-514350" algn="ctr">
              <a:buNone/>
            </a:pPr>
            <a:r>
              <a:rPr lang="en-US" sz="2400" dirty="0"/>
              <a:t>the most simple model up until neural networks</a:t>
            </a:r>
          </a:p>
          <a:p>
            <a:pPr marL="514350" indent="-514350" algn="ctr">
              <a:buNone/>
            </a:pPr>
            <a:r>
              <a:rPr lang="en-US" sz="2400" dirty="0"/>
              <a:t>(other libraries were explored, but not reported).</a:t>
            </a:r>
          </a:p>
          <a:p>
            <a:pPr marL="514350" indent="-514350" algn="ctr">
              <a:buNone/>
            </a:pPr>
            <a:endParaRPr lang="en-US" sz="2400" b="1" u="sng" dirty="0"/>
          </a:p>
          <a:p>
            <a:pPr marL="514350" indent="-514350" algn="ctr">
              <a:buNone/>
            </a:pPr>
            <a:r>
              <a:rPr lang="en-US" sz="2400" b="1" u="sng" dirty="0"/>
              <a:t>Complex models</a:t>
            </a:r>
            <a:r>
              <a:rPr lang="en-US" sz="2400" b="1" dirty="0"/>
              <a:t> </a:t>
            </a:r>
            <a:r>
              <a:rPr lang="en-US" sz="2400" dirty="0"/>
              <a:t>tend to overfit to the training data </a:t>
            </a:r>
          </a:p>
          <a:p>
            <a:pPr marL="514350" indent="-514350" algn="ctr">
              <a:buNone/>
            </a:pPr>
            <a:r>
              <a:rPr lang="en-US" sz="2400" dirty="0"/>
              <a:t>(good result on training set, worst on test set).</a:t>
            </a:r>
          </a:p>
          <a:p>
            <a:pPr marL="514350" indent="-514350" algn="ctr">
              <a:buNone/>
            </a:pPr>
            <a:r>
              <a:rPr lang="en-US" sz="2400" b="1" u="sng" dirty="0"/>
              <a:t>Simpler models</a:t>
            </a:r>
            <a:r>
              <a:rPr lang="en-US" sz="2400" b="1" dirty="0"/>
              <a:t> </a:t>
            </a:r>
            <a:r>
              <a:rPr lang="en-US" sz="2400" dirty="0"/>
              <a:t>seem to be more general, giving unsatisfactory results </a:t>
            </a:r>
          </a:p>
          <a:p>
            <a:pPr marL="514350" indent="-514350" algn="ctr">
              <a:buNone/>
            </a:pPr>
            <a:r>
              <a:rPr lang="en-US" sz="2400" dirty="0"/>
              <a:t>on the training set but better on the test set.</a:t>
            </a:r>
          </a:p>
          <a:p>
            <a:pPr marL="514350" indent="-514350" algn="ctr">
              <a:buNone/>
            </a:pPr>
            <a:endParaRPr lang="en-US" sz="2400" dirty="0"/>
          </a:p>
          <a:p>
            <a:pPr marL="514350" indent="-514350" algn="ctr">
              <a:buNone/>
            </a:pPr>
            <a:endParaRPr lang="it-IT" sz="2400" dirty="0"/>
          </a:p>
        </p:txBody>
      </p:sp>
      <p:sp>
        <p:nvSpPr>
          <p:cNvPr id="7" name="Rettangolo 6">
            <a:extLst>
              <a:ext uri="{FF2B5EF4-FFF2-40B4-BE49-F238E27FC236}">
                <a16:creationId xmlns:a16="http://schemas.microsoft.com/office/drawing/2014/main" id="{9B1737C4-121A-4161-9C05-E8356A89AF8D}"/>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BF7F552B-775E-4D27-894F-DD7B6589A2BA}"/>
              </a:ext>
            </a:extLst>
          </p:cNvPr>
          <p:cNvPicPr>
            <a:picLocks noChangeAspect="1"/>
          </p:cNvPicPr>
          <p:nvPr/>
        </p:nvPicPr>
        <p:blipFill>
          <a:blip r:embed="rId2"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110298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1B62129A-BEAC-4041-AF3E-DBBF5B5E5E33}"/>
              </a:ext>
            </a:extLst>
          </p:cNvPr>
          <p:cNvSpPr>
            <a:spLocks noGrp="1"/>
          </p:cNvSpPr>
          <p:nvPr>
            <p:ph type="subTitle" idx="1"/>
          </p:nvPr>
        </p:nvSpPr>
        <p:spPr>
          <a:xfrm>
            <a:off x="0" y="1491884"/>
            <a:ext cx="12192000" cy="5366116"/>
          </a:xfrm>
        </p:spPr>
        <p:txBody>
          <a:bodyPr>
            <a:normAutofit/>
          </a:bodyPr>
          <a:lstStyle/>
          <a:p>
            <a:pPr fontAlgn="base"/>
            <a:r>
              <a:rPr lang="en-US" dirty="0"/>
              <a:t>Forecasting earthquakes is one of the most important problems in Earth science.</a:t>
            </a:r>
          </a:p>
          <a:p>
            <a:pPr fontAlgn="base"/>
            <a:r>
              <a:rPr lang="en-US" i="1" dirty="0"/>
              <a:t>What does “forecasting“ mean? </a:t>
            </a:r>
          </a:p>
          <a:p>
            <a:pPr fontAlgn="base"/>
            <a:r>
              <a:rPr lang="en-US" i="1" dirty="0"/>
              <a:t>What can we do?</a:t>
            </a:r>
          </a:p>
          <a:p>
            <a:pPr fontAlgn="base"/>
            <a:endParaRPr lang="en-US" dirty="0"/>
          </a:p>
          <a:p>
            <a:pPr fontAlgn="base"/>
            <a:r>
              <a:rPr lang="en-US" dirty="0"/>
              <a:t>We can focus on three key points: </a:t>
            </a:r>
          </a:p>
          <a:p>
            <a:pPr fontAlgn="base">
              <a:buFont typeface="Wingdings" pitchFamily="2" charset="2"/>
              <a:buChar char="Ø"/>
            </a:pPr>
            <a:r>
              <a:rPr lang="en-US" dirty="0"/>
              <a:t> </a:t>
            </a:r>
            <a:r>
              <a:rPr lang="en-US" b="1" dirty="0"/>
              <a:t>when</a:t>
            </a:r>
            <a:r>
              <a:rPr lang="en-US" dirty="0"/>
              <a:t> the event will occur</a:t>
            </a:r>
          </a:p>
          <a:p>
            <a:pPr fontAlgn="base">
              <a:buFont typeface="Wingdings" pitchFamily="2" charset="2"/>
              <a:buChar char="Ø"/>
            </a:pPr>
            <a:r>
              <a:rPr lang="en-US" dirty="0"/>
              <a:t> </a:t>
            </a:r>
            <a:r>
              <a:rPr lang="en-US" b="1" dirty="0"/>
              <a:t>where</a:t>
            </a:r>
            <a:r>
              <a:rPr lang="en-US" dirty="0"/>
              <a:t> it will occur</a:t>
            </a:r>
          </a:p>
          <a:p>
            <a:pPr fontAlgn="base">
              <a:buFont typeface="Wingdings" pitchFamily="2" charset="2"/>
              <a:buChar char="Ø"/>
            </a:pPr>
            <a:r>
              <a:rPr lang="en-US" dirty="0"/>
              <a:t> </a:t>
            </a:r>
            <a:r>
              <a:rPr lang="en-US" b="1" dirty="0"/>
              <a:t>how</a:t>
            </a:r>
            <a:r>
              <a:rPr lang="en-US" dirty="0"/>
              <a:t> large it will be</a:t>
            </a:r>
          </a:p>
          <a:p>
            <a:pPr fontAlgn="base"/>
            <a:endParaRPr lang="en-US" dirty="0"/>
          </a:p>
          <a:p>
            <a:pPr fontAlgn="base"/>
            <a:r>
              <a:rPr lang="en-US" dirty="0"/>
              <a:t>In this competition, we will have to forecast “</a:t>
            </a:r>
            <a:r>
              <a:rPr lang="en-US" b="1" u="sng" dirty="0"/>
              <a:t>when</a:t>
            </a:r>
            <a:r>
              <a:rPr lang="en-US" dirty="0"/>
              <a:t>”.  </a:t>
            </a:r>
          </a:p>
          <a:p>
            <a:endParaRPr lang="it-IT" dirty="0"/>
          </a:p>
        </p:txBody>
      </p:sp>
      <p:sp>
        <p:nvSpPr>
          <p:cNvPr id="2" name="Titolo 1">
            <a:extLst>
              <a:ext uri="{FF2B5EF4-FFF2-40B4-BE49-F238E27FC236}">
                <a16:creationId xmlns:a16="http://schemas.microsoft.com/office/drawing/2014/main" id="{4F55307A-B0D3-4ABD-992C-F32D7DC283C3}"/>
              </a:ext>
            </a:extLst>
          </p:cNvPr>
          <p:cNvSpPr>
            <a:spLocks noGrp="1"/>
          </p:cNvSpPr>
          <p:nvPr>
            <p:ph type="ctrTitle"/>
          </p:nvPr>
        </p:nvSpPr>
        <p:spPr>
          <a:xfrm>
            <a:off x="0" y="0"/>
            <a:ext cx="12192000" cy="1125415"/>
          </a:xfrm>
        </p:spPr>
        <p:txBody>
          <a:bodyPr anchor="ctr">
            <a:normAutofit/>
          </a:bodyPr>
          <a:lstStyle/>
          <a:p>
            <a:r>
              <a:rPr lang="en-GB" sz="4400" dirty="0">
                <a:effectLst>
                  <a:outerShdw blurRad="38100" dist="38100" dir="2700000" algn="tl">
                    <a:srgbClr val="000000">
                      <a:alpha val="43137"/>
                    </a:srgbClr>
                  </a:outerShdw>
                </a:effectLst>
              </a:rPr>
              <a:t>Problem</a:t>
            </a:r>
          </a:p>
        </p:txBody>
      </p:sp>
      <p:sp>
        <p:nvSpPr>
          <p:cNvPr id="9" name="Rettangolo 8">
            <a:extLst>
              <a:ext uri="{FF2B5EF4-FFF2-40B4-BE49-F238E27FC236}">
                <a16:creationId xmlns:a16="http://schemas.microsoft.com/office/drawing/2014/main" id="{E8490937-69B6-4138-8B8E-71DBD9F805F6}"/>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 name="Immagine 9">
            <a:extLst>
              <a:ext uri="{FF2B5EF4-FFF2-40B4-BE49-F238E27FC236}">
                <a16:creationId xmlns:a16="http://schemas.microsoft.com/office/drawing/2014/main" id="{17EC668F-C662-4AA2-82B5-DF6F0385F43E}"/>
              </a:ext>
            </a:extLst>
          </p:cNvPr>
          <p:cNvPicPr>
            <a:picLocks noChangeAspect="1"/>
          </p:cNvPicPr>
          <p:nvPr/>
        </p:nvPicPr>
        <p:blipFill>
          <a:blip r:embed="rId3"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2690594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2222627-7451-45F7-A721-9C2A9D2A23AC}"/>
              </a:ext>
            </a:extLst>
          </p:cNvPr>
          <p:cNvSpPr>
            <a:spLocks noGrp="1"/>
          </p:cNvSpPr>
          <p:nvPr>
            <p:ph idx="1"/>
          </p:nvPr>
        </p:nvSpPr>
        <p:spPr>
          <a:xfrm>
            <a:off x="0" y="1041010"/>
            <a:ext cx="12192000" cy="5816990"/>
          </a:xfrm>
        </p:spPr>
        <p:txBody>
          <a:bodyPr>
            <a:noAutofit/>
          </a:bodyPr>
          <a:lstStyle/>
          <a:p>
            <a:pPr algn="ctr">
              <a:lnSpc>
                <a:spcPct val="150000"/>
              </a:lnSpc>
              <a:buNone/>
            </a:pPr>
            <a:r>
              <a:rPr lang="en-US" sz="2400" dirty="0"/>
              <a:t>The data comes from a experimental set-up used to study earthquake physics (simulated).</a:t>
            </a:r>
          </a:p>
          <a:p>
            <a:pPr algn="ctr">
              <a:buNone/>
            </a:pPr>
            <a:r>
              <a:rPr lang="en-US" sz="2400" dirty="0"/>
              <a:t>The </a:t>
            </a:r>
            <a:r>
              <a:rPr lang="en-US" sz="2400" b="1" dirty="0"/>
              <a:t>acoustic_data</a:t>
            </a:r>
            <a:r>
              <a:rPr lang="en-US" sz="2400" dirty="0"/>
              <a:t> input signal is used to predict the time remaining before the next laboratory earthquake (</a:t>
            </a:r>
            <a:r>
              <a:rPr lang="en-US" sz="2400" b="1" dirty="0"/>
              <a:t>time_to_failure</a:t>
            </a:r>
            <a:r>
              <a:rPr lang="en-US" sz="2400" dirty="0"/>
              <a:t>).</a:t>
            </a:r>
          </a:p>
          <a:p>
            <a:pPr algn="ctr">
              <a:buNone/>
            </a:pPr>
            <a:endParaRPr lang="en-US" sz="2400" dirty="0"/>
          </a:p>
          <a:p>
            <a:pPr algn="ctr">
              <a:buNone/>
            </a:pPr>
            <a:r>
              <a:rPr lang="en-US" sz="2400" i="1" dirty="0"/>
              <a:t>What about data sets?</a:t>
            </a:r>
          </a:p>
          <a:p>
            <a:pPr algn="ctr">
              <a:buFont typeface="Wingdings" pitchFamily="2" charset="2"/>
              <a:buChar char="Ø"/>
            </a:pPr>
            <a:r>
              <a:rPr lang="en-US" sz="2400" dirty="0"/>
              <a:t>  </a:t>
            </a:r>
            <a:r>
              <a:rPr lang="en-US" sz="2400" b="1" dirty="0"/>
              <a:t>Training set</a:t>
            </a:r>
            <a:r>
              <a:rPr lang="en-US" sz="2400" dirty="0"/>
              <a:t>: continuous training segment (</a:t>
            </a:r>
            <a:r>
              <a:rPr lang="en-US" sz="2400" b="1" dirty="0"/>
              <a:t>acoustic_data </a:t>
            </a:r>
            <a:r>
              <a:rPr lang="en-US" sz="2400" dirty="0"/>
              <a:t>and</a:t>
            </a:r>
            <a:r>
              <a:rPr lang="en-US" sz="2400" b="1" dirty="0"/>
              <a:t> time_to_failure</a:t>
            </a:r>
            <a:r>
              <a:rPr lang="en-US" sz="2400" dirty="0"/>
              <a:t>)</a:t>
            </a:r>
          </a:p>
          <a:p>
            <a:pPr algn="ctr">
              <a:buFont typeface="Wingdings" pitchFamily="2" charset="2"/>
              <a:buChar char="Ø"/>
            </a:pPr>
            <a:r>
              <a:rPr lang="en-US" sz="2400" dirty="0"/>
              <a:t>  </a:t>
            </a:r>
            <a:r>
              <a:rPr lang="en-US" sz="2400" b="1" dirty="0"/>
              <a:t>Test set</a:t>
            </a:r>
            <a:r>
              <a:rPr lang="en-US" sz="2400" dirty="0"/>
              <a:t>: folder containing small segments (only </a:t>
            </a:r>
            <a:r>
              <a:rPr lang="en-US" sz="2400" b="1" dirty="0"/>
              <a:t>acoustic_data</a:t>
            </a:r>
            <a:r>
              <a:rPr lang="en-US" sz="2400" dirty="0"/>
              <a:t>)</a:t>
            </a:r>
          </a:p>
          <a:p>
            <a:pPr algn="ctr">
              <a:buNone/>
            </a:pPr>
            <a:endParaRPr lang="en-US" sz="2400" dirty="0"/>
          </a:p>
          <a:p>
            <a:pPr algn="ctr">
              <a:buNone/>
            </a:pPr>
            <a:r>
              <a:rPr lang="en-US" sz="2400" dirty="0"/>
              <a:t>For each segment, we have to predict its </a:t>
            </a:r>
            <a:r>
              <a:rPr lang="en-US" sz="2400" b="1" dirty="0"/>
              <a:t>time_to_failure</a:t>
            </a:r>
            <a:r>
              <a:rPr lang="en-US" sz="2400" dirty="0"/>
              <a:t>.</a:t>
            </a:r>
          </a:p>
          <a:p>
            <a:pPr algn="ctr">
              <a:buNone/>
            </a:pPr>
            <a:endParaRPr lang="en-US" sz="2400" dirty="0"/>
          </a:p>
          <a:p>
            <a:pPr algn="ctr">
              <a:buNone/>
            </a:pPr>
            <a:r>
              <a:rPr lang="en-US" sz="2400" dirty="0"/>
              <a:t>The </a:t>
            </a:r>
            <a:r>
              <a:rPr lang="en-US" sz="2400" b="1" dirty="0"/>
              <a:t>results</a:t>
            </a:r>
            <a:r>
              <a:rPr lang="en-US" sz="2400" dirty="0"/>
              <a:t> are evaluated using the </a:t>
            </a:r>
            <a:r>
              <a:rPr lang="en-US" sz="2400" b="1" dirty="0"/>
              <a:t>mean absolute error</a:t>
            </a:r>
          </a:p>
          <a:p>
            <a:pPr algn="ctr">
              <a:buNone/>
            </a:pPr>
            <a:r>
              <a:rPr lang="en-US" sz="2400" dirty="0"/>
              <a:t>between the predicted and real values.</a:t>
            </a:r>
          </a:p>
          <a:p>
            <a:pPr>
              <a:buFont typeface="Wingdings" pitchFamily="2" charset="2"/>
              <a:buChar char="Ø"/>
            </a:pPr>
            <a:endParaRPr lang="en-US" sz="2400" dirty="0"/>
          </a:p>
          <a:p>
            <a:pPr>
              <a:buFont typeface="Wingdings" pitchFamily="2" charset="2"/>
              <a:buChar char="Ø"/>
            </a:pPr>
            <a:endParaRPr lang="it-IT" sz="2400" dirty="0"/>
          </a:p>
        </p:txBody>
      </p:sp>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GB" sz="4400" dirty="0">
                <a:effectLst>
                  <a:outerShdw blurRad="38100" dist="38100" dir="2700000" algn="tl">
                    <a:srgbClr val="000000">
                      <a:alpha val="43137"/>
                    </a:srgbClr>
                  </a:outerShdw>
                </a:effectLst>
                <a:latin typeface="+mj-lt"/>
                <a:ea typeface="+mj-ea"/>
                <a:cs typeface="+mj-cs"/>
              </a:rPr>
              <a:t>D</a:t>
            </a:r>
            <a:r>
              <a:rPr kumimoji="0" lang="en-GB" sz="4400" b="0" i="0" u="none" strike="noStrike" kern="1200" cap="none" spc="0" normalizeH="0" baseline="0" dirty="0">
                <a:ln>
                  <a:noFill/>
                </a:ln>
                <a:solidFill>
                  <a:schemeClr val="tx1"/>
                </a:solidFill>
                <a:effectLst>
                  <a:outerShdw blurRad="38100" dist="38100" dir="2700000" algn="tl">
                    <a:srgbClr val="000000">
                      <a:alpha val="43137"/>
                    </a:srgbClr>
                  </a:outerShdw>
                </a:effectLst>
                <a:uLnTx/>
                <a:uFillTx/>
                <a:latin typeface="+mj-lt"/>
                <a:ea typeface="+mj-ea"/>
                <a:cs typeface="+mj-cs"/>
              </a:rPr>
              <a:t>ata</a:t>
            </a:r>
          </a:p>
        </p:txBody>
      </p:sp>
      <p:sp>
        <p:nvSpPr>
          <p:cNvPr id="4" name="Rettangolo 3">
            <a:extLst>
              <a:ext uri="{FF2B5EF4-FFF2-40B4-BE49-F238E27FC236}">
                <a16:creationId xmlns:a16="http://schemas.microsoft.com/office/drawing/2014/main" id="{80330127-9675-4A29-B54C-1F4E0E52A0E1}"/>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5">
            <a:extLst>
              <a:ext uri="{FF2B5EF4-FFF2-40B4-BE49-F238E27FC236}">
                <a16:creationId xmlns:a16="http://schemas.microsoft.com/office/drawing/2014/main" id="{A07293E1-6549-4E90-9537-75E9F38A1F86}"/>
              </a:ext>
            </a:extLst>
          </p:cNvPr>
          <p:cNvPicPr>
            <a:picLocks noChangeAspect="1"/>
          </p:cNvPicPr>
          <p:nvPr/>
        </p:nvPicPr>
        <p:blipFill>
          <a:blip r:embed="rId3"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1742546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2940844" y="2264898"/>
            <a:ext cx="9251156" cy="4593102"/>
          </a:xfrm>
          <a:prstGeom prst="rect">
            <a:avLst/>
          </a:prstGeom>
          <a:noFill/>
          <a:ln w="9525">
            <a:noFill/>
            <a:miter lim="800000"/>
            <a:headEnd/>
            <a:tailEnd/>
          </a:ln>
          <a:effectLst/>
        </p:spPr>
      </p:pic>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GB" sz="4400" dirty="0">
                <a:effectLst>
                  <a:outerShdw blurRad="38100" dist="38100" dir="2700000" algn="tl">
                    <a:srgbClr val="000000">
                      <a:alpha val="43137"/>
                    </a:srgbClr>
                  </a:outerShdw>
                </a:effectLst>
                <a:latin typeface="+mj-lt"/>
                <a:ea typeface="+mj-ea"/>
                <a:cs typeface="+mj-cs"/>
              </a:rPr>
              <a:t>Data</a:t>
            </a:r>
            <a:r>
              <a:rPr lang="it-IT" sz="4400" dirty="0">
                <a:effectLst>
                  <a:outerShdw blurRad="38100" dist="38100" dir="2700000" algn="tl">
                    <a:srgbClr val="000000">
                      <a:alpha val="43137"/>
                    </a:srgbClr>
                  </a:outerShdw>
                </a:effectLst>
                <a:latin typeface="+mj-lt"/>
                <a:ea typeface="+mj-ea"/>
                <a:cs typeface="+mj-cs"/>
              </a:rPr>
              <a:t> (2)</a:t>
            </a:r>
            <a:endParaRPr kumimoji="0" lang="it-IT" sz="4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pic>
        <p:nvPicPr>
          <p:cNvPr id="2051" name="Picture 3"/>
          <p:cNvPicPr>
            <a:picLocks noChangeAspect="1" noChangeArrowheads="1"/>
          </p:cNvPicPr>
          <p:nvPr/>
        </p:nvPicPr>
        <p:blipFill>
          <a:blip r:embed="rId4" cstate="print"/>
          <a:srcRect/>
          <a:stretch>
            <a:fillRect/>
          </a:stretch>
        </p:blipFill>
        <p:spPr bwMode="auto">
          <a:xfrm>
            <a:off x="309489" y="496156"/>
            <a:ext cx="2741690" cy="2050095"/>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cstate="print"/>
          <a:srcRect/>
          <a:stretch>
            <a:fillRect/>
          </a:stretch>
        </p:blipFill>
        <p:spPr bwMode="auto">
          <a:xfrm>
            <a:off x="341409" y="2859528"/>
            <a:ext cx="2345519" cy="3609975"/>
          </a:xfrm>
          <a:prstGeom prst="rect">
            <a:avLst/>
          </a:prstGeom>
          <a:noFill/>
          <a:ln w="9525">
            <a:noFill/>
            <a:miter lim="800000"/>
            <a:headEnd/>
            <a:tailEnd/>
          </a:ln>
          <a:effectLst/>
        </p:spPr>
      </p:pic>
      <p:sp>
        <p:nvSpPr>
          <p:cNvPr id="7" name="Rettangolo 6">
            <a:extLst>
              <a:ext uri="{FF2B5EF4-FFF2-40B4-BE49-F238E27FC236}">
                <a16:creationId xmlns:a16="http://schemas.microsoft.com/office/drawing/2014/main" id="{E2347BFE-64BF-45B8-B13D-7E8F768FD4BC}"/>
              </a:ext>
            </a:extLst>
          </p:cNvPr>
          <p:cNvSpPr/>
          <p:nvPr/>
        </p:nvSpPr>
        <p:spPr>
          <a:xfrm flipV="1">
            <a:off x="3051179" y="912493"/>
            <a:ext cx="914082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Rettangolo 8">
            <a:extLst>
              <a:ext uri="{FF2B5EF4-FFF2-40B4-BE49-F238E27FC236}">
                <a16:creationId xmlns:a16="http://schemas.microsoft.com/office/drawing/2014/main" id="{50089492-7326-4BBA-A7F0-2BA5CC81212F}"/>
              </a:ext>
            </a:extLst>
          </p:cNvPr>
          <p:cNvSpPr/>
          <p:nvPr/>
        </p:nvSpPr>
        <p:spPr>
          <a:xfrm flipV="1">
            <a:off x="0" y="912493"/>
            <a:ext cx="309489"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1" name="Immagine 10">
            <a:extLst>
              <a:ext uri="{FF2B5EF4-FFF2-40B4-BE49-F238E27FC236}">
                <a16:creationId xmlns:a16="http://schemas.microsoft.com/office/drawing/2014/main" id="{7A7D77ED-E918-410E-96F5-CF80F8558960}"/>
              </a:ext>
            </a:extLst>
          </p:cNvPr>
          <p:cNvPicPr>
            <a:picLocks noChangeAspect="1"/>
          </p:cNvPicPr>
          <p:nvPr/>
        </p:nvPicPr>
        <p:blipFill>
          <a:blip r:embed="rId6" cstate="print">
            <a:alphaModFix amt="50000"/>
          </a:blip>
          <a:stretch>
            <a:fillRect/>
          </a:stretch>
        </p:blipFill>
        <p:spPr>
          <a:xfrm>
            <a:off x="11366428" y="64563"/>
            <a:ext cx="727097" cy="7270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92E8810-4A8C-4426-A13C-CBDB33C9ADB6}"/>
              </a:ext>
            </a:extLst>
          </p:cNvPr>
          <p:cNvSpPr>
            <a:spLocks noGrp="1"/>
          </p:cNvSpPr>
          <p:nvPr>
            <p:ph idx="1"/>
          </p:nvPr>
        </p:nvSpPr>
        <p:spPr>
          <a:xfrm>
            <a:off x="0" y="1262916"/>
            <a:ext cx="12192000" cy="5595083"/>
          </a:xfrm>
        </p:spPr>
        <p:txBody>
          <a:bodyPr>
            <a:normAutofit lnSpcReduction="10000"/>
          </a:bodyPr>
          <a:lstStyle/>
          <a:p>
            <a:pPr marL="0" indent="0" algn="ctr">
              <a:buNone/>
            </a:pPr>
            <a:r>
              <a:rPr lang="en-US" sz="2400" i="1" dirty="0"/>
              <a:t>Why?</a:t>
            </a:r>
          </a:p>
          <a:p>
            <a:pPr marL="0" indent="0" algn="ctr">
              <a:buNone/>
            </a:pPr>
            <a:r>
              <a:rPr lang="en-US" sz="2400" dirty="0"/>
              <a:t>We want to study the impact of different features on the results</a:t>
            </a:r>
          </a:p>
          <a:p>
            <a:pPr marL="0" indent="0" algn="ctr">
              <a:buNone/>
            </a:pPr>
            <a:r>
              <a:rPr lang="en-US" sz="2400" dirty="0"/>
              <a:t> using the simplest model, </a:t>
            </a:r>
            <a:r>
              <a:rPr lang="en-US" sz="2400" b="1" dirty="0"/>
              <a:t>Linear Regression</a:t>
            </a:r>
            <a:r>
              <a:rPr lang="en-US" sz="2400" dirty="0"/>
              <a:t>.</a:t>
            </a:r>
          </a:p>
          <a:p>
            <a:pPr marL="0" indent="0" algn="ctr">
              <a:buNone/>
            </a:pPr>
            <a:endParaRPr lang="en-US" sz="2400" dirty="0"/>
          </a:p>
          <a:p>
            <a:pPr marL="0" indent="0" algn="ctr">
              <a:buNone/>
            </a:pPr>
            <a:r>
              <a:rPr lang="en-US" sz="2400" i="1" dirty="0"/>
              <a:t>How many features?</a:t>
            </a:r>
          </a:p>
          <a:p>
            <a:pPr marL="0" indent="0" algn="ctr">
              <a:buNone/>
            </a:pPr>
            <a:r>
              <a:rPr lang="en-US" sz="2400" dirty="0"/>
              <a:t>Two cases:</a:t>
            </a:r>
          </a:p>
          <a:p>
            <a:pPr marL="514350" indent="-514350" algn="ctr">
              <a:buAutoNum type="arabicPeriod"/>
            </a:pPr>
            <a:r>
              <a:rPr lang="en-US" sz="2400" dirty="0"/>
              <a:t>Only 12 features </a:t>
            </a:r>
          </a:p>
          <a:p>
            <a:pPr marL="514350" indent="-514350" algn="ctr">
              <a:buAutoNum type="arabicPeriod"/>
            </a:pPr>
            <a:r>
              <a:rPr lang="en-US" sz="2400" dirty="0"/>
              <a:t>More features, 24</a:t>
            </a:r>
          </a:p>
          <a:p>
            <a:pPr algn="ctr"/>
            <a:endParaRPr lang="en-US" sz="2400" dirty="0"/>
          </a:p>
          <a:p>
            <a:pPr marL="0" indent="0" algn="ctr">
              <a:buNone/>
            </a:pPr>
            <a:r>
              <a:rPr lang="it-IT" sz="2400" i="1" dirty="0"/>
              <a:t>What kind of features?</a:t>
            </a:r>
          </a:p>
          <a:p>
            <a:pPr marL="0" indent="0" algn="ctr">
              <a:buNone/>
            </a:pPr>
            <a:r>
              <a:rPr lang="it-IT" sz="2400" dirty="0"/>
              <a:t>We selected, step by step, the most significant features, </a:t>
            </a:r>
          </a:p>
          <a:p>
            <a:pPr marL="0" indent="0" algn="ctr">
              <a:buNone/>
            </a:pPr>
            <a:r>
              <a:rPr lang="it-IT" sz="2400" dirty="0"/>
              <a:t>according to the problem</a:t>
            </a:r>
          </a:p>
          <a:p>
            <a:pPr marL="0" indent="0" algn="ctr">
              <a:buNone/>
            </a:pPr>
            <a:r>
              <a:rPr lang="it-IT" sz="2400" dirty="0"/>
              <a:t>(e.g. mean, std, max, </a:t>
            </a:r>
            <a:r>
              <a:rPr lang="en-GB" sz="2400" dirty="0"/>
              <a:t>min</a:t>
            </a:r>
            <a:r>
              <a:rPr lang="it-IT" sz="2400" dirty="0"/>
              <a:t>…).</a:t>
            </a:r>
          </a:p>
          <a:p>
            <a:pPr marL="0" indent="0" algn="ctr">
              <a:buNone/>
            </a:pPr>
            <a:endParaRPr lang="it-IT" sz="2400" dirty="0"/>
          </a:p>
        </p:txBody>
      </p:sp>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it-IT" sz="4400" dirty="0">
                <a:effectLst>
                  <a:outerShdw blurRad="38100" dist="38100" dir="2700000" algn="tl">
                    <a:srgbClr val="000000">
                      <a:alpha val="43137"/>
                    </a:srgbClr>
                  </a:outerShdw>
                </a:effectLst>
                <a:latin typeface="+mj-lt"/>
                <a:ea typeface="+mj-ea"/>
                <a:cs typeface="+mj-cs"/>
              </a:rPr>
              <a:t>A</a:t>
            </a:r>
            <a:r>
              <a:rPr kumimoji="0" lang="it-IT" sz="4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rPr>
              <a:t> first </a:t>
            </a:r>
            <a:r>
              <a:rPr kumimoji="0" lang="en-GB" sz="4400" b="0" i="0" u="none" strike="noStrike" kern="1200" cap="none" spc="0" normalizeH="0" baseline="0" dirty="0">
                <a:ln>
                  <a:noFill/>
                </a:ln>
                <a:solidFill>
                  <a:schemeClr val="tx1"/>
                </a:solidFill>
                <a:effectLst>
                  <a:outerShdw blurRad="38100" dist="38100" dir="2700000" algn="tl">
                    <a:srgbClr val="000000">
                      <a:alpha val="43137"/>
                    </a:srgbClr>
                  </a:outerShdw>
                </a:effectLst>
                <a:uLnTx/>
                <a:uFillTx/>
                <a:latin typeface="+mj-lt"/>
                <a:ea typeface="+mj-ea"/>
                <a:cs typeface="+mj-cs"/>
              </a:rPr>
              <a:t>approach</a:t>
            </a:r>
            <a:r>
              <a:rPr lang="it-IT" sz="4400" dirty="0">
                <a:effectLst>
                  <a:outerShdw blurRad="38100" dist="38100" dir="2700000" algn="tl">
                    <a:srgbClr val="000000">
                      <a:alpha val="43137"/>
                    </a:srgbClr>
                  </a:outerShdw>
                </a:effectLst>
                <a:latin typeface="+mj-lt"/>
                <a:ea typeface="+mj-ea"/>
                <a:cs typeface="+mj-cs"/>
              </a:rPr>
              <a:t>: Linear Model </a:t>
            </a:r>
            <a:r>
              <a:rPr lang="en-US" sz="4400" dirty="0">
                <a:effectLst>
                  <a:outerShdw blurRad="38100" dist="38100" dir="2700000" algn="tl">
                    <a:srgbClr val="000000">
                      <a:alpha val="43137"/>
                    </a:srgbClr>
                  </a:outerShdw>
                </a:effectLst>
                <a:latin typeface="+mj-lt"/>
                <a:ea typeface="+mj-ea"/>
                <a:cs typeface="+mj-cs"/>
              </a:rPr>
              <a:t>Regression</a:t>
            </a:r>
            <a:endParaRPr kumimoji="0" lang="en-US" sz="4400" b="0" i="0" u="none" strike="noStrike" kern="1200" cap="none" spc="0" normalizeH="0" baseline="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6" name="Rettangolo 5">
            <a:extLst>
              <a:ext uri="{FF2B5EF4-FFF2-40B4-BE49-F238E27FC236}">
                <a16:creationId xmlns:a16="http://schemas.microsoft.com/office/drawing/2014/main" id="{2A6CF0B1-47F0-4BDE-88DB-1920372E151E}"/>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E1A65C52-5F21-4D57-AFFD-548CF2BFDAA3}"/>
              </a:ext>
            </a:extLst>
          </p:cNvPr>
          <p:cNvPicPr>
            <a:picLocks noChangeAspect="1"/>
          </p:cNvPicPr>
          <p:nvPr/>
        </p:nvPicPr>
        <p:blipFill>
          <a:blip r:embed="rId3"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1922789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3C6200B-C2B1-4889-85B1-8EB309E15DCA}"/>
              </a:ext>
            </a:extLst>
          </p:cNvPr>
          <p:cNvSpPr>
            <a:spLocks noGrp="1"/>
          </p:cNvSpPr>
          <p:nvPr>
            <p:ph idx="1"/>
          </p:nvPr>
        </p:nvSpPr>
        <p:spPr>
          <a:xfrm>
            <a:off x="0" y="956602"/>
            <a:ext cx="12192000" cy="5901397"/>
          </a:xfrm>
        </p:spPr>
        <p:txBody>
          <a:bodyPr>
            <a:normAutofit/>
          </a:bodyPr>
          <a:lstStyle/>
          <a:p>
            <a:pPr algn="ctr"/>
            <a:r>
              <a:rPr lang="it-IT" sz="2400" b="1" dirty="0"/>
              <a:t>First case</a:t>
            </a:r>
            <a:r>
              <a:rPr lang="it-IT" sz="2400" dirty="0"/>
              <a:t>: 12 features </a:t>
            </a:r>
          </a:p>
          <a:p>
            <a:pPr marL="0" indent="0" algn="ctr">
              <a:buNone/>
            </a:pPr>
            <a:r>
              <a:rPr lang="it-IT" sz="2400" dirty="0"/>
              <a:t>Test set: 2,251</a:t>
            </a:r>
          </a:p>
          <a:p>
            <a:pPr algn="ctr"/>
            <a:r>
              <a:rPr lang="it-IT" sz="2400" b="1" dirty="0"/>
              <a:t>Second case</a:t>
            </a:r>
            <a:r>
              <a:rPr lang="it-IT" sz="2400" dirty="0"/>
              <a:t>: 24 features</a:t>
            </a:r>
          </a:p>
          <a:p>
            <a:pPr marL="0" indent="0" algn="ctr">
              <a:buNone/>
            </a:pPr>
            <a:r>
              <a:rPr lang="it-IT" sz="2400" dirty="0"/>
              <a:t>Test set: 2,097</a:t>
            </a:r>
          </a:p>
          <a:p>
            <a:pPr marL="0" indent="0" algn="ctr">
              <a:buNone/>
            </a:pPr>
            <a:r>
              <a:rPr lang="it-IT" sz="2400" dirty="0"/>
              <a:t>Training set: </a:t>
            </a:r>
            <a:r>
              <a:rPr lang="it-IT" sz="2400" b="1" dirty="0"/>
              <a:t>1,660</a:t>
            </a:r>
            <a:r>
              <a:rPr lang="it-IT" sz="2400" dirty="0"/>
              <a:t>  (submitted to Kaggle)</a:t>
            </a:r>
          </a:p>
          <a:p>
            <a:pPr marL="0" indent="0" algn="ctr">
              <a:buNone/>
            </a:pPr>
            <a:endParaRPr lang="it-IT" sz="2400" dirty="0"/>
          </a:p>
        </p:txBody>
      </p:sp>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GB" sz="4400" dirty="0">
                <a:effectLst>
                  <a:outerShdw blurRad="38100" dist="38100" dir="2700000" algn="tl">
                    <a:srgbClr val="000000">
                      <a:alpha val="43137"/>
                    </a:srgbClr>
                  </a:outerShdw>
                </a:effectLst>
                <a:latin typeface="+mj-lt"/>
                <a:ea typeface="+mj-ea"/>
                <a:cs typeface="+mj-cs"/>
              </a:rPr>
              <a:t>Linear</a:t>
            </a:r>
            <a:r>
              <a:rPr lang="it-IT" sz="4400" dirty="0">
                <a:effectLst>
                  <a:outerShdw blurRad="38100" dist="38100" dir="2700000" algn="tl">
                    <a:srgbClr val="000000">
                      <a:alpha val="43137"/>
                    </a:srgbClr>
                  </a:outerShdw>
                </a:effectLst>
                <a:latin typeface="+mj-lt"/>
                <a:ea typeface="+mj-ea"/>
                <a:cs typeface="+mj-cs"/>
              </a:rPr>
              <a:t> Model </a:t>
            </a:r>
            <a:r>
              <a:rPr lang="en-US" sz="4400" dirty="0">
                <a:effectLst>
                  <a:outerShdw blurRad="38100" dist="38100" dir="2700000" algn="tl">
                    <a:srgbClr val="000000">
                      <a:alpha val="43137"/>
                    </a:srgbClr>
                  </a:outerShdw>
                </a:effectLst>
                <a:latin typeface="+mj-lt"/>
                <a:ea typeface="+mj-ea"/>
                <a:cs typeface="+mj-cs"/>
              </a:rPr>
              <a:t>Regression</a:t>
            </a:r>
            <a:r>
              <a:rPr lang="it-IT" sz="4400" dirty="0">
                <a:effectLst>
                  <a:outerShdw blurRad="38100" dist="38100" dir="2700000" algn="tl">
                    <a:srgbClr val="000000">
                      <a:alpha val="43137"/>
                    </a:srgbClr>
                  </a:outerShdw>
                </a:effectLst>
                <a:latin typeface="+mj-lt"/>
                <a:ea typeface="+mj-ea"/>
                <a:cs typeface="+mj-cs"/>
              </a:rPr>
              <a:t> </a:t>
            </a:r>
            <a:r>
              <a:rPr lang="en-US" sz="4400" dirty="0">
                <a:effectLst>
                  <a:outerShdw blurRad="38100" dist="38100" dir="2700000" algn="tl">
                    <a:srgbClr val="000000">
                      <a:alpha val="43137"/>
                    </a:srgbClr>
                  </a:outerShdw>
                </a:effectLst>
                <a:latin typeface="+mj-lt"/>
                <a:ea typeface="+mj-ea"/>
                <a:cs typeface="+mj-cs"/>
              </a:rPr>
              <a:t>results</a:t>
            </a:r>
            <a:endParaRPr kumimoji="0" lang="en-US" sz="4400" b="0" i="0" u="none" strike="noStrike" kern="1200" cap="none" spc="0" normalizeH="0" baseline="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pic>
        <p:nvPicPr>
          <p:cNvPr id="4" name="Immagine 3">
            <a:extLst>
              <a:ext uri="{FF2B5EF4-FFF2-40B4-BE49-F238E27FC236}">
                <a16:creationId xmlns:a16="http://schemas.microsoft.com/office/drawing/2014/main" id="{BA834ECE-B431-42BC-BBE5-0D3B13D66E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5527" y="3213252"/>
            <a:ext cx="9340946" cy="3644747"/>
          </a:xfrm>
          <a:prstGeom prst="rect">
            <a:avLst/>
          </a:prstGeom>
        </p:spPr>
      </p:pic>
      <p:sp>
        <p:nvSpPr>
          <p:cNvPr id="7" name="Rettangolo 6">
            <a:extLst>
              <a:ext uri="{FF2B5EF4-FFF2-40B4-BE49-F238E27FC236}">
                <a16:creationId xmlns:a16="http://schemas.microsoft.com/office/drawing/2014/main" id="{D614EBFA-578B-44DC-B449-68E6ED8F6FD4}"/>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0D885C5C-FA4E-4076-AF2C-9604EE0853EC}"/>
              </a:ext>
            </a:extLst>
          </p:cNvPr>
          <p:cNvPicPr>
            <a:picLocks noChangeAspect="1"/>
          </p:cNvPicPr>
          <p:nvPr/>
        </p:nvPicPr>
        <p:blipFill>
          <a:blip r:embed="rId4"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2620080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3C6200B-C2B1-4889-85B1-8EB309E15DCA}"/>
              </a:ext>
            </a:extLst>
          </p:cNvPr>
          <p:cNvSpPr>
            <a:spLocks noGrp="1"/>
          </p:cNvSpPr>
          <p:nvPr>
            <p:ph idx="1"/>
          </p:nvPr>
        </p:nvSpPr>
        <p:spPr>
          <a:xfrm>
            <a:off x="0" y="956603"/>
            <a:ext cx="12192000" cy="5901397"/>
          </a:xfrm>
        </p:spPr>
        <p:txBody>
          <a:bodyPr>
            <a:normAutofit/>
          </a:bodyPr>
          <a:lstStyle/>
          <a:p>
            <a:pPr marL="0" indent="0" algn="ctr">
              <a:buNone/>
            </a:pPr>
            <a:endParaRPr lang="en-US" sz="2400" dirty="0"/>
          </a:p>
          <a:p>
            <a:pPr marL="0" indent="0" algn="ctr">
              <a:buNone/>
            </a:pPr>
            <a:r>
              <a:rPr lang="en-US" sz="2400" dirty="0"/>
              <a:t>Feature selection can be seen as a pre-processing step.</a:t>
            </a:r>
          </a:p>
          <a:p>
            <a:pPr marL="0" indent="0" algn="ctr">
              <a:buNone/>
            </a:pPr>
            <a:r>
              <a:rPr lang="en-US" sz="2400" dirty="0"/>
              <a:t>Scikit-learn exposes some choices for this purpose </a:t>
            </a:r>
          </a:p>
          <a:p>
            <a:pPr marL="0" indent="0" algn="ctr">
              <a:buNone/>
            </a:pPr>
            <a:r>
              <a:rPr lang="en-US" sz="2400" dirty="0"/>
              <a:t>(</a:t>
            </a:r>
            <a:r>
              <a:rPr lang="en-US" sz="2400" b="1" dirty="0"/>
              <a:t>SelectKBest</a:t>
            </a:r>
            <a:r>
              <a:rPr lang="en-US" sz="2400" dirty="0"/>
              <a:t> and </a:t>
            </a:r>
            <a:r>
              <a:rPr lang="en-US" sz="2400" b="1" dirty="0"/>
              <a:t>SelectPercentile</a:t>
            </a:r>
            <a:r>
              <a:rPr lang="en-US" sz="2400" dirty="0"/>
              <a:t>).</a:t>
            </a:r>
          </a:p>
          <a:p>
            <a:pPr marL="0" indent="0" algn="ctr">
              <a:buNone/>
            </a:pPr>
            <a:endParaRPr lang="en-US" sz="2400" dirty="0"/>
          </a:p>
          <a:p>
            <a:pPr marL="0" indent="0" algn="ctr">
              <a:buNone/>
            </a:pPr>
            <a:r>
              <a:rPr lang="en-US" sz="2400" dirty="0"/>
              <a:t>We decided to use </a:t>
            </a:r>
            <a:r>
              <a:rPr lang="en-US" sz="2400" b="1" dirty="0"/>
              <a:t>SelectKBest</a:t>
            </a:r>
            <a:r>
              <a:rPr lang="en-US" sz="2400" dirty="0"/>
              <a:t>, </a:t>
            </a:r>
          </a:p>
          <a:p>
            <a:pPr marL="0" indent="0" algn="ctr">
              <a:buNone/>
            </a:pPr>
            <a:r>
              <a:rPr lang="en-US" sz="2400" dirty="0"/>
              <a:t>putting inside more than 60 features.</a:t>
            </a:r>
            <a:endParaRPr lang="it-IT" sz="2400" dirty="0"/>
          </a:p>
          <a:p>
            <a:pPr marL="0" indent="0" algn="ctr">
              <a:buNone/>
            </a:pPr>
            <a:r>
              <a:rPr lang="it-IT" sz="2400" dirty="0" err="1"/>
              <a:t>It</a:t>
            </a:r>
            <a:r>
              <a:rPr lang="it-IT" sz="2400" dirty="0"/>
              <a:t> selected only the most interesting </a:t>
            </a:r>
            <a:r>
              <a:rPr lang="it-IT" sz="2400" b="1" dirty="0"/>
              <a:t>10 features</a:t>
            </a:r>
            <a:r>
              <a:rPr lang="it-IT" sz="2400" dirty="0"/>
              <a:t>.</a:t>
            </a:r>
          </a:p>
          <a:p>
            <a:pPr marL="0" indent="0" algn="ctr">
              <a:buNone/>
            </a:pPr>
            <a:endParaRPr lang="it-IT" sz="2400" dirty="0"/>
          </a:p>
          <a:p>
            <a:pPr marL="0" indent="0" algn="ctr">
              <a:buNone/>
            </a:pPr>
            <a:r>
              <a:rPr lang="it-IT" sz="2400" dirty="0"/>
              <a:t>We used a </a:t>
            </a:r>
            <a:r>
              <a:rPr lang="en-US" sz="2400" b="1" dirty="0"/>
              <a:t>NuSVR </a:t>
            </a:r>
            <a:r>
              <a:rPr lang="en-US" sz="2400" dirty="0"/>
              <a:t>model for this task.</a:t>
            </a:r>
          </a:p>
          <a:p>
            <a:pPr marL="0" indent="0" algn="ctr">
              <a:buNone/>
            </a:pPr>
            <a:r>
              <a:rPr lang="en-US" sz="2400" dirty="0"/>
              <a:t>Test set: </a:t>
            </a:r>
            <a:r>
              <a:rPr lang="it-IT" sz="2400" dirty="0"/>
              <a:t>2,1138</a:t>
            </a:r>
          </a:p>
          <a:p>
            <a:pPr marL="0" indent="0" algn="ctr">
              <a:buNone/>
            </a:pPr>
            <a:r>
              <a:rPr lang="it-IT" sz="2400" dirty="0"/>
              <a:t>Training set: </a:t>
            </a:r>
            <a:r>
              <a:rPr lang="it-IT" sz="2400" b="1" dirty="0"/>
              <a:t>1,588</a:t>
            </a:r>
            <a:r>
              <a:rPr lang="it-IT" sz="2400" dirty="0"/>
              <a:t> </a:t>
            </a:r>
          </a:p>
          <a:p>
            <a:pPr marL="0" indent="0" algn="ctr">
              <a:buNone/>
            </a:pPr>
            <a:r>
              <a:rPr lang="it-IT" sz="2400" dirty="0"/>
              <a:t>(submitted to Kaggle)</a:t>
            </a:r>
          </a:p>
          <a:p>
            <a:pPr marL="0" indent="0" algn="ctr">
              <a:buNone/>
            </a:pPr>
            <a:endParaRPr lang="en-US" sz="2400" dirty="0"/>
          </a:p>
          <a:p>
            <a:pPr marL="0" indent="0" algn="ctr">
              <a:buNone/>
            </a:pPr>
            <a:endParaRPr lang="en-US" sz="2400" dirty="0"/>
          </a:p>
        </p:txBody>
      </p:sp>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GB" sz="4400" dirty="0">
                <a:effectLst>
                  <a:outerShdw blurRad="38100" dist="38100" dir="2700000" algn="tl">
                    <a:srgbClr val="000000">
                      <a:alpha val="43137"/>
                    </a:srgbClr>
                  </a:outerShdw>
                </a:effectLst>
                <a:latin typeface="+mj-lt"/>
                <a:ea typeface="+mj-ea"/>
                <a:cs typeface="+mj-cs"/>
              </a:rPr>
              <a:t>Features</a:t>
            </a:r>
            <a:r>
              <a:rPr lang="it-IT" sz="4400" dirty="0">
                <a:effectLst>
                  <a:outerShdw blurRad="38100" dist="38100" dir="2700000" algn="tl">
                    <a:srgbClr val="000000">
                      <a:alpha val="43137"/>
                    </a:srgbClr>
                  </a:outerShdw>
                </a:effectLst>
                <a:latin typeface="+mj-lt"/>
                <a:ea typeface="+mj-ea"/>
                <a:cs typeface="+mj-cs"/>
              </a:rPr>
              <a:t> selection </a:t>
            </a:r>
            <a:endParaRPr kumimoji="0" lang="it-IT" sz="4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6" name="Rettangolo 5">
            <a:extLst>
              <a:ext uri="{FF2B5EF4-FFF2-40B4-BE49-F238E27FC236}">
                <a16:creationId xmlns:a16="http://schemas.microsoft.com/office/drawing/2014/main" id="{5CFE42A6-33E2-43B7-809F-71154318AA1C}"/>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C955D40F-FA21-4486-B885-592C5DEE3315}"/>
              </a:ext>
            </a:extLst>
          </p:cNvPr>
          <p:cNvPicPr>
            <a:picLocks noChangeAspect="1"/>
          </p:cNvPicPr>
          <p:nvPr/>
        </p:nvPicPr>
        <p:blipFill>
          <a:blip r:embed="rId3"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548290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GB" sz="4400" dirty="0">
                <a:effectLst>
                  <a:outerShdw blurRad="38100" dist="38100" dir="2700000" algn="tl">
                    <a:srgbClr val="000000">
                      <a:alpha val="43137"/>
                    </a:srgbClr>
                  </a:outerShdw>
                </a:effectLst>
                <a:latin typeface="+mj-lt"/>
                <a:ea typeface="+mj-ea"/>
                <a:cs typeface="+mj-cs"/>
              </a:rPr>
              <a:t>Features</a:t>
            </a:r>
            <a:r>
              <a:rPr lang="it-IT" sz="4400" dirty="0">
                <a:effectLst>
                  <a:outerShdw blurRad="38100" dist="38100" dir="2700000" algn="tl">
                    <a:srgbClr val="000000">
                      <a:alpha val="43137"/>
                    </a:srgbClr>
                  </a:outerShdw>
                </a:effectLst>
                <a:latin typeface="+mj-lt"/>
                <a:ea typeface="+mj-ea"/>
                <a:cs typeface="+mj-cs"/>
              </a:rPr>
              <a:t> selection, a graph </a:t>
            </a:r>
            <a:endParaRPr kumimoji="0" lang="it-IT" sz="4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pic>
        <p:nvPicPr>
          <p:cNvPr id="4" name="Segnaposto contenuto 3">
            <a:extLst>
              <a:ext uri="{FF2B5EF4-FFF2-40B4-BE49-F238E27FC236}">
                <a16:creationId xmlns:a16="http://schemas.microsoft.com/office/drawing/2014/main" id="{10E1843D-9307-4629-80FB-CECC959B37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096" y="1698673"/>
            <a:ext cx="10141808" cy="4758398"/>
          </a:xfrm>
          <a:prstGeom prst="rect">
            <a:avLst/>
          </a:prstGeom>
        </p:spPr>
      </p:pic>
      <p:sp>
        <p:nvSpPr>
          <p:cNvPr id="7" name="Rettangolo 6">
            <a:extLst>
              <a:ext uri="{FF2B5EF4-FFF2-40B4-BE49-F238E27FC236}">
                <a16:creationId xmlns:a16="http://schemas.microsoft.com/office/drawing/2014/main" id="{C8FABA27-22BE-42DA-BB9D-8FB675586B1F}"/>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9CBA11EA-45F4-469F-AD12-62A6D109D8DE}"/>
              </a:ext>
            </a:extLst>
          </p:cNvPr>
          <p:cNvPicPr>
            <a:picLocks noChangeAspect="1"/>
          </p:cNvPicPr>
          <p:nvPr/>
        </p:nvPicPr>
        <p:blipFill>
          <a:blip r:embed="rId4"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484389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lvl="0" algn="ctr">
              <a:lnSpc>
                <a:spcPct val="90000"/>
              </a:lnSpc>
              <a:spcBef>
                <a:spcPct val="0"/>
              </a:spcBef>
            </a:pPr>
            <a:endParaRPr lang="it-IT" sz="4400" dirty="0">
              <a:effectLst>
                <a:outerShdw blurRad="38100" dist="38100" dir="2700000" algn="tl">
                  <a:srgbClr val="000000">
                    <a:alpha val="43137"/>
                  </a:srgbClr>
                </a:outerShdw>
              </a:effectLst>
              <a:latin typeface="+mj-lt"/>
              <a:ea typeface="+mj-ea"/>
              <a:cs typeface="+mj-cs"/>
            </a:endParaRPr>
          </a:p>
          <a:p>
            <a:pPr lvl="0" algn="ctr">
              <a:lnSpc>
                <a:spcPct val="90000"/>
              </a:lnSpc>
              <a:spcBef>
                <a:spcPct val="0"/>
              </a:spcBef>
            </a:pPr>
            <a:r>
              <a:rPr lang="it-IT" sz="4400" dirty="0">
                <a:effectLst>
                  <a:outerShdw blurRad="38100" dist="38100" dir="2700000" algn="tl">
                    <a:srgbClr val="000000">
                      <a:alpha val="43137"/>
                    </a:srgbClr>
                  </a:outerShdw>
                </a:effectLst>
                <a:latin typeface="+mj-lt"/>
                <a:ea typeface="+mj-ea"/>
                <a:cs typeface="+mj-cs"/>
              </a:rPr>
              <a:t>Strong </a:t>
            </a:r>
            <a:r>
              <a:rPr lang="en-GB" sz="4400" dirty="0">
                <a:effectLst>
                  <a:outerShdw blurRad="38100" dist="38100" dir="2700000" algn="tl">
                    <a:srgbClr val="000000">
                      <a:alpha val="43137"/>
                    </a:srgbClr>
                  </a:outerShdw>
                </a:effectLst>
                <a:latin typeface="+mj-lt"/>
                <a:ea typeface="+mj-ea"/>
                <a:cs typeface="+mj-cs"/>
              </a:rPr>
              <a:t>overfitting</a:t>
            </a:r>
            <a:r>
              <a:rPr lang="it-IT" sz="4400" dirty="0">
                <a:effectLst>
                  <a:outerShdw blurRad="38100" dist="38100" dir="2700000" algn="tl">
                    <a:srgbClr val="000000">
                      <a:alpha val="43137"/>
                    </a:srgbClr>
                  </a:outerShdw>
                </a:effectLst>
                <a:latin typeface="+mj-lt"/>
                <a:ea typeface="+mj-ea"/>
                <a:cs typeface="+mj-cs"/>
              </a:rPr>
              <a:t>: a wrong attempt with</a:t>
            </a:r>
          </a:p>
          <a:p>
            <a:pPr marL="0" marR="0" lvl="0" indent="0" algn="ctr" defTabSz="914400" rtl="0" eaLnBrk="1" fontAlgn="auto" latinLnBrk="0" hangingPunct="1">
              <a:lnSpc>
                <a:spcPct val="90000"/>
              </a:lnSpc>
              <a:spcBef>
                <a:spcPct val="0"/>
              </a:spcBef>
              <a:spcAft>
                <a:spcPts val="0"/>
              </a:spcAft>
              <a:buClrTx/>
              <a:buSzTx/>
              <a:buFontTx/>
              <a:buNone/>
              <a:tabLst/>
              <a:defRPr/>
            </a:pPr>
            <a:r>
              <a:rPr lang="it-IT" sz="4400" dirty="0">
                <a:effectLst>
                  <a:outerShdw blurRad="38100" dist="38100" dir="2700000" algn="tl">
                    <a:srgbClr val="000000">
                      <a:alpha val="43137"/>
                    </a:srgbClr>
                  </a:outerShdw>
                </a:effectLst>
                <a:latin typeface="+mj-lt"/>
                <a:ea typeface="+mj-ea"/>
                <a:cs typeface="+mj-cs"/>
              </a:rPr>
              <a:t>Gaussian Probability Regression</a:t>
            </a:r>
          </a:p>
        </p:txBody>
      </p:sp>
      <p:sp>
        <p:nvSpPr>
          <p:cNvPr id="6" name="Segnaposto contenuto 5">
            <a:extLst>
              <a:ext uri="{FF2B5EF4-FFF2-40B4-BE49-F238E27FC236}">
                <a16:creationId xmlns:a16="http://schemas.microsoft.com/office/drawing/2014/main" id="{719C6681-2FEF-49C0-B473-8D3E0B56446D}"/>
              </a:ext>
            </a:extLst>
          </p:cNvPr>
          <p:cNvSpPr>
            <a:spLocks noGrp="1"/>
          </p:cNvSpPr>
          <p:nvPr>
            <p:ph idx="1"/>
          </p:nvPr>
        </p:nvSpPr>
        <p:spPr>
          <a:xfrm>
            <a:off x="0" y="1431728"/>
            <a:ext cx="12192000" cy="5426271"/>
          </a:xfrm>
        </p:spPr>
        <p:txBody>
          <a:bodyPr>
            <a:normAutofit/>
          </a:bodyPr>
          <a:lstStyle/>
          <a:p>
            <a:pPr marL="0" indent="0" algn="ctr">
              <a:buNone/>
            </a:pPr>
            <a:endParaRPr lang="it-IT" sz="2400" dirty="0"/>
          </a:p>
          <a:p>
            <a:pPr marL="0" indent="0" algn="ctr">
              <a:buNone/>
            </a:pPr>
            <a:r>
              <a:rPr lang="it-IT" sz="2400" i="1" dirty="0"/>
              <a:t>What is GPR?</a:t>
            </a:r>
          </a:p>
          <a:p>
            <a:pPr marL="0" indent="0" algn="ctr">
              <a:buNone/>
            </a:pPr>
            <a:r>
              <a:rPr lang="en-US" sz="2400" b="1" dirty="0"/>
              <a:t>Gaussian Processes </a:t>
            </a:r>
            <a:r>
              <a:rPr lang="en-US" sz="2400" dirty="0"/>
              <a:t>are supervised learning method that aims at interpolating</a:t>
            </a:r>
            <a:br>
              <a:rPr lang="en-US" sz="2400" dirty="0"/>
            </a:br>
            <a:r>
              <a:rPr lang="en-US" sz="2400" dirty="0"/>
              <a:t>the observations and predicting results with some confidence intervals.</a:t>
            </a:r>
          </a:p>
          <a:p>
            <a:pPr marL="0" indent="0" algn="ctr">
              <a:buNone/>
            </a:pPr>
            <a:endParaRPr lang="en-US" sz="2400" dirty="0"/>
          </a:p>
          <a:p>
            <a:pPr marL="0" indent="0" algn="ctr">
              <a:buNone/>
            </a:pPr>
            <a:r>
              <a:rPr lang="en-US" sz="2400" i="1" dirty="0"/>
              <a:t>How many features?</a:t>
            </a:r>
          </a:p>
          <a:p>
            <a:pPr marL="0" indent="0" algn="ctr">
              <a:buNone/>
            </a:pPr>
            <a:r>
              <a:rPr lang="en-US" sz="2400" dirty="0"/>
              <a:t>We prepared a set of 24 features.</a:t>
            </a:r>
          </a:p>
          <a:p>
            <a:pPr marL="0" indent="0" algn="ctr">
              <a:buNone/>
            </a:pPr>
            <a:endParaRPr lang="en-US" sz="2400" dirty="0"/>
          </a:p>
          <a:p>
            <a:pPr marL="0" indent="0" algn="ctr">
              <a:buNone/>
            </a:pPr>
            <a:r>
              <a:rPr lang="en-US" sz="2400" dirty="0"/>
              <a:t>Result</a:t>
            </a:r>
          </a:p>
          <a:p>
            <a:pPr marL="0" indent="0" algn="ctr">
              <a:buNone/>
            </a:pPr>
            <a:r>
              <a:rPr lang="en-US" sz="2400" dirty="0"/>
              <a:t>Training set: </a:t>
            </a:r>
            <a:r>
              <a:rPr lang="it-IT" sz="2400" dirty="0"/>
              <a:t>approximately zero</a:t>
            </a:r>
            <a:r>
              <a:rPr lang="en-US" sz="2400" dirty="0"/>
              <a:t> (order of magnitude of e-10)</a:t>
            </a:r>
          </a:p>
          <a:p>
            <a:pPr marL="0" indent="0" algn="ctr">
              <a:buNone/>
            </a:pPr>
            <a:r>
              <a:rPr lang="en-US" sz="2400" dirty="0"/>
              <a:t>Test set: </a:t>
            </a:r>
            <a:r>
              <a:rPr lang="it-IT" sz="2400" b="1" dirty="0"/>
              <a:t>2,792</a:t>
            </a:r>
            <a:endParaRPr lang="en-US" sz="2400" b="1" dirty="0"/>
          </a:p>
          <a:p>
            <a:pPr marL="0" indent="0" algn="ctr">
              <a:buNone/>
            </a:pPr>
            <a:r>
              <a:rPr lang="it-IT" sz="2400" dirty="0"/>
              <a:t>(submitted to Kaggle)</a:t>
            </a:r>
          </a:p>
          <a:p>
            <a:pPr marL="0" indent="0" algn="ctr">
              <a:buNone/>
            </a:pPr>
            <a:endParaRPr lang="it-IT" sz="2400" dirty="0"/>
          </a:p>
        </p:txBody>
      </p:sp>
      <p:sp>
        <p:nvSpPr>
          <p:cNvPr id="9" name="Rettangolo 8">
            <a:extLst>
              <a:ext uri="{FF2B5EF4-FFF2-40B4-BE49-F238E27FC236}">
                <a16:creationId xmlns:a16="http://schemas.microsoft.com/office/drawing/2014/main" id="{E171726F-6FA3-4BAF-9605-D509DFE1B45C}"/>
              </a:ext>
            </a:extLst>
          </p:cNvPr>
          <p:cNvSpPr/>
          <p:nvPr/>
        </p:nvSpPr>
        <p:spPr>
          <a:xfrm>
            <a:off x="0" y="910882"/>
            <a:ext cx="2489982"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C5E06CBD-D158-481C-A9CA-512EF241F790}"/>
              </a:ext>
            </a:extLst>
          </p:cNvPr>
          <p:cNvSpPr/>
          <p:nvPr/>
        </p:nvSpPr>
        <p:spPr>
          <a:xfrm>
            <a:off x="9702018" y="910882"/>
            <a:ext cx="2489982"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4" name="Immagine 13">
            <a:extLst>
              <a:ext uri="{FF2B5EF4-FFF2-40B4-BE49-F238E27FC236}">
                <a16:creationId xmlns:a16="http://schemas.microsoft.com/office/drawing/2014/main" id="{DF526A7A-D1CA-4750-9702-729FDB851388}"/>
              </a:ext>
            </a:extLst>
          </p:cNvPr>
          <p:cNvPicPr>
            <a:picLocks noChangeAspect="1"/>
          </p:cNvPicPr>
          <p:nvPr/>
        </p:nvPicPr>
        <p:blipFill>
          <a:blip r:embed="rId2"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297251760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1811</Words>
  <Application>Microsoft Office PowerPoint</Application>
  <PresentationFormat>Widescreen</PresentationFormat>
  <Paragraphs>168</Paragraphs>
  <Slides>16</Slides>
  <Notes>8</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16</vt:i4>
      </vt:variant>
    </vt:vector>
  </HeadingPairs>
  <TitlesOfParts>
    <vt:vector size="22" baseType="lpstr">
      <vt:lpstr>Arial</vt:lpstr>
      <vt:lpstr>Calibri</vt:lpstr>
      <vt:lpstr>Calibri Light</vt:lpstr>
      <vt:lpstr>Courier New</vt:lpstr>
      <vt:lpstr>Wingdings</vt:lpstr>
      <vt:lpstr>Tema di Office</vt:lpstr>
      <vt:lpstr>Presentazione standard di PowerPoint</vt:lpstr>
      <vt:lpstr>Problem</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about data?</dc:title>
  <dc:creator>Giuseppe Tempesta</dc:creator>
  <cp:lastModifiedBy>Valentina Protti</cp:lastModifiedBy>
  <cp:revision>38</cp:revision>
  <dcterms:created xsi:type="dcterms:W3CDTF">2019-02-10T17:54:31Z</dcterms:created>
  <dcterms:modified xsi:type="dcterms:W3CDTF">2019-02-27T17:06:13Z</dcterms:modified>
</cp:coreProperties>
</file>