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6" r:id="rId3"/>
    <p:sldId id="258" r:id="rId4"/>
    <p:sldId id="279" r:id="rId5"/>
    <p:sldId id="260" r:id="rId6"/>
    <p:sldId id="272" r:id="rId7"/>
    <p:sldId id="280" r:id="rId8"/>
    <p:sldId id="282" r:id="rId9"/>
    <p:sldId id="261" r:id="rId10"/>
    <p:sldId id="273" r:id="rId11"/>
    <p:sldId id="276" r:id="rId12"/>
    <p:sldId id="283" r:id="rId13"/>
    <p:sldId id="277" r:id="rId14"/>
    <p:sldId id="262" r:id="rId15"/>
    <p:sldId id="284" r:id="rId16"/>
    <p:sldId id="26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DA4B-0FC9-46AD-A11E-80DD51F8A432}" type="datetimeFigureOut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B82EB-89B6-4FAD-B29C-69DCEAA78910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2051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8F5B32E-CC89-4CA6-940D-6340D8C9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AE942AC-5054-49AD-A59E-993B84B0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4C98118-D5D4-4697-95F4-8AD7BA9D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B6C3-9A4C-4372-91AC-7CF8D1CE33B7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BFC42D5-81FA-4EA5-B881-4D2376F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4900500-F69B-45E9-8716-45D148D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709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1F0905-A95A-4562-BEAA-C74810C3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74E1CCB-B839-484A-BA86-3D8B3006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CC0E530-17B4-4AF3-8C88-6E940DB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D26-05D4-4384-89F8-969D0F1AF6DD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50747E4-4031-4B1E-8AF2-9F3FCAB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2EB771F-4F25-40B9-B019-8279BD2E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487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89799DD5-7EAB-4FA0-B1DB-CC016322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CE2D9B03-C0A2-4E90-830E-6EE9A148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9660DBF-35B7-4D92-9482-0D0B661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D18B-C142-48A1-8446-B30292B05ECD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5717AB3D-4BC4-47EE-91C3-8B82EE4D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214E2AC-E341-4025-8CC6-AA308BA0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27871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F64D795-06CC-4398-B438-508A34D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8E16AF-03F9-4812-8FC4-7F56C543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06E2E08-6B3E-4AFE-9E4E-4BCBB5B3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4438-7B9B-4374-BE02-E5C8DAED2CDD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510CE9-0FB4-47C2-908F-67FEFBE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1578B52-CB0D-42C7-8BF0-C35D5B26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19793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26F0676-EF46-4B1D-8F01-71537BD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3C8B5DC-8AD2-447F-8F22-51285E3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7ACFE25-794A-47F5-8421-9C92C32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5A4F-956D-4FF1-9278-84E1432310CF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C553D49-E86E-4738-8FE2-D90DC198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5C52ADD-CFB7-46B8-B4A3-70D0B3F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264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2B36CAE-554C-44A0-B5E5-FF12C529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D20405A-889D-44D4-9C1F-307F1652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AC6A6D0-CF2E-4F4E-B194-963CC552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0A8CDB00-10F1-4AAA-A112-525C52FE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FC2-4D9B-4463-8752-ECC50C59DA3C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1D0642DF-0A0B-4B4C-892B-73107F4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8F7A62A-CD2D-4094-B065-0E777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22747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095D9DD-82E4-4364-B179-20AE5079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DFA46AA2-F746-4207-80D2-10DDA2AB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5377FD0-EC1A-42BA-B98B-54FA5EC0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BB9EACD8-B4C4-4FEB-BCD9-5992DE97E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9140F3F3-B58B-4781-B005-0F13E7C5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7DD7A1E6-9DAB-4F18-A44B-37F48F3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C969-7F44-4AF5-AB21-5EC9DAD14B5D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F9CAA154-87BB-4758-828D-DB88231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BE16236B-B2EE-48C9-ACAB-D1DD7A70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260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598F84-0753-4C6B-A9FC-721FE845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E68597D5-7924-48C8-A369-B9268DC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5A47-C41D-4772-BA33-EBD80A30FEA0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E39EADB1-F572-4732-8A73-4C809E9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229A8E28-065F-4242-85CE-66C0762E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6784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9728BFD2-FB65-42AA-9427-CE4BDAFE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5A23-2897-4E79-BC61-E8ADCC5D52F2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29A8830D-1F4B-4A6C-85B8-7C3A254D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2C4FD226-5DD3-4EE3-8832-1D8E605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929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E2B373D-8BD7-4625-BC20-C6DCD5EF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B785F11-4A5E-4D7C-B4E9-3DAE4FFD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617559B6-EDB3-4D8C-BB41-4162797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C5EF218-5470-4785-869C-4E7CD8AE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DFFD-7D5B-415B-B58F-0BA89670EFB5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2F20315-8FE8-40F4-89FE-0FE5839D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515EE39-5BEB-497F-B501-269DD96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2946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FEE5B38-FEDC-4AED-B05B-27C9A129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9811FF31-0B4C-4F9F-9272-5D032542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F6561DB-97F7-42E7-889D-D4CFD8FC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D29F62E-0ABB-4474-8BF9-5BF96003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FC01-6397-4BAF-ACD9-D2C347B5FDAE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7A87084-028A-4404-A0B2-FA6F999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46C1396-383B-4941-8996-CDF6F69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991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894E5D0E-082C-4F0C-A915-897EC5F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C88B376-9EEE-45F9-86BE-F43D17BA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20B133D-E4B7-44A5-BCA0-82117758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92CA-BCD3-4D59-BC99-BFE9F307EAD8}" type="datetime1">
              <a:rPr lang="it-IT" smtClean="0"/>
              <a:pPr/>
              <a:t>26/02/2019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CF1C94A-08EB-41BD-9BB0-5CD2CF81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EC03D56-A2C1-4FEC-B64B-FC4C6AD2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2D9E-BA29-47A3-9FDC-E6A832AC88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604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7286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i="1" dirty="0">
                <a:solidFill>
                  <a:schemeClr val="bg1"/>
                </a:solidFill>
              </a:rPr>
              <a:t>ALMA MATER STUDIORUM – UNIVERSITÀ DI BOLOGNA </a:t>
            </a:r>
          </a:p>
          <a:p>
            <a:pPr algn="ctr"/>
            <a:r>
              <a:rPr lang="it-IT" sz="3200" i="1" dirty="0">
                <a:solidFill>
                  <a:schemeClr val="bg1"/>
                </a:solidFill>
              </a:rPr>
              <a:t>SCUOLA DI INGEGNERIA E ARCHITETTURA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1561514"/>
            <a:ext cx="1219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/>
              <a:t>Dipartimento di Informatica – Scienza e Ingegneria – DISI</a:t>
            </a:r>
            <a:br>
              <a:rPr lang="it-IT" sz="2400" i="1" dirty="0"/>
            </a:br>
            <a:r>
              <a:rPr lang="it-IT" sz="2400" i="1" dirty="0"/>
              <a:t>Corso di Laurea Magistrale in Ingegneria Informatica</a:t>
            </a:r>
          </a:p>
          <a:p>
            <a:pPr algn="ctr"/>
            <a:endParaRPr lang="it-IT" sz="2400" i="1" dirty="0"/>
          </a:p>
          <a:p>
            <a:pPr algn="ctr"/>
            <a:r>
              <a:rPr lang="it-IT" sz="2400" i="1" dirty="0"/>
              <a:t> </a:t>
            </a:r>
            <a:r>
              <a:rPr lang="it-IT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WORK on </a:t>
            </a:r>
          </a:p>
          <a:p>
            <a:pPr algn="ctr"/>
            <a:r>
              <a:rPr lang="it-I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 </a:t>
            </a:r>
            <a:endParaRPr lang="it-IT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it-IT" sz="2400" i="1" dirty="0"/>
          </a:p>
          <a:p>
            <a:pPr algn="ctr">
              <a:lnSpc>
                <a:spcPct val="150000"/>
              </a:lnSpc>
            </a:pPr>
            <a:endParaRPr lang="it-IT" sz="2400" i="1" dirty="0"/>
          </a:p>
          <a:p>
            <a:pPr algn="ctr"/>
            <a:endParaRPr lang="it-IT" sz="2400" i="1" dirty="0"/>
          </a:p>
          <a:p>
            <a:pPr algn="ctr">
              <a:lnSpc>
                <a:spcPct val="200000"/>
              </a:lnSpc>
            </a:pPr>
            <a:endParaRPr lang="it-IT" sz="2400" i="1" dirty="0"/>
          </a:p>
          <a:p>
            <a:pPr algn="ctr"/>
            <a:r>
              <a:rPr lang="it-IT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Solutions </a:t>
            </a:r>
            <a:r>
              <a:rPr lang="en-GB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exploration</a:t>
            </a:r>
            <a:r>
              <a:rPr lang="it-IT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 for the LANL Earthquake </a:t>
            </a:r>
          </a:p>
          <a:p>
            <a:pPr algn="ctr"/>
            <a:r>
              <a:rPr lang="it-IT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Prediction challenge in </a:t>
            </a:r>
            <a:r>
              <a:rPr lang="it-IT" sz="3200" i="1" dirty="0" err="1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Python</a:t>
            </a:r>
            <a:r>
              <a:rPr lang="it-IT" sz="3200" i="1" dirty="0">
                <a:effectLst>
                  <a:glow rad="101600">
                    <a:schemeClr val="bg1">
                      <a:alpha val="60000"/>
                    </a:schemeClr>
                  </a:glow>
                  <a:outerShdw blurRad="101600" dist="38100" dir="2700000" algn="tl">
                    <a:schemeClr val="tx1">
                      <a:lumMod val="75000"/>
                      <a:lumOff val="25000"/>
                      <a:alpha val="43000"/>
                    </a:schemeClr>
                  </a:outerShdw>
                </a:effectLst>
              </a:rPr>
              <a:t> </a:t>
            </a:r>
          </a:p>
          <a:p>
            <a:pPr algn="ctr"/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093694"/>
            <a:ext cx="3038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CANDIDATES </a:t>
            </a:r>
          </a:p>
          <a:p>
            <a:pPr algn="ctr"/>
            <a:r>
              <a:rPr lang="it-IT" sz="2000" dirty="0"/>
              <a:t>Valentina Protti </a:t>
            </a:r>
          </a:p>
          <a:p>
            <a:pPr algn="ctr"/>
            <a:r>
              <a:rPr lang="it-IT" sz="2000" dirty="0"/>
              <a:t>Giuseppe Tempesta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645748" y="4063214"/>
            <a:ext cx="2546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PROFESSOR</a:t>
            </a:r>
          </a:p>
          <a:p>
            <a:pPr algn="ctr"/>
            <a:r>
              <a:rPr lang="it-IT" sz="2000" dirty="0"/>
              <a:t>Prof. Claudio Sartori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5F6B1E0F-7E38-4AF9-970A-DE59DC778EA4}"/>
              </a:ext>
            </a:extLst>
          </p:cNvPr>
          <p:cNvSpPr/>
          <p:nvPr/>
        </p:nvSpPr>
        <p:spPr>
          <a:xfrm>
            <a:off x="0" y="1448972"/>
            <a:ext cx="12192000" cy="1106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C2DE868A-1BFC-46B9-B356-9380045092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18874" y="171904"/>
            <a:ext cx="1077218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332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-3179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Gaussian Probability Regression,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more results</a:t>
            </a:r>
          </a:p>
        </p:txBody>
      </p:sp>
      <p:sp>
        <p:nvSpPr>
          <p:cNvPr id="4" name="Segnaposto contenuto 5">
            <a:extLst>
              <a:ext uri="{FF2B5EF4-FFF2-40B4-BE49-F238E27FC236}">
                <a16:creationId xmlns:a16="http://schemas.microsoft.com/office/drawing/2014/main" xmlns="" id="{1E10B03B-E7AC-4093-9A5D-A4C7DF17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3717"/>
            <a:ext cx="12192000" cy="5254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 err="1"/>
              <a:t>It</a:t>
            </a:r>
            <a:r>
              <a:rPr lang="it-IT" sz="2400" dirty="0"/>
              <a:t> is able to detect with strong precision the </a:t>
            </a:r>
            <a:r>
              <a:rPr lang="it-IT" sz="2400" b="1" dirty="0"/>
              <a:t>time_to_failure</a:t>
            </a:r>
            <a:r>
              <a:rPr lang="it-IT" sz="2400" dirty="0"/>
              <a:t> on training set,</a:t>
            </a:r>
          </a:p>
          <a:p>
            <a:pPr marL="0" indent="0" algn="ctr">
              <a:buNone/>
            </a:pPr>
            <a:r>
              <a:rPr lang="en-US" sz="2400" dirty="0"/>
              <a:t>but on the test set the result is very bad.</a:t>
            </a:r>
          </a:p>
          <a:p>
            <a:pPr marL="0" indent="0" algn="ctr">
              <a:lnSpc>
                <a:spcPct val="50000"/>
              </a:lnSpc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it-IT" sz="2400" dirty="0"/>
              <a:t>Perfect correspondence (on training set):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7ADFF9CB-5A7D-4F8B-A6A2-B9092212F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662" y="3288323"/>
            <a:ext cx="9420675" cy="3429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01CC8903-DC51-4823-8A23-7397C61DF029}"/>
              </a:ext>
            </a:extLst>
          </p:cNvPr>
          <p:cNvSpPr/>
          <p:nvPr/>
        </p:nvSpPr>
        <p:spPr>
          <a:xfrm>
            <a:off x="0" y="916008"/>
            <a:ext cx="462827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50CCE052-AD14-4516-8A22-A8E22F5C99A9}"/>
              </a:ext>
            </a:extLst>
          </p:cNvPr>
          <p:cNvSpPr/>
          <p:nvPr/>
        </p:nvSpPr>
        <p:spPr>
          <a:xfrm>
            <a:off x="7563729" y="916007"/>
            <a:ext cx="462827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62ED2285-8748-4B8B-9027-9FA29D911A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165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Neural Network Regression </a:t>
            </a:r>
          </a:p>
        </p:txBody>
      </p:sp>
      <p:sp>
        <p:nvSpPr>
          <p:cNvPr id="4" name="Segnaposto contenuto 5">
            <a:extLst>
              <a:ext uri="{FF2B5EF4-FFF2-40B4-BE49-F238E27FC236}">
                <a16:creationId xmlns:a16="http://schemas.microsoft.com/office/drawing/2014/main" xmlns="" id="{4FCF39E3-543B-49E3-B808-3BD7A36E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i="1" dirty="0"/>
              <a:t>What is NNR?</a:t>
            </a:r>
          </a:p>
          <a:p>
            <a:pPr marL="0" indent="0" algn="ctr">
              <a:buNone/>
            </a:pPr>
            <a:r>
              <a:rPr lang="en-US" sz="2400" b="1" dirty="0"/>
              <a:t>Multi Layer Perceptron </a:t>
            </a:r>
            <a:r>
              <a:rPr lang="en-US" sz="2400" dirty="0"/>
              <a:t>(MLP) is made at least of 3 layers:</a:t>
            </a:r>
            <a:br>
              <a:rPr lang="en-US" sz="2400" dirty="0"/>
            </a:br>
            <a:r>
              <a:rPr lang="en-US" sz="2400" dirty="0"/>
              <a:t>input, output and one or more hidden layers;</a:t>
            </a:r>
            <a:br>
              <a:rPr lang="en-US" sz="2400" dirty="0"/>
            </a:br>
            <a:r>
              <a:rPr lang="en-US" sz="2400" dirty="0"/>
              <a:t>thanks to the complexity, MLP can distinguish non-linearly separable data.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The implementation in </a:t>
            </a:r>
            <a:r>
              <a:rPr lang="it-IT" sz="2400" b="1" dirty="0"/>
              <a:t>scikit-learn</a:t>
            </a:r>
            <a:r>
              <a:rPr lang="it-IT" sz="2400" dirty="0"/>
              <a:t> allows us to set lots of parameters,</a:t>
            </a:r>
          </a:p>
          <a:p>
            <a:pPr marL="0" indent="0" algn="ctr">
              <a:buNone/>
            </a:pPr>
            <a:r>
              <a:rPr lang="it-IT" sz="2400" dirty="0"/>
              <a:t>but we focused only on these: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hidden_layer_sizes</a:t>
            </a:r>
            <a:r>
              <a:rPr lang="en-US" sz="2400" dirty="0"/>
              <a:t>,  </a:t>
            </a:r>
            <a:r>
              <a:rPr lang="en-US" sz="2400" b="1" dirty="0"/>
              <a:t>max_iter</a:t>
            </a:r>
            <a:r>
              <a:rPr lang="en-US" sz="2400" dirty="0"/>
              <a:t>, </a:t>
            </a:r>
            <a:r>
              <a:rPr lang="en-US" sz="2400" b="1" dirty="0"/>
              <a:t>solver</a:t>
            </a:r>
            <a:r>
              <a:rPr lang="en-US" sz="2400" dirty="0"/>
              <a:t>, </a:t>
            </a:r>
            <a:r>
              <a:rPr lang="en-US" sz="2400" b="1" dirty="0"/>
              <a:t>warm_start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i="1" dirty="0"/>
              <a:t>How many features?</a:t>
            </a:r>
          </a:p>
          <a:p>
            <a:pPr marL="0" indent="0" algn="ctr">
              <a:buNone/>
            </a:pPr>
            <a:r>
              <a:rPr lang="it-IT" sz="2400" dirty="0"/>
              <a:t>We decided to test this model both with less and more features.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AE804187-504E-41D7-882A-53A4FECD2488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EF67324F-4B81-4DE7-AB08-37F3263D4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251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Neural Network Regression results (1) 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xmlns="" id="{4BFE3DFB-E44E-4F0C-8BDB-E63DFC34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The table below shows our best results: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2E2D5A11-4268-42C0-A4DD-342BD3AE6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0723" y="1899139"/>
            <a:ext cx="7057025" cy="474784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BBDB2713-4853-4664-8FA1-84E7F7AFD0F6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084705AE-986D-460A-9DF7-37B548C811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405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Neural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Network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Regression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(2)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xmlns="" id="{99F89850-66E7-4D44-A599-37CFC806D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439" y="2729132"/>
            <a:ext cx="8895121" cy="3909002"/>
          </a:xfrm>
        </p:spPr>
      </p:pic>
      <p:sp>
        <p:nvSpPr>
          <p:cNvPr id="9" name="Segnaposto contenuto 5">
            <a:extLst>
              <a:ext uri="{FF2B5EF4-FFF2-40B4-BE49-F238E27FC236}">
                <a16:creationId xmlns:a16="http://schemas.microsoft.com/office/drawing/2014/main" xmlns="" id="{1D42DE87-E579-47F2-8D47-02361B84E6E7}"/>
              </a:ext>
            </a:extLst>
          </p:cNvPr>
          <p:cNvSpPr txBox="1">
            <a:spLocks/>
          </p:cNvSpPr>
          <p:nvPr/>
        </p:nvSpPr>
        <p:spPr>
          <a:xfrm>
            <a:off x="0" y="1125416"/>
            <a:ext cx="12192000" cy="573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2400" dirty="0"/>
          </a:p>
          <a:p>
            <a:pPr marL="0" indent="0" algn="ctr">
              <a:buNone/>
            </a:pPr>
            <a:r>
              <a:rPr lang="da-DK" sz="2400" dirty="0"/>
              <a:t>The best result on test set, submitted on Kaggle, is </a:t>
            </a:r>
            <a:r>
              <a:rPr lang="it-IT" sz="2400" b="1" dirty="0"/>
              <a:t>1,540</a:t>
            </a:r>
            <a:r>
              <a:rPr lang="it-IT" sz="2400" dirty="0"/>
              <a:t>.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/>
              <a:t>(max_iter=2500, hidden_layer_sizes=1000, shuffle=False, solver='sgd’)</a:t>
            </a:r>
            <a:endParaRPr lang="it-IT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95CD1D1E-FFDC-4B4C-8651-16C14FA4B1F6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53F513BC-830B-479C-AB33-FA8BA2124A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251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3113960-762D-4D6C-9607-82459601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8295"/>
            <a:ext cx="12192000" cy="554970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it-IT" sz="2400" dirty="0"/>
          </a:p>
          <a:p>
            <a:pPr algn="ctr">
              <a:buNone/>
            </a:pPr>
            <a:r>
              <a:rPr lang="en-US" sz="2400" dirty="0"/>
              <a:t>We</a:t>
            </a:r>
            <a:r>
              <a:rPr lang="it-IT" sz="2400" dirty="0"/>
              <a:t> </a:t>
            </a:r>
            <a:r>
              <a:rPr lang="en-US" sz="2400" dirty="0"/>
              <a:t>encountered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en-US" sz="2400" dirty="0"/>
              <a:t>main</a:t>
            </a:r>
            <a:r>
              <a:rPr lang="it-IT" sz="2400" dirty="0"/>
              <a:t> </a:t>
            </a:r>
            <a:r>
              <a:rPr lang="en-US" sz="2400" dirty="0"/>
              <a:t>problems</a:t>
            </a:r>
            <a:r>
              <a:rPr lang="it-IT" sz="2400" dirty="0"/>
              <a:t>:</a:t>
            </a:r>
          </a:p>
          <a:p>
            <a:pPr marL="514350" indent="-514350" algn="ctr">
              <a:buNone/>
            </a:pPr>
            <a:r>
              <a:rPr lang="it-IT" sz="2400" b="1" dirty="0"/>
              <a:t>Space</a:t>
            </a:r>
            <a:r>
              <a:rPr lang="it-IT" sz="2400" dirty="0"/>
              <a:t>: load into memory more than 9 GiB is not easy</a:t>
            </a:r>
          </a:p>
          <a:p>
            <a:pPr marL="514350" indent="-514350" algn="ctr">
              <a:buNone/>
            </a:pPr>
            <a:r>
              <a:rPr lang="it-IT" sz="2400" b="1" dirty="0"/>
              <a:t>Time</a:t>
            </a:r>
            <a:r>
              <a:rPr lang="it-IT" sz="2400" dirty="0"/>
              <a:t>: computing features, model and </a:t>
            </a:r>
            <a:r>
              <a:rPr lang="en-US" sz="2400" dirty="0"/>
              <a:t>predictions</a:t>
            </a:r>
            <a:r>
              <a:rPr lang="it-IT" sz="2400" dirty="0"/>
              <a:t> takes some time</a:t>
            </a:r>
          </a:p>
          <a:p>
            <a:pPr marL="514350" indent="-514350"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it-IT" sz="2400" dirty="0"/>
              <a:t>In order to overcome these problems,</a:t>
            </a:r>
          </a:p>
          <a:p>
            <a:pPr marL="514350" indent="-514350" algn="ctr">
              <a:buNone/>
            </a:pPr>
            <a:r>
              <a:rPr lang="it-IT" sz="2400" dirty="0"/>
              <a:t>we selected a custom VM on</a:t>
            </a:r>
          </a:p>
          <a:p>
            <a:pPr marL="514350" indent="-514350" algn="ctr">
              <a:buNone/>
            </a:pPr>
            <a:r>
              <a:rPr lang="it-IT" sz="2400" b="1" dirty="0"/>
              <a:t>Microsoft </a:t>
            </a:r>
            <a:r>
              <a:rPr lang="en-US" sz="2400" b="1" dirty="0"/>
              <a:t>Azure</a:t>
            </a:r>
            <a:r>
              <a:rPr lang="it-IT" sz="2400" b="1" dirty="0"/>
              <a:t> Cloud</a:t>
            </a:r>
            <a:r>
              <a:rPr lang="it-IT" sz="2400" dirty="0"/>
              <a:t>.</a:t>
            </a:r>
          </a:p>
          <a:p>
            <a:pPr marL="514350" indent="-514350"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it-IT" sz="2400" b="1" dirty="0"/>
              <a:t>NC6 Standard machine</a:t>
            </a:r>
            <a:r>
              <a:rPr lang="it-IT" sz="2400" dirty="0"/>
              <a:t>:</a:t>
            </a:r>
          </a:p>
          <a:p>
            <a:pPr marL="514350" indent="-514350" algn="ctr">
              <a:buNone/>
            </a:pPr>
            <a:r>
              <a:rPr lang="en-US" sz="2400" dirty="0"/>
              <a:t>6 virtual CPUs, 56 GiB RAM, 30GiB SSD,</a:t>
            </a:r>
          </a:p>
          <a:p>
            <a:pPr marL="514350" indent="-514350" algn="ctr">
              <a:buNone/>
            </a:pPr>
            <a:r>
              <a:rPr lang="en-US" sz="2400" dirty="0"/>
              <a:t>Ubuntu (18.04.1 LTS) and tools</a:t>
            </a: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Tools and platform </a:t>
            </a:r>
          </a:p>
        </p:txBody>
      </p:sp>
      <p:sp>
        <p:nvSpPr>
          <p:cNvPr id="7170" name="AutoShape 2" descr="Risultati immagini per microsoft az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921BD3B6-FBC0-4886-9380-63875FE20725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5073BE09-8936-4056-8B57-7912C0C8C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584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3113960-762D-4D6C-9607-82459601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7107"/>
            <a:ext cx="12192000" cy="55497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2400" b="1" u="sng" dirty="0" smtClean="0"/>
              <a:t>early steps:</a:t>
            </a:r>
          </a:p>
          <a:p>
            <a:pPr algn="ctr">
              <a:buNone/>
            </a:pPr>
            <a:r>
              <a:rPr lang="it-IT" sz="2400" dirty="0" smtClean="0"/>
              <a:t>from Windows launch </a:t>
            </a:r>
            <a:r>
              <a:rPr lang="it-IT" sz="2400" b="1" dirty="0" smtClean="0"/>
              <a:t>Xming</a:t>
            </a:r>
            <a:r>
              <a:rPr lang="it-IT" sz="2400" dirty="0" smtClean="0"/>
              <a:t> and </a:t>
            </a:r>
            <a:r>
              <a:rPr lang="it-IT" sz="2400" b="1" dirty="0" smtClean="0"/>
              <a:t>PuTTy, </a:t>
            </a:r>
            <a:r>
              <a:rPr lang="it-IT" sz="2400" dirty="0" smtClean="0"/>
              <a:t>then login into VM</a:t>
            </a:r>
            <a:endParaRPr lang="it-IT" sz="2400" b="1" dirty="0" smtClean="0"/>
          </a:p>
          <a:p>
            <a:pPr algn="ctr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git clone https://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github.com/GiusTemp/kaggleunibo</a:t>
            </a:r>
            <a:endParaRPr lang="it-IT" sz="2400" dirty="0" smtClean="0"/>
          </a:p>
          <a:p>
            <a:pPr algn="ctr">
              <a:buNone/>
            </a:pP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cd/kaggleunibo/code</a:t>
            </a:r>
          </a:p>
          <a:p>
            <a:pPr algn="ctr">
              <a:buNone/>
            </a:pPr>
            <a:endParaRPr lang="it-IT" sz="2400" dirty="0" smtClean="0"/>
          </a:p>
          <a:p>
            <a:pPr algn="ctr">
              <a:buNone/>
            </a:pPr>
            <a:r>
              <a:rPr lang="it-IT" sz="2400" b="1" u="sng" dirty="0" smtClean="0"/>
              <a:t>run code:</a:t>
            </a:r>
          </a:p>
          <a:p>
            <a:pPr algn="ctr">
              <a:buNone/>
            </a:pPr>
            <a:r>
              <a:rPr lang="it-IT" sz="2200" dirty="0" smtClean="0">
                <a:latin typeface="Courier New" pitchFamily="49" charset="0"/>
                <a:cs typeface="Courier New" pitchFamily="49" charset="0"/>
              </a:rPr>
              <a:t>python script_name.py</a:t>
            </a:r>
          </a:p>
          <a:p>
            <a:pPr algn="ctr">
              <a:buNone/>
            </a:pPr>
            <a:r>
              <a:rPr lang="it-IT" sz="2400" dirty="0" smtClean="0"/>
              <a:t>(it could take some minutes)</a:t>
            </a:r>
          </a:p>
          <a:p>
            <a:pPr algn="ctr">
              <a:buNone/>
            </a:pPr>
            <a:endParaRPr lang="it-IT" sz="2400" dirty="0" smtClean="0"/>
          </a:p>
          <a:p>
            <a:pPr algn="ctr">
              <a:buNone/>
            </a:pPr>
            <a:r>
              <a:rPr lang="it-IT" sz="2400" b="1" u="sng" dirty="0" smtClean="0"/>
              <a:t>submit result:</a:t>
            </a:r>
          </a:p>
          <a:p>
            <a:pPr algn="ctr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kaggle competitions submit -c LANL-Earthquake-Prediction -f YOUR_RESULTS.csv -m "MESSAGE"</a:t>
            </a:r>
            <a:endParaRPr lang="it-IT" sz="22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it-IT" sz="2400" dirty="0" smtClean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How to run</a:t>
            </a: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0" name="AutoShape 2" descr="Risultati immagini per microsoft az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921BD3B6-FBC0-4886-9380-63875FE20725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5073BE09-8936-4056-8B57-7912C0C8C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584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270085AD-1A43-4993-B151-932EECC1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8295"/>
            <a:ext cx="12192000" cy="554970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dirty="0"/>
              <a:t>In this presentation, we proposed our most significant solutions.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Starting from </a:t>
            </a:r>
            <a:r>
              <a:rPr lang="en-US" sz="2400" b="1" dirty="0"/>
              <a:t>raw data</a:t>
            </a:r>
            <a:r>
              <a:rPr lang="en-US" sz="2400" dirty="0"/>
              <a:t>, we pre-processed it by computing aggregated </a:t>
            </a:r>
          </a:p>
          <a:p>
            <a:pPr algn="ctr">
              <a:buNone/>
            </a:pPr>
            <a:r>
              <a:rPr lang="en-US" sz="2400" dirty="0"/>
              <a:t>representative data to be fed to a model of our choice.</a:t>
            </a:r>
          </a:p>
          <a:p>
            <a:pPr algn="ctr">
              <a:buNone/>
            </a:pPr>
            <a:endParaRPr lang="it-IT" sz="2400" dirty="0"/>
          </a:p>
          <a:p>
            <a:pPr marL="514350" indent="-514350" algn="ctr">
              <a:buNone/>
            </a:pPr>
            <a:r>
              <a:rPr lang="en-US" sz="2400" dirty="0"/>
              <a:t>Python library (</a:t>
            </a:r>
            <a:r>
              <a:rPr lang="en-US" sz="2400" b="1" dirty="0"/>
              <a:t>scikit-learn</a:t>
            </a:r>
            <a:r>
              <a:rPr lang="en-US" sz="2400" dirty="0"/>
              <a:t>) was used, starting from</a:t>
            </a:r>
          </a:p>
          <a:p>
            <a:pPr marL="514350" indent="-514350" algn="ctr">
              <a:buNone/>
            </a:pPr>
            <a:r>
              <a:rPr lang="en-US" sz="2400" dirty="0"/>
              <a:t>the most simple model up until neural networks</a:t>
            </a:r>
          </a:p>
          <a:p>
            <a:pPr marL="514350" indent="-514350" algn="ctr">
              <a:buNone/>
            </a:pPr>
            <a:r>
              <a:rPr lang="en-US" sz="2400" dirty="0"/>
              <a:t>(other libraries were explored, but not reported).</a:t>
            </a:r>
          </a:p>
          <a:p>
            <a:pPr marL="514350" indent="-514350" algn="ctr">
              <a:buNone/>
            </a:pPr>
            <a:endParaRPr lang="en-US" sz="2400" b="1" u="sng" dirty="0"/>
          </a:p>
          <a:p>
            <a:pPr marL="514350" indent="-514350" algn="ctr">
              <a:buNone/>
            </a:pPr>
            <a:r>
              <a:rPr lang="en-US" sz="2400" b="1" u="sng" dirty="0"/>
              <a:t>Complex models</a:t>
            </a:r>
            <a:r>
              <a:rPr lang="en-US" sz="2400" b="1" dirty="0"/>
              <a:t> </a:t>
            </a:r>
            <a:r>
              <a:rPr lang="en-US" sz="2400" dirty="0"/>
              <a:t>tend to overfit to the training data </a:t>
            </a:r>
          </a:p>
          <a:p>
            <a:pPr marL="514350" indent="-514350" algn="ctr">
              <a:buNone/>
            </a:pPr>
            <a:r>
              <a:rPr lang="en-US" sz="2400" dirty="0"/>
              <a:t>(good result on training set, worst on test set).</a:t>
            </a:r>
          </a:p>
          <a:p>
            <a:pPr marL="514350" indent="-514350" algn="ctr">
              <a:buNone/>
            </a:pPr>
            <a:r>
              <a:rPr lang="en-US" sz="2400" b="1" u="sng" dirty="0"/>
              <a:t>Simpler models</a:t>
            </a:r>
            <a:r>
              <a:rPr lang="en-US" sz="2400" b="1" dirty="0"/>
              <a:t> </a:t>
            </a:r>
            <a:r>
              <a:rPr lang="en-US" sz="2400" dirty="0"/>
              <a:t>seem to be more general, giving unsatisfactory results </a:t>
            </a:r>
          </a:p>
          <a:p>
            <a:pPr marL="514350" indent="-514350" algn="ctr">
              <a:buNone/>
            </a:pPr>
            <a:r>
              <a:rPr lang="en-US" sz="2400" dirty="0"/>
              <a:t>on the training set but better on the test set.</a:t>
            </a:r>
          </a:p>
          <a:p>
            <a:pPr marL="514350" indent="-514350" algn="ctr">
              <a:buNone/>
            </a:pPr>
            <a:endParaRPr lang="en-US" sz="2400" dirty="0"/>
          </a:p>
          <a:p>
            <a:pPr marL="514350" indent="-514350" algn="ctr">
              <a:buNone/>
            </a:pPr>
            <a:endParaRPr lang="it-IT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9B1737C4-121A-4161-9C05-E8356A89AF8D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BF7F552B-775E-4D27-894F-DD7B6589A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298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1B62129A-BEAC-4041-AF3E-DBBF5B5E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91884"/>
            <a:ext cx="12192000" cy="536611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Forecasting earthquakes is one of the most important problems in Earth science.</a:t>
            </a:r>
          </a:p>
          <a:p>
            <a:pPr fontAlgn="base"/>
            <a:r>
              <a:rPr lang="en-US" i="1" dirty="0"/>
              <a:t>What does “forecasting“ mean? </a:t>
            </a:r>
          </a:p>
          <a:p>
            <a:pPr fontAlgn="base"/>
            <a:r>
              <a:rPr lang="en-US" i="1" dirty="0"/>
              <a:t>What can we do?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We can focus on three key points: 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when</a:t>
            </a:r>
            <a:r>
              <a:rPr lang="en-US" dirty="0"/>
              <a:t> the event will occur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 it will occur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how</a:t>
            </a:r>
            <a:r>
              <a:rPr lang="en-US" dirty="0"/>
              <a:t> large it will be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this competition, we will have to forecast “</a:t>
            </a:r>
            <a:r>
              <a:rPr lang="en-US" b="1" u="sng" dirty="0"/>
              <a:t>when</a:t>
            </a:r>
            <a:r>
              <a:rPr lang="en-US" dirty="0"/>
              <a:t>”.  </a:t>
            </a:r>
          </a:p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5415"/>
          </a:xfrm>
        </p:spPr>
        <p:txBody>
          <a:bodyPr anchor="ctr">
            <a:normAutofit/>
          </a:bodyPr>
          <a:lstStyle/>
          <a:p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E8490937-69B6-4138-8B8E-71DBD9F805F6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17EC668F-C662-4AA2-82B5-DF6F0385F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05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2222627-7451-45F7-A721-9C2A9D2A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1010"/>
            <a:ext cx="12192000" cy="581699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/>
              <a:t>The data comes from a experimental set-up used to study earthquake physics (simulated).</a:t>
            </a:r>
          </a:p>
          <a:p>
            <a:pPr algn="ctr">
              <a:buNone/>
            </a:pPr>
            <a:r>
              <a:rPr lang="en-US" sz="2400" dirty="0"/>
              <a:t>The </a:t>
            </a:r>
            <a:r>
              <a:rPr lang="en-US" sz="2400" b="1" dirty="0"/>
              <a:t>acoustic_data</a:t>
            </a:r>
            <a:r>
              <a:rPr lang="en-US" sz="2400" dirty="0"/>
              <a:t> input signal is used to predict the time remaining before the next laboratory earthquake (</a:t>
            </a:r>
            <a:r>
              <a:rPr lang="en-US" sz="2400" b="1" dirty="0"/>
              <a:t>time_to_failure</a:t>
            </a:r>
            <a:r>
              <a:rPr lang="en-US" sz="2400" dirty="0"/>
              <a:t>).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i="1" dirty="0"/>
              <a:t>What about data sets?</a:t>
            </a:r>
          </a:p>
          <a:p>
            <a:pPr algn="ctr"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Training set</a:t>
            </a:r>
            <a:r>
              <a:rPr lang="en-US" sz="2400" dirty="0"/>
              <a:t>: continuous training segment (</a:t>
            </a:r>
            <a:r>
              <a:rPr lang="en-US" sz="2400" b="1" dirty="0"/>
              <a:t>acoustic_data </a:t>
            </a:r>
            <a:r>
              <a:rPr lang="en-US" sz="2400" dirty="0"/>
              <a:t>and</a:t>
            </a:r>
            <a:r>
              <a:rPr lang="en-US" sz="2400" b="1" dirty="0"/>
              <a:t> time_to_failure</a:t>
            </a:r>
            <a:r>
              <a:rPr lang="en-US" sz="2400" dirty="0"/>
              <a:t>)</a:t>
            </a:r>
          </a:p>
          <a:p>
            <a:pPr algn="ctr">
              <a:buFont typeface="Wingdings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Test set</a:t>
            </a:r>
            <a:r>
              <a:rPr lang="en-US" sz="2400" dirty="0"/>
              <a:t>: folder containing small segments (only </a:t>
            </a:r>
            <a:r>
              <a:rPr lang="en-US" sz="2400" b="1" dirty="0"/>
              <a:t>acoustic_data</a:t>
            </a:r>
            <a:r>
              <a:rPr lang="en-US" sz="2400" dirty="0"/>
              <a:t>)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For each segment, we have to predict its </a:t>
            </a:r>
            <a:r>
              <a:rPr lang="en-US" sz="2400" b="1" dirty="0"/>
              <a:t>time_to_failure</a:t>
            </a:r>
            <a:r>
              <a:rPr lang="en-US" sz="2400" dirty="0"/>
              <a:t>.</a:t>
            </a:r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/>
              <a:t>The </a:t>
            </a:r>
            <a:r>
              <a:rPr lang="en-US" sz="2400" b="1" dirty="0"/>
              <a:t>results</a:t>
            </a:r>
            <a:r>
              <a:rPr lang="en-US" sz="2400" dirty="0"/>
              <a:t> are evaluated using the </a:t>
            </a:r>
            <a:r>
              <a:rPr lang="en-US" sz="2400" b="1" dirty="0"/>
              <a:t>mean absolute error</a:t>
            </a:r>
          </a:p>
          <a:p>
            <a:pPr algn="ctr">
              <a:buNone/>
            </a:pPr>
            <a:r>
              <a:rPr lang="en-US" sz="2400" dirty="0"/>
              <a:t>between the predicted and real values.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kumimoji="0" lang="en-GB" sz="4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80330127-9675-4A29-B54C-1F4E0E52A0E1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A07293E1-6549-4E90-9537-75E9F38A1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25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844" y="2264898"/>
            <a:ext cx="9251156" cy="459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(2)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89" y="496156"/>
            <a:ext cx="2741690" cy="205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409" y="2859528"/>
            <a:ext cx="2345519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E2347BFE-64BF-45B8-B13D-7E8F768FD4BC}"/>
              </a:ext>
            </a:extLst>
          </p:cNvPr>
          <p:cNvSpPr/>
          <p:nvPr/>
        </p:nvSpPr>
        <p:spPr>
          <a:xfrm flipV="1">
            <a:off x="3051179" y="912493"/>
            <a:ext cx="914082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50089492-7326-4BBA-A7F0-2BA5CC81212F}"/>
              </a:ext>
            </a:extLst>
          </p:cNvPr>
          <p:cNvSpPr/>
          <p:nvPr/>
        </p:nvSpPr>
        <p:spPr>
          <a:xfrm flipV="1">
            <a:off x="0" y="912493"/>
            <a:ext cx="30948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7A7D77ED-E918-410E-96F5-CF80F85589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92E8810-4A8C-4426-A13C-CBDB33C9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2916"/>
            <a:ext cx="12192000" cy="55950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i="1" dirty="0"/>
              <a:t>Why?</a:t>
            </a:r>
          </a:p>
          <a:p>
            <a:pPr marL="0" indent="0" algn="ctr">
              <a:buNone/>
            </a:pPr>
            <a:r>
              <a:rPr lang="en-US" sz="2400" dirty="0"/>
              <a:t>We want to study the impact of different features on the results</a:t>
            </a:r>
          </a:p>
          <a:p>
            <a:pPr marL="0" indent="0" algn="ctr">
              <a:buNone/>
            </a:pPr>
            <a:r>
              <a:rPr lang="en-US" sz="2400" dirty="0"/>
              <a:t> using the simplest model, </a:t>
            </a:r>
            <a:r>
              <a:rPr lang="en-US" sz="2400" b="1" dirty="0"/>
              <a:t>Linear Regression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i="1" dirty="0"/>
              <a:t>How many features?</a:t>
            </a:r>
          </a:p>
          <a:p>
            <a:pPr marL="0" indent="0" algn="ctr">
              <a:buNone/>
            </a:pPr>
            <a:r>
              <a:rPr lang="en-US" sz="2400" dirty="0"/>
              <a:t>Two cases:</a:t>
            </a:r>
          </a:p>
          <a:p>
            <a:pPr marL="514350" indent="-514350" algn="ctr">
              <a:buAutoNum type="arabicPeriod"/>
            </a:pPr>
            <a:r>
              <a:rPr lang="en-US" sz="2400" dirty="0"/>
              <a:t>Only 12 features </a:t>
            </a:r>
          </a:p>
          <a:p>
            <a:pPr marL="514350" indent="-514350" algn="ctr">
              <a:buAutoNum type="arabicPeriod"/>
            </a:pPr>
            <a:r>
              <a:rPr lang="en-US" sz="2400" dirty="0"/>
              <a:t>More features, 24</a:t>
            </a:r>
          </a:p>
          <a:p>
            <a:pPr algn="ctr"/>
            <a:endParaRPr lang="en-US" sz="2400" dirty="0"/>
          </a:p>
          <a:p>
            <a:pPr marL="0" indent="0" algn="ctr">
              <a:buNone/>
            </a:pPr>
            <a:r>
              <a:rPr lang="it-IT" sz="2400" i="1" dirty="0"/>
              <a:t>What kind of features?</a:t>
            </a:r>
          </a:p>
          <a:p>
            <a:pPr marL="0" indent="0" algn="ctr">
              <a:buNone/>
            </a:pPr>
            <a:r>
              <a:rPr lang="it-IT" sz="2400" dirty="0"/>
              <a:t>We selected, step by step, the most significant features, </a:t>
            </a:r>
          </a:p>
          <a:p>
            <a:pPr marL="0" indent="0" algn="ctr">
              <a:buNone/>
            </a:pPr>
            <a:r>
              <a:rPr lang="it-IT" sz="2400" dirty="0"/>
              <a:t>according to the problem</a:t>
            </a:r>
          </a:p>
          <a:p>
            <a:pPr marL="0" indent="0" algn="ctr">
              <a:buNone/>
            </a:pPr>
            <a:r>
              <a:rPr lang="it-IT" sz="2400" dirty="0"/>
              <a:t>(e.g. mean, std, max, </a:t>
            </a:r>
            <a:r>
              <a:rPr lang="en-GB" sz="2400" dirty="0"/>
              <a:t>min</a:t>
            </a:r>
            <a:r>
              <a:rPr lang="it-IT" sz="2400" dirty="0"/>
              <a:t>…).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first </a:t>
            </a:r>
            <a:r>
              <a:rPr kumimoji="0" lang="en-GB" sz="4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approach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Linear Model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Regression</a:t>
            </a:r>
            <a:endParaRPr kumimoji="0" lang="en-US" sz="4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2A6CF0B1-47F0-4BDE-88DB-1920372E151E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E1A65C52-5F21-4D57-AFFD-548CF2BFDA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78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3C6200B-C2B1-4889-85B1-8EB309E1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6602"/>
            <a:ext cx="12192000" cy="5901397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/>
              <a:t>First case</a:t>
            </a:r>
            <a:r>
              <a:rPr lang="it-IT" sz="2400" dirty="0"/>
              <a:t>: 12 features </a:t>
            </a:r>
          </a:p>
          <a:p>
            <a:pPr marL="0" indent="0" algn="ctr">
              <a:buNone/>
            </a:pPr>
            <a:r>
              <a:rPr lang="it-IT" sz="2400" dirty="0"/>
              <a:t>Test set: 2,251</a:t>
            </a:r>
          </a:p>
          <a:p>
            <a:pPr algn="ctr"/>
            <a:r>
              <a:rPr lang="it-IT" sz="2400" b="1" dirty="0"/>
              <a:t>Second case</a:t>
            </a:r>
            <a:r>
              <a:rPr lang="it-IT" sz="2400" dirty="0"/>
              <a:t>: 24 features</a:t>
            </a:r>
          </a:p>
          <a:p>
            <a:pPr marL="0" indent="0" algn="ctr">
              <a:buNone/>
            </a:pPr>
            <a:r>
              <a:rPr lang="it-IT" sz="2400" dirty="0"/>
              <a:t>Test set: 2,097</a:t>
            </a:r>
          </a:p>
          <a:p>
            <a:pPr marL="0" indent="0" algn="ctr">
              <a:buNone/>
            </a:pPr>
            <a:r>
              <a:rPr lang="it-IT" sz="2400" dirty="0"/>
              <a:t>Training set: </a:t>
            </a:r>
            <a:r>
              <a:rPr lang="it-IT" sz="2400" b="1" dirty="0"/>
              <a:t>1,660</a:t>
            </a:r>
            <a:r>
              <a:rPr lang="it-IT" sz="2400" dirty="0"/>
              <a:t>  (submitted to Kaggle)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Linear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Model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Regression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  <a:endParaRPr kumimoji="0" lang="en-US" sz="4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BA834ECE-B431-42BC-BBE5-0D3B13D66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5527" y="3213252"/>
            <a:ext cx="9340946" cy="3644747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D614EBFA-578B-44DC-B449-68E6ED8F6FD4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0D885C5C-FA4E-4076-AF2C-9604EE085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008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3C6200B-C2B1-4889-85B1-8EB309E1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6603"/>
            <a:ext cx="12192000" cy="5901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Feature selection can be seen as a pre-processing step.</a:t>
            </a:r>
          </a:p>
          <a:p>
            <a:pPr marL="0" indent="0" algn="ctr">
              <a:buNone/>
            </a:pPr>
            <a:r>
              <a:rPr lang="en-US" sz="2400" dirty="0"/>
              <a:t>Scikit-learn exposes some choices for this purpose </a:t>
            </a:r>
          </a:p>
          <a:p>
            <a:pPr marL="0" indent="0" algn="ctr">
              <a:buNone/>
            </a:pPr>
            <a:r>
              <a:rPr lang="en-US" sz="2400" dirty="0"/>
              <a:t>(</a:t>
            </a:r>
            <a:r>
              <a:rPr lang="en-US" sz="2400" b="1" dirty="0"/>
              <a:t>SelectKBest</a:t>
            </a:r>
            <a:r>
              <a:rPr lang="en-US" sz="2400" dirty="0"/>
              <a:t> and </a:t>
            </a:r>
            <a:r>
              <a:rPr lang="en-US" sz="2400" b="1" dirty="0"/>
              <a:t>SelectPercentile</a:t>
            </a:r>
            <a:r>
              <a:rPr lang="en-US" sz="2400" dirty="0"/>
              <a:t>).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We decided to use </a:t>
            </a:r>
            <a:r>
              <a:rPr lang="en-US" sz="2400" b="1" dirty="0"/>
              <a:t>SelectKBest</a:t>
            </a:r>
            <a:r>
              <a:rPr lang="en-US" sz="2400" dirty="0"/>
              <a:t>, </a:t>
            </a:r>
          </a:p>
          <a:p>
            <a:pPr marL="0" indent="0" algn="ctr">
              <a:buNone/>
            </a:pPr>
            <a:r>
              <a:rPr lang="en-US" sz="2400" dirty="0"/>
              <a:t>putting inside more than 60 features.</a:t>
            </a:r>
            <a:endParaRPr lang="it-IT" sz="2400" dirty="0"/>
          </a:p>
          <a:p>
            <a:pPr marL="0" indent="0" algn="ctr">
              <a:buNone/>
            </a:pPr>
            <a:r>
              <a:rPr lang="it-IT" sz="2400" dirty="0" err="1"/>
              <a:t>It</a:t>
            </a:r>
            <a:r>
              <a:rPr lang="it-IT" sz="2400" dirty="0"/>
              <a:t> selected only the most interesting </a:t>
            </a:r>
            <a:r>
              <a:rPr lang="it-IT" sz="2400" b="1" dirty="0"/>
              <a:t>10 features</a:t>
            </a:r>
            <a:r>
              <a:rPr lang="it-IT" sz="2400" dirty="0"/>
              <a:t>.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We used a </a:t>
            </a:r>
            <a:r>
              <a:rPr lang="en-US" sz="2400" b="1" dirty="0"/>
              <a:t>NuSVR </a:t>
            </a:r>
            <a:r>
              <a:rPr lang="en-US" sz="2400" dirty="0"/>
              <a:t>model for this task.</a:t>
            </a:r>
          </a:p>
          <a:p>
            <a:pPr marL="0" indent="0" algn="ctr">
              <a:buNone/>
            </a:pPr>
            <a:r>
              <a:rPr lang="en-US" sz="2400" dirty="0"/>
              <a:t>Test set: </a:t>
            </a:r>
            <a:r>
              <a:rPr lang="it-IT" sz="2400" dirty="0"/>
              <a:t>2,1138</a:t>
            </a:r>
          </a:p>
          <a:p>
            <a:pPr marL="0" indent="0" algn="ctr">
              <a:buNone/>
            </a:pPr>
            <a:r>
              <a:rPr lang="it-IT" sz="2400" dirty="0"/>
              <a:t>Training set: </a:t>
            </a:r>
            <a:r>
              <a:rPr lang="it-IT" sz="2400" b="1" dirty="0"/>
              <a:t>1,588</a:t>
            </a:r>
            <a:r>
              <a:rPr lang="it-IT" sz="2400" dirty="0"/>
              <a:t> </a:t>
            </a:r>
          </a:p>
          <a:p>
            <a:pPr marL="0" indent="0" algn="ctr">
              <a:buNone/>
            </a:pPr>
            <a:r>
              <a:rPr lang="it-IT" sz="2400" dirty="0"/>
              <a:t>(submitted to Kaggle)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selection 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5CFE42A6-33E2-43B7-809F-71154318AA1C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955D40F-FA21-4486-B885-592C5DEE33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829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Features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selection, a graph 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xmlns="" id="{10E1843D-9307-4629-80FB-CECC959B3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5096" y="1698673"/>
            <a:ext cx="10141808" cy="475839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C8FABA27-22BE-42DA-BB9D-8FB675586B1F}"/>
              </a:ext>
            </a:extLst>
          </p:cNvPr>
          <p:cNvSpPr/>
          <p:nvPr/>
        </p:nvSpPr>
        <p:spPr>
          <a:xfrm flipV="1">
            <a:off x="0" y="912494"/>
            <a:ext cx="12192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9CBA11EA-45F4-469F-AD12-62A6D109D8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43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4F55307A-B0D3-4ABD-992C-F32D7DC283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lang="it-I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Strong </a:t>
            </a: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overfitting</a:t>
            </a: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a wrong attempt with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Gaussian Probability Regression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719C6681-2FEF-49C0-B473-8D3E0B56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1728"/>
            <a:ext cx="12192000" cy="542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i="1" dirty="0"/>
              <a:t>What is GPR?</a:t>
            </a:r>
          </a:p>
          <a:p>
            <a:pPr marL="0" indent="0" algn="ctr">
              <a:buNone/>
            </a:pPr>
            <a:r>
              <a:rPr lang="en-US" sz="2400" b="1" dirty="0"/>
              <a:t>Gaussian Processes </a:t>
            </a:r>
            <a:r>
              <a:rPr lang="en-US" sz="2400" dirty="0"/>
              <a:t>are supervised learning method that aims at interpolating</a:t>
            </a:r>
            <a:br>
              <a:rPr lang="en-US" sz="2400" dirty="0"/>
            </a:br>
            <a:r>
              <a:rPr lang="en-US" sz="2400" dirty="0"/>
              <a:t>the observations and predicting results with some confidence intervals.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i="1" dirty="0"/>
              <a:t>How many features?</a:t>
            </a:r>
          </a:p>
          <a:p>
            <a:pPr marL="0" indent="0" algn="ctr">
              <a:buNone/>
            </a:pPr>
            <a:r>
              <a:rPr lang="en-US" sz="2400" dirty="0"/>
              <a:t>We prepared a set of 24 features.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Result</a:t>
            </a:r>
          </a:p>
          <a:p>
            <a:pPr marL="0" indent="0" algn="ctr">
              <a:buNone/>
            </a:pPr>
            <a:r>
              <a:rPr lang="en-US" sz="2400" dirty="0"/>
              <a:t>Training set: </a:t>
            </a:r>
            <a:r>
              <a:rPr lang="it-IT" sz="2400" dirty="0"/>
              <a:t>approximately zero</a:t>
            </a:r>
            <a:r>
              <a:rPr lang="en-US" sz="2400" dirty="0"/>
              <a:t> (order of magnitude of e-10)</a:t>
            </a:r>
          </a:p>
          <a:p>
            <a:pPr marL="0" indent="0" algn="ctr">
              <a:buNone/>
            </a:pPr>
            <a:r>
              <a:rPr lang="en-US" sz="2400" dirty="0"/>
              <a:t>Test set: </a:t>
            </a:r>
            <a:r>
              <a:rPr lang="it-IT" sz="2400" b="1" dirty="0"/>
              <a:t>2,792</a:t>
            </a:r>
            <a:endParaRPr lang="en-US" sz="2400" b="1" dirty="0"/>
          </a:p>
          <a:p>
            <a:pPr marL="0" indent="0" algn="ctr">
              <a:buNone/>
            </a:pPr>
            <a:r>
              <a:rPr lang="it-IT" sz="2400" dirty="0"/>
              <a:t>(submitted to Kaggle)</a:t>
            </a:r>
          </a:p>
          <a:p>
            <a:pPr marL="0" indent="0" algn="ctr">
              <a:buNone/>
            </a:pPr>
            <a:endParaRPr lang="it-IT" sz="24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E171726F-6FA3-4BAF-9605-D509DFE1B45C}"/>
              </a:ext>
            </a:extLst>
          </p:cNvPr>
          <p:cNvSpPr/>
          <p:nvPr/>
        </p:nvSpPr>
        <p:spPr>
          <a:xfrm>
            <a:off x="0" y="910882"/>
            <a:ext cx="248998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C5E06CBD-D158-481C-A9CA-512EF241F790}"/>
              </a:ext>
            </a:extLst>
          </p:cNvPr>
          <p:cNvSpPr/>
          <p:nvPr/>
        </p:nvSpPr>
        <p:spPr>
          <a:xfrm>
            <a:off x="9702018" y="910882"/>
            <a:ext cx="248998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DF526A7A-D1CA-4750-9702-729FDB851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11366428" y="64563"/>
            <a:ext cx="727097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25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625</Words>
  <Application>Microsoft Office PowerPoint</Application>
  <PresentationFormat>Personalizzato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Diapositiva 1</vt:lpstr>
      <vt:lpstr>Problem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about data?</dc:title>
  <dc:creator>Giuseppe Tempesta</dc:creator>
  <cp:lastModifiedBy>PC-Casa</cp:lastModifiedBy>
  <cp:revision>34</cp:revision>
  <dcterms:created xsi:type="dcterms:W3CDTF">2019-02-10T17:54:31Z</dcterms:created>
  <dcterms:modified xsi:type="dcterms:W3CDTF">2019-02-26T18:34:02Z</dcterms:modified>
</cp:coreProperties>
</file>