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81" r:id="rId5"/>
    <p:sldId id="259" r:id="rId6"/>
    <p:sldId id="260" r:id="rId7"/>
    <p:sldId id="263" r:id="rId8"/>
    <p:sldId id="284" r:id="rId9"/>
    <p:sldId id="265" r:id="rId10"/>
    <p:sldId id="269" r:id="rId11"/>
    <p:sldId id="267" r:id="rId12"/>
    <p:sldId id="275" r:id="rId13"/>
    <p:sldId id="279" r:id="rId14"/>
    <p:sldId id="277" r:id="rId15"/>
    <p:sldId id="280" r:id="rId16"/>
    <p:sldId id="283" r:id="rId17"/>
  </p:sldIdLst>
  <p:sldSz cx="12192000" cy="6858000"/>
  <p:notesSz cx="6858000" cy="9144000"/>
  <p:custDataLst>
    <p:tags r:id="rId20"/>
  </p:custDataLst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ransition" id="{B8314784-4DCD-6842-B33D-33FFAAC021DE}">
          <p14:sldIdLst>
            <p14:sldId id="281"/>
            <p14:sldId id="259"/>
            <p14:sldId id="260"/>
            <p14:sldId id="263"/>
            <p14:sldId id="284"/>
            <p14:sldId id="265"/>
            <p14:sldId id="269"/>
            <p14:sldId id="267"/>
            <p14:sldId id="275"/>
            <p14:sldId id="279"/>
            <p14:sldId id="277"/>
            <p14:sldId id="280"/>
            <p14:sldId id="283"/>
          </p14:sldIdLst>
        </p14:section>
        <p14:section name="Executive Summary" id="{11995DE2-98F4-8144-83B1-C4D662F21514}">
          <p14:sldIdLst/>
        </p14:section>
        <p14:section name="Insight" id="{A2C8EE29-382A-3A4B-AE72-B7630AE5D95B}">
          <p14:sldIdLst/>
        </p14:section>
        <p14:section name="Strat" id="{11F31762-D0F2-464C-BB6B-E14504E8F2DF}">
          <p14:sldIdLst/>
        </p14:section>
        <p14:section name="Impact" id="{53104143-5897-DA4F-909B-27D0B35DFB49}">
          <p14:sldIdLst/>
        </p14:section>
        <p14:section name="Implementation" id="{D4A4F631-CD22-4645-A3A9-9E52A694C7BB}">
          <p14:sldIdLst/>
        </p14:section>
        <p14:section name="Untitled Section" id="{0C6917CC-CBDE-A44B-8010-B66B98B8FF8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sandier, Yannick" initials="CY" lastIdx="3" clrIdx="0">
    <p:extLst>
      <p:ext uri="{19B8F6BF-5375-455C-9EA6-DF929625EA0E}">
        <p15:presenceInfo xmlns:p15="http://schemas.microsoft.com/office/powerpoint/2012/main" userId="Cosandier, Yannick" providerId="None"/>
      </p:ext>
    </p:extLst>
  </p:cmAuthor>
  <p:cmAuthor id="2" name="Predonzani, Samuele" initials="PS" lastIdx="1" clrIdx="1">
    <p:extLst>
      <p:ext uri="{19B8F6BF-5375-455C-9EA6-DF929625EA0E}">
        <p15:presenceInfo xmlns:p15="http://schemas.microsoft.com/office/powerpoint/2012/main" userId="Predonzani, Samue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7BB"/>
    <a:srgbClr val="09AD11"/>
    <a:srgbClr val="F2F2F2"/>
    <a:srgbClr val="007EB6"/>
    <a:srgbClr val="016593"/>
    <a:srgbClr val="016492"/>
    <a:srgbClr val="015D87"/>
    <a:srgbClr val="ADCEE3"/>
    <a:srgbClr val="99CBE2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4"/>
    <p:restoredTop sz="88088"/>
  </p:normalViewPr>
  <p:slideViewPr>
    <p:cSldViewPr snapToGrid="0">
      <p:cViewPr>
        <p:scale>
          <a:sx n="86" d="100"/>
          <a:sy n="86" d="100"/>
        </p:scale>
        <p:origin x="48" y="9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473E7C-97E4-4B7B-974D-A4A0C4276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B7740-E26A-4A4B-AD9F-4311A32E0D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8F42F-34FF-42F6-91B8-CDBE9C523438}" type="datetimeFigureOut">
              <a:rPr lang="en-CH" smtClean="0"/>
              <a:t>5/24/22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B3369-7E89-4888-9274-53C6C4D4B3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55FAB-0703-4C6B-8317-6F857B8431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4A940-A42E-4A6B-BD47-CD83735B787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810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31A87-8E3B-452B-AD11-1ADAF934E04D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46D43-03B3-4569-AD99-26CBDC50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129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46D43-03B3-4569-AD99-26CBDC5049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9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46D43-03B3-4569-AD99-26CBDC5049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46D43-03B3-4569-AD99-26CBDC5049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98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46D43-03B3-4569-AD99-26CBDC5049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74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46D43-03B3-4569-AD99-26CBDC5049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5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46D43-03B3-4569-AD99-26CBDC5049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8EDA69B-B890-D549-B152-B0403E6FD7EE}"/>
              </a:ext>
            </a:extLst>
          </p:cNvPr>
          <p:cNvCxnSpPr>
            <a:cxnSpLocks/>
          </p:cNvCxnSpPr>
          <p:nvPr userDrawn="1"/>
        </p:nvCxnSpPr>
        <p:spPr>
          <a:xfrm>
            <a:off x="1537353" y="6301936"/>
            <a:ext cx="9359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DC57037-C916-4349-8DD0-0A0F949740D1}"/>
              </a:ext>
            </a:extLst>
          </p:cNvPr>
          <p:cNvSpPr/>
          <p:nvPr userDrawn="1"/>
        </p:nvSpPr>
        <p:spPr>
          <a:xfrm>
            <a:off x="1472036" y="6301937"/>
            <a:ext cx="1893820" cy="315536"/>
          </a:xfrm>
          <a:prstGeom prst="rect">
            <a:avLst/>
          </a:prstGeom>
          <a:solidFill>
            <a:srgbClr val="5D9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Georgia" panose="02040502050405020303" pitchFamily="18" charset="0"/>
              </a:rPr>
              <a:t>Managerial Issues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C67096-A054-674B-9EA6-528085AD1E31}"/>
              </a:ext>
            </a:extLst>
          </p:cNvPr>
          <p:cNvSpPr/>
          <p:nvPr userDrawn="1"/>
        </p:nvSpPr>
        <p:spPr>
          <a:xfrm>
            <a:off x="5203690" y="6301937"/>
            <a:ext cx="18938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Predictive</a:t>
            </a:r>
            <a:endParaRPr lang="en-US" sz="1100" dirty="0"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11A0DD-0772-6D4B-B82B-CE4D7013DF66}"/>
              </a:ext>
            </a:extLst>
          </p:cNvPr>
          <p:cNvSpPr/>
          <p:nvPr userDrawn="1"/>
        </p:nvSpPr>
        <p:spPr>
          <a:xfrm>
            <a:off x="7097510" y="6301937"/>
            <a:ext cx="18938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Preventive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102E1-822A-034C-A282-FDFE85ECDD79}"/>
              </a:ext>
            </a:extLst>
          </p:cNvPr>
          <p:cNvSpPr/>
          <p:nvPr userDrawn="1"/>
        </p:nvSpPr>
        <p:spPr>
          <a:xfrm>
            <a:off x="8991330" y="6301937"/>
            <a:ext cx="17846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Conclusion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3B5C26-63C3-D44B-BB94-64964A1BD6A9}"/>
              </a:ext>
            </a:extLst>
          </p:cNvPr>
          <p:cNvSpPr/>
          <p:nvPr userDrawn="1"/>
        </p:nvSpPr>
        <p:spPr>
          <a:xfrm>
            <a:off x="3309870" y="6301936"/>
            <a:ext cx="1893820" cy="315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Burnout 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4038735-04AE-6144-A688-0CA96AC873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222" y="512763"/>
            <a:ext cx="10424728" cy="53975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 b="1">
                <a:latin typeface="Georgia" panose="02040502050405020303" pitchFamily="18" charset="0"/>
              </a:defRPr>
            </a:lvl1pPr>
          </a:lstStyle>
          <a:p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3861CB-AEC3-4C4D-BB8E-98FADECFD415}"/>
              </a:ext>
            </a:extLst>
          </p:cNvPr>
          <p:cNvSpPr txBox="1"/>
          <p:nvPr userDrawn="1"/>
        </p:nvSpPr>
        <p:spPr>
          <a:xfrm>
            <a:off x="10972800" y="63345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B4C492-0011-7440-A54A-D73EC7095899}"/>
              </a:ext>
            </a:extLst>
          </p:cNvPr>
          <p:cNvCxnSpPr>
            <a:cxnSpLocks/>
          </p:cNvCxnSpPr>
          <p:nvPr userDrawn="1"/>
        </p:nvCxnSpPr>
        <p:spPr>
          <a:xfrm>
            <a:off x="334963" y="6308725"/>
            <a:ext cx="11540951" cy="1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26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9E7E6C1-CF6E-B54F-8252-E818B735E12A}"/>
              </a:ext>
            </a:extLst>
          </p:cNvPr>
          <p:cNvSpPr txBox="1"/>
          <p:nvPr userDrawn="1"/>
        </p:nvSpPr>
        <p:spPr>
          <a:xfrm>
            <a:off x="11414125" y="6493367"/>
            <a:ext cx="30797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1000" noProof="0" smtClean="0">
                <a:solidFill>
                  <a:schemeClr val="tx1"/>
                </a:solidFill>
                <a:latin typeface="Century Gothic" panose="020B0502020202020204" pitchFamily="34" charset="0"/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1000" noProof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975134-5590-1D4F-8E35-9E115B46C74D}"/>
              </a:ext>
            </a:extLst>
          </p:cNvPr>
          <p:cNvSpPr/>
          <p:nvPr userDrawn="1"/>
        </p:nvSpPr>
        <p:spPr>
          <a:xfrm>
            <a:off x="5203690" y="6397785"/>
            <a:ext cx="1893820" cy="315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0">
                <a:solidFill>
                  <a:schemeClr val="tx1"/>
                </a:solidFill>
                <a:latin typeface="+mn-lt"/>
              </a:rPr>
              <a:t>Cases For All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B4F9B6-3022-4848-BE60-E7530A2DBBC4}"/>
              </a:ext>
            </a:extLst>
          </p:cNvPr>
          <p:cNvSpPr/>
          <p:nvPr userDrawn="1"/>
        </p:nvSpPr>
        <p:spPr>
          <a:xfrm>
            <a:off x="7097510" y="6397785"/>
            <a:ext cx="18938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chemeClr val="bg2">
                    <a:lumMod val="10000"/>
                  </a:schemeClr>
                </a:solidFill>
                <a:latin typeface="+mn-lt"/>
              </a:rPr>
              <a:t>Impact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1FCF4A-40CC-F349-8563-2379FDE55B5B}"/>
              </a:ext>
            </a:extLst>
          </p:cNvPr>
          <p:cNvSpPr/>
          <p:nvPr userDrawn="1"/>
        </p:nvSpPr>
        <p:spPr>
          <a:xfrm>
            <a:off x="8991330" y="6397783"/>
            <a:ext cx="17846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0">
                <a:solidFill>
                  <a:schemeClr val="bg2">
                    <a:lumMod val="10000"/>
                  </a:schemeClr>
                </a:solidFill>
                <a:latin typeface="+mn-lt"/>
              </a:rPr>
              <a:t>Implementation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6C0CF8-CAC7-7147-A003-567415FB9203}"/>
              </a:ext>
            </a:extLst>
          </p:cNvPr>
          <p:cNvSpPr/>
          <p:nvPr userDrawn="1"/>
        </p:nvSpPr>
        <p:spPr>
          <a:xfrm>
            <a:off x="3309870" y="6397784"/>
            <a:ext cx="1893820" cy="315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chemeClr val="bg2">
                    <a:lumMod val="10000"/>
                  </a:schemeClr>
                </a:solidFill>
                <a:latin typeface="+mn-lt"/>
              </a:rPr>
              <a:t>Insight</a:t>
            </a:r>
            <a:endParaRPr lang="en-US" sz="2000" b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E210A9-2033-3340-B0E7-88A382842D1A}"/>
              </a:ext>
            </a:extLst>
          </p:cNvPr>
          <p:cNvSpPr/>
          <p:nvPr userDrawn="1"/>
        </p:nvSpPr>
        <p:spPr>
          <a:xfrm>
            <a:off x="1416050" y="6395806"/>
            <a:ext cx="1893820" cy="315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chemeClr val="bg2">
                    <a:lumMod val="10000"/>
                  </a:schemeClr>
                </a:solidFill>
                <a:latin typeface="+mn-lt"/>
              </a:rPr>
              <a:t>Executive Summary</a:t>
            </a:r>
            <a:endParaRPr lang="en-US" sz="2000" b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1A0A77-4D49-DD4F-B466-006A785EDAA9}"/>
              </a:ext>
            </a:extLst>
          </p:cNvPr>
          <p:cNvSpPr txBox="1"/>
          <p:nvPr userDrawn="1"/>
        </p:nvSpPr>
        <p:spPr>
          <a:xfrm>
            <a:off x="809803" y="6395806"/>
            <a:ext cx="1345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>
                <a:latin typeface="Sitka Subheading Semibold" pitchFamily="2" charset="0"/>
              </a:rPr>
              <a:t>Sock &amp;</a:t>
            </a:r>
          </a:p>
          <a:p>
            <a:r>
              <a:rPr lang="en-GB" sz="1100">
                <a:latin typeface="Sitka Subheading Semibold" pitchFamily="2" charset="0"/>
              </a:rPr>
              <a:t>Partners</a:t>
            </a:r>
            <a:endParaRPr lang="en-CH" sz="1100">
              <a:latin typeface="Sitka Subheading Semibold" pitchFamily="2" charset="0"/>
            </a:endParaRPr>
          </a:p>
        </p:txBody>
      </p:sp>
      <p:pic>
        <p:nvPicPr>
          <p:cNvPr id="39" name="Graphic 2">
            <a:extLst>
              <a:ext uri="{FF2B5EF4-FFF2-40B4-BE49-F238E27FC236}">
                <a16:creationId xmlns:a16="http://schemas.microsoft.com/office/drawing/2014/main" id="{4785BA6B-6F47-8448-A617-588F9C6110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84187" y="6420017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8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.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F211846-C66A-4133-9402-D5CD6E30A458}"/>
              </a:ext>
            </a:extLst>
          </p:cNvPr>
          <p:cNvCxnSpPr>
            <a:cxnSpLocks/>
          </p:cNvCxnSpPr>
          <p:nvPr userDrawn="1"/>
        </p:nvCxnSpPr>
        <p:spPr>
          <a:xfrm>
            <a:off x="515938" y="6315181"/>
            <a:ext cx="11160125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9A6BA8-367B-439E-91F9-6E47FD94A4AF}"/>
              </a:ext>
            </a:extLst>
          </p:cNvPr>
          <p:cNvSpPr txBox="1"/>
          <p:nvPr userDrawn="1"/>
        </p:nvSpPr>
        <p:spPr>
          <a:xfrm>
            <a:off x="11414125" y="6493367"/>
            <a:ext cx="30797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1000" noProof="0" smtClean="0">
                <a:solidFill>
                  <a:schemeClr val="tx1"/>
                </a:solidFill>
                <a:latin typeface="Century Gothic" panose="020B0502020202020204" pitchFamily="34" charset="0"/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1000" noProof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DA85F17-1E70-B14D-A440-E7325F613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719" y="382215"/>
            <a:ext cx="1422400" cy="1422400"/>
          </a:xfrm>
          <a:prstGeom prst="rect">
            <a:avLst/>
          </a:prstGeom>
        </p:spPr>
      </p:pic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C1AF9D3-A6D2-0845-B218-8C4F6B048C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70751" y="-2458800"/>
            <a:ext cx="3232703" cy="2155135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2B1BA4F2-D1F3-484B-8DA4-6BEB23D7ED09}"/>
              </a:ext>
            </a:extLst>
          </p:cNvPr>
          <p:cNvSpPr/>
          <p:nvPr userDrawn="1"/>
        </p:nvSpPr>
        <p:spPr>
          <a:xfrm>
            <a:off x="5276842" y="6397785"/>
            <a:ext cx="1893820" cy="315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b="0">
                <a:solidFill>
                  <a:schemeClr val="tx1"/>
                </a:solidFill>
                <a:latin typeface="Georgia" panose="02040502050405020303" pitchFamily="18" charset="0"/>
              </a:rPr>
              <a:t>Cases For All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C28E900-5E92-F04F-963F-3404EEF94325}"/>
              </a:ext>
            </a:extLst>
          </p:cNvPr>
          <p:cNvSpPr/>
          <p:nvPr userDrawn="1"/>
        </p:nvSpPr>
        <p:spPr>
          <a:xfrm>
            <a:off x="7170662" y="6397785"/>
            <a:ext cx="18938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Impact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6523FBA-A2E0-F047-8E66-D1FD0EE02F93}"/>
              </a:ext>
            </a:extLst>
          </p:cNvPr>
          <p:cNvSpPr/>
          <p:nvPr userDrawn="1"/>
        </p:nvSpPr>
        <p:spPr>
          <a:xfrm>
            <a:off x="9064482" y="6397783"/>
            <a:ext cx="17846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b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Implementation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E63F29-5A08-9E4C-BCFC-00058FC0E44A}"/>
              </a:ext>
            </a:extLst>
          </p:cNvPr>
          <p:cNvSpPr/>
          <p:nvPr userDrawn="1"/>
        </p:nvSpPr>
        <p:spPr>
          <a:xfrm>
            <a:off x="3383022" y="6397784"/>
            <a:ext cx="1893820" cy="315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Insight</a:t>
            </a:r>
            <a:endParaRPr lang="en-US" sz="1800" b="0">
              <a:solidFill>
                <a:schemeClr val="bg2">
                  <a:lumMod val="1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D371C77-4929-E244-B34A-89EF439A74F0}"/>
              </a:ext>
            </a:extLst>
          </p:cNvPr>
          <p:cNvSpPr/>
          <p:nvPr userDrawn="1"/>
        </p:nvSpPr>
        <p:spPr>
          <a:xfrm>
            <a:off x="1489202" y="6395806"/>
            <a:ext cx="1893820" cy="31553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>
                <a:solidFill>
                  <a:schemeClr val="bg1"/>
                </a:solidFill>
                <a:latin typeface="Georgia" panose="02040502050405020303" pitchFamily="18" charset="0"/>
              </a:rPr>
              <a:t>Executive</a:t>
            </a:r>
            <a:r>
              <a:rPr lang="en-US" sz="1200" b="1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1100" b="0">
                <a:solidFill>
                  <a:schemeClr val="bg1"/>
                </a:solidFill>
                <a:latin typeface="Georgia" panose="02040502050405020303" pitchFamily="18" charset="0"/>
              </a:rPr>
              <a:t>Summary</a:t>
            </a:r>
            <a:endParaRPr lang="en-US" sz="2000" b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2003E5-5E59-F643-BA0B-F492360CB7B8}"/>
              </a:ext>
            </a:extLst>
          </p:cNvPr>
          <p:cNvSpPr txBox="1"/>
          <p:nvPr userDrawn="1"/>
        </p:nvSpPr>
        <p:spPr>
          <a:xfrm>
            <a:off x="726594" y="6403208"/>
            <a:ext cx="1345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>
                <a:latin typeface="Sitka Subheading Semibold" pitchFamily="2" charset="0"/>
              </a:rPr>
              <a:t>Sock &amp;</a:t>
            </a:r>
          </a:p>
          <a:p>
            <a:r>
              <a:rPr lang="en-GB" sz="1100">
                <a:latin typeface="Sitka Subheading Semibold" pitchFamily="2" charset="0"/>
              </a:rPr>
              <a:t>Partners</a:t>
            </a:r>
            <a:endParaRPr lang="en-CH" sz="1100">
              <a:latin typeface="Sitka Subheading Semibold" pitchFamily="2" charset="0"/>
            </a:endParaRPr>
          </a:p>
        </p:txBody>
      </p:sp>
      <p:pic>
        <p:nvPicPr>
          <p:cNvPr id="64" name="Graphic 2">
            <a:extLst>
              <a:ext uri="{FF2B5EF4-FFF2-40B4-BE49-F238E27FC236}">
                <a16:creationId xmlns:a16="http://schemas.microsoft.com/office/drawing/2014/main" id="{56E1F7E7-0B1F-AE41-A125-B877AAC5F3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78303" y="6460883"/>
            <a:ext cx="315536" cy="31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32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S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4936F9-A440-7E43-845B-C9313971D395}"/>
              </a:ext>
            </a:extLst>
          </p:cNvPr>
          <p:cNvCxnSpPr>
            <a:cxnSpLocks/>
          </p:cNvCxnSpPr>
          <p:nvPr userDrawn="1"/>
        </p:nvCxnSpPr>
        <p:spPr>
          <a:xfrm>
            <a:off x="1416050" y="6273800"/>
            <a:ext cx="9359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D578C99-24D5-9644-9CFC-5F562142BD28}"/>
              </a:ext>
            </a:extLst>
          </p:cNvPr>
          <p:cNvSpPr/>
          <p:nvPr userDrawn="1"/>
        </p:nvSpPr>
        <p:spPr>
          <a:xfrm>
            <a:off x="1416050" y="6273801"/>
            <a:ext cx="1893820" cy="315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Executive Summary</a:t>
            </a:r>
            <a:endParaRPr lang="en-US">
              <a:solidFill>
                <a:schemeClr val="bg2">
                  <a:lumMod val="1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032D0B-FC9F-B147-8293-0F8C7110B8A7}"/>
              </a:ext>
            </a:extLst>
          </p:cNvPr>
          <p:cNvSpPr/>
          <p:nvPr userDrawn="1"/>
        </p:nvSpPr>
        <p:spPr>
          <a:xfrm>
            <a:off x="5203690" y="6273801"/>
            <a:ext cx="18938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2">
                    <a:lumMod val="10000"/>
                  </a:schemeClr>
                </a:solidFill>
                <a:latin typeface="+mj-lt"/>
              </a:rPr>
              <a:t>Cases For All</a:t>
            </a:r>
            <a:endParaRPr lang="en-US" sz="1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CC5808-8240-9C40-A9EB-5A75E1B50BEA}"/>
              </a:ext>
            </a:extLst>
          </p:cNvPr>
          <p:cNvSpPr/>
          <p:nvPr userDrawn="1"/>
        </p:nvSpPr>
        <p:spPr>
          <a:xfrm>
            <a:off x="7097510" y="6273801"/>
            <a:ext cx="18938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2">
                    <a:lumMod val="10000"/>
                  </a:schemeClr>
                </a:solidFill>
                <a:latin typeface="+mj-lt"/>
              </a:rPr>
              <a:t>Impact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1DDCAB-4079-9E43-AEF5-AC227DF4ED46}"/>
              </a:ext>
            </a:extLst>
          </p:cNvPr>
          <p:cNvSpPr/>
          <p:nvPr userDrawn="1"/>
        </p:nvSpPr>
        <p:spPr>
          <a:xfrm>
            <a:off x="8991330" y="6273801"/>
            <a:ext cx="17846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>
                <a:solidFill>
                  <a:schemeClr val="bg2">
                    <a:lumMod val="10000"/>
                  </a:schemeClr>
                </a:solidFill>
                <a:latin typeface="+mj-lt"/>
              </a:rPr>
              <a:t>Implementation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98249D-D2C9-3D4A-9850-3F5A53BDB96E}"/>
              </a:ext>
            </a:extLst>
          </p:cNvPr>
          <p:cNvSpPr/>
          <p:nvPr userDrawn="1"/>
        </p:nvSpPr>
        <p:spPr>
          <a:xfrm>
            <a:off x="3309870" y="6273800"/>
            <a:ext cx="1893820" cy="315536"/>
          </a:xfrm>
          <a:prstGeom prst="rect">
            <a:avLst/>
          </a:prstGeom>
          <a:solidFill>
            <a:schemeClr val="accent1"/>
          </a:solidFill>
          <a:ln>
            <a:solidFill>
              <a:srgbClr val="2B2B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>
                <a:solidFill>
                  <a:schemeClr val="bg1"/>
                </a:solidFill>
                <a:latin typeface="Georgia" panose="02040502050405020303" pitchFamily="18" charset="0"/>
              </a:rPr>
              <a:t>Insight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B84FF5-6D6C-064A-812E-21C574FF2688}"/>
              </a:ext>
            </a:extLst>
          </p:cNvPr>
          <p:cNvCxnSpPr>
            <a:cxnSpLocks/>
          </p:cNvCxnSpPr>
          <p:nvPr userDrawn="1"/>
        </p:nvCxnSpPr>
        <p:spPr>
          <a:xfrm flipV="1">
            <a:off x="992777" y="6273799"/>
            <a:ext cx="9783173" cy="1"/>
          </a:xfrm>
          <a:prstGeom prst="line">
            <a:avLst/>
          </a:prstGeom>
          <a:ln>
            <a:solidFill>
              <a:srgbClr val="2B2B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C9EB8756-F818-4998-BAB6-656970A0B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85732"/>
            <a:ext cx="10371138" cy="9910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A1418F-AA3E-418A-A129-CC01F2F0C8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113" y="6293422"/>
            <a:ext cx="1239657" cy="4132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E694B3-625A-2644-AD90-1BDCE65646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10" y="-3417531"/>
            <a:ext cx="6985000" cy="3035300"/>
          </a:xfrm>
          <a:prstGeom prst="rect">
            <a:avLst/>
          </a:prstGeom>
        </p:spPr>
      </p:pic>
      <p:pic>
        <p:nvPicPr>
          <p:cNvPr id="5" name="Picture 4" descr="Shape, 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B7CBABBE-A2EB-9A4A-B156-C97410B884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638" y="-1259131"/>
            <a:ext cx="2044700" cy="48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CCF348-CC0F-C146-9FA4-8D35098BAE1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002085" y="-1234113"/>
            <a:ext cx="8890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78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5847-A41A-AA4F-81FD-5BC72A4156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646" y="512763"/>
            <a:ext cx="9720597" cy="576262"/>
          </a:xfrm>
          <a:prstGeom prst="rect">
            <a:avLst/>
          </a:prstGeom>
        </p:spPr>
        <p:txBody>
          <a:bodyPr/>
          <a:lstStyle>
            <a:lvl1pPr>
              <a:defRPr sz="1800" b="1">
                <a:latin typeface="Georgia" panose="02040502050405020303" pitchFamily="18" charset="0"/>
              </a:defRPr>
            </a:lvl1pPr>
          </a:lstStyle>
          <a:p>
            <a:br>
              <a:rPr lang="en-GB"/>
            </a:b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17F60A-B2F9-42FE-802E-BA28B1D30674}"/>
              </a:ext>
            </a:extLst>
          </p:cNvPr>
          <p:cNvSpPr txBox="1"/>
          <p:nvPr userDrawn="1"/>
        </p:nvSpPr>
        <p:spPr>
          <a:xfrm>
            <a:off x="1124937" y="6373796"/>
            <a:ext cx="1345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>
                <a:latin typeface="Sitka Subheading Semibold" pitchFamily="2" charset="0"/>
              </a:rPr>
              <a:t>Sock &amp;</a:t>
            </a:r>
          </a:p>
          <a:p>
            <a:r>
              <a:rPr lang="en-GB" sz="1100">
                <a:latin typeface="Sitka Subheading Semibold" pitchFamily="2" charset="0"/>
              </a:rPr>
              <a:t>Partners</a:t>
            </a:r>
            <a:endParaRPr lang="en-CH" sz="1100">
              <a:latin typeface="Sitka Subheading Semibold" pitchFamily="2" charset="0"/>
            </a:endParaRPr>
          </a:p>
        </p:txBody>
      </p:sp>
      <p:pic>
        <p:nvPicPr>
          <p:cNvPr id="4" name="Graphic 2">
            <a:extLst>
              <a:ext uri="{FF2B5EF4-FFF2-40B4-BE49-F238E27FC236}">
                <a16:creationId xmlns:a16="http://schemas.microsoft.com/office/drawing/2014/main" id="{D3BD4A11-D391-4D5C-B40A-7EAB3B385E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76646" y="6431471"/>
            <a:ext cx="315536" cy="315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719E7C-40FB-4730-BBFE-7822777926C5}"/>
              </a:ext>
            </a:extLst>
          </p:cNvPr>
          <p:cNvSpPr txBox="1"/>
          <p:nvPr userDrawn="1"/>
        </p:nvSpPr>
        <p:spPr>
          <a:xfrm>
            <a:off x="11414125" y="6493367"/>
            <a:ext cx="30797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1000" noProof="0" smtClean="0">
                <a:solidFill>
                  <a:schemeClr val="tx1"/>
                </a:solidFill>
                <a:latin typeface="Century Gothic" panose="020B0502020202020204" pitchFamily="34" charset="0"/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1000" noProof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B3932-1A8C-42C2-9405-C1FC9200926C}"/>
              </a:ext>
            </a:extLst>
          </p:cNvPr>
          <p:cNvSpPr/>
          <p:nvPr userDrawn="1"/>
        </p:nvSpPr>
        <p:spPr>
          <a:xfrm rot="16200000">
            <a:off x="-2873049" y="3224342"/>
            <a:ext cx="6858003" cy="40931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>
                <a:solidFill>
                  <a:schemeClr val="bg1"/>
                </a:solidFill>
                <a:latin typeface="Georgia" panose="02040502050405020303" pitchFamily="18" charset="0"/>
              </a:rPr>
              <a:t>Appendix</a:t>
            </a:r>
            <a:endParaRPr lang="en-US" sz="3200" b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152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2F9B80-9D3F-DA46-BF88-79B78F1580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F9F4C-711D-8044-ABCB-2B3BC5BA4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59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5;p23">
            <a:extLst>
              <a:ext uri="{FF2B5EF4-FFF2-40B4-BE49-F238E27FC236}">
                <a16:creationId xmlns:a16="http://schemas.microsoft.com/office/drawing/2014/main" id="{D7883F48-FF5A-5C45-9C64-91741F7330BB}"/>
              </a:ext>
            </a:extLst>
          </p:cNvPr>
          <p:cNvSpPr txBox="1"/>
          <p:nvPr userDrawn="1"/>
        </p:nvSpPr>
        <p:spPr>
          <a:xfrm>
            <a:off x="11414125" y="6301431"/>
            <a:ext cx="307975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‹#›</a:t>
            </a:fld>
            <a:endParaRPr sz="1000">
              <a:solidFill>
                <a:schemeClr val="dk1"/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8" name="Google Shape;26;p23">
            <a:extLst>
              <a:ext uri="{FF2B5EF4-FFF2-40B4-BE49-F238E27FC236}">
                <a16:creationId xmlns:a16="http://schemas.microsoft.com/office/drawing/2014/main" id="{38AB4295-11F7-3C4E-857D-7E87714071E1}"/>
              </a:ext>
            </a:extLst>
          </p:cNvPr>
          <p:cNvCxnSpPr/>
          <p:nvPr userDrawn="1"/>
        </p:nvCxnSpPr>
        <p:spPr>
          <a:xfrm>
            <a:off x="451920" y="941951"/>
            <a:ext cx="1123920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9DA5E3C7-0DA9-C748-92A5-FEAC941D78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51920" y="6341044"/>
            <a:ext cx="320911" cy="320911"/>
          </a:xfrm>
          <a:prstGeom prst="rect">
            <a:avLst/>
          </a:prstGeom>
        </p:spPr>
      </p:pic>
      <p:cxnSp>
        <p:nvCxnSpPr>
          <p:cNvPr id="33" name="Google Shape;26;p23">
            <a:extLst>
              <a:ext uri="{FF2B5EF4-FFF2-40B4-BE49-F238E27FC236}">
                <a16:creationId xmlns:a16="http://schemas.microsoft.com/office/drawing/2014/main" id="{761445AD-39C1-B648-9A69-04F6CC390678}"/>
              </a:ext>
            </a:extLst>
          </p:cNvPr>
          <p:cNvCxnSpPr/>
          <p:nvPr userDrawn="1"/>
        </p:nvCxnSpPr>
        <p:spPr>
          <a:xfrm>
            <a:off x="482895" y="6282577"/>
            <a:ext cx="1123920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Google Shape;181;p2">
            <a:extLst>
              <a:ext uri="{FF2B5EF4-FFF2-40B4-BE49-F238E27FC236}">
                <a16:creationId xmlns:a16="http://schemas.microsoft.com/office/drawing/2014/main" id="{06FC8FC0-7604-4D82-933E-62913E7A9F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1920" y="210183"/>
            <a:ext cx="8732884" cy="355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>
              <a:defRPr sz="2000" b="1">
                <a:latin typeface="+mj-lt"/>
              </a:defRPr>
            </a:lvl1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fr-CH"/>
              <a:t>Action </a:t>
            </a:r>
            <a:r>
              <a:rPr lang="fr-CH" err="1"/>
              <a:t>Title</a:t>
            </a:r>
            <a:endParaRPr/>
          </a:p>
        </p:txBody>
      </p:sp>
      <p:sp>
        <p:nvSpPr>
          <p:cNvPr id="15" name="Google Shape;182;p2">
            <a:extLst>
              <a:ext uri="{FF2B5EF4-FFF2-40B4-BE49-F238E27FC236}">
                <a16:creationId xmlns:a16="http://schemas.microsoft.com/office/drawing/2014/main" id="{015DDC96-A6AA-4512-8194-299D6D6DC964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1920" y="638582"/>
            <a:ext cx="8732884" cy="19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/>
              <a:t>Subtitle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4384F-E274-448C-BD32-A6883F97B472}"/>
              </a:ext>
            </a:extLst>
          </p:cNvPr>
          <p:cNvSpPr txBox="1"/>
          <p:nvPr userDrawn="1"/>
        </p:nvSpPr>
        <p:spPr>
          <a:xfrm>
            <a:off x="854371" y="6428263"/>
            <a:ext cx="1137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>
                <a:latin typeface="+mj-lt"/>
              </a:rPr>
              <a:t>Sock &amp; Partners</a:t>
            </a:r>
            <a:endParaRPr lang="en-CH" sz="1050">
              <a:latin typeface="+mj-lt"/>
            </a:endParaRPr>
          </a:p>
        </p:txBody>
      </p:sp>
      <p:sp>
        <p:nvSpPr>
          <p:cNvPr id="16" name="Google Shape;19;p23">
            <a:extLst>
              <a:ext uri="{FF2B5EF4-FFF2-40B4-BE49-F238E27FC236}">
                <a16:creationId xmlns:a16="http://schemas.microsoft.com/office/drawing/2014/main" id="{AD90B83D-77D1-4623-BC53-D5CC6FEBAC0D}"/>
              </a:ext>
            </a:extLst>
          </p:cNvPr>
          <p:cNvSpPr txBox="1"/>
          <p:nvPr userDrawn="1"/>
        </p:nvSpPr>
        <p:spPr>
          <a:xfrm>
            <a:off x="2656969" y="6424555"/>
            <a:ext cx="127384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>
                <a:solidFill>
                  <a:srgbClr val="000000"/>
                </a:solidFill>
                <a:latin typeface="+mj-lt"/>
                <a:ea typeface="Century Gothic"/>
                <a:cs typeface="Century Gothic"/>
                <a:sym typeface="Century Gothic"/>
              </a:rPr>
              <a:t>Executive Summary</a:t>
            </a:r>
            <a:endParaRPr>
              <a:latin typeface="+mj-lt"/>
            </a:endParaRPr>
          </a:p>
        </p:txBody>
      </p:sp>
      <p:sp>
        <p:nvSpPr>
          <p:cNvPr id="17" name="Google Shape;20;p23">
            <a:extLst>
              <a:ext uri="{FF2B5EF4-FFF2-40B4-BE49-F238E27FC236}">
                <a16:creationId xmlns:a16="http://schemas.microsoft.com/office/drawing/2014/main" id="{F992981F-D806-4FE5-BEA9-A665AEBEF7C2}"/>
              </a:ext>
            </a:extLst>
          </p:cNvPr>
          <p:cNvSpPr txBox="1"/>
          <p:nvPr userDrawn="1"/>
        </p:nvSpPr>
        <p:spPr>
          <a:xfrm>
            <a:off x="4614327" y="6424555"/>
            <a:ext cx="477281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Analysis</a:t>
            </a:r>
            <a:endParaRPr>
              <a:latin typeface="+mj-lt"/>
            </a:endParaRPr>
          </a:p>
        </p:txBody>
      </p:sp>
      <p:sp>
        <p:nvSpPr>
          <p:cNvPr id="18" name="Google Shape;21;p23">
            <a:extLst>
              <a:ext uri="{FF2B5EF4-FFF2-40B4-BE49-F238E27FC236}">
                <a16:creationId xmlns:a16="http://schemas.microsoft.com/office/drawing/2014/main" id="{62B712B8-D515-48A4-A54B-2AB96C0676BA}"/>
              </a:ext>
            </a:extLst>
          </p:cNvPr>
          <p:cNvSpPr txBox="1"/>
          <p:nvPr userDrawn="1"/>
        </p:nvSpPr>
        <p:spPr>
          <a:xfrm>
            <a:off x="5723188" y="6374059"/>
            <a:ext cx="6549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+mj-lt"/>
                <a:sym typeface="Century Gothic"/>
              </a:rPr>
              <a:t>ROOT </a:t>
            </a:r>
            <a:r>
              <a:rPr lang="en-GB" sz="1000" err="1">
                <a:solidFill>
                  <a:schemeClr val="dk1"/>
                </a:solidFill>
                <a:latin typeface="+mj-lt"/>
                <a:sym typeface="Century Gothic"/>
              </a:rPr>
              <a:t>eU</a:t>
            </a:r>
            <a:endParaRPr>
              <a:latin typeface="+mj-lt"/>
            </a:endParaRPr>
          </a:p>
        </p:txBody>
      </p:sp>
      <p:sp>
        <p:nvSpPr>
          <p:cNvPr id="19" name="Google Shape;22;p23">
            <a:extLst>
              <a:ext uri="{FF2B5EF4-FFF2-40B4-BE49-F238E27FC236}">
                <a16:creationId xmlns:a16="http://schemas.microsoft.com/office/drawing/2014/main" id="{2005D196-3854-411D-8D11-120BE2A341D0}"/>
              </a:ext>
            </a:extLst>
          </p:cNvPr>
          <p:cNvSpPr txBox="1"/>
          <p:nvPr userDrawn="1"/>
        </p:nvSpPr>
        <p:spPr>
          <a:xfrm>
            <a:off x="7077648" y="6424555"/>
            <a:ext cx="576521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Impact</a:t>
            </a:r>
            <a:endParaRPr>
              <a:latin typeface="+mj-lt"/>
            </a:endParaRPr>
          </a:p>
        </p:txBody>
      </p:sp>
      <p:sp>
        <p:nvSpPr>
          <p:cNvPr id="20" name="Google Shape;23;p23">
            <a:extLst>
              <a:ext uri="{FF2B5EF4-FFF2-40B4-BE49-F238E27FC236}">
                <a16:creationId xmlns:a16="http://schemas.microsoft.com/office/drawing/2014/main" id="{18A71527-DA0B-459B-8DE9-E29685B8FEE0}"/>
              </a:ext>
            </a:extLst>
          </p:cNvPr>
          <p:cNvSpPr txBox="1"/>
          <p:nvPr userDrawn="1"/>
        </p:nvSpPr>
        <p:spPr>
          <a:xfrm>
            <a:off x="8319701" y="6424556"/>
            <a:ext cx="1215331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Implementation</a:t>
            </a:r>
            <a:endParaRPr>
              <a:latin typeface="+mj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440336-2350-4E30-BCA3-D8C65F5CB2F4}"/>
              </a:ext>
            </a:extLst>
          </p:cNvPr>
          <p:cNvCxnSpPr>
            <a:cxnSpLocks/>
          </p:cNvCxnSpPr>
          <p:nvPr userDrawn="1"/>
        </p:nvCxnSpPr>
        <p:spPr>
          <a:xfrm>
            <a:off x="2714658" y="6297312"/>
            <a:ext cx="12161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06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4F0E-DFF8-F845-9BB4-1900EDED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7453CD-D99E-B544-993B-1FF4AD29FB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F9F4C-711D-8044-ABCB-2B3BC5BA4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8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2F72106-95DE-4228-9DF0-99CBEBE865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222" y="512763"/>
            <a:ext cx="10424728" cy="53975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 b="1">
                <a:latin typeface="Georgia" panose="02040502050405020303" pitchFamily="18" charset="0"/>
              </a:defRPr>
            </a:lvl1pPr>
          </a:lstStyle>
          <a:p>
            <a:br>
              <a:rPr lang="en-US"/>
            </a:br>
            <a:r>
              <a:rPr lang="en-US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33BE04-7A50-CF49-A65B-B67EDAC26301}"/>
              </a:ext>
            </a:extLst>
          </p:cNvPr>
          <p:cNvCxnSpPr>
            <a:cxnSpLocks/>
          </p:cNvCxnSpPr>
          <p:nvPr userDrawn="1"/>
        </p:nvCxnSpPr>
        <p:spPr>
          <a:xfrm>
            <a:off x="1537353" y="6301936"/>
            <a:ext cx="9359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B82D81E-24A3-334A-9707-0EC8193B66B0}"/>
              </a:ext>
            </a:extLst>
          </p:cNvPr>
          <p:cNvSpPr/>
          <p:nvPr userDrawn="1"/>
        </p:nvSpPr>
        <p:spPr>
          <a:xfrm>
            <a:off x="1472036" y="6301937"/>
            <a:ext cx="1893820" cy="315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Managerial Issues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DFBAF4-C786-E844-98DD-EB11D6D084D4}"/>
              </a:ext>
            </a:extLst>
          </p:cNvPr>
          <p:cNvSpPr/>
          <p:nvPr userDrawn="1"/>
        </p:nvSpPr>
        <p:spPr>
          <a:xfrm>
            <a:off x="5203690" y="6301937"/>
            <a:ext cx="18938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Predictive</a:t>
            </a:r>
            <a:endParaRPr lang="en-US" sz="1100" dirty="0">
              <a:latin typeface="Georgia" panose="02040502050405020303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8B744F-A444-3C40-AA3D-B6487A6621B8}"/>
              </a:ext>
            </a:extLst>
          </p:cNvPr>
          <p:cNvSpPr/>
          <p:nvPr userDrawn="1"/>
        </p:nvSpPr>
        <p:spPr>
          <a:xfrm>
            <a:off x="7097510" y="6301937"/>
            <a:ext cx="18938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Preventive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455485-9889-DC4D-8ABA-ED11EE588337}"/>
              </a:ext>
            </a:extLst>
          </p:cNvPr>
          <p:cNvSpPr/>
          <p:nvPr userDrawn="1"/>
        </p:nvSpPr>
        <p:spPr>
          <a:xfrm>
            <a:off x="8991330" y="6301937"/>
            <a:ext cx="17846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Conclusion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AF66E5-C554-444F-AF1F-D26FB7DA1187}"/>
              </a:ext>
            </a:extLst>
          </p:cNvPr>
          <p:cNvSpPr/>
          <p:nvPr userDrawn="1"/>
        </p:nvSpPr>
        <p:spPr>
          <a:xfrm>
            <a:off x="3309870" y="6301936"/>
            <a:ext cx="1893820" cy="315536"/>
          </a:xfrm>
          <a:prstGeom prst="rect">
            <a:avLst/>
          </a:prstGeom>
          <a:solidFill>
            <a:srgbClr val="5D97B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Georgia" panose="02040502050405020303" pitchFamily="18" charset="0"/>
              </a:rPr>
              <a:t>Burnout 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F78F41-6622-5A43-A5A3-A55A8C60E3C9}"/>
              </a:ext>
            </a:extLst>
          </p:cNvPr>
          <p:cNvSpPr txBox="1"/>
          <p:nvPr userDrawn="1"/>
        </p:nvSpPr>
        <p:spPr>
          <a:xfrm>
            <a:off x="10972800" y="63345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4D2649-23C4-8F48-9C7D-5539692E3D24}"/>
              </a:ext>
            </a:extLst>
          </p:cNvPr>
          <p:cNvCxnSpPr>
            <a:cxnSpLocks/>
          </p:cNvCxnSpPr>
          <p:nvPr userDrawn="1"/>
        </p:nvCxnSpPr>
        <p:spPr>
          <a:xfrm>
            <a:off x="334963" y="6308725"/>
            <a:ext cx="11540951" cy="1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94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DCC8FF7-D69F-424E-B752-4701053F26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222" y="512763"/>
            <a:ext cx="10424728" cy="53975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 b="1">
                <a:latin typeface="Georgia" panose="02040502050405020303" pitchFamily="18" charset="0"/>
              </a:defRPr>
            </a:lvl1pPr>
          </a:lstStyle>
          <a:p>
            <a:br>
              <a:rPr lang="en-US"/>
            </a:br>
            <a:r>
              <a:rPr lang="en-US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62C711-E2FE-4B40-BF54-4EE37A052CD4}"/>
              </a:ext>
            </a:extLst>
          </p:cNvPr>
          <p:cNvCxnSpPr>
            <a:cxnSpLocks/>
          </p:cNvCxnSpPr>
          <p:nvPr userDrawn="1"/>
        </p:nvCxnSpPr>
        <p:spPr>
          <a:xfrm>
            <a:off x="1537353" y="6301936"/>
            <a:ext cx="9359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E18EA33-0BD6-5646-B3A8-D2A7366376C3}"/>
              </a:ext>
            </a:extLst>
          </p:cNvPr>
          <p:cNvSpPr/>
          <p:nvPr userDrawn="1"/>
        </p:nvSpPr>
        <p:spPr>
          <a:xfrm>
            <a:off x="1472036" y="6301937"/>
            <a:ext cx="1893820" cy="315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Managerial Issues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34AE8C-E5F3-F946-90B6-0D5AD8515582}"/>
              </a:ext>
            </a:extLst>
          </p:cNvPr>
          <p:cNvSpPr/>
          <p:nvPr userDrawn="1"/>
        </p:nvSpPr>
        <p:spPr>
          <a:xfrm>
            <a:off x="5203690" y="6301937"/>
            <a:ext cx="1893820" cy="315536"/>
          </a:xfrm>
          <a:prstGeom prst="rect">
            <a:avLst/>
          </a:prstGeom>
          <a:solidFill>
            <a:srgbClr val="5D97B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Georgia" panose="02040502050405020303" pitchFamily="18" charset="0"/>
              </a:rPr>
              <a:t>Predictive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DBB666-C674-294D-9887-AB4CF0FC0FEC}"/>
              </a:ext>
            </a:extLst>
          </p:cNvPr>
          <p:cNvSpPr/>
          <p:nvPr userDrawn="1"/>
        </p:nvSpPr>
        <p:spPr>
          <a:xfrm>
            <a:off x="7097510" y="6301937"/>
            <a:ext cx="18938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Preventive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DD1C98-A721-EC46-A0CB-2BDD654C4FD9}"/>
              </a:ext>
            </a:extLst>
          </p:cNvPr>
          <p:cNvSpPr/>
          <p:nvPr userDrawn="1"/>
        </p:nvSpPr>
        <p:spPr>
          <a:xfrm>
            <a:off x="8991330" y="6301937"/>
            <a:ext cx="17846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Conclusion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A623D4-15A3-BC4D-8379-AFDF5FA33393}"/>
              </a:ext>
            </a:extLst>
          </p:cNvPr>
          <p:cNvSpPr/>
          <p:nvPr userDrawn="1"/>
        </p:nvSpPr>
        <p:spPr>
          <a:xfrm>
            <a:off x="3309870" y="6301936"/>
            <a:ext cx="1893820" cy="315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Burnout 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FF5C7E-899C-624A-893E-C25F1F031271}"/>
              </a:ext>
            </a:extLst>
          </p:cNvPr>
          <p:cNvSpPr txBox="1"/>
          <p:nvPr userDrawn="1"/>
        </p:nvSpPr>
        <p:spPr>
          <a:xfrm>
            <a:off x="10972800" y="63345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BC341E7-AD00-514E-BFD8-B20B2315B4ED}"/>
              </a:ext>
            </a:extLst>
          </p:cNvPr>
          <p:cNvCxnSpPr>
            <a:cxnSpLocks/>
          </p:cNvCxnSpPr>
          <p:nvPr userDrawn="1"/>
        </p:nvCxnSpPr>
        <p:spPr>
          <a:xfrm>
            <a:off x="334963" y="6308725"/>
            <a:ext cx="11540951" cy="1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31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8BA1566-0B63-F64F-834A-7DDE1BD56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222" y="512763"/>
            <a:ext cx="10424728" cy="53975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 b="1">
                <a:latin typeface="Georgia" panose="02040502050405020303" pitchFamily="18" charset="0"/>
              </a:defRPr>
            </a:lvl1pPr>
          </a:lstStyle>
          <a:p>
            <a:br>
              <a:rPr lang="en-US"/>
            </a:br>
            <a:r>
              <a:rPr lang="en-US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F4EEA1-775F-BC44-B61F-3241F95004E1}"/>
              </a:ext>
            </a:extLst>
          </p:cNvPr>
          <p:cNvCxnSpPr>
            <a:cxnSpLocks/>
          </p:cNvCxnSpPr>
          <p:nvPr userDrawn="1"/>
        </p:nvCxnSpPr>
        <p:spPr>
          <a:xfrm>
            <a:off x="1537353" y="6301936"/>
            <a:ext cx="9359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B2A0A68-1210-334A-9087-D40A896A7A93}"/>
              </a:ext>
            </a:extLst>
          </p:cNvPr>
          <p:cNvSpPr/>
          <p:nvPr userDrawn="1"/>
        </p:nvSpPr>
        <p:spPr>
          <a:xfrm>
            <a:off x="1472036" y="6301937"/>
            <a:ext cx="1893820" cy="315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Managerial Issues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8E6A98-0542-1E44-8E28-610F03C8CE62}"/>
              </a:ext>
            </a:extLst>
          </p:cNvPr>
          <p:cNvSpPr/>
          <p:nvPr userDrawn="1"/>
        </p:nvSpPr>
        <p:spPr>
          <a:xfrm>
            <a:off x="5203690" y="6301937"/>
            <a:ext cx="18938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Predictive</a:t>
            </a:r>
            <a:endParaRPr lang="en-US" sz="1100" dirty="0">
              <a:latin typeface="Georgia" panose="02040502050405020303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3AC1C4-3EF0-D74E-96B6-CBB3233C4AEB}"/>
              </a:ext>
            </a:extLst>
          </p:cNvPr>
          <p:cNvSpPr/>
          <p:nvPr userDrawn="1"/>
        </p:nvSpPr>
        <p:spPr>
          <a:xfrm>
            <a:off x="7097510" y="6301937"/>
            <a:ext cx="1893820" cy="315536"/>
          </a:xfrm>
          <a:prstGeom prst="rect">
            <a:avLst/>
          </a:prstGeom>
          <a:solidFill>
            <a:srgbClr val="5D97B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Georgia" panose="02040502050405020303" pitchFamily="18" charset="0"/>
              </a:rPr>
              <a:t>Preventive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3A9890-B5EA-4149-A59B-0F9E399CCB2F}"/>
              </a:ext>
            </a:extLst>
          </p:cNvPr>
          <p:cNvSpPr/>
          <p:nvPr userDrawn="1"/>
        </p:nvSpPr>
        <p:spPr>
          <a:xfrm>
            <a:off x="8991330" y="6301937"/>
            <a:ext cx="17846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Conclusion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2F363C-432B-A245-892D-48B0251AC50A}"/>
              </a:ext>
            </a:extLst>
          </p:cNvPr>
          <p:cNvSpPr/>
          <p:nvPr userDrawn="1"/>
        </p:nvSpPr>
        <p:spPr>
          <a:xfrm>
            <a:off x="3309870" y="6301936"/>
            <a:ext cx="1893820" cy="315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Burnout 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243996-A81F-F744-B328-1CEF267172EC}"/>
              </a:ext>
            </a:extLst>
          </p:cNvPr>
          <p:cNvSpPr txBox="1"/>
          <p:nvPr userDrawn="1"/>
        </p:nvSpPr>
        <p:spPr>
          <a:xfrm>
            <a:off x="10972800" y="63345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232826-97E2-084F-809C-D5F13DA49DCA}"/>
              </a:ext>
            </a:extLst>
          </p:cNvPr>
          <p:cNvCxnSpPr>
            <a:cxnSpLocks/>
          </p:cNvCxnSpPr>
          <p:nvPr userDrawn="1"/>
        </p:nvCxnSpPr>
        <p:spPr>
          <a:xfrm>
            <a:off x="334963" y="6308725"/>
            <a:ext cx="11540951" cy="1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29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9D3AF5D-5D43-CC4A-93D9-14B92ACE6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222" y="512763"/>
            <a:ext cx="10424728" cy="53975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 b="1">
                <a:latin typeface="Georgia" panose="02040502050405020303" pitchFamily="18" charset="0"/>
              </a:defRPr>
            </a:lvl1pPr>
          </a:lstStyle>
          <a:p>
            <a:br>
              <a:rPr lang="en-US"/>
            </a:br>
            <a:r>
              <a:rPr lang="en-US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D56E30-F694-434B-8EE8-2D5ABE060104}"/>
              </a:ext>
            </a:extLst>
          </p:cNvPr>
          <p:cNvCxnSpPr>
            <a:cxnSpLocks/>
          </p:cNvCxnSpPr>
          <p:nvPr userDrawn="1"/>
        </p:nvCxnSpPr>
        <p:spPr>
          <a:xfrm>
            <a:off x="1537353" y="6301936"/>
            <a:ext cx="9359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85C5978-261E-B742-B956-94126EAE78D5}"/>
              </a:ext>
            </a:extLst>
          </p:cNvPr>
          <p:cNvSpPr/>
          <p:nvPr userDrawn="1"/>
        </p:nvSpPr>
        <p:spPr>
          <a:xfrm>
            <a:off x="1472036" y="6301937"/>
            <a:ext cx="1893820" cy="315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Managerial Issues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D16EAB-934C-1746-8C82-BEC4A6A8895F}"/>
              </a:ext>
            </a:extLst>
          </p:cNvPr>
          <p:cNvSpPr/>
          <p:nvPr userDrawn="1"/>
        </p:nvSpPr>
        <p:spPr>
          <a:xfrm>
            <a:off x="5203690" y="6301937"/>
            <a:ext cx="18938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Predictive</a:t>
            </a:r>
            <a:endParaRPr lang="en-US" sz="1100" dirty="0">
              <a:latin typeface="Georgia" panose="02040502050405020303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1B80CD-5A3F-C545-85C1-2B83443A766F}"/>
              </a:ext>
            </a:extLst>
          </p:cNvPr>
          <p:cNvSpPr/>
          <p:nvPr userDrawn="1"/>
        </p:nvSpPr>
        <p:spPr>
          <a:xfrm>
            <a:off x="7097510" y="6301937"/>
            <a:ext cx="18938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Preventive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60B33E-F424-C842-9FB3-61E4F751DCB9}"/>
              </a:ext>
            </a:extLst>
          </p:cNvPr>
          <p:cNvSpPr/>
          <p:nvPr userDrawn="1"/>
        </p:nvSpPr>
        <p:spPr>
          <a:xfrm>
            <a:off x="8991330" y="6301937"/>
            <a:ext cx="1784620" cy="315536"/>
          </a:xfrm>
          <a:prstGeom prst="rect">
            <a:avLst/>
          </a:prstGeom>
          <a:solidFill>
            <a:srgbClr val="5D97B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dirty="0">
                <a:solidFill>
                  <a:schemeClr val="bg1"/>
                </a:solidFill>
                <a:latin typeface="Georgia" panose="02040502050405020303" pitchFamily="18" charset="0"/>
              </a:rPr>
              <a:t>Conclusion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BACF53-85AB-5848-8514-4A2F73927C5C}"/>
              </a:ext>
            </a:extLst>
          </p:cNvPr>
          <p:cNvSpPr/>
          <p:nvPr userDrawn="1"/>
        </p:nvSpPr>
        <p:spPr>
          <a:xfrm>
            <a:off x="3309870" y="6301936"/>
            <a:ext cx="1893820" cy="315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Burnout 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CEAA35-23B4-B646-BA99-439FA631FE15}"/>
              </a:ext>
            </a:extLst>
          </p:cNvPr>
          <p:cNvSpPr txBox="1"/>
          <p:nvPr userDrawn="1"/>
        </p:nvSpPr>
        <p:spPr>
          <a:xfrm>
            <a:off x="10972800" y="63345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5E7348-CCCE-294C-B545-916623D639A0}"/>
              </a:ext>
            </a:extLst>
          </p:cNvPr>
          <p:cNvCxnSpPr>
            <a:cxnSpLocks/>
          </p:cNvCxnSpPr>
          <p:nvPr userDrawn="1"/>
        </p:nvCxnSpPr>
        <p:spPr>
          <a:xfrm>
            <a:off x="334963" y="6308725"/>
            <a:ext cx="11540951" cy="1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33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8EDA69B-B890-D549-B152-B0403E6FD7EE}"/>
              </a:ext>
            </a:extLst>
          </p:cNvPr>
          <p:cNvCxnSpPr>
            <a:cxnSpLocks/>
          </p:cNvCxnSpPr>
          <p:nvPr userDrawn="1"/>
        </p:nvCxnSpPr>
        <p:spPr>
          <a:xfrm>
            <a:off x="1537353" y="6301936"/>
            <a:ext cx="9359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9C67096-A054-674B-9EA6-528085AD1E31}"/>
              </a:ext>
            </a:extLst>
          </p:cNvPr>
          <p:cNvSpPr/>
          <p:nvPr userDrawn="1"/>
        </p:nvSpPr>
        <p:spPr>
          <a:xfrm>
            <a:off x="5203690" y="6301937"/>
            <a:ext cx="1893820" cy="31553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  <a:latin typeface="Georgia" panose="02040502050405020303" pitchFamily="18" charset="0"/>
              </a:rPr>
              <a:t>Appendix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DCC8FF7-D69F-424E-B752-4701053F26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222" y="512763"/>
            <a:ext cx="10424728" cy="53975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 b="1">
                <a:latin typeface="Georgia" panose="02040502050405020303" pitchFamily="18" charset="0"/>
              </a:defRPr>
            </a:lvl1pPr>
          </a:lstStyle>
          <a:p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A023002-1F33-6B4C-BD18-6965A2C6A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222" y="315569"/>
            <a:ext cx="10424728" cy="1971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4CE3BF-EA00-B447-9176-AA38DAB079F1}"/>
              </a:ext>
            </a:extLst>
          </p:cNvPr>
          <p:cNvSpPr txBox="1"/>
          <p:nvPr userDrawn="1"/>
        </p:nvSpPr>
        <p:spPr>
          <a:xfrm>
            <a:off x="772973" y="6313735"/>
            <a:ext cx="1345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>
                <a:latin typeface="Sitka Subheading Semibold" pitchFamily="2" charset="0"/>
              </a:rPr>
              <a:t>Sock &amp;</a:t>
            </a:r>
          </a:p>
          <a:p>
            <a:r>
              <a:rPr lang="en-GB" sz="1100">
                <a:latin typeface="Sitka Subheading Semibold" pitchFamily="2" charset="0"/>
              </a:rPr>
              <a:t>Partners</a:t>
            </a:r>
            <a:endParaRPr lang="en-CH" sz="1100">
              <a:latin typeface="Sitka Subheading Semibold" pitchFamily="2" charset="0"/>
            </a:endParaRPr>
          </a:p>
        </p:txBody>
      </p:sp>
      <p:pic>
        <p:nvPicPr>
          <p:cNvPr id="18" name="Graphic 2">
            <a:extLst>
              <a:ext uri="{FF2B5EF4-FFF2-40B4-BE49-F238E27FC236}">
                <a16:creationId xmlns:a16="http://schemas.microsoft.com/office/drawing/2014/main" id="{83716176-2799-7746-808E-941860A9CC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510246" y="6366400"/>
            <a:ext cx="315536" cy="31553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EB8DD4-AAAE-644C-A7E2-B3D9B5DE6D6B}"/>
              </a:ext>
            </a:extLst>
          </p:cNvPr>
          <p:cNvCxnSpPr>
            <a:cxnSpLocks/>
          </p:cNvCxnSpPr>
          <p:nvPr userDrawn="1"/>
        </p:nvCxnSpPr>
        <p:spPr>
          <a:xfrm>
            <a:off x="334963" y="6308725"/>
            <a:ext cx="11540951" cy="1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0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205F64A8-6D8F-7D43-83FB-81D656CDDB96}"/>
              </a:ext>
            </a:extLst>
          </p:cNvPr>
          <p:cNvSpPr txBox="1"/>
          <p:nvPr userDrawn="1"/>
        </p:nvSpPr>
        <p:spPr>
          <a:xfrm>
            <a:off x="11414125" y="6493367"/>
            <a:ext cx="30797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1000" noProof="0" smtClean="0">
                <a:solidFill>
                  <a:schemeClr val="tx1"/>
                </a:solidFill>
                <a:latin typeface="Century Gothic" panose="020B0502020202020204" pitchFamily="34" charset="0"/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1000" noProof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7362723-1890-E549-9E5A-A1189A4AD4B4}"/>
              </a:ext>
            </a:extLst>
          </p:cNvPr>
          <p:cNvSpPr/>
          <p:nvPr userDrawn="1"/>
        </p:nvSpPr>
        <p:spPr>
          <a:xfrm>
            <a:off x="5203690" y="6397291"/>
            <a:ext cx="1893820" cy="315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0">
                <a:solidFill>
                  <a:schemeClr val="tx1"/>
                </a:solidFill>
                <a:latin typeface="+mn-lt"/>
              </a:rPr>
              <a:t>Cases For All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AA138B-6116-1844-920B-EA7B560E4F6D}"/>
              </a:ext>
            </a:extLst>
          </p:cNvPr>
          <p:cNvSpPr/>
          <p:nvPr userDrawn="1"/>
        </p:nvSpPr>
        <p:spPr>
          <a:xfrm>
            <a:off x="7097510" y="6397785"/>
            <a:ext cx="18938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chemeClr val="bg2">
                    <a:lumMod val="10000"/>
                  </a:schemeClr>
                </a:solidFill>
                <a:latin typeface="+mn-lt"/>
              </a:rPr>
              <a:t>Impact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6932E12-E3A6-534D-BF53-937EA197EFB6}"/>
              </a:ext>
            </a:extLst>
          </p:cNvPr>
          <p:cNvSpPr/>
          <p:nvPr userDrawn="1"/>
        </p:nvSpPr>
        <p:spPr>
          <a:xfrm>
            <a:off x="8991330" y="6396301"/>
            <a:ext cx="17846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0">
                <a:solidFill>
                  <a:schemeClr val="bg2">
                    <a:lumMod val="10000"/>
                  </a:schemeClr>
                </a:solidFill>
                <a:latin typeface="+mn-lt"/>
              </a:rPr>
              <a:t>Implementation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601C8E5-1F56-2E42-9FB5-3CCBEAA887A2}"/>
              </a:ext>
            </a:extLst>
          </p:cNvPr>
          <p:cNvSpPr/>
          <p:nvPr userDrawn="1"/>
        </p:nvSpPr>
        <p:spPr>
          <a:xfrm>
            <a:off x="3309870" y="6396796"/>
            <a:ext cx="1893820" cy="3155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+mn-lt"/>
              </a:rPr>
              <a:t>Insight</a:t>
            </a:r>
            <a:endParaRPr lang="en-US" sz="2000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B54755-92B4-C54B-BE2B-B06509D4DD31}"/>
              </a:ext>
            </a:extLst>
          </p:cNvPr>
          <p:cNvSpPr/>
          <p:nvPr userDrawn="1"/>
        </p:nvSpPr>
        <p:spPr>
          <a:xfrm>
            <a:off x="1416050" y="6395806"/>
            <a:ext cx="1893820" cy="315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chemeClr val="tx1"/>
                </a:solidFill>
                <a:latin typeface="+mn-lt"/>
              </a:rPr>
              <a:t>Executive Summary</a:t>
            </a:r>
            <a:endParaRPr lang="en-US" sz="2000" b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6336B2-F859-F249-88FD-034667BA260E}"/>
              </a:ext>
            </a:extLst>
          </p:cNvPr>
          <p:cNvSpPr txBox="1"/>
          <p:nvPr userDrawn="1"/>
        </p:nvSpPr>
        <p:spPr>
          <a:xfrm>
            <a:off x="726594" y="6403208"/>
            <a:ext cx="1345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>
                <a:latin typeface="Sitka Subheading Semibold" pitchFamily="2" charset="0"/>
              </a:rPr>
              <a:t>Sock &amp;</a:t>
            </a:r>
          </a:p>
          <a:p>
            <a:r>
              <a:rPr lang="en-GB" sz="1100">
                <a:latin typeface="Sitka Subheading Semibold" pitchFamily="2" charset="0"/>
              </a:rPr>
              <a:t>Partners</a:t>
            </a:r>
            <a:endParaRPr lang="en-CH" sz="1100">
              <a:latin typeface="Sitka Subheading Semibold" pitchFamily="2" charset="0"/>
            </a:endParaRPr>
          </a:p>
        </p:txBody>
      </p:sp>
      <p:pic>
        <p:nvPicPr>
          <p:cNvPr id="61" name="Graphic 2">
            <a:extLst>
              <a:ext uri="{FF2B5EF4-FFF2-40B4-BE49-F238E27FC236}">
                <a16:creationId xmlns:a16="http://schemas.microsoft.com/office/drawing/2014/main" id="{265BE531-9022-8044-BB1C-1506189A66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78303" y="6460883"/>
            <a:ext cx="315536" cy="31553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E54F9E0-4F52-E844-BFBC-D9B1C0A802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794" y="0"/>
            <a:ext cx="12192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8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22F967B-0D74-724D-8DDD-BBCB20476493}"/>
              </a:ext>
            </a:extLst>
          </p:cNvPr>
          <p:cNvSpPr txBox="1"/>
          <p:nvPr userDrawn="1"/>
        </p:nvSpPr>
        <p:spPr>
          <a:xfrm>
            <a:off x="11414125" y="6493367"/>
            <a:ext cx="30797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1000" noProof="0" smtClean="0">
                <a:solidFill>
                  <a:schemeClr val="tx1"/>
                </a:solidFill>
                <a:latin typeface="Century Gothic" panose="020B0502020202020204" pitchFamily="34" charset="0"/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1000" noProof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C90C97-FB41-EC40-836B-2BE32E33EAC9}"/>
              </a:ext>
            </a:extLst>
          </p:cNvPr>
          <p:cNvSpPr/>
          <p:nvPr userDrawn="1"/>
        </p:nvSpPr>
        <p:spPr>
          <a:xfrm>
            <a:off x="5203690" y="6397785"/>
            <a:ext cx="1893820" cy="3155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1">
                <a:solidFill>
                  <a:schemeClr val="bg1"/>
                </a:solidFill>
                <a:latin typeface="+mn-lt"/>
              </a:rPr>
              <a:t>Cases For All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7FE7A0-D879-1144-8D52-B31A249C3F54}"/>
              </a:ext>
            </a:extLst>
          </p:cNvPr>
          <p:cNvSpPr/>
          <p:nvPr userDrawn="1"/>
        </p:nvSpPr>
        <p:spPr>
          <a:xfrm>
            <a:off x="7097510" y="6397785"/>
            <a:ext cx="18938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chemeClr val="bg2">
                    <a:lumMod val="10000"/>
                  </a:schemeClr>
                </a:solidFill>
                <a:latin typeface="+mn-lt"/>
              </a:rPr>
              <a:t>Impact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DE0AF9-D1EF-D249-8765-C5262B666C0B}"/>
              </a:ext>
            </a:extLst>
          </p:cNvPr>
          <p:cNvSpPr/>
          <p:nvPr userDrawn="1"/>
        </p:nvSpPr>
        <p:spPr>
          <a:xfrm>
            <a:off x="8991330" y="6397783"/>
            <a:ext cx="17846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0">
                <a:solidFill>
                  <a:schemeClr val="bg2">
                    <a:lumMod val="10000"/>
                  </a:schemeClr>
                </a:solidFill>
                <a:latin typeface="+mn-lt"/>
              </a:rPr>
              <a:t>Implementation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C0F0B5-EB4E-1044-910D-54A931EDDA16}"/>
              </a:ext>
            </a:extLst>
          </p:cNvPr>
          <p:cNvSpPr/>
          <p:nvPr userDrawn="1"/>
        </p:nvSpPr>
        <p:spPr>
          <a:xfrm>
            <a:off x="3309870" y="6397784"/>
            <a:ext cx="1893820" cy="315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chemeClr val="bg2">
                    <a:lumMod val="10000"/>
                  </a:schemeClr>
                </a:solidFill>
                <a:latin typeface="+mn-lt"/>
              </a:rPr>
              <a:t>Insight</a:t>
            </a:r>
            <a:endParaRPr lang="en-US" sz="2000" b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9E109A-F57E-6A4D-BED3-2BC929CCB04A}"/>
              </a:ext>
            </a:extLst>
          </p:cNvPr>
          <p:cNvSpPr/>
          <p:nvPr userDrawn="1"/>
        </p:nvSpPr>
        <p:spPr>
          <a:xfrm>
            <a:off x="1416050" y="6395806"/>
            <a:ext cx="1893820" cy="315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chemeClr val="bg2">
                    <a:lumMod val="10000"/>
                  </a:schemeClr>
                </a:solidFill>
                <a:latin typeface="+mn-lt"/>
              </a:rPr>
              <a:t>Executive Summary</a:t>
            </a:r>
            <a:endParaRPr lang="en-US" sz="2000" b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DDD576-C5D4-5146-84F2-BB6795DB0AAF}"/>
              </a:ext>
            </a:extLst>
          </p:cNvPr>
          <p:cNvSpPr txBox="1"/>
          <p:nvPr userDrawn="1"/>
        </p:nvSpPr>
        <p:spPr>
          <a:xfrm>
            <a:off x="809803" y="6395806"/>
            <a:ext cx="1345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>
                <a:latin typeface="Sitka Subheading Semibold" pitchFamily="2" charset="0"/>
              </a:rPr>
              <a:t>Sock &amp;</a:t>
            </a:r>
          </a:p>
          <a:p>
            <a:r>
              <a:rPr lang="en-GB" sz="1100">
                <a:latin typeface="Sitka Subheading Semibold" pitchFamily="2" charset="0"/>
              </a:rPr>
              <a:t>Partners</a:t>
            </a:r>
            <a:endParaRPr lang="en-CH" sz="1100">
              <a:latin typeface="Sitka Subheading Semibold" pitchFamily="2" charset="0"/>
            </a:endParaRPr>
          </a:p>
        </p:txBody>
      </p:sp>
      <p:pic>
        <p:nvPicPr>
          <p:cNvPr id="35" name="Graphic 2">
            <a:extLst>
              <a:ext uri="{FF2B5EF4-FFF2-40B4-BE49-F238E27FC236}">
                <a16:creationId xmlns:a16="http://schemas.microsoft.com/office/drawing/2014/main" id="{07143030-1910-4943-A674-FAA70BCC84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84187" y="6420017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94F5476-0855-5344-B31C-70F8F074B466}"/>
              </a:ext>
            </a:extLst>
          </p:cNvPr>
          <p:cNvSpPr txBox="1"/>
          <p:nvPr userDrawn="1"/>
        </p:nvSpPr>
        <p:spPr>
          <a:xfrm>
            <a:off x="11414125" y="6493367"/>
            <a:ext cx="30797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1000" noProof="0" smtClean="0">
                <a:solidFill>
                  <a:schemeClr val="tx1"/>
                </a:solidFill>
                <a:latin typeface="Century Gothic" panose="020B0502020202020204" pitchFamily="34" charset="0"/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1000" noProof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04F297-C2AC-DF4F-8D91-50BF4B035F0D}"/>
              </a:ext>
            </a:extLst>
          </p:cNvPr>
          <p:cNvSpPr/>
          <p:nvPr userDrawn="1"/>
        </p:nvSpPr>
        <p:spPr>
          <a:xfrm>
            <a:off x="5203690" y="6397785"/>
            <a:ext cx="1893820" cy="315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0">
                <a:solidFill>
                  <a:schemeClr val="tx1"/>
                </a:solidFill>
                <a:latin typeface="+mn-lt"/>
              </a:rPr>
              <a:t>Cases For All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F6DF79-1899-5546-AC79-F8BD23AF60DE}"/>
              </a:ext>
            </a:extLst>
          </p:cNvPr>
          <p:cNvSpPr/>
          <p:nvPr userDrawn="1"/>
        </p:nvSpPr>
        <p:spPr>
          <a:xfrm>
            <a:off x="7097510" y="6397785"/>
            <a:ext cx="18938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chemeClr val="bg2">
                    <a:lumMod val="10000"/>
                  </a:schemeClr>
                </a:solidFill>
                <a:latin typeface="+mn-lt"/>
              </a:rPr>
              <a:t>Impact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6B331C-C15B-AA4B-ABD2-CA3BAF24BA46}"/>
              </a:ext>
            </a:extLst>
          </p:cNvPr>
          <p:cNvSpPr/>
          <p:nvPr userDrawn="1"/>
        </p:nvSpPr>
        <p:spPr>
          <a:xfrm>
            <a:off x="8991330" y="6397783"/>
            <a:ext cx="1784620" cy="31553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0">
                <a:solidFill>
                  <a:schemeClr val="bg2">
                    <a:lumMod val="10000"/>
                  </a:schemeClr>
                </a:solidFill>
                <a:latin typeface="+mn-lt"/>
              </a:rPr>
              <a:t>Implementation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2B2A86-B7C2-C844-8753-FCDA14E2ECF7}"/>
              </a:ext>
            </a:extLst>
          </p:cNvPr>
          <p:cNvSpPr/>
          <p:nvPr userDrawn="1"/>
        </p:nvSpPr>
        <p:spPr>
          <a:xfrm>
            <a:off x="3309870" y="6397784"/>
            <a:ext cx="1893820" cy="315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chemeClr val="bg2">
                    <a:lumMod val="10000"/>
                  </a:schemeClr>
                </a:solidFill>
                <a:latin typeface="+mn-lt"/>
              </a:rPr>
              <a:t>Insight</a:t>
            </a:r>
            <a:endParaRPr lang="en-US" sz="2000" b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42F082-F28A-194F-A761-FA34221538ED}"/>
              </a:ext>
            </a:extLst>
          </p:cNvPr>
          <p:cNvSpPr/>
          <p:nvPr userDrawn="1"/>
        </p:nvSpPr>
        <p:spPr>
          <a:xfrm>
            <a:off x="1416050" y="6395806"/>
            <a:ext cx="1893820" cy="315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chemeClr val="bg2">
                    <a:lumMod val="10000"/>
                  </a:schemeClr>
                </a:solidFill>
                <a:latin typeface="+mn-lt"/>
              </a:rPr>
              <a:t>Executive Summary</a:t>
            </a:r>
            <a:endParaRPr lang="en-US" sz="2000" b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7C3874-4149-6B47-83D6-1D8ACEF64339}"/>
              </a:ext>
            </a:extLst>
          </p:cNvPr>
          <p:cNvSpPr txBox="1"/>
          <p:nvPr userDrawn="1"/>
        </p:nvSpPr>
        <p:spPr>
          <a:xfrm>
            <a:off x="809803" y="6395806"/>
            <a:ext cx="1345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>
                <a:latin typeface="Sitka Subheading Semibold" pitchFamily="2" charset="0"/>
              </a:rPr>
              <a:t>Sock &amp;</a:t>
            </a:r>
          </a:p>
          <a:p>
            <a:r>
              <a:rPr lang="en-GB" sz="1100">
                <a:latin typeface="Sitka Subheading Semibold" pitchFamily="2" charset="0"/>
              </a:rPr>
              <a:t>Partners</a:t>
            </a:r>
            <a:endParaRPr lang="en-CH" sz="1100">
              <a:latin typeface="Sitka Subheading Semibold" pitchFamily="2" charset="0"/>
            </a:endParaRPr>
          </a:p>
        </p:txBody>
      </p:sp>
      <p:pic>
        <p:nvPicPr>
          <p:cNvPr id="39" name="Graphic 2">
            <a:extLst>
              <a:ext uri="{FF2B5EF4-FFF2-40B4-BE49-F238E27FC236}">
                <a16:creationId xmlns:a16="http://schemas.microsoft.com/office/drawing/2014/main" id="{A03F7F6F-FDB4-3047-A7F4-AFF6F2A914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84187" y="6420017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C6C6C76E-ED37-F142-A07F-280AF7B7D8A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357564978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think-cell Slide" r:id="rId20" imgW="7772400" imgH="10058400" progId="TCLayout.ActiveDocument.1">
                  <p:embed/>
                </p:oleObj>
              </mc:Choice>
              <mc:Fallback>
                <p:oleObj name="think-cell Slide" r:id="rId20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375EEC-ADA7-9246-9B2E-9FAF2A69A3AC}"/>
              </a:ext>
            </a:extLst>
          </p:cNvPr>
          <p:cNvCxnSpPr>
            <a:cxnSpLocks/>
          </p:cNvCxnSpPr>
          <p:nvPr userDrawn="1"/>
        </p:nvCxnSpPr>
        <p:spPr>
          <a:xfrm>
            <a:off x="334963" y="1089026"/>
            <a:ext cx="11522075" cy="1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A256CA-7891-794E-A97B-7BF707EEB11A}"/>
              </a:ext>
            </a:extLst>
          </p:cNvPr>
          <p:cNvCxnSpPr>
            <a:cxnSpLocks/>
          </p:cNvCxnSpPr>
          <p:nvPr userDrawn="1"/>
        </p:nvCxnSpPr>
        <p:spPr>
          <a:xfrm>
            <a:off x="334963" y="6308725"/>
            <a:ext cx="11540951" cy="1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B90E4C46-2D44-654F-B04D-AB4516248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6796" y="6363905"/>
            <a:ext cx="2743200" cy="308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F9F4C-711D-8044-ABCB-2B3BC5BA47BC}" type="slidenum">
              <a:rPr lang="en-US" smtClean="0"/>
              <a:t>‹#›</a:t>
            </a:fld>
            <a:endParaRPr lang="en-US"/>
          </a:p>
        </p:txBody>
      </p:sp>
      <p:pic>
        <p:nvPicPr>
          <p:cNvPr id="46" name="Picture 45" descr="Background pattern&#10;&#10;Description automatically generated">
            <a:extLst>
              <a:ext uri="{FF2B5EF4-FFF2-40B4-BE49-F238E27FC236}">
                <a16:creationId xmlns:a16="http://schemas.microsoft.com/office/drawing/2014/main" id="{1B9779CC-C053-E54C-AED5-9E574FC3CA94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-3185645"/>
            <a:ext cx="4286244" cy="2857496"/>
          </a:xfrm>
          <a:prstGeom prst="rect">
            <a:avLst/>
          </a:prstGeom>
        </p:spPr>
      </p:pic>
      <p:pic>
        <p:nvPicPr>
          <p:cNvPr id="3" name="Picture 2" descr="Icon, circle&#10;&#10;Description automatically generated with medium confidence">
            <a:extLst>
              <a:ext uri="{FF2B5EF4-FFF2-40B4-BE49-F238E27FC236}">
                <a16:creationId xmlns:a16="http://schemas.microsoft.com/office/drawing/2014/main" id="{D6F7A87D-6EE0-2A4C-AF63-ACFB436F4354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92" y="-2860675"/>
            <a:ext cx="10033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7" r:id="rId6"/>
    <p:sldLayoutId id="2147483669" r:id="rId7"/>
    <p:sldLayoutId id="2147483667" r:id="rId8"/>
    <p:sldLayoutId id="2147483678" r:id="rId9"/>
    <p:sldLayoutId id="2147483666" r:id="rId10"/>
    <p:sldLayoutId id="2147483668" r:id="rId11"/>
    <p:sldLayoutId id="2147483675" r:id="rId12"/>
    <p:sldLayoutId id="2147483684" r:id="rId13"/>
    <p:sldLayoutId id="2147483685" r:id="rId14"/>
    <p:sldLayoutId id="2147483677" r:id="rId15"/>
    <p:sldLayoutId id="214748368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6788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7" pos="7" userDrawn="1">
          <p15:clr>
            <a:srgbClr val="F26B43"/>
          </p15:clr>
        </p15:guide>
        <p15:guide id="8" orient="horz" pos="323" userDrawn="1">
          <p15:clr>
            <a:srgbClr val="F26B43"/>
          </p15:clr>
        </p15:guide>
        <p15:guide id="9" pos="7469" userDrawn="1">
          <p15:clr>
            <a:srgbClr val="F26B43"/>
          </p15:clr>
        </p15:guide>
        <p15:guide id="10" pos="7673" userDrawn="1">
          <p15:clr>
            <a:srgbClr val="F26B43"/>
          </p15:clr>
        </p15:guide>
        <p15:guide id="11" pos="7129" userDrawn="1">
          <p15:clr>
            <a:srgbClr val="F26B43"/>
          </p15:clr>
        </p15:guide>
        <p15:guide id="12" pos="3840" userDrawn="1">
          <p15:clr>
            <a:srgbClr val="F26B43"/>
          </p15:clr>
        </p15:guide>
        <p15:guide id="13" orient="horz" pos="68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4.png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emf"/><Relationship Id="rId11" Type="http://schemas.openxmlformats.org/officeDocument/2006/relationships/image" Target="../media/image29.jpeg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7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0.png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2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emf"/><Relationship Id="rId11" Type="http://schemas.openxmlformats.org/officeDocument/2006/relationships/image" Target="../media/image34.pn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33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4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5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5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3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5.pn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BB71A0D-FEDC-F646-9DEE-7D961C0E59E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5947550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96184F9B-A5C6-AD46-A05C-B6E7D5B3C233}"/>
              </a:ext>
            </a:extLst>
          </p:cNvPr>
          <p:cNvSpPr/>
          <p:nvPr/>
        </p:nvSpPr>
        <p:spPr>
          <a:xfrm>
            <a:off x="0" y="0"/>
            <a:ext cx="12180888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2F4123A-874A-1347-91FD-14D59D01D2CD}"/>
              </a:ext>
            </a:extLst>
          </p:cNvPr>
          <p:cNvGrpSpPr/>
          <p:nvPr/>
        </p:nvGrpSpPr>
        <p:grpSpPr>
          <a:xfrm>
            <a:off x="0" y="-7088"/>
            <a:ext cx="11560631" cy="6865088"/>
            <a:chOff x="0" y="-7088"/>
            <a:chExt cx="8975088" cy="5058059"/>
          </a:xfrm>
        </p:grpSpPr>
        <p:sp>
          <p:nvSpPr>
            <p:cNvPr id="33" name="Google Shape;10;p2">
              <a:extLst>
                <a:ext uri="{FF2B5EF4-FFF2-40B4-BE49-F238E27FC236}">
                  <a16:creationId xmlns:a16="http://schemas.microsoft.com/office/drawing/2014/main" id="{34F01039-B8A0-4B43-81B7-B46F6A80E0AC}"/>
                </a:ext>
              </a:extLst>
            </p:cNvPr>
            <p:cNvSpPr/>
            <p:nvPr/>
          </p:nvSpPr>
          <p:spPr>
            <a:xfrm>
              <a:off x="7426169" y="657775"/>
              <a:ext cx="1275958" cy="425123"/>
            </a:xfrm>
            <a:prstGeom prst="triangle">
              <a:avLst>
                <a:gd name="adj" fmla="val 32425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4" name="Google Shape;12;p2">
              <a:extLst>
                <a:ext uri="{FF2B5EF4-FFF2-40B4-BE49-F238E27FC236}">
                  <a16:creationId xmlns:a16="http://schemas.microsoft.com/office/drawing/2014/main" id="{97CCA4E7-BBA7-3B43-BFC6-6012D7375EDD}"/>
                </a:ext>
              </a:extLst>
            </p:cNvPr>
            <p:cNvSpPr/>
            <p:nvPr/>
          </p:nvSpPr>
          <p:spPr>
            <a:xfrm>
              <a:off x="0" y="-127"/>
              <a:ext cx="3461674" cy="505109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;p2">
              <a:extLst>
                <a:ext uri="{FF2B5EF4-FFF2-40B4-BE49-F238E27FC236}">
                  <a16:creationId xmlns:a16="http://schemas.microsoft.com/office/drawing/2014/main" id="{43D4ABE7-6156-8945-BB5B-13F7BF6BF9BD}"/>
                </a:ext>
              </a:extLst>
            </p:cNvPr>
            <p:cNvSpPr/>
            <p:nvPr/>
          </p:nvSpPr>
          <p:spPr>
            <a:xfrm rot="10800000" flipH="1">
              <a:off x="3454700" y="-7088"/>
              <a:ext cx="5051098" cy="5051098"/>
            </a:xfrm>
            <a:prstGeom prst="rt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6" name="Google Shape;15;p2">
              <a:extLst>
                <a:ext uri="{FF2B5EF4-FFF2-40B4-BE49-F238E27FC236}">
                  <a16:creationId xmlns:a16="http://schemas.microsoft.com/office/drawing/2014/main" id="{92BBFD05-363C-C54D-BB69-BDFF0FA14EE5}"/>
                </a:ext>
              </a:extLst>
            </p:cNvPr>
            <p:cNvSpPr/>
            <p:nvPr/>
          </p:nvSpPr>
          <p:spPr>
            <a:xfrm rot="10800000" flipH="1">
              <a:off x="1" y="1090763"/>
              <a:ext cx="5783157" cy="290870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" name="Google Shape;16;p2">
              <a:extLst>
                <a:ext uri="{FF2B5EF4-FFF2-40B4-BE49-F238E27FC236}">
                  <a16:creationId xmlns:a16="http://schemas.microsoft.com/office/drawing/2014/main" id="{3FC098D9-9D05-7747-A924-AE6CA553EEE5}"/>
                </a:ext>
              </a:extLst>
            </p:cNvPr>
            <p:cNvSpPr/>
            <p:nvPr/>
          </p:nvSpPr>
          <p:spPr>
            <a:xfrm rot="10800000" flipH="1">
              <a:off x="5779857" y="1090824"/>
              <a:ext cx="2908703" cy="2908703"/>
            </a:xfrm>
            <a:prstGeom prst="rt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" name="Google Shape;18;p2">
              <a:extLst>
                <a:ext uri="{FF2B5EF4-FFF2-40B4-BE49-F238E27FC236}">
                  <a16:creationId xmlns:a16="http://schemas.microsoft.com/office/drawing/2014/main" id="{64059484-32CA-5D4E-B72A-C87B3A8F556F}"/>
                </a:ext>
              </a:extLst>
            </p:cNvPr>
            <p:cNvSpPr/>
            <p:nvPr/>
          </p:nvSpPr>
          <p:spPr>
            <a:xfrm rot="10800000">
              <a:off x="3558922" y="4574527"/>
              <a:ext cx="387118" cy="129039"/>
            </a:xfrm>
            <a:prstGeom prst="triangle">
              <a:avLst>
                <a:gd name="adj" fmla="val 32425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19;p2">
              <a:extLst>
                <a:ext uri="{FF2B5EF4-FFF2-40B4-BE49-F238E27FC236}">
                  <a16:creationId xmlns:a16="http://schemas.microsoft.com/office/drawing/2014/main" id="{2DF504C3-1B3C-0443-B964-A3C764AB461E}"/>
                </a:ext>
              </a:extLst>
            </p:cNvPr>
            <p:cNvGrpSpPr/>
            <p:nvPr/>
          </p:nvGrpSpPr>
          <p:grpSpPr>
            <a:xfrm flipH="1">
              <a:off x="3595640" y="4278349"/>
              <a:ext cx="5379448" cy="299080"/>
              <a:chOff x="-23678530" y="330075"/>
              <a:chExt cx="30568425" cy="1699506"/>
            </a:xfrm>
          </p:grpSpPr>
          <p:sp>
            <p:nvSpPr>
              <p:cNvPr id="40" name="Google Shape;20;p2">
                <a:extLst>
                  <a:ext uri="{FF2B5EF4-FFF2-40B4-BE49-F238E27FC236}">
                    <a16:creationId xmlns:a16="http://schemas.microsoft.com/office/drawing/2014/main" id="{F9DA93B5-0CAB-DD49-AA21-179E649F43D4}"/>
                  </a:ext>
                </a:extLst>
              </p:cNvPr>
              <p:cNvSpPr/>
              <p:nvPr/>
            </p:nvSpPr>
            <p:spPr>
              <a:xfrm>
                <a:off x="-23678530" y="330079"/>
                <a:ext cx="28908001" cy="169950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1;p2">
                <a:extLst>
                  <a:ext uri="{FF2B5EF4-FFF2-40B4-BE49-F238E27FC236}">
                    <a16:creationId xmlns:a16="http://schemas.microsoft.com/office/drawing/2014/main" id="{F69A82DF-F379-5A4D-A92F-77064E8F9EFB}"/>
                  </a:ext>
                </a:extLst>
              </p:cNvPr>
              <p:cNvSpPr/>
              <p:nvPr/>
            </p:nvSpPr>
            <p:spPr>
              <a:xfrm>
                <a:off x="5190393" y="330075"/>
                <a:ext cx="1699502" cy="1699502"/>
              </a:xfrm>
              <a:prstGeom prst="rt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57ABC40-A099-AE48-A221-E073FD51585B}"/>
              </a:ext>
            </a:extLst>
          </p:cNvPr>
          <p:cNvSpPr txBox="1"/>
          <p:nvPr/>
        </p:nvSpPr>
        <p:spPr>
          <a:xfrm>
            <a:off x="228141" y="1762792"/>
            <a:ext cx="8696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Business Analytics and Data Science Applications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70F24F-B5EA-4D48-B118-96B5767F13D9}"/>
              </a:ext>
            </a:extLst>
          </p:cNvPr>
          <p:cNvSpPr txBox="1"/>
          <p:nvPr/>
        </p:nvSpPr>
        <p:spPr>
          <a:xfrm>
            <a:off x="246275" y="3424285"/>
            <a:ext cx="5290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Burnout Project - 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BurnApp</a:t>
            </a:r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131E8F-00A1-AC47-8AB5-2F2F37CD425F}"/>
              </a:ext>
            </a:extLst>
          </p:cNvPr>
          <p:cNvSpPr txBox="1"/>
          <p:nvPr/>
        </p:nvSpPr>
        <p:spPr>
          <a:xfrm>
            <a:off x="300003" y="4627056"/>
            <a:ext cx="5650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Giuseppe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Baccaro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| Victor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Faessler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| Alex Marchese |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Rebekka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Heikkilae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| Matias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Santesso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566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 hidden="1">
            <a:extLst>
              <a:ext uri="{FF2B5EF4-FFF2-40B4-BE49-F238E27FC236}">
                <a16:creationId xmlns:a16="http://schemas.microsoft.com/office/drawing/2014/main" id="{97D551AD-739C-1B41-8CE7-B1C3760114F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7868952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20" name="Object 19" hidden="1">
                        <a:extLst>
                          <a:ext uri="{FF2B5EF4-FFF2-40B4-BE49-F238E27FC236}">
                            <a16:creationId xmlns:a16="http://schemas.microsoft.com/office/drawing/2014/main" id="{97D551AD-739C-1B41-8CE7-B1C3760114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itle 30">
            <a:extLst>
              <a:ext uri="{FF2B5EF4-FFF2-40B4-BE49-F238E27FC236}">
                <a16:creationId xmlns:a16="http://schemas.microsoft.com/office/drawing/2014/main" id="{9F23AC89-15BB-CA4C-97F5-FB93C834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The app shows fours variables which the manager can change in order to have his employees below the burnout risk threshold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204B83-1419-6744-9602-9A5CBE9B7FA9}"/>
              </a:ext>
            </a:extLst>
          </p:cNvPr>
          <p:cNvSpPr txBox="1"/>
          <p:nvPr/>
        </p:nvSpPr>
        <p:spPr>
          <a:xfrm>
            <a:off x="385399" y="1187212"/>
            <a:ext cx="336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Predicting the Burnout Score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3D35C1-B8FE-A34D-A570-C9A097AE4C24}"/>
              </a:ext>
            </a:extLst>
          </p:cNvPr>
          <p:cNvCxnSpPr>
            <a:cxnSpLocks/>
          </p:cNvCxnSpPr>
          <p:nvPr/>
        </p:nvCxnSpPr>
        <p:spPr>
          <a:xfrm>
            <a:off x="385399" y="1556544"/>
            <a:ext cx="3852337" cy="0"/>
          </a:xfrm>
          <a:prstGeom prst="line">
            <a:avLst/>
          </a:prstGeom>
          <a:ln w="12700">
            <a:solidFill>
              <a:srgbClr val="5D97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A52875-67AF-0448-B0EF-9E8557DE568F}"/>
              </a:ext>
            </a:extLst>
          </p:cNvPr>
          <p:cNvSpPr txBox="1"/>
          <p:nvPr/>
        </p:nvSpPr>
        <p:spPr>
          <a:xfrm>
            <a:off x="385399" y="1696275"/>
            <a:ext cx="5609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created </a:t>
            </a:r>
            <a:r>
              <a:rPr lang="en-US" b="1" dirty="0"/>
              <a:t>four</a:t>
            </a:r>
            <a:r>
              <a:rPr lang="en-US" dirty="0"/>
              <a:t> categories which could b</a:t>
            </a:r>
            <a:r>
              <a:rPr lang="en-US" b="1" dirty="0"/>
              <a:t>e influenced</a:t>
            </a:r>
            <a:r>
              <a:rPr lang="en-US" dirty="0"/>
              <a:t> by the manager</a:t>
            </a:r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7791181B-E172-594D-8D41-7485DBAF69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3" y="2436473"/>
            <a:ext cx="685801" cy="685801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1478476D-713A-224F-BD26-C042280405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3" y="3443989"/>
            <a:ext cx="685801" cy="685801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CE78AA4C-D421-914B-8FB1-D6DD791AB4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3" y="4451505"/>
            <a:ext cx="683673" cy="685801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45C379F4-7C33-8F4A-8C76-C2608A73F2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3" y="5459022"/>
            <a:ext cx="685801" cy="685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C86B26-6496-9F42-8018-FAB040748A55}"/>
              </a:ext>
            </a:extLst>
          </p:cNvPr>
          <p:cNvSpPr txBox="1"/>
          <p:nvPr/>
        </p:nvSpPr>
        <p:spPr>
          <a:xfrm>
            <a:off x="1239593" y="2420949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Workload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9AE79-0E4B-1149-8BF1-37FAA17C0434}"/>
              </a:ext>
            </a:extLst>
          </p:cNvPr>
          <p:cNvSpPr txBox="1"/>
          <p:nvPr/>
        </p:nvSpPr>
        <p:spPr>
          <a:xfrm>
            <a:off x="1239593" y="2755620"/>
            <a:ext cx="384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amount of work is excessive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AC1DA7-4CD7-A449-AA64-D21FCB3A8469}"/>
              </a:ext>
            </a:extLst>
          </p:cNvPr>
          <p:cNvSpPr txBox="1"/>
          <p:nvPr/>
        </p:nvSpPr>
        <p:spPr>
          <a:xfrm>
            <a:off x="1239593" y="3407121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 Intensity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05FD17-650E-7247-AB8D-E1938B8CFC28}"/>
              </a:ext>
            </a:extLst>
          </p:cNvPr>
          <p:cNvSpPr txBox="1"/>
          <p:nvPr/>
        </p:nvSpPr>
        <p:spPr>
          <a:xfrm>
            <a:off x="1239593" y="3750589"/>
            <a:ext cx="378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workplace is too fast-paced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229A97-8D62-5E42-A95F-67BFEE87C155}"/>
              </a:ext>
            </a:extLst>
          </p:cNvPr>
          <p:cNvSpPr txBox="1"/>
          <p:nvPr/>
        </p:nvSpPr>
        <p:spPr>
          <a:xfrm>
            <a:off x="1239593" y="4305857"/>
            <a:ext cx="197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Social Distance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66996B-D595-6640-98DC-77A91903FD73}"/>
              </a:ext>
            </a:extLst>
          </p:cNvPr>
          <p:cNvSpPr txBox="1"/>
          <p:nvPr/>
        </p:nvSpPr>
        <p:spPr>
          <a:xfrm>
            <a:off x="1239593" y="4622114"/>
            <a:ext cx="4536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of his work, the employee is becoming emotionally unavailable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6682ED-2881-C64A-BA48-63A319CD86E1}"/>
              </a:ext>
            </a:extLst>
          </p:cNvPr>
          <p:cNvSpPr txBox="1"/>
          <p:nvPr/>
        </p:nvSpPr>
        <p:spPr>
          <a:xfrm>
            <a:off x="1239593" y="5447065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Mental Exhaustion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2427A6-0F98-EB45-957B-BB8F41A48206}"/>
              </a:ext>
            </a:extLst>
          </p:cNvPr>
          <p:cNvSpPr txBox="1"/>
          <p:nvPr/>
        </p:nvSpPr>
        <p:spPr>
          <a:xfrm>
            <a:off x="1239593" y="5792146"/>
            <a:ext cx="338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work is mentally crushing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2BDA7E-FCDC-014C-97EE-2683F725D697}"/>
              </a:ext>
            </a:extLst>
          </p:cNvPr>
          <p:cNvSpPr txBox="1"/>
          <p:nvPr/>
        </p:nvSpPr>
        <p:spPr>
          <a:xfrm>
            <a:off x="6722417" y="1804854"/>
            <a:ext cx="5335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set </a:t>
            </a:r>
            <a:r>
              <a:rPr lang="en-US" b="1" dirty="0"/>
              <a:t>burnout threshold </a:t>
            </a:r>
            <a:r>
              <a:rPr lang="en-US" dirty="0"/>
              <a:t>at a score of </a:t>
            </a:r>
            <a:r>
              <a:rPr lang="en-US" b="1" dirty="0"/>
              <a:t>45%</a:t>
            </a:r>
          </a:p>
          <a:p>
            <a:endParaRPr lang="en-US" dirty="0"/>
          </a:p>
          <a:p>
            <a:r>
              <a:rPr lang="en-US" dirty="0"/>
              <a:t>If the score is above it, </a:t>
            </a:r>
            <a:r>
              <a:rPr lang="en-US" b="1" dirty="0"/>
              <a:t>action needs to be taken</a:t>
            </a:r>
            <a:r>
              <a:rPr lang="en-US" dirty="0"/>
              <a:t> to decrease the burnout score at a </a:t>
            </a:r>
            <a:r>
              <a:rPr lang="en-US" i="1" dirty="0"/>
              <a:t>healthy</a:t>
            </a:r>
            <a:r>
              <a:rPr lang="en-US" dirty="0"/>
              <a:t> level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1E8A36B-0FD0-A146-A8A0-D9C4F0D2239C}"/>
              </a:ext>
            </a:extLst>
          </p:cNvPr>
          <p:cNvGrpSpPr/>
          <p:nvPr/>
        </p:nvGrpSpPr>
        <p:grpSpPr>
          <a:xfrm rot="16200000">
            <a:off x="3807884" y="3805151"/>
            <a:ext cx="4573993" cy="356242"/>
            <a:chOff x="4027519" y="150868"/>
            <a:chExt cx="5648824" cy="145429"/>
          </a:xfrm>
          <a:solidFill>
            <a:schemeClr val="tx2">
              <a:lumMod val="75000"/>
            </a:schemeClr>
          </a:solidFill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FD0B1E4-3F9C-914F-9C6E-E1A13824615E}"/>
                </a:ext>
              </a:extLst>
            </p:cNvPr>
            <p:cNvCxnSpPr/>
            <p:nvPr/>
          </p:nvCxnSpPr>
          <p:spPr>
            <a:xfrm>
              <a:off x="4131129" y="293914"/>
              <a:ext cx="5411120" cy="0"/>
            </a:xfrm>
            <a:prstGeom prst="line">
              <a:avLst/>
            </a:prstGeom>
            <a:grp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05E2897-5ADB-D24F-879C-8FE331CF43E8}"/>
                </a:ext>
              </a:extLst>
            </p:cNvPr>
            <p:cNvCxnSpPr>
              <a:cxnSpLocks/>
            </p:cNvCxnSpPr>
            <p:nvPr/>
          </p:nvCxnSpPr>
          <p:spPr>
            <a:xfrm>
              <a:off x="4027519" y="150868"/>
              <a:ext cx="103610" cy="143046"/>
            </a:xfrm>
            <a:prstGeom prst="line">
              <a:avLst/>
            </a:prstGeom>
            <a:grp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CA0204F-07A1-2F48-9A41-A816C29C18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2250" y="175247"/>
              <a:ext cx="134093" cy="121050"/>
            </a:xfrm>
            <a:prstGeom prst="line">
              <a:avLst/>
            </a:prstGeom>
            <a:grp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Isosceles Triangle 28">
            <a:extLst>
              <a:ext uri="{FF2B5EF4-FFF2-40B4-BE49-F238E27FC236}">
                <a16:creationId xmlns:a16="http://schemas.microsoft.com/office/drawing/2014/main" id="{D4AFA112-6AEB-B14A-BA23-FBDEB7FD5A6A}"/>
              </a:ext>
            </a:extLst>
          </p:cNvPr>
          <p:cNvSpPr/>
          <p:nvPr/>
        </p:nvSpPr>
        <p:spPr>
          <a:xfrm rot="5400000">
            <a:off x="5326084" y="4034733"/>
            <a:ext cx="1955169" cy="287067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3B30B-E6E4-794E-89B0-6FBFBC8A9652}"/>
              </a:ext>
            </a:extLst>
          </p:cNvPr>
          <p:cNvSpPr txBox="1"/>
          <p:nvPr/>
        </p:nvSpPr>
        <p:spPr>
          <a:xfrm>
            <a:off x="7742903" y="440976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Image of WEBSITE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ECACA6D4-200B-AA48-9CD2-182868568FC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3" t="28501" r="17049" b="10118"/>
          <a:stretch/>
        </p:blipFill>
        <p:spPr>
          <a:xfrm>
            <a:off x="6661503" y="3446159"/>
            <a:ext cx="5078622" cy="267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92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 hidden="1">
            <a:extLst>
              <a:ext uri="{FF2B5EF4-FFF2-40B4-BE49-F238E27FC236}">
                <a16:creationId xmlns:a16="http://schemas.microsoft.com/office/drawing/2014/main" id="{97D551AD-739C-1B41-8CE7-B1C3760114F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878544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20" name="Object 19" hidden="1">
                        <a:extLst>
                          <a:ext uri="{FF2B5EF4-FFF2-40B4-BE49-F238E27FC236}">
                            <a16:creationId xmlns:a16="http://schemas.microsoft.com/office/drawing/2014/main" id="{97D551AD-739C-1B41-8CE7-B1C3760114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EE756B0C-3134-094C-B39C-FFE8C9461022}"/>
              </a:ext>
            </a:extLst>
          </p:cNvPr>
          <p:cNvSpPr/>
          <p:nvPr/>
        </p:nvSpPr>
        <p:spPr>
          <a:xfrm>
            <a:off x="2246559" y="3114907"/>
            <a:ext cx="2256262" cy="225626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Burnout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BF69272-E4B8-814F-BD0A-49978B9BA88E}"/>
              </a:ext>
            </a:extLst>
          </p:cNvPr>
          <p:cNvSpPr/>
          <p:nvPr/>
        </p:nvSpPr>
        <p:spPr>
          <a:xfrm>
            <a:off x="2397100" y="3265448"/>
            <a:ext cx="1955180" cy="19551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Burnout</a:t>
            </a:r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9F23AC89-15BB-CA4C-97F5-FB93C834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Through function minimization, the manager can reduce burnout to either the threshold level or the optimal level of burnout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21879C-4528-8647-A136-D34498707EA1}"/>
              </a:ext>
            </a:extLst>
          </p:cNvPr>
          <p:cNvSpPr/>
          <p:nvPr/>
        </p:nvSpPr>
        <p:spPr>
          <a:xfrm>
            <a:off x="690945" y="1402795"/>
            <a:ext cx="10966066" cy="685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Preventive Analysis: </a:t>
            </a:r>
            <a:r>
              <a:rPr lang="en-US" dirty="0"/>
              <a:t>Give </a:t>
            </a:r>
            <a:r>
              <a:rPr lang="en-US" b="1" dirty="0"/>
              <a:t>recommendations</a:t>
            </a:r>
            <a:r>
              <a:rPr lang="en-US" dirty="0"/>
              <a:t> to managers on how to </a:t>
            </a:r>
            <a:r>
              <a:rPr lang="en-US" b="1" dirty="0"/>
              <a:t>lower the burnout score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72FFC2-ACC9-8348-A14C-E62C9FDD99E3}"/>
              </a:ext>
            </a:extLst>
          </p:cNvPr>
          <p:cNvSpPr/>
          <p:nvPr/>
        </p:nvSpPr>
        <p:spPr>
          <a:xfrm>
            <a:off x="2560651" y="3428999"/>
            <a:ext cx="1628078" cy="162807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Burnout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264E1977-4DB6-2A41-8EDB-3887AB883719}"/>
              </a:ext>
            </a:extLst>
          </p:cNvPr>
          <p:cNvSpPr/>
          <p:nvPr/>
        </p:nvSpPr>
        <p:spPr>
          <a:xfrm rot="5400000">
            <a:off x="3577810" y="2056857"/>
            <a:ext cx="1850018" cy="2352907"/>
          </a:xfrm>
          <a:prstGeom prst="arc">
            <a:avLst/>
          </a:prstGeom>
          <a:ln>
            <a:solidFill>
              <a:srgbClr val="5D97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42A46C9F-55A3-E641-A5C3-E8BD4CB37891}"/>
              </a:ext>
            </a:extLst>
          </p:cNvPr>
          <p:cNvSpPr/>
          <p:nvPr/>
        </p:nvSpPr>
        <p:spPr>
          <a:xfrm rot="5400000" flipH="1">
            <a:off x="3479352" y="4011308"/>
            <a:ext cx="2046934" cy="2352907"/>
          </a:xfrm>
          <a:prstGeom prst="arc">
            <a:avLst/>
          </a:prstGeom>
          <a:ln>
            <a:solidFill>
              <a:srgbClr val="5D97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0E154E-46CD-B84F-861A-1E17CA9A48F9}"/>
              </a:ext>
            </a:extLst>
          </p:cNvPr>
          <p:cNvSpPr/>
          <p:nvPr/>
        </p:nvSpPr>
        <p:spPr>
          <a:xfrm>
            <a:off x="5593780" y="3155793"/>
            <a:ext cx="163550" cy="16355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3E0B97-EEA0-0A4D-8496-DD97FBCFA712}"/>
              </a:ext>
            </a:extLst>
          </p:cNvPr>
          <p:cNvSpPr/>
          <p:nvPr/>
        </p:nvSpPr>
        <p:spPr>
          <a:xfrm>
            <a:off x="5593780" y="5057078"/>
            <a:ext cx="163550" cy="16355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443763-5262-8F41-8150-71A04D1A1AB5}"/>
              </a:ext>
            </a:extLst>
          </p:cNvPr>
          <p:cNvSpPr/>
          <p:nvPr/>
        </p:nvSpPr>
        <p:spPr>
          <a:xfrm>
            <a:off x="5958091" y="2177638"/>
            <a:ext cx="1601978" cy="16019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052B3-6BD0-3145-B47B-BB318991CACF}"/>
              </a:ext>
            </a:extLst>
          </p:cNvPr>
          <p:cNvSpPr txBox="1"/>
          <p:nvPr/>
        </p:nvSpPr>
        <p:spPr>
          <a:xfrm>
            <a:off x="5898580" y="2903844"/>
            <a:ext cx="1743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Reduce Burnout to an </a:t>
            </a:r>
            <a:r>
              <a:rPr lang="en-US" sz="1600" b="1" dirty="0">
                <a:solidFill>
                  <a:schemeClr val="bg1"/>
                </a:solidFill>
              </a:rPr>
              <a:t>optimal</a:t>
            </a:r>
            <a:r>
              <a:rPr lang="en-US" sz="1600" dirty="0">
                <a:solidFill>
                  <a:schemeClr val="bg1"/>
                </a:solidFill>
              </a:rPr>
              <a:t> level</a:t>
            </a:r>
          </a:p>
        </p:txBody>
      </p:sp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71F30B7C-1EBF-8042-936F-A8EE0F1563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87" y="2230548"/>
            <a:ext cx="684447" cy="68444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B53A497-8EEF-F34B-B546-AB5EF6051D08}"/>
              </a:ext>
            </a:extLst>
          </p:cNvPr>
          <p:cNvSpPr/>
          <p:nvPr/>
        </p:nvSpPr>
        <p:spPr>
          <a:xfrm>
            <a:off x="5958091" y="4459367"/>
            <a:ext cx="1601978" cy="16019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DAC7F8-1726-1E4F-BD45-26EB42588F0D}"/>
              </a:ext>
            </a:extLst>
          </p:cNvPr>
          <p:cNvSpPr txBox="1"/>
          <p:nvPr/>
        </p:nvSpPr>
        <p:spPr>
          <a:xfrm>
            <a:off x="5898580" y="5185573"/>
            <a:ext cx="1743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Reduce Burnout to the </a:t>
            </a:r>
            <a:r>
              <a:rPr lang="en-US" sz="1600" b="1" dirty="0">
                <a:solidFill>
                  <a:schemeClr val="bg1"/>
                </a:solidFill>
              </a:rPr>
              <a:t>threshold</a:t>
            </a:r>
          </a:p>
        </p:txBody>
      </p:sp>
      <p:pic>
        <p:nvPicPr>
          <p:cNvPr id="47" name="Picture 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C46E95B-0E83-FF44-ABA9-85861D6399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008" y="4520996"/>
            <a:ext cx="684447" cy="684447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AA9395-019C-6F4B-8220-306ABB6D4A9A}"/>
              </a:ext>
            </a:extLst>
          </p:cNvPr>
          <p:cNvCxnSpPr/>
          <p:nvPr/>
        </p:nvCxnSpPr>
        <p:spPr>
          <a:xfrm>
            <a:off x="7664111" y="2978627"/>
            <a:ext cx="561359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D10A32C-A754-464B-9A75-43963405E299}"/>
              </a:ext>
            </a:extLst>
          </p:cNvPr>
          <p:cNvSpPr/>
          <p:nvPr/>
        </p:nvSpPr>
        <p:spPr>
          <a:xfrm>
            <a:off x="8392662" y="2177638"/>
            <a:ext cx="1601978" cy="1601978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71DD27-3E60-7248-A052-D17A219C8D69}"/>
              </a:ext>
            </a:extLst>
          </p:cNvPr>
          <p:cNvSpPr txBox="1"/>
          <p:nvPr/>
        </p:nvSpPr>
        <p:spPr>
          <a:xfrm>
            <a:off x="8392662" y="2393851"/>
            <a:ext cx="16019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Large changes </a:t>
            </a:r>
            <a:r>
              <a:rPr lang="en-US" sz="1400" dirty="0"/>
              <a:t>to the four categories to have </a:t>
            </a:r>
            <a:r>
              <a:rPr lang="en-US" sz="1400" b="1" dirty="0"/>
              <a:t>healthy </a:t>
            </a:r>
            <a:r>
              <a:rPr lang="en-US" sz="1400" dirty="0"/>
              <a:t>employees </a:t>
            </a:r>
            <a:endParaRPr lang="en-US" sz="1400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A28368-9C67-C844-945C-92B064086067}"/>
              </a:ext>
            </a:extLst>
          </p:cNvPr>
          <p:cNvSpPr/>
          <p:nvPr/>
        </p:nvSpPr>
        <p:spPr>
          <a:xfrm>
            <a:off x="8392662" y="4453275"/>
            <a:ext cx="1601978" cy="1601978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B0C8A6-47FA-8749-92A2-A4B6F92440D8}"/>
              </a:ext>
            </a:extLst>
          </p:cNvPr>
          <p:cNvSpPr txBox="1"/>
          <p:nvPr/>
        </p:nvSpPr>
        <p:spPr>
          <a:xfrm>
            <a:off x="8365733" y="4669488"/>
            <a:ext cx="1655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Small changes </a:t>
            </a:r>
            <a:r>
              <a:rPr lang="en-US" sz="1400" dirty="0"/>
              <a:t>the manager can implement to </a:t>
            </a:r>
            <a:r>
              <a:rPr lang="en-US" sz="1400" b="1" dirty="0"/>
              <a:t>reach the threshold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6908B1C-CC7F-5A48-8E04-452740F8DAB5}"/>
              </a:ext>
            </a:extLst>
          </p:cNvPr>
          <p:cNvCxnSpPr/>
          <p:nvPr/>
        </p:nvCxnSpPr>
        <p:spPr>
          <a:xfrm>
            <a:off x="7664111" y="5240465"/>
            <a:ext cx="561359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46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 hidden="1">
            <a:extLst>
              <a:ext uri="{FF2B5EF4-FFF2-40B4-BE49-F238E27FC236}">
                <a16:creationId xmlns:a16="http://schemas.microsoft.com/office/drawing/2014/main" id="{97D551AD-739C-1B41-8CE7-B1C3760114F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7008185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20" name="Object 19" hidden="1">
                        <a:extLst>
                          <a:ext uri="{FF2B5EF4-FFF2-40B4-BE49-F238E27FC236}">
                            <a16:creationId xmlns:a16="http://schemas.microsoft.com/office/drawing/2014/main" id="{97D551AD-739C-1B41-8CE7-B1C3760114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itle 30">
            <a:extLst>
              <a:ext uri="{FF2B5EF4-FFF2-40B4-BE49-F238E27FC236}">
                <a16:creationId xmlns:a16="http://schemas.microsoft.com/office/drawing/2014/main" id="{9F23AC89-15BB-CA4C-97F5-FB93C834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This app allows managers to determine the burnout score of their employees and see how they can reduce it </a:t>
            </a:r>
          </a:p>
        </p:txBody>
      </p:sp>
      <p:cxnSp>
        <p:nvCxnSpPr>
          <p:cNvPr id="27" name="Curved Connector 138">
            <a:extLst>
              <a:ext uri="{FF2B5EF4-FFF2-40B4-BE49-F238E27FC236}">
                <a16:creationId xmlns:a16="http://schemas.microsoft.com/office/drawing/2014/main" id="{B6E0AF59-9CA7-0349-8A5C-7B8BFBFCCDE3}"/>
              </a:ext>
            </a:extLst>
          </p:cNvPr>
          <p:cNvCxnSpPr>
            <a:cxnSpLocks/>
          </p:cNvCxnSpPr>
          <p:nvPr/>
        </p:nvCxnSpPr>
        <p:spPr>
          <a:xfrm>
            <a:off x="351222" y="2312276"/>
            <a:ext cx="11505816" cy="3219001"/>
          </a:xfrm>
          <a:prstGeom prst="curvedConnector3">
            <a:avLst>
              <a:gd name="adj1" fmla="val 35509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FFB76B1-64F1-0545-9832-D264CCC1DC99}"/>
              </a:ext>
            </a:extLst>
          </p:cNvPr>
          <p:cNvSpPr/>
          <p:nvPr/>
        </p:nvSpPr>
        <p:spPr>
          <a:xfrm>
            <a:off x="9708206" y="4665306"/>
            <a:ext cx="1440000" cy="1440000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7FF0FC-0220-444B-9247-3C82A0828F03}"/>
              </a:ext>
            </a:extLst>
          </p:cNvPr>
          <p:cNvCxnSpPr>
            <a:cxnSpLocks/>
          </p:cNvCxnSpPr>
          <p:nvPr/>
        </p:nvCxnSpPr>
        <p:spPr>
          <a:xfrm flipV="1">
            <a:off x="2838353" y="3382876"/>
            <a:ext cx="731217" cy="228104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B20233B-FD07-2343-9623-AFC3B66E23B3}"/>
              </a:ext>
            </a:extLst>
          </p:cNvPr>
          <p:cNvSpPr/>
          <p:nvPr/>
        </p:nvSpPr>
        <p:spPr>
          <a:xfrm>
            <a:off x="1829683" y="2042741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051AD64-B728-F242-A2B8-A111E9704B97}"/>
              </a:ext>
            </a:extLst>
          </p:cNvPr>
          <p:cNvCxnSpPr>
            <a:cxnSpLocks/>
            <a:endCxn id="36" idx="6"/>
          </p:cNvCxnSpPr>
          <p:nvPr/>
        </p:nvCxnSpPr>
        <p:spPr>
          <a:xfrm flipH="1">
            <a:off x="2549683" y="2203211"/>
            <a:ext cx="765406" cy="19953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BF61AAE-17EC-C941-80B7-2D9D1E4FBA46}"/>
              </a:ext>
            </a:extLst>
          </p:cNvPr>
          <p:cNvSpPr/>
          <p:nvPr/>
        </p:nvSpPr>
        <p:spPr>
          <a:xfrm>
            <a:off x="3565703" y="2870232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EFE42EA-44F6-864B-8BD7-B67204B19E97}"/>
              </a:ext>
            </a:extLst>
          </p:cNvPr>
          <p:cNvSpPr/>
          <p:nvPr/>
        </p:nvSpPr>
        <p:spPr>
          <a:xfrm>
            <a:off x="4850999" y="4132647"/>
            <a:ext cx="665519" cy="66551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C8C0860-985F-C640-9C5B-5567318D29EB}"/>
              </a:ext>
            </a:extLst>
          </p:cNvPr>
          <p:cNvCxnSpPr>
            <a:cxnSpLocks/>
          </p:cNvCxnSpPr>
          <p:nvPr/>
        </p:nvCxnSpPr>
        <p:spPr>
          <a:xfrm flipV="1">
            <a:off x="5348072" y="3797794"/>
            <a:ext cx="495209" cy="387016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74327C-34CC-AC43-9CEA-D820D21C3634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6343436" y="5172437"/>
            <a:ext cx="767599" cy="425738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B7A040B5-01A6-9148-89B9-C6DE91D4E362}"/>
              </a:ext>
            </a:extLst>
          </p:cNvPr>
          <p:cNvSpPr/>
          <p:nvPr/>
        </p:nvSpPr>
        <p:spPr>
          <a:xfrm>
            <a:off x="7111035" y="4839677"/>
            <a:ext cx="665519" cy="66551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3180E0-38EA-3A45-BBA0-FCEB182534EE}"/>
              </a:ext>
            </a:extLst>
          </p:cNvPr>
          <p:cNvSpPr txBox="1"/>
          <p:nvPr/>
        </p:nvSpPr>
        <p:spPr>
          <a:xfrm>
            <a:off x="8998849" y="3868667"/>
            <a:ext cx="2906563" cy="715089"/>
          </a:xfrm>
          <a:prstGeom prst="round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Help managers have healthy employees</a:t>
            </a:r>
            <a:endParaRPr lang="en-CH" b="1">
              <a:solidFill>
                <a:schemeClr val="bg1"/>
              </a:solidFill>
            </a:endParaRPr>
          </a:p>
        </p:txBody>
      </p:sp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7E7D81E2-AE8F-C54F-9ACE-E5BBA7447D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206" y="4912531"/>
            <a:ext cx="864000" cy="8640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23B201-00E4-6B41-BCF3-475198C5F678}"/>
              </a:ext>
            </a:extLst>
          </p:cNvPr>
          <p:cNvSpPr txBox="1"/>
          <p:nvPr/>
        </p:nvSpPr>
        <p:spPr>
          <a:xfrm>
            <a:off x="2833894" y="1208868"/>
            <a:ext cx="469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</a:t>
            </a:r>
            <a:r>
              <a:rPr lang="en-US" b="1" dirty="0"/>
              <a:t>burnout</a:t>
            </a:r>
            <a:r>
              <a:rPr lang="en-US" dirty="0"/>
              <a:t> is one of the most </a:t>
            </a:r>
            <a:r>
              <a:rPr lang="en-US" b="1" dirty="0"/>
              <a:t>relevant</a:t>
            </a:r>
            <a:r>
              <a:rPr lang="en-US" dirty="0"/>
              <a:t> topics in the labour market. 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413F51D0-67A6-8543-A6FA-C9A918203D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299" y="2096058"/>
            <a:ext cx="568768" cy="56876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26CC93-B7BD-684B-8E1B-6EFBC83CDD99}"/>
              </a:ext>
            </a:extLst>
          </p:cNvPr>
          <p:cNvSpPr txBox="1"/>
          <p:nvPr/>
        </p:nvSpPr>
        <p:spPr>
          <a:xfrm>
            <a:off x="3482009" y="1817456"/>
            <a:ext cx="3403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 </a:t>
            </a:r>
            <a:r>
              <a:rPr lang="en-US" b="1" dirty="0"/>
              <a:t>performance</a:t>
            </a:r>
          </a:p>
          <a:p>
            <a:r>
              <a:rPr lang="en-US" dirty="0"/>
              <a:t>Decrease </a:t>
            </a:r>
            <a:r>
              <a:rPr lang="en-US" b="1" dirty="0"/>
              <a:t>motivation</a:t>
            </a:r>
          </a:p>
          <a:p>
            <a:r>
              <a:rPr lang="en-US" dirty="0"/>
              <a:t>Increase </a:t>
            </a:r>
            <a:r>
              <a:rPr lang="en-US" b="1" dirty="0"/>
              <a:t>employee turnover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B08832-7ACD-4747-B151-0F0F304BB293}"/>
              </a:ext>
            </a:extLst>
          </p:cNvPr>
          <p:cNvSpPr txBox="1"/>
          <p:nvPr/>
        </p:nvSpPr>
        <p:spPr>
          <a:xfrm>
            <a:off x="334963" y="3688025"/>
            <a:ext cx="3551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Adjust a survey </a:t>
            </a:r>
            <a:r>
              <a:rPr lang="en-US" b="1" dirty="0"/>
              <a:t>dataset</a:t>
            </a:r>
            <a:r>
              <a:rPr lang="en-US" dirty="0"/>
              <a:t> of ordinal answers to all </a:t>
            </a:r>
            <a:r>
              <a:rPr lang="en-US" b="1" dirty="0"/>
              <a:t>managers </a:t>
            </a:r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C026825D-181E-334D-AA1C-19CF7A5230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373" y="4169961"/>
            <a:ext cx="568768" cy="568768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726E5D17-06BD-4040-84ED-156469F459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988" y="2982695"/>
            <a:ext cx="474488" cy="474488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C35FA5FF-5B68-4444-8217-D4CE28AF08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973" y="4893795"/>
            <a:ext cx="538961" cy="5389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4833FA8-4379-0B47-9DDD-0E5813EEF740}"/>
              </a:ext>
            </a:extLst>
          </p:cNvPr>
          <p:cNvSpPr txBox="1"/>
          <p:nvPr/>
        </p:nvSpPr>
        <p:spPr>
          <a:xfrm>
            <a:off x="5766894" y="3162187"/>
            <a:ext cx="3311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</a:t>
            </a:r>
            <a:r>
              <a:rPr lang="en-US" dirty="0"/>
              <a:t> the </a:t>
            </a:r>
            <a:r>
              <a:rPr lang="en-US" b="1" dirty="0"/>
              <a:t>employee burnout score</a:t>
            </a:r>
            <a:r>
              <a:rPr lang="en-US" dirty="0"/>
              <a:t> and whether changes need to be made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550B2B-7C09-1045-B7C0-4D448F0169D8}"/>
              </a:ext>
            </a:extLst>
          </p:cNvPr>
          <p:cNvSpPr txBox="1"/>
          <p:nvPr/>
        </p:nvSpPr>
        <p:spPr>
          <a:xfrm>
            <a:off x="2110581" y="5281180"/>
            <a:ext cx="4523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Prevent the situation by determining the </a:t>
            </a:r>
            <a:r>
              <a:rPr lang="en-US" b="1" dirty="0"/>
              <a:t>percentage of workplace changes</a:t>
            </a:r>
            <a:r>
              <a:rPr lang="en-US" dirty="0"/>
              <a:t> that need to be made </a:t>
            </a:r>
          </a:p>
        </p:txBody>
      </p:sp>
    </p:spTree>
    <p:extLst>
      <p:ext uri="{BB962C8B-B14F-4D97-AF65-F5344CB8AC3E}">
        <p14:creationId xmlns:p14="http://schemas.microsoft.com/office/powerpoint/2010/main" val="3231503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 hidden="1">
            <a:extLst>
              <a:ext uri="{FF2B5EF4-FFF2-40B4-BE49-F238E27FC236}">
                <a16:creationId xmlns:a16="http://schemas.microsoft.com/office/drawing/2014/main" id="{97D551AD-739C-1B41-8CE7-B1C3760114F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20" name="Object 19" hidden="1">
                        <a:extLst>
                          <a:ext uri="{FF2B5EF4-FFF2-40B4-BE49-F238E27FC236}">
                            <a16:creationId xmlns:a16="http://schemas.microsoft.com/office/drawing/2014/main" id="{97D551AD-739C-1B41-8CE7-B1C3760114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itle 30">
            <a:extLst>
              <a:ext uri="{FF2B5EF4-FFF2-40B4-BE49-F238E27FC236}">
                <a16:creationId xmlns:a16="http://schemas.microsoft.com/office/drawing/2014/main" id="{9F23AC89-15BB-CA4C-97F5-FB93C834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This app allows managers to determine the burnout score of their employees and see how they can reduce it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A444EF-08DA-1644-BE1F-DF7EAE934BA4}"/>
              </a:ext>
            </a:extLst>
          </p:cNvPr>
          <p:cNvSpPr txBox="1"/>
          <p:nvPr/>
        </p:nvSpPr>
        <p:spPr>
          <a:xfrm>
            <a:off x="351222" y="1351129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Limitations of the App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8E0A9B-DD23-EF46-979A-AFB4400FC678}"/>
              </a:ext>
            </a:extLst>
          </p:cNvPr>
          <p:cNvCxnSpPr/>
          <p:nvPr/>
        </p:nvCxnSpPr>
        <p:spPr>
          <a:xfrm>
            <a:off x="351222" y="1746913"/>
            <a:ext cx="266493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9774B3-B9E4-A640-B8BE-805B99641F4F}"/>
              </a:ext>
            </a:extLst>
          </p:cNvPr>
          <p:cNvSpPr txBox="1"/>
          <p:nvPr/>
        </p:nvSpPr>
        <p:spPr>
          <a:xfrm>
            <a:off x="1869742" y="3611399"/>
            <a:ext cx="5482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app gives recommendations on the </a:t>
            </a:r>
            <a:r>
              <a:rPr lang="en-US" b="1" dirty="0"/>
              <a:t>percentages that needs to be decreased</a:t>
            </a:r>
            <a:r>
              <a:rPr lang="en-US" dirty="0"/>
              <a:t> in each major category not </a:t>
            </a:r>
            <a:r>
              <a:rPr lang="en-US" b="1" dirty="0"/>
              <a:t>concrete solutions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AD68DA-E33A-6940-A608-77CB80CFB225}"/>
              </a:ext>
            </a:extLst>
          </p:cNvPr>
          <p:cNvSpPr txBox="1"/>
          <p:nvPr/>
        </p:nvSpPr>
        <p:spPr>
          <a:xfrm>
            <a:off x="1869742" y="2213083"/>
            <a:ext cx="5482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dataset was initially </a:t>
            </a:r>
            <a:r>
              <a:rPr lang="en-US" b="1" dirty="0"/>
              <a:t>centered towards doctors</a:t>
            </a:r>
            <a:r>
              <a:rPr lang="en-US" dirty="0"/>
              <a:t> and therefore might </a:t>
            </a:r>
            <a:r>
              <a:rPr lang="en-US" b="1" dirty="0"/>
              <a:t>not apply </a:t>
            </a:r>
            <a:r>
              <a:rPr lang="en-US" dirty="0"/>
              <a:t>correctly to all type of employees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6E250-1B65-7B4A-BBE4-68C80C64AAC2}"/>
              </a:ext>
            </a:extLst>
          </p:cNvPr>
          <p:cNvSpPr txBox="1"/>
          <p:nvPr/>
        </p:nvSpPr>
        <p:spPr>
          <a:xfrm>
            <a:off x="1869743" y="4969351"/>
            <a:ext cx="5681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We would have liked to have </a:t>
            </a:r>
            <a:r>
              <a:rPr lang="en-US" b="1" dirty="0"/>
              <a:t>empirical studies  to confirm</a:t>
            </a:r>
            <a:r>
              <a:rPr lang="en-US" dirty="0"/>
              <a:t> whether the main factors that our </a:t>
            </a:r>
            <a:r>
              <a:rPr lang="en-US" b="1" dirty="0"/>
              <a:t>model identified </a:t>
            </a:r>
            <a:r>
              <a:rPr lang="en-US" dirty="0"/>
              <a:t>are based academically  </a:t>
            </a:r>
            <a:endParaRPr lang="en-US" b="1" dirty="0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F96F22AA-BDDE-444F-AE29-620F6C34FE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0" y="5062528"/>
            <a:ext cx="736979" cy="736979"/>
          </a:xfrm>
          <a:prstGeom prst="rect">
            <a:avLst/>
          </a:prstGeom>
        </p:spPr>
      </p:pic>
      <p:sp>
        <p:nvSpPr>
          <p:cNvPr id="10" name="Doughnut 9">
            <a:extLst>
              <a:ext uri="{FF2B5EF4-FFF2-40B4-BE49-F238E27FC236}">
                <a16:creationId xmlns:a16="http://schemas.microsoft.com/office/drawing/2014/main" id="{02081C9C-0659-6949-BF61-2FB0A7D2D9A3}"/>
              </a:ext>
            </a:extLst>
          </p:cNvPr>
          <p:cNvSpPr/>
          <p:nvPr/>
        </p:nvSpPr>
        <p:spPr>
          <a:xfrm>
            <a:off x="525438" y="4796396"/>
            <a:ext cx="1269241" cy="1269241"/>
          </a:xfrm>
          <a:prstGeom prst="donut">
            <a:avLst>
              <a:gd name="adj" fmla="val 1208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ughnut 18">
            <a:extLst>
              <a:ext uri="{FF2B5EF4-FFF2-40B4-BE49-F238E27FC236}">
                <a16:creationId xmlns:a16="http://schemas.microsoft.com/office/drawing/2014/main" id="{D22BAB57-B0EB-BD40-B4F4-7DAB074C78FD}"/>
              </a:ext>
            </a:extLst>
          </p:cNvPr>
          <p:cNvSpPr/>
          <p:nvPr/>
        </p:nvSpPr>
        <p:spPr>
          <a:xfrm>
            <a:off x="525438" y="3438444"/>
            <a:ext cx="1269241" cy="1269241"/>
          </a:xfrm>
          <a:prstGeom prst="donut">
            <a:avLst>
              <a:gd name="adj" fmla="val 1208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ughnut 20">
            <a:extLst>
              <a:ext uri="{FF2B5EF4-FFF2-40B4-BE49-F238E27FC236}">
                <a16:creationId xmlns:a16="http://schemas.microsoft.com/office/drawing/2014/main" id="{D1C498D1-068F-C945-9F28-5A2ECACAB6F5}"/>
              </a:ext>
            </a:extLst>
          </p:cNvPr>
          <p:cNvSpPr/>
          <p:nvPr/>
        </p:nvSpPr>
        <p:spPr>
          <a:xfrm>
            <a:off x="525438" y="2080492"/>
            <a:ext cx="1269241" cy="1269241"/>
          </a:xfrm>
          <a:prstGeom prst="donut">
            <a:avLst>
              <a:gd name="adj" fmla="val 1208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EFC06697-6B1A-764A-AE27-1BE11B4941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0" y="3703619"/>
            <a:ext cx="736979" cy="736979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F719521A-5725-E54B-BE22-94AFE56693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68" y="2324546"/>
            <a:ext cx="736979" cy="73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3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>
            <a:extLst>
              <a:ext uri="{FF2B5EF4-FFF2-40B4-BE49-F238E27FC236}">
                <a16:creationId xmlns:a16="http://schemas.microsoft.com/office/drawing/2014/main" id="{31130F86-A0DC-C144-B9C5-2A2B893E7DD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608126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33" name="Object 32" hidden="1">
                        <a:extLst>
                          <a:ext uri="{FF2B5EF4-FFF2-40B4-BE49-F238E27FC236}">
                            <a16:creationId xmlns:a16="http://schemas.microsoft.com/office/drawing/2014/main" id="{31130F86-A0DC-C144-B9C5-2A2B893E7D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7B8EC53-423C-BA47-8518-2397E6AD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There were a number of ways we considered to use data analytics in order to solve managerial issues.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A4A6F-675C-8342-9916-9067C8FDEB0C}"/>
              </a:ext>
            </a:extLst>
          </p:cNvPr>
          <p:cNvSpPr txBox="1"/>
          <p:nvPr/>
        </p:nvSpPr>
        <p:spPr>
          <a:xfrm>
            <a:off x="334963" y="3250479"/>
            <a:ext cx="2628217" cy="9233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b="1" dirty="0">
                <a:solidFill>
                  <a:schemeClr val="bg1"/>
                </a:solidFill>
              </a:rPr>
              <a:t>data analytics </a:t>
            </a:r>
            <a:r>
              <a:rPr lang="en-US" dirty="0">
                <a:solidFill>
                  <a:schemeClr val="bg1"/>
                </a:solidFill>
              </a:rPr>
              <a:t>to solve a </a:t>
            </a:r>
            <a:r>
              <a:rPr lang="en-US" b="1" dirty="0">
                <a:solidFill>
                  <a:schemeClr val="bg1"/>
                </a:solidFill>
              </a:rPr>
              <a:t>managerial </a:t>
            </a:r>
            <a:r>
              <a:rPr lang="en-US" dirty="0">
                <a:solidFill>
                  <a:schemeClr val="bg1"/>
                </a:solidFill>
              </a:rPr>
              <a:t>issue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E6DDBF0-7AA9-7049-95B1-843AC07E81C4}"/>
              </a:ext>
            </a:extLst>
          </p:cNvPr>
          <p:cNvGrpSpPr/>
          <p:nvPr/>
        </p:nvGrpSpPr>
        <p:grpSpPr>
          <a:xfrm>
            <a:off x="3608190" y="1614651"/>
            <a:ext cx="8133727" cy="1084217"/>
            <a:chOff x="351222" y="2136308"/>
            <a:chExt cx="6824617" cy="909714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BAEA7160-D209-9D4B-A51F-FA54931EAF81}"/>
                </a:ext>
              </a:extLst>
            </p:cNvPr>
            <p:cNvSpPr/>
            <p:nvPr/>
          </p:nvSpPr>
          <p:spPr>
            <a:xfrm>
              <a:off x="609659" y="2168254"/>
              <a:ext cx="6566180" cy="86799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BEDF2D0-3F30-6449-97C6-72A5A4B340FE}"/>
                </a:ext>
              </a:extLst>
            </p:cNvPr>
            <p:cNvSpPr txBox="1"/>
            <p:nvPr/>
          </p:nvSpPr>
          <p:spPr>
            <a:xfrm>
              <a:off x="1164318" y="2136308"/>
              <a:ext cx="1770292" cy="309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Profitability Focus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5C461-55B9-F143-AF45-96C433226A29}"/>
                </a:ext>
              </a:extLst>
            </p:cNvPr>
            <p:cNvSpPr/>
            <p:nvPr/>
          </p:nvSpPr>
          <p:spPr>
            <a:xfrm>
              <a:off x="351222" y="2175979"/>
              <a:ext cx="870043" cy="87004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3D1DF00-93F2-FE43-8850-01C5858C7020}"/>
                </a:ext>
              </a:extLst>
            </p:cNvPr>
            <p:cNvSpPr/>
            <p:nvPr/>
          </p:nvSpPr>
          <p:spPr>
            <a:xfrm>
              <a:off x="408168" y="2224177"/>
              <a:ext cx="756150" cy="75615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F15C4E6-4369-C64A-9BA7-1DBDB87A5CAD}"/>
                </a:ext>
              </a:extLst>
            </p:cNvPr>
            <p:cNvSpPr txBox="1"/>
            <p:nvPr/>
          </p:nvSpPr>
          <p:spPr>
            <a:xfrm>
              <a:off x="1351110" y="2412624"/>
              <a:ext cx="5805071" cy="54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Finding ways to </a:t>
              </a:r>
              <a:r>
                <a:rPr lang="en-US" b="1" dirty="0"/>
                <a:t>increase revenue </a:t>
              </a:r>
              <a:r>
                <a:rPr lang="en-US" dirty="0"/>
                <a:t>or </a:t>
              </a:r>
              <a:r>
                <a:rPr lang="en-US" b="1" dirty="0"/>
                <a:t>decrease costs. </a:t>
              </a:r>
              <a:r>
                <a:rPr lang="en-US" dirty="0"/>
                <a:t>Predict revenue per customer or best-selling products </a:t>
              </a:r>
            </a:p>
          </p:txBody>
        </p:sp>
        <p:pic>
          <p:nvPicPr>
            <p:cNvPr id="57" name="Picture 56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2407B964-9100-E947-A00E-2704E45FB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46" y="2331244"/>
              <a:ext cx="483403" cy="483403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BA5E0DD-406A-CF40-89F3-522FDF22FBB7}"/>
              </a:ext>
            </a:extLst>
          </p:cNvPr>
          <p:cNvGrpSpPr/>
          <p:nvPr/>
        </p:nvGrpSpPr>
        <p:grpSpPr>
          <a:xfrm>
            <a:off x="3624449" y="3114074"/>
            <a:ext cx="8133727" cy="1067188"/>
            <a:chOff x="351222" y="3417731"/>
            <a:chExt cx="6824618" cy="895426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11A3BD9-B3B1-3D49-BAAE-E370D15CB767}"/>
                </a:ext>
              </a:extLst>
            </p:cNvPr>
            <p:cNvSpPr/>
            <p:nvPr/>
          </p:nvSpPr>
          <p:spPr>
            <a:xfrm>
              <a:off x="609659" y="3435389"/>
              <a:ext cx="6566181" cy="86799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EE20E69-0117-2746-82A7-70E56EEBA992}"/>
                </a:ext>
              </a:extLst>
            </p:cNvPr>
            <p:cNvSpPr txBox="1"/>
            <p:nvPr/>
          </p:nvSpPr>
          <p:spPr>
            <a:xfrm>
              <a:off x="1164318" y="3417731"/>
              <a:ext cx="1649243" cy="309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Customer Focus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548FF4D-D760-C44B-9F7F-5369B5C9BCE9}"/>
                </a:ext>
              </a:extLst>
            </p:cNvPr>
            <p:cNvSpPr/>
            <p:nvPr/>
          </p:nvSpPr>
          <p:spPr>
            <a:xfrm>
              <a:off x="351222" y="3443114"/>
              <a:ext cx="870043" cy="87004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835A5DD-9EF3-4040-9C6C-B207CB7A0BC6}"/>
                </a:ext>
              </a:extLst>
            </p:cNvPr>
            <p:cNvSpPr/>
            <p:nvPr/>
          </p:nvSpPr>
          <p:spPr>
            <a:xfrm>
              <a:off x="408168" y="3491312"/>
              <a:ext cx="756150" cy="75615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32627F-AE49-CA4D-A8CD-C5CD035ACBCE}"/>
                </a:ext>
              </a:extLst>
            </p:cNvPr>
            <p:cNvSpPr txBox="1"/>
            <p:nvPr/>
          </p:nvSpPr>
          <p:spPr>
            <a:xfrm>
              <a:off x="1351111" y="3665471"/>
              <a:ext cx="5791429" cy="54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 data to make the customer the </a:t>
              </a:r>
              <a:r>
                <a:rPr lang="en-US" b="1" dirty="0"/>
                <a:t>center of the business</a:t>
              </a:r>
              <a:r>
                <a:rPr lang="en-US" dirty="0"/>
                <a:t>. Predict ways to improve customer experience</a:t>
              </a:r>
            </a:p>
          </p:txBody>
        </p:sp>
        <p:pic>
          <p:nvPicPr>
            <p:cNvPr id="59" name="Picture 58" descr="Icon&#10;&#10;Description automatically generated">
              <a:extLst>
                <a:ext uri="{FF2B5EF4-FFF2-40B4-BE49-F238E27FC236}">
                  <a16:creationId xmlns:a16="http://schemas.microsoft.com/office/drawing/2014/main" id="{6347531D-3E36-F449-ABEF-35AFDD61E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82" y="3638757"/>
              <a:ext cx="483403" cy="483403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07B28EC-A8AD-A549-8715-41E6BE177E06}"/>
              </a:ext>
            </a:extLst>
          </p:cNvPr>
          <p:cNvGrpSpPr/>
          <p:nvPr/>
        </p:nvGrpSpPr>
        <p:grpSpPr>
          <a:xfrm>
            <a:off x="3608190" y="4596468"/>
            <a:ext cx="8149985" cy="1067188"/>
            <a:chOff x="334963" y="4704962"/>
            <a:chExt cx="6838260" cy="895426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41490517-0CAA-1F44-B8E5-C67D0B8CC0DE}"/>
                </a:ext>
              </a:extLst>
            </p:cNvPr>
            <p:cNvSpPr/>
            <p:nvPr/>
          </p:nvSpPr>
          <p:spPr>
            <a:xfrm>
              <a:off x="593400" y="4722620"/>
              <a:ext cx="6579823" cy="86799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97587A6-4440-2240-AC25-ACE97F92CE7F}"/>
                </a:ext>
              </a:extLst>
            </p:cNvPr>
            <p:cNvSpPr txBox="1"/>
            <p:nvPr/>
          </p:nvSpPr>
          <p:spPr>
            <a:xfrm>
              <a:off x="1148059" y="4704962"/>
              <a:ext cx="2447539" cy="309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Employee Focus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7A91C43-1753-704B-A80C-571ED30BD789}"/>
                </a:ext>
              </a:extLst>
            </p:cNvPr>
            <p:cNvSpPr/>
            <p:nvPr/>
          </p:nvSpPr>
          <p:spPr>
            <a:xfrm>
              <a:off x="334963" y="4730345"/>
              <a:ext cx="870043" cy="87004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D8FF652-9ABA-0942-9BCA-BEFAB35CFBE2}"/>
                </a:ext>
              </a:extLst>
            </p:cNvPr>
            <p:cNvSpPr/>
            <p:nvPr/>
          </p:nvSpPr>
          <p:spPr>
            <a:xfrm>
              <a:off x="391909" y="4778543"/>
              <a:ext cx="756150" cy="75615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0B5961E-DA09-C445-B73D-EC4DB1F5A1AE}"/>
                </a:ext>
              </a:extLst>
            </p:cNvPr>
            <p:cNvSpPr txBox="1"/>
            <p:nvPr/>
          </p:nvSpPr>
          <p:spPr>
            <a:xfrm>
              <a:off x="1334852" y="4952702"/>
              <a:ext cx="5805072" cy="54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 data to predict salaries, improve HR recruitment or </a:t>
              </a:r>
              <a:r>
                <a:rPr lang="en-US" b="1" dirty="0"/>
                <a:t>manage the health</a:t>
              </a:r>
            </a:p>
          </p:txBody>
        </p:sp>
        <p:pic>
          <p:nvPicPr>
            <p:cNvPr id="61" name="Picture 6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0C2137B-6769-8A42-BA85-CB55309DF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90" y="4938414"/>
              <a:ext cx="489330" cy="48933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D15BF68-0AD5-5B42-91F4-A2EB6E9FF89B}"/>
              </a:ext>
            </a:extLst>
          </p:cNvPr>
          <p:cNvGrpSpPr/>
          <p:nvPr/>
        </p:nvGrpSpPr>
        <p:grpSpPr>
          <a:xfrm rot="16200000">
            <a:off x="1209716" y="3549344"/>
            <a:ext cx="4010931" cy="356242"/>
            <a:chOff x="4027519" y="150868"/>
            <a:chExt cx="5648824" cy="145429"/>
          </a:xfrm>
          <a:solidFill>
            <a:schemeClr val="tx2">
              <a:lumMod val="75000"/>
            </a:schemeClr>
          </a:solidFill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BB9F85-D940-BC45-898A-227C350E4BEF}"/>
                </a:ext>
              </a:extLst>
            </p:cNvPr>
            <p:cNvCxnSpPr/>
            <p:nvPr/>
          </p:nvCxnSpPr>
          <p:spPr>
            <a:xfrm>
              <a:off x="4131129" y="293914"/>
              <a:ext cx="5411120" cy="0"/>
            </a:xfrm>
            <a:prstGeom prst="line">
              <a:avLst/>
            </a:prstGeom>
            <a:grp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30A2F18-83C9-2A4A-90EF-DA7C1E99BFA1}"/>
                </a:ext>
              </a:extLst>
            </p:cNvPr>
            <p:cNvCxnSpPr>
              <a:cxnSpLocks/>
            </p:cNvCxnSpPr>
            <p:nvPr/>
          </p:nvCxnSpPr>
          <p:spPr>
            <a:xfrm>
              <a:off x="4027519" y="150868"/>
              <a:ext cx="103610" cy="143046"/>
            </a:xfrm>
            <a:prstGeom prst="line">
              <a:avLst/>
            </a:prstGeom>
            <a:grp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204917A-9B84-4043-9B79-694FA2111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2250" y="175247"/>
              <a:ext cx="134093" cy="121050"/>
            </a:xfrm>
            <a:prstGeom prst="line">
              <a:avLst/>
            </a:prstGeom>
            <a:grp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Isosceles Triangle 28">
            <a:extLst>
              <a:ext uri="{FF2B5EF4-FFF2-40B4-BE49-F238E27FC236}">
                <a16:creationId xmlns:a16="http://schemas.microsoft.com/office/drawing/2014/main" id="{3CBEA6B2-9B3C-B148-A37B-121DC9683FF2}"/>
              </a:ext>
            </a:extLst>
          </p:cNvPr>
          <p:cNvSpPr/>
          <p:nvPr/>
        </p:nvSpPr>
        <p:spPr>
          <a:xfrm rot="5400000">
            <a:off x="2654996" y="3527046"/>
            <a:ext cx="1490897" cy="287067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2467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>
            <a:extLst>
              <a:ext uri="{FF2B5EF4-FFF2-40B4-BE49-F238E27FC236}">
                <a16:creationId xmlns:a16="http://schemas.microsoft.com/office/drawing/2014/main" id="{31130F86-A0DC-C144-B9C5-2A2B893E7DD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468400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33" name="Object 32" hidden="1">
                        <a:extLst>
                          <a:ext uri="{FF2B5EF4-FFF2-40B4-BE49-F238E27FC236}">
                            <a16:creationId xmlns:a16="http://schemas.microsoft.com/office/drawing/2014/main" id="{31130F86-A0DC-C144-B9C5-2A2B893E7D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7B8EC53-423C-BA47-8518-2397E6AD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We opted for the employee focus as all of us are soon to be employees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A4A6F-675C-8342-9916-9067C8FDEB0C}"/>
              </a:ext>
            </a:extLst>
          </p:cNvPr>
          <p:cNvSpPr txBox="1"/>
          <p:nvPr/>
        </p:nvSpPr>
        <p:spPr>
          <a:xfrm>
            <a:off x="334963" y="3250479"/>
            <a:ext cx="2628217" cy="9233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b="1" dirty="0">
                <a:solidFill>
                  <a:schemeClr val="bg1"/>
                </a:solidFill>
              </a:rPr>
              <a:t>data analytics </a:t>
            </a:r>
            <a:r>
              <a:rPr lang="en-US" dirty="0">
                <a:solidFill>
                  <a:schemeClr val="bg1"/>
                </a:solidFill>
              </a:rPr>
              <a:t>to solve a </a:t>
            </a:r>
            <a:r>
              <a:rPr lang="en-US" b="1" dirty="0">
                <a:solidFill>
                  <a:schemeClr val="bg1"/>
                </a:solidFill>
              </a:rPr>
              <a:t>managerial </a:t>
            </a:r>
            <a:r>
              <a:rPr lang="en-US" dirty="0">
                <a:solidFill>
                  <a:schemeClr val="bg1"/>
                </a:solidFill>
              </a:rPr>
              <a:t>issue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E6DDBF0-7AA9-7049-95B1-843AC07E81C4}"/>
              </a:ext>
            </a:extLst>
          </p:cNvPr>
          <p:cNvGrpSpPr/>
          <p:nvPr/>
        </p:nvGrpSpPr>
        <p:grpSpPr>
          <a:xfrm>
            <a:off x="3608190" y="1614651"/>
            <a:ext cx="8133727" cy="1084217"/>
            <a:chOff x="351222" y="2136308"/>
            <a:chExt cx="6824617" cy="909714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BAEA7160-D209-9D4B-A51F-FA54931EAF81}"/>
                </a:ext>
              </a:extLst>
            </p:cNvPr>
            <p:cNvSpPr/>
            <p:nvPr/>
          </p:nvSpPr>
          <p:spPr>
            <a:xfrm>
              <a:off x="609659" y="2168254"/>
              <a:ext cx="6566180" cy="86799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BEDF2D0-3F30-6449-97C6-72A5A4B340FE}"/>
                </a:ext>
              </a:extLst>
            </p:cNvPr>
            <p:cNvSpPr txBox="1"/>
            <p:nvPr/>
          </p:nvSpPr>
          <p:spPr>
            <a:xfrm>
              <a:off x="1164318" y="2136308"/>
              <a:ext cx="1770292" cy="309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Profitability Focus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5C461-55B9-F143-AF45-96C433226A29}"/>
                </a:ext>
              </a:extLst>
            </p:cNvPr>
            <p:cNvSpPr/>
            <p:nvPr/>
          </p:nvSpPr>
          <p:spPr>
            <a:xfrm>
              <a:off x="351222" y="2175979"/>
              <a:ext cx="870043" cy="87004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3D1DF00-93F2-FE43-8850-01C5858C7020}"/>
                </a:ext>
              </a:extLst>
            </p:cNvPr>
            <p:cNvSpPr/>
            <p:nvPr/>
          </p:nvSpPr>
          <p:spPr>
            <a:xfrm>
              <a:off x="408168" y="2224177"/>
              <a:ext cx="756150" cy="75615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F15C4E6-4369-C64A-9BA7-1DBDB87A5CAD}"/>
                </a:ext>
              </a:extLst>
            </p:cNvPr>
            <p:cNvSpPr txBox="1"/>
            <p:nvPr/>
          </p:nvSpPr>
          <p:spPr>
            <a:xfrm>
              <a:off x="1351110" y="2412624"/>
              <a:ext cx="5805071" cy="54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Finding ways to </a:t>
              </a:r>
              <a:r>
                <a:rPr lang="en-US" b="1" dirty="0"/>
                <a:t>increase revenue </a:t>
              </a:r>
              <a:r>
                <a:rPr lang="en-US" dirty="0"/>
                <a:t>or </a:t>
              </a:r>
              <a:r>
                <a:rPr lang="en-US" b="1" dirty="0"/>
                <a:t>decrease costs. </a:t>
              </a:r>
              <a:r>
                <a:rPr lang="en-US" dirty="0"/>
                <a:t>Predict revenue per customer or best-selling products </a:t>
              </a:r>
            </a:p>
          </p:txBody>
        </p:sp>
        <p:pic>
          <p:nvPicPr>
            <p:cNvPr id="57" name="Picture 56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2407B964-9100-E947-A00E-2704E45FB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46" y="2331244"/>
              <a:ext cx="483403" cy="483403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BA5E0DD-406A-CF40-89F3-522FDF22FBB7}"/>
              </a:ext>
            </a:extLst>
          </p:cNvPr>
          <p:cNvGrpSpPr/>
          <p:nvPr/>
        </p:nvGrpSpPr>
        <p:grpSpPr>
          <a:xfrm>
            <a:off x="3624449" y="3114074"/>
            <a:ext cx="8133727" cy="1067188"/>
            <a:chOff x="351222" y="3417731"/>
            <a:chExt cx="6824618" cy="895426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11A3BD9-B3B1-3D49-BAAE-E370D15CB767}"/>
                </a:ext>
              </a:extLst>
            </p:cNvPr>
            <p:cNvSpPr/>
            <p:nvPr/>
          </p:nvSpPr>
          <p:spPr>
            <a:xfrm>
              <a:off x="609659" y="3435389"/>
              <a:ext cx="6566181" cy="86799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EE20E69-0117-2746-82A7-70E56EEBA992}"/>
                </a:ext>
              </a:extLst>
            </p:cNvPr>
            <p:cNvSpPr txBox="1"/>
            <p:nvPr/>
          </p:nvSpPr>
          <p:spPr>
            <a:xfrm>
              <a:off x="1164318" y="3417731"/>
              <a:ext cx="1649243" cy="309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Customer Focus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548FF4D-D760-C44B-9F7F-5369B5C9BCE9}"/>
                </a:ext>
              </a:extLst>
            </p:cNvPr>
            <p:cNvSpPr/>
            <p:nvPr/>
          </p:nvSpPr>
          <p:spPr>
            <a:xfrm>
              <a:off x="351222" y="3443114"/>
              <a:ext cx="870043" cy="87004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835A5DD-9EF3-4040-9C6C-B207CB7A0BC6}"/>
                </a:ext>
              </a:extLst>
            </p:cNvPr>
            <p:cNvSpPr/>
            <p:nvPr/>
          </p:nvSpPr>
          <p:spPr>
            <a:xfrm>
              <a:off x="408168" y="3491312"/>
              <a:ext cx="756150" cy="75615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32627F-AE49-CA4D-A8CD-C5CD035ACBCE}"/>
                </a:ext>
              </a:extLst>
            </p:cNvPr>
            <p:cNvSpPr txBox="1"/>
            <p:nvPr/>
          </p:nvSpPr>
          <p:spPr>
            <a:xfrm>
              <a:off x="1351111" y="3665471"/>
              <a:ext cx="5791429" cy="54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 data to make the customer the </a:t>
              </a:r>
              <a:r>
                <a:rPr lang="en-US" b="1" dirty="0"/>
                <a:t>center of the business</a:t>
              </a:r>
              <a:r>
                <a:rPr lang="en-US" dirty="0"/>
                <a:t>. Predict ways to improve customer experience</a:t>
              </a:r>
            </a:p>
          </p:txBody>
        </p:sp>
        <p:pic>
          <p:nvPicPr>
            <p:cNvPr id="59" name="Picture 58" descr="Icon&#10;&#10;Description automatically generated">
              <a:extLst>
                <a:ext uri="{FF2B5EF4-FFF2-40B4-BE49-F238E27FC236}">
                  <a16:creationId xmlns:a16="http://schemas.microsoft.com/office/drawing/2014/main" id="{6347531D-3E36-F449-ABEF-35AFDD61E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82" y="3638757"/>
              <a:ext cx="483403" cy="483403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07B28EC-A8AD-A549-8715-41E6BE177E06}"/>
              </a:ext>
            </a:extLst>
          </p:cNvPr>
          <p:cNvGrpSpPr/>
          <p:nvPr/>
        </p:nvGrpSpPr>
        <p:grpSpPr>
          <a:xfrm>
            <a:off x="3608190" y="4596468"/>
            <a:ext cx="8149985" cy="1067188"/>
            <a:chOff x="334963" y="4704962"/>
            <a:chExt cx="6838260" cy="895426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41490517-0CAA-1F44-B8E5-C67D0B8CC0DE}"/>
                </a:ext>
              </a:extLst>
            </p:cNvPr>
            <p:cNvSpPr/>
            <p:nvPr/>
          </p:nvSpPr>
          <p:spPr>
            <a:xfrm>
              <a:off x="593400" y="4722620"/>
              <a:ext cx="6579823" cy="86799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97587A6-4440-2240-AC25-ACE97F92CE7F}"/>
                </a:ext>
              </a:extLst>
            </p:cNvPr>
            <p:cNvSpPr txBox="1"/>
            <p:nvPr/>
          </p:nvSpPr>
          <p:spPr>
            <a:xfrm>
              <a:off x="1148059" y="4704962"/>
              <a:ext cx="2447539" cy="309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Employee Focus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7A91C43-1753-704B-A80C-571ED30BD789}"/>
                </a:ext>
              </a:extLst>
            </p:cNvPr>
            <p:cNvSpPr/>
            <p:nvPr/>
          </p:nvSpPr>
          <p:spPr>
            <a:xfrm>
              <a:off x="334963" y="4730345"/>
              <a:ext cx="870043" cy="87004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D8FF652-9ABA-0942-9BCA-BEFAB35CFBE2}"/>
                </a:ext>
              </a:extLst>
            </p:cNvPr>
            <p:cNvSpPr/>
            <p:nvPr/>
          </p:nvSpPr>
          <p:spPr>
            <a:xfrm>
              <a:off x="391909" y="4778543"/>
              <a:ext cx="756150" cy="75615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0B5961E-DA09-C445-B73D-EC4DB1F5A1AE}"/>
                </a:ext>
              </a:extLst>
            </p:cNvPr>
            <p:cNvSpPr txBox="1"/>
            <p:nvPr/>
          </p:nvSpPr>
          <p:spPr>
            <a:xfrm>
              <a:off x="1334852" y="4952702"/>
              <a:ext cx="5805072" cy="54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 data to predict salaries, improve HR recruitment or </a:t>
              </a:r>
              <a:r>
                <a:rPr lang="en-US" b="1" dirty="0"/>
                <a:t>manage the health</a:t>
              </a:r>
            </a:p>
          </p:txBody>
        </p:sp>
        <p:pic>
          <p:nvPicPr>
            <p:cNvPr id="61" name="Picture 6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0C2137B-6769-8A42-BA85-CB55309DF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90" y="4938414"/>
              <a:ext cx="489330" cy="48933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D15BF68-0AD5-5B42-91F4-A2EB6E9FF89B}"/>
              </a:ext>
            </a:extLst>
          </p:cNvPr>
          <p:cNvGrpSpPr/>
          <p:nvPr/>
        </p:nvGrpSpPr>
        <p:grpSpPr>
          <a:xfrm rot="16200000">
            <a:off x="1209716" y="3549344"/>
            <a:ext cx="4010931" cy="356242"/>
            <a:chOff x="4027519" y="150868"/>
            <a:chExt cx="5648824" cy="145429"/>
          </a:xfrm>
          <a:solidFill>
            <a:schemeClr val="tx2">
              <a:lumMod val="75000"/>
            </a:schemeClr>
          </a:solidFill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BB9F85-D940-BC45-898A-227C350E4BEF}"/>
                </a:ext>
              </a:extLst>
            </p:cNvPr>
            <p:cNvCxnSpPr/>
            <p:nvPr/>
          </p:nvCxnSpPr>
          <p:spPr>
            <a:xfrm>
              <a:off x="4131129" y="293914"/>
              <a:ext cx="5411120" cy="0"/>
            </a:xfrm>
            <a:prstGeom prst="line">
              <a:avLst/>
            </a:prstGeom>
            <a:grp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30A2F18-83C9-2A4A-90EF-DA7C1E99BFA1}"/>
                </a:ext>
              </a:extLst>
            </p:cNvPr>
            <p:cNvCxnSpPr>
              <a:cxnSpLocks/>
            </p:cNvCxnSpPr>
            <p:nvPr/>
          </p:nvCxnSpPr>
          <p:spPr>
            <a:xfrm>
              <a:off x="4027519" y="150868"/>
              <a:ext cx="103610" cy="143046"/>
            </a:xfrm>
            <a:prstGeom prst="line">
              <a:avLst/>
            </a:prstGeom>
            <a:grp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204917A-9B84-4043-9B79-694FA2111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2250" y="175247"/>
              <a:ext cx="134093" cy="121050"/>
            </a:xfrm>
            <a:prstGeom prst="line">
              <a:avLst/>
            </a:prstGeom>
            <a:grp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Isosceles Triangle 28">
            <a:extLst>
              <a:ext uri="{FF2B5EF4-FFF2-40B4-BE49-F238E27FC236}">
                <a16:creationId xmlns:a16="http://schemas.microsoft.com/office/drawing/2014/main" id="{3CBEA6B2-9B3C-B148-A37B-121DC9683FF2}"/>
              </a:ext>
            </a:extLst>
          </p:cNvPr>
          <p:cNvSpPr/>
          <p:nvPr/>
        </p:nvSpPr>
        <p:spPr>
          <a:xfrm rot="5400000">
            <a:off x="2654996" y="3527046"/>
            <a:ext cx="1490897" cy="287067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5E6384-9876-2A4F-B4F2-CB569AD6B194}"/>
              </a:ext>
            </a:extLst>
          </p:cNvPr>
          <p:cNvSpPr/>
          <p:nvPr/>
        </p:nvSpPr>
        <p:spPr>
          <a:xfrm>
            <a:off x="3543979" y="4416028"/>
            <a:ext cx="8313059" cy="1444445"/>
          </a:xfrm>
          <a:prstGeom prst="rect">
            <a:avLst/>
          </a:prstGeom>
          <a:noFill/>
          <a:ln>
            <a:solidFill>
              <a:srgbClr val="09AD1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3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>
            <a:extLst>
              <a:ext uri="{FF2B5EF4-FFF2-40B4-BE49-F238E27FC236}">
                <a16:creationId xmlns:a16="http://schemas.microsoft.com/office/drawing/2014/main" id="{31130F86-A0DC-C144-B9C5-2A2B893E7DD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6059409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33" name="Object 32" hidden="1">
                        <a:extLst>
                          <a:ext uri="{FF2B5EF4-FFF2-40B4-BE49-F238E27FC236}">
                            <a16:creationId xmlns:a16="http://schemas.microsoft.com/office/drawing/2014/main" id="{31130F86-A0DC-C144-B9C5-2A2B893E7D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7B8EC53-423C-BA47-8518-2397E6AD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Risk of burnout is an increasingly relevant topic which needs to be addressed by managers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A44188D-43A1-8C43-9B64-E19D6038AD6A}"/>
              </a:ext>
            </a:extLst>
          </p:cNvPr>
          <p:cNvGrpSpPr/>
          <p:nvPr/>
        </p:nvGrpSpPr>
        <p:grpSpPr>
          <a:xfrm>
            <a:off x="399174" y="1269465"/>
            <a:ext cx="8149985" cy="1067188"/>
            <a:chOff x="334963" y="4704962"/>
            <a:chExt cx="6838260" cy="895426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725126E6-7EA3-694D-A6FE-950463B574F2}"/>
                </a:ext>
              </a:extLst>
            </p:cNvPr>
            <p:cNvSpPr/>
            <p:nvPr/>
          </p:nvSpPr>
          <p:spPr>
            <a:xfrm>
              <a:off x="593400" y="4722620"/>
              <a:ext cx="6579823" cy="86799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F6A583-60F5-0146-AC0A-159ED463C74F}"/>
                </a:ext>
              </a:extLst>
            </p:cNvPr>
            <p:cNvSpPr txBox="1"/>
            <p:nvPr/>
          </p:nvSpPr>
          <p:spPr>
            <a:xfrm>
              <a:off x="1148059" y="4704962"/>
              <a:ext cx="2447539" cy="309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Employee Focus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4CD632C-4165-E84C-ACED-7CBA3AAA491B}"/>
                </a:ext>
              </a:extLst>
            </p:cNvPr>
            <p:cNvSpPr/>
            <p:nvPr/>
          </p:nvSpPr>
          <p:spPr>
            <a:xfrm>
              <a:off x="334963" y="4730345"/>
              <a:ext cx="870043" cy="87004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B50C023-2B7D-6640-876C-434605DE09F5}"/>
                </a:ext>
              </a:extLst>
            </p:cNvPr>
            <p:cNvSpPr/>
            <p:nvPr/>
          </p:nvSpPr>
          <p:spPr>
            <a:xfrm>
              <a:off x="391909" y="4778543"/>
              <a:ext cx="756150" cy="75615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5F93184-B295-504B-8FB9-69336966B6EA}"/>
                </a:ext>
              </a:extLst>
            </p:cNvPr>
            <p:cNvSpPr txBox="1"/>
            <p:nvPr/>
          </p:nvSpPr>
          <p:spPr>
            <a:xfrm>
              <a:off x="1334852" y="4952702"/>
              <a:ext cx="5805072" cy="54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 data to predict salaries, improve HR recruitment or </a:t>
              </a:r>
              <a:r>
                <a:rPr lang="en-US" b="1" dirty="0"/>
                <a:t>manage the health</a:t>
              </a:r>
            </a:p>
          </p:txBody>
        </p:sp>
        <p:pic>
          <p:nvPicPr>
            <p:cNvPr id="44" name="Picture 4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51A509F-EC27-E44F-AFE7-6DB857268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90" y="4938414"/>
              <a:ext cx="489330" cy="48933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553E53A-2B73-C24E-902D-96B84B2457F7}"/>
              </a:ext>
            </a:extLst>
          </p:cNvPr>
          <p:cNvGrpSpPr/>
          <p:nvPr/>
        </p:nvGrpSpPr>
        <p:grpSpPr>
          <a:xfrm>
            <a:off x="1618542" y="2745585"/>
            <a:ext cx="4884414" cy="2778719"/>
            <a:chOff x="1211586" y="2690199"/>
            <a:chExt cx="4884414" cy="2778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633734-20A9-9D43-A058-C0684C9E4471}"/>
                </a:ext>
              </a:extLst>
            </p:cNvPr>
            <p:cNvSpPr/>
            <p:nvPr/>
          </p:nvSpPr>
          <p:spPr>
            <a:xfrm>
              <a:off x="1211586" y="2690199"/>
              <a:ext cx="48844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rgbClr val="3E3D40"/>
                  </a:solidFill>
                </a:rPr>
                <a:t>Stress</a:t>
              </a:r>
              <a:r>
                <a:rPr lang="en-GB" dirty="0">
                  <a:solidFill>
                    <a:srgbClr val="3E3D40"/>
                  </a:solidFill>
                </a:rPr>
                <a:t> at the workplace is an increasingly </a:t>
              </a:r>
              <a:r>
                <a:rPr lang="en-GB" b="1" dirty="0">
                  <a:solidFill>
                    <a:srgbClr val="3E3D40"/>
                  </a:solidFill>
                </a:rPr>
                <a:t>relevant topic</a:t>
              </a:r>
              <a:endParaRPr lang="en-US" b="1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131A1BC-0AD0-584F-A04A-01CE9595914C}"/>
                </a:ext>
              </a:extLst>
            </p:cNvPr>
            <p:cNvSpPr/>
            <p:nvPr/>
          </p:nvSpPr>
          <p:spPr>
            <a:xfrm>
              <a:off x="1211586" y="3756393"/>
              <a:ext cx="48844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rgbClr val="3E3D40"/>
                  </a:solidFill>
                </a:rPr>
                <a:t>40% </a:t>
              </a:r>
              <a:r>
                <a:rPr lang="en-GB" dirty="0">
                  <a:solidFill>
                    <a:srgbClr val="3E3D40"/>
                  </a:solidFill>
                </a:rPr>
                <a:t>of employees cite </a:t>
              </a:r>
              <a:r>
                <a:rPr lang="en-GB" b="1" dirty="0">
                  <a:solidFill>
                    <a:srgbClr val="3E3D40"/>
                  </a:solidFill>
                </a:rPr>
                <a:t>burnout</a:t>
              </a:r>
              <a:r>
                <a:rPr lang="en-GB" dirty="0">
                  <a:solidFill>
                    <a:srgbClr val="3E3D40"/>
                  </a:solidFill>
                </a:rPr>
                <a:t> as a reason for leaving their job</a:t>
              </a:r>
              <a:endParaRPr lang="en-US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B60033-1A76-644D-9D6D-7C409B8FB73B}"/>
                </a:ext>
              </a:extLst>
            </p:cNvPr>
            <p:cNvSpPr/>
            <p:nvPr/>
          </p:nvSpPr>
          <p:spPr>
            <a:xfrm>
              <a:off x="1211586" y="4822587"/>
              <a:ext cx="48844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rgbClr val="3E3D40"/>
                  </a:solidFill>
                </a:rPr>
                <a:t>18% </a:t>
              </a:r>
              <a:r>
                <a:rPr lang="en-GB" dirty="0">
                  <a:solidFill>
                    <a:srgbClr val="3E3D40"/>
                  </a:solidFill>
                </a:rPr>
                <a:t>of employees feel </a:t>
              </a:r>
              <a:r>
                <a:rPr lang="en-GB" b="1" dirty="0">
                  <a:solidFill>
                    <a:srgbClr val="3E3D40"/>
                  </a:solidFill>
                </a:rPr>
                <a:t>stressed</a:t>
              </a:r>
              <a:r>
                <a:rPr lang="en-GB" dirty="0">
                  <a:solidFill>
                    <a:srgbClr val="3E3D40"/>
                  </a:solidFill>
                </a:rPr>
                <a:t> </a:t>
              </a:r>
              <a:r>
                <a:rPr lang="en-GB" b="1" dirty="0">
                  <a:solidFill>
                    <a:srgbClr val="3E3D40"/>
                  </a:solidFill>
                </a:rPr>
                <a:t>daily</a:t>
              </a:r>
              <a:r>
                <a:rPr lang="en-GB" dirty="0">
                  <a:solidFill>
                    <a:srgbClr val="3E3D40"/>
                  </a:solidFill>
                </a:rPr>
                <a:t> at their job</a:t>
              </a:r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6AC572C-6870-AA4A-9D27-F1CADD14FFD4}"/>
              </a:ext>
            </a:extLst>
          </p:cNvPr>
          <p:cNvSpPr/>
          <p:nvPr/>
        </p:nvSpPr>
        <p:spPr>
          <a:xfrm>
            <a:off x="7348197" y="2976681"/>
            <a:ext cx="4324692" cy="23165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Risk of burnout </a:t>
            </a:r>
            <a:r>
              <a:rPr lang="en-GB" sz="2000" dirty="0"/>
              <a:t>makes employees more prone to </a:t>
            </a:r>
            <a:r>
              <a:rPr lang="en-GB" sz="2000" b="1" dirty="0"/>
              <a:t>error</a:t>
            </a:r>
            <a:r>
              <a:rPr lang="en-GB" sz="2000" dirty="0"/>
              <a:t>, poor work performance, mental </a:t>
            </a:r>
            <a:r>
              <a:rPr lang="en-GB" sz="2000" b="1" dirty="0"/>
              <a:t>health issues </a:t>
            </a:r>
            <a:r>
              <a:rPr lang="en-GB" sz="2000" dirty="0"/>
              <a:t>and </a:t>
            </a:r>
            <a:r>
              <a:rPr lang="en-GB" sz="2000" b="1" dirty="0"/>
              <a:t>conflict</a:t>
            </a:r>
            <a:r>
              <a:rPr lang="en-GB" sz="2000" dirty="0"/>
              <a:t> in the workplace. 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18EC58-A958-1B41-A949-57753A773FE4}"/>
              </a:ext>
            </a:extLst>
          </p:cNvPr>
          <p:cNvSpPr/>
          <p:nvPr/>
        </p:nvSpPr>
        <p:spPr>
          <a:xfrm>
            <a:off x="5986461" y="5375753"/>
            <a:ext cx="37132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Source Sans Pro" panose="020B0503030403020204" pitchFamily="34" charset="0"/>
              </a:rPr>
              <a:t>Risks of burnout </a:t>
            </a: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</a:rPr>
              <a:t>makes employees more prone to </a:t>
            </a:r>
            <a:r>
              <a:rPr lang="en-GB" b="1" dirty="0">
                <a:solidFill>
                  <a:schemeClr val="bg1"/>
                </a:solidFill>
                <a:latin typeface="Source Sans Pro" panose="020B0503030403020204" pitchFamily="34" charset="0"/>
              </a:rPr>
              <a:t>error</a:t>
            </a: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</a:rPr>
              <a:t>, poor work performance, mental </a:t>
            </a:r>
            <a:r>
              <a:rPr lang="en-GB" b="1" dirty="0">
                <a:solidFill>
                  <a:schemeClr val="bg1"/>
                </a:solidFill>
                <a:latin typeface="Source Sans Pro" panose="020B0503030403020204" pitchFamily="34" charset="0"/>
              </a:rPr>
              <a:t>health issues</a:t>
            </a: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</a:rPr>
              <a:t>, and </a:t>
            </a:r>
            <a:r>
              <a:rPr lang="en-GB" b="1" dirty="0">
                <a:solidFill>
                  <a:schemeClr val="bg1"/>
                </a:solidFill>
                <a:latin typeface="Source Sans Pro" panose="020B0503030403020204" pitchFamily="34" charset="0"/>
              </a:rPr>
              <a:t>conflict </a:t>
            </a: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</a:rPr>
              <a:t>in the workplace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Isosceles Triangle 28">
            <a:extLst>
              <a:ext uri="{FF2B5EF4-FFF2-40B4-BE49-F238E27FC236}">
                <a16:creationId xmlns:a16="http://schemas.microsoft.com/office/drawing/2014/main" id="{7010F113-BEA8-0049-80B4-C7C1A11F1DFF}"/>
              </a:ext>
            </a:extLst>
          </p:cNvPr>
          <p:cNvSpPr/>
          <p:nvPr/>
        </p:nvSpPr>
        <p:spPr>
          <a:xfrm rot="5400000">
            <a:off x="6247236" y="3920950"/>
            <a:ext cx="763987" cy="29044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9324B7-FCB0-DD42-8AA6-7629B6AAEF14}"/>
              </a:ext>
            </a:extLst>
          </p:cNvPr>
          <p:cNvSpPr/>
          <p:nvPr/>
        </p:nvSpPr>
        <p:spPr>
          <a:xfrm>
            <a:off x="781019" y="2687256"/>
            <a:ext cx="769144" cy="769144"/>
          </a:xfrm>
          <a:prstGeom prst="ellipse">
            <a:avLst/>
          </a:prstGeom>
          <a:noFill/>
          <a:ln>
            <a:solidFill>
              <a:srgbClr val="5D97B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8404C4DD-E295-9146-A38D-17049AFD58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33" y="2783162"/>
            <a:ext cx="574127" cy="574127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F497D0C6-7AD1-3E46-B2E1-523F49FA2D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32" y="4877973"/>
            <a:ext cx="574128" cy="574128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E4C31D60-83A6-8948-97FC-E201AF098A88}"/>
              </a:ext>
            </a:extLst>
          </p:cNvPr>
          <p:cNvSpPr/>
          <p:nvPr/>
        </p:nvSpPr>
        <p:spPr>
          <a:xfrm>
            <a:off x="781019" y="3752340"/>
            <a:ext cx="769144" cy="769144"/>
          </a:xfrm>
          <a:prstGeom prst="ellipse">
            <a:avLst/>
          </a:prstGeom>
          <a:noFill/>
          <a:ln>
            <a:solidFill>
              <a:srgbClr val="5D97B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CF0B7114-EE46-DE40-8C34-F1B33D9613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21" y="3836260"/>
            <a:ext cx="574128" cy="574128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F61A04B1-4D3B-9749-A208-AF329AEB791C}"/>
              </a:ext>
            </a:extLst>
          </p:cNvPr>
          <p:cNvSpPr/>
          <p:nvPr/>
        </p:nvSpPr>
        <p:spPr>
          <a:xfrm>
            <a:off x="781019" y="4817424"/>
            <a:ext cx="769144" cy="769144"/>
          </a:xfrm>
          <a:prstGeom prst="ellipse">
            <a:avLst/>
          </a:prstGeom>
          <a:noFill/>
          <a:ln>
            <a:solidFill>
              <a:srgbClr val="5D97B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4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>
            <a:extLst>
              <a:ext uri="{FF2B5EF4-FFF2-40B4-BE49-F238E27FC236}">
                <a16:creationId xmlns:a16="http://schemas.microsoft.com/office/drawing/2014/main" id="{31130F86-A0DC-C144-B9C5-2A2B893E7DD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33" name="Object 32" hidden="1">
                        <a:extLst>
                          <a:ext uri="{FF2B5EF4-FFF2-40B4-BE49-F238E27FC236}">
                            <a16:creationId xmlns:a16="http://schemas.microsoft.com/office/drawing/2014/main" id="{31130F86-A0DC-C144-B9C5-2A2B893E7D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7B8EC53-423C-BA47-8518-2397E6AD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Risk of burnout is an increasingly relevant topic which needs to be addressed by managers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A44188D-43A1-8C43-9B64-E19D6038AD6A}"/>
              </a:ext>
            </a:extLst>
          </p:cNvPr>
          <p:cNvGrpSpPr/>
          <p:nvPr/>
        </p:nvGrpSpPr>
        <p:grpSpPr>
          <a:xfrm>
            <a:off x="399174" y="1269465"/>
            <a:ext cx="8149985" cy="1067188"/>
            <a:chOff x="334963" y="4704962"/>
            <a:chExt cx="6838260" cy="895426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725126E6-7EA3-694D-A6FE-950463B574F2}"/>
                </a:ext>
              </a:extLst>
            </p:cNvPr>
            <p:cNvSpPr/>
            <p:nvPr/>
          </p:nvSpPr>
          <p:spPr>
            <a:xfrm>
              <a:off x="593400" y="4722620"/>
              <a:ext cx="6579823" cy="86799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F6A583-60F5-0146-AC0A-159ED463C74F}"/>
                </a:ext>
              </a:extLst>
            </p:cNvPr>
            <p:cNvSpPr txBox="1"/>
            <p:nvPr/>
          </p:nvSpPr>
          <p:spPr>
            <a:xfrm>
              <a:off x="1148059" y="4704962"/>
              <a:ext cx="2447539" cy="309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Employee Focus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4CD632C-4165-E84C-ACED-7CBA3AAA491B}"/>
                </a:ext>
              </a:extLst>
            </p:cNvPr>
            <p:cNvSpPr/>
            <p:nvPr/>
          </p:nvSpPr>
          <p:spPr>
            <a:xfrm>
              <a:off x="334963" y="4730345"/>
              <a:ext cx="870043" cy="87004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B50C023-2B7D-6640-876C-434605DE09F5}"/>
                </a:ext>
              </a:extLst>
            </p:cNvPr>
            <p:cNvSpPr/>
            <p:nvPr/>
          </p:nvSpPr>
          <p:spPr>
            <a:xfrm>
              <a:off x="391909" y="4778543"/>
              <a:ext cx="756150" cy="75615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5F93184-B295-504B-8FB9-69336966B6EA}"/>
                </a:ext>
              </a:extLst>
            </p:cNvPr>
            <p:cNvSpPr txBox="1"/>
            <p:nvPr/>
          </p:nvSpPr>
          <p:spPr>
            <a:xfrm>
              <a:off x="1334852" y="4952702"/>
              <a:ext cx="5805072" cy="54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 data to predict salaries, improve HR recruitment or </a:t>
              </a:r>
              <a:r>
                <a:rPr lang="en-US" b="1" dirty="0"/>
                <a:t>manage the health</a:t>
              </a:r>
            </a:p>
          </p:txBody>
        </p:sp>
        <p:pic>
          <p:nvPicPr>
            <p:cNvPr id="44" name="Picture 4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51A509F-EC27-E44F-AFE7-6DB857268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90" y="4938414"/>
              <a:ext cx="489330" cy="48933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553E53A-2B73-C24E-902D-96B84B2457F7}"/>
              </a:ext>
            </a:extLst>
          </p:cNvPr>
          <p:cNvGrpSpPr/>
          <p:nvPr/>
        </p:nvGrpSpPr>
        <p:grpSpPr>
          <a:xfrm>
            <a:off x="1618542" y="2745585"/>
            <a:ext cx="4884414" cy="2778719"/>
            <a:chOff x="1211586" y="2690199"/>
            <a:chExt cx="4884414" cy="2778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633734-20A9-9D43-A058-C0684C9E4471}"/>
                </a:ext>
              </a:extLst>
            </p:cNvPr>
            <p:cNvSpPr/>
            <p:nvPr/>
          </p:nvSpPr>
          <p:spPr>
            <a:xfrm>
              <a:off x="1211586" y="2690199"/>
              <a:ext cx="48844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rgbClr val="3E3D40"/>
                  </a:solidFill>
                </a:rPr>
                <a:t>Stress</a:t>
              </a:r>
              <a:r>
                <a:rPr lang="en-GB" dirty="0">
                  <a:solidFill>
                    <a:srgbClr val="3E3D40"/>
                  </a:solidFill>
                </a:rPr>
                <a:t> at the workplace is an increasingly </a:t>
              </a:r>
              <a:r>
                <a:rPr lang="en-GB" b="1" dirty="0">
                  <a:solidFill>
                    <a:srgbClr val="3E3D40"/>
                  </a:solidFill>
                </a:rPr>
                <a:t>relevant topic</a:t>
              </a:r>
              <a:endParaRPr lang="en-US" b="1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131A1BC-0AD0-584F-A04A-01CE9595914C}"/>
                </a:ext>
              </a:extLst>
            </p:cNvPr>
            <p:cNvSpPr/>
            <p:nvPr/>
          </p:nvSpPr>
          <p:spPr>
            <a:xfrm>
              <a:off x="1211586" y="3756393"/>
              <a:ext cx="48844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rgbClr val="3E3D40"/>
                  </a:solidFill>
                </a:rPr>
                <a:t>40% </a:t>
              </a:r>
              <a:r>
                <a:rPr lang="en-GB" dirty="0">
                  <a:solidFill>
                    <a:srgbClr val="3E3D40"/>
                  </a:solidFill>
                </a:rPr>
                <a:t>of employees cite </a:t>
              </a:r>
              <a:r>
                <a:rPr lang="en-GB" b="1" dirty="0">
                  <a:solidFill>
                    <a:srgbClr val="3E3D40"/>
                  </a:solidFill>
                </a:rPr>
                <a:t>burnout</a:t>
              </a:r>
              <a:r>
                <a:rPr lang="en-GB" dirty="0">
                  <a:solidFill>
                    <a:srgbClr val="3E3D40"/>
                  </a:solidFill>
                </a:rPr>
                <a:t> as a reason for leaving their job</a:t>
              </a:r>
              <a:endParaRPr lang="en-US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B60033-1A76-644D-9D6D-7C409B8FB73B}"/>
                </a:ext>
              </a:extLst>
            </p:cNvPr>
            <p:cNvSpPr/>
            <p:nvPr/>
          </p:nvSpPr>
          <p:spPr>
            <a:xfrm>
              <a:off x="1211586" y="4822587"/>
              <a:ext cx="48844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rgbClr val="3E3D40"/>
                  </a:solidFill>
                </a:rPr>
                <a:t>18% </a:t>
              </a:r>
              <a:r>
                <a:rPr lang="en-GB" dirty="0">
                  <a:solidFill>
                    <a:srgbClr val="3E3D40"/>
                  </a:solidFill>
                </a:rPr>
                <a:t>of employees feel </a:t>
              </a:r>
              <a:r>
                <a:rPr lang="en-GB" b="1" dirty="0">
                  <a:solidFill>
                    <a:srgbClr val="3E3D40"/>
                  </a:solidFill>
                </a:rPr>
                <a:t>stressed</a:t>
              </a:r>
              <a:r>
                <a:rPr lang="en-GB" dirty="0">
                  <a:solidFill>
                    <a:srgbClr val="3E3D40"/>
                  </a:solidFill>
                </a:rPr>
                <a:t> </a:t>
              </a:r>
              <a:r>
                <a:rPr lang="en-GB" b="1" dirty="0">
                  <a:solidFill>
                    <a:srgbClr val="3E3D40"/>
                  </a:solidFill>
                </a:rPr>
                <a:t>daily</a:t>
              </a:r>
              <a:r>
                <a:rPr lang="en-GB" dirty="0">
                  <a:solidFill>
                    <a:srgbClr val="3E3D40"/>
                  </a:solidFill>
                </a:rPr>
                <a:t> at their job</a:t>
              </a:r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6AC572C-6870-AA4A-9D27-F1CADD14FFD4}"/>
              </a:ext>
            </a:extLst>
          </p:cNvPr>
          <p:cNvSpPr/>
          <p:nvPr/>
        </p:nvSpPr>
        <p:spPr>
          <a:xfrm>
            <a:off x="7348197" y="2976681"/>
            <a:ext cx="4324692" cy="23165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Risk of burnout </a:t>
            </a:r>
            <a:r>
              <a:rPr lang="en-GB" sz="2000" dirty="0"/>
              <a:t>makes employees more prone to </a:t>
            </a:r>
            <a:r>
              <a:rPr lang="en-GB" sz="2000" b="1" dirty="0"/>
              <a:t>error</a:t>
            </a:r>
            <a:r>
              <a:rPr lang="en-GB" sz="2000" dirty="0"/>
              <a:t>, poor work performance, mental </a:t>
            </a:r>
            <a:r>
              <a:rPr lang="en-GB" sz="2000" b="1" dirty="0"/>
              <a:t>health issues </a:t>
            </a:r>
            <a:r>
              <a:rPr lang="en-GB" sz="2000" dirty="0"/>
              <a:t>and </a:t>
            </a:r>
            <a:r>
              <a:rPr lang="en-GB" sz="2000" b="1" dirty="0"/>
              <a:t>conflict</a:t>
            </a:r>
            <a:r>
              <a:rPr lang="en-GB" sz="2000" dirty="0"/>
              <a:t> in the workplace. 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18EC58-A958-1B41-A949-57753A773FE4}"/>
              </a:ext>
            </a:extLst>
          </p:cNvPr>
          <p:cNvSpPr/>
          <p:nvPr/>
        </p:nvSpPr>
        <p:spPr>
          <a:xfrm>
            <a:off x="5986461" y="5375753"/>
            <a:ext cx="37132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Source Sans Pro" panose="020B0503030403020204" pitchFamily="34" charset="0"/>
              </a:rPr>
              <a:t>Risks of burnout </a:t>
            </a: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</a:rPr>
              <a:t>makes employees more prone to </a:t>
            </a:r>
            <a:r>
              <a:rPr lang="en-GB" b="1" dirty="0">
                <a:solidFill>
                  <a:schemeClr val="bg1"/>
                </a:solidFill>
                <a:latin typeface="Source Sans Pro" panose="020B0503030403020204" pitchFamily="34" charset="0"/>
              </a:rPr>
              <a:t>error</a:t>
            </a: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</a:rPr>
              <a:t>, poor work performance, mental </a:t>
            </a:r>
            <a:r>
              <a:rPr lang="en-GB" b="1" dirty="0">
                <a:solidFill>
                  <a:schemeClr val="bg1"/>
                </a:solidFill>
                <a:latin typeface="Source Sans Pro" panose="020B0503030403020204" pitchFamily="34" charset="0"/>
              </a:rPr>
              <a:t>health issues</a:t>
            </a: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</a:rPr>
              <a:t>, and </a:t>
            </a:r>
            <a:r>
              <a:rPr lang="en-GB" b="1" dirty="0">
                <a:solidFill>
                  <a:schemeClr val="bg1"/>
                </a:solidFill>
                <a:latin typeface="Source Sans Pro" panose="020B0503030403020204" pitchFamily="34" charset="0"/>
              </a:rPr>
              <a:t>conflict </a:t>
            </a:r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</a:rPr>
              <a:t>in the workplace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Isosceles Triangle 28">
            <a:extLst>
              <a:ext uri="{FF2B5EF4-FFF2-40B4-BE49-F238E27FC236}">
                <a16:creationId xmlns:a16="http://schemas.microsoft.com/office/drawing/2014/main" id="{7010F113-BEA8-0049-80B4-C7C1A11F1DFF}"/>
              </a:ext>
            </a:extLst>
          </p:cNvPr>
          <p:cNvSpPr/>
          <p:nvPr/>
        </p:nvSpPr>
        <p:spPr>
          <a:xfrm rot="5400000">
            <a:off x="6247236" y="3920950"/>
            <a:ext cx="763987" cy="29044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9324B7-FCB0-DD42-8AA6-7629B6AAEF14}"/>
              </a:ext>
            </a:extLst>
          </p:cNvPr>
          <p:cNvSpPr/>
          <p:nvPr/>
        </p:nvSpPr>
        <p:spPr>
          <a:xfrm>
            <a:off x="781019" y="2687256"/>
            <a:ext cx="769144" cy="769144"/>
          </a:xfrm>
          <a:prstGeom prst="ellipse">
            <a:avLst/>
          </a:prstGeom>
          <a:noFill/>
          <a:ln>
            <a:solidFill>
              <a:srgbClr val="5D97B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8404C4DD-E295-9146-A38D-17049AFD58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33" y="2783162"/>
            <a:ext cx="574127" cy="574127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F497D0C6-7AD1-3E46-B2E1-523F49FA2D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32" y="4877973"/>
            <a:ext cx="574128" cy="574128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E4C31D60-83A6-8948-97FC-E201AF098A88}"/>
              </a:ext>
            </a:extLst>
          </p:cNvPr>
          <p:cNvSpPr/>
          <p:nvPr/>
        </p:nvSpPr>
        <p:spPr>
          <a:xfrm>
            <a:off x="781019" y="3752340"/>
            <a:ext cx="769144" cy="769144"/>
          </a:xfrm>
          <a:prstGeom prst="ellipse">
            <a:avLst/>
          </a:prstGeom>
          <a:noFill/>
          <a:ln>
            <a:solidFill>
              <a:srgbClr val="5D97B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CF0B7114-EE46-DE40-8C34-F1B33D9613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21" y="3836260"/>
            <a:ext cx="574128" cy="574128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F61A04B1-4D3B-9749-A208-AF329AEB791C}"/>
              </a:ext>
            </a:extLst>
          </p:cNvPr>
          <p:cNvSpPr/>
          <p:nvPr/>
        </p:nvSpPr>
        <p:spPr>
          <a:xfrm>
            <a:off x="781019" y="4817424"/>
            <a:ext cx="769144" cy="769144"/>
          </a:xfrm>
          <a:prstGeom prst="ellipse">
            <a:avLst/>
          </a:prstGeom>
          <a:noFill/>
          <a:ln>
            <a:solidFill>
              <a:srgbClr val="5D97B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D0970D-E019-4D4B-A65C-AE434576C9A9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241FBF-456C-784B-B8A0-204957443144}"/>
              </a:ext>
            </a:extLst>
          </p:cNvPr>
          <p:cNvSpPr/>
          <p:nvPr/>
        </p:nvSpPr>
        <p:spPr>
          <a:xfrm>
            <a:off x="11113" y="2130892"/>
            <a:ext cx="12169775" cy="2747081"/>
          </a:xfrm>
          <a:prstGeom prst="rect">
            <a:avLst/>
          </a:prstGeom>
          <a:solidFill>
            <a:srgbClr val="5D9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an App which can determine the </a:t>
            </a:r>
            <a:r>
              <a:rPr lang="en-US" sz="2800" b="1" dirty="0"/>
              <a:t>burnout score </a:t>
            </a:r>
            <a:r>
              <a:rPr lang="en-US" sz="2800" dirty="0"/>
              <a:t>as well as </a:t>
            </a:r>
            <a:r>
              <a:rPr lang="en-US" sz="2800" b="1" dirty="0"/>
              <a:t>give recommendations</a:t>
            </a:r>
            <a:r>
              <a:rPr lang="en-US" sz="2800" dirty="0"/>
              <a:t> of how to </a:t>
            </a:r>
            <a:r>
              <a:rPr lang="en-US" sz="2800" b="1" dirty="0"/>
              <a:t>lower the burnout</a:t>
            </a:r>
            <a:r>
              <a:rPr lang="en-US" sz="2800" dirty="0"/>
              <a:t> score based important </a:t>
            </a:r>
            <a:r>
              <a:rPr lang="en-US" sz="2800" b="1" dirty="0"/>
              <a:t>health-related factors </a:t>
            </a:r>
            <a:r>
              <a:rPr lang="en-US" sz="2800" dirty="0"/>
              <a:t>affecting the employee</a:t>
            </a:r>
          </a:p>
        </p:txBody>
      </p:sp>
    </p:spTree>
    <p:extLst>
      <p:ext uri="{BB962C8B-B14F-4D97-AF65-F5344CB8AC3E}">
        <p14:creationId xmlns:p14="http://schemas.microsoft.com/office/powerpoint/2010/main" val="168801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>
            <a:extLst>
              <a:ext uri="{FF2B5EF4-FFF2-40B4-BE49-F238E27FC236}">
                <a16:creationId xmlns:a16="http://schemas.microsoft.com/office/drawing/2014/main" id="{31130F86-A0DC-C144-B9C5-2A2B893E7DD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368572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33" name="Object 32" hidden="1">
                        <a:extLst>
                          <a:ext uri="{FF2B5EF4-FFF2-40B4-BE49-F238E27FC236}">
                            <a16:creationId xmlns:a16="http://schemas.microsoft.com/office/drawing/2014/main" id="{31130F86-A0DC-C144-B9C5-2A2B893E7D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4B9B7ED5-4283-3648-88E8-7F3926DD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We had to choose and adjust our dataset set to fit all managers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FBE80-F26C-8F4E-A07D-D7C45B15EC26}"/>
              </a:ext>
            </a:extLst>
          </p:cNvPr>
          <p:cNvSpPr txBox="1"/>
          <p:nvPr/>
        </p:nvSpPr>
        <p:spPr>
          <a:xfrm>
            <a:off x="1298893" y="2248004"/>
            <a:ext cx="576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only very few </a:t>
            </a:r>
            <a:r>
              <a:rPr lang="en-US" b="1" dirty="0"/>
              <a:t>burnout-related </a:t>
            </a:r>
            <a:r>
              <a:rPr lang="en-US" dirty="0"/>
              <a:t>datasets</a:t>
            </a:r>
          </a:p>
        </p:txBody>
      </p:sp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067E1B4D-2D26-A140-9103-00DDE75C8A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2" y="2087284"/>
            <a:ext cx="578882" cy="578882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6BC18150-E60F-6249-9699-F81654D1C033}"/>
              </a:ext>
            </a:extLst>
          </p:cNvPr>
          <p:cNvSpPr/>
          <p:nvPr/>
        </p:nvSpPr>
        <p:spPr>
          <a:xfrm>
            <a:off x="334963" y="1987511"/>
            <a:ext cx="835581" cy="835581"/>
          </a:xfrm>
          <a:prstGeom prst="ellipse">
            <a:avLst/>
          </a:prstGeom>
          <a:noFill/>
          <a:ln>
            <a:solidFill>
              <a:srgbClr val="5D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A5CCC3-5C14-364E-8332-1A492C885140}"/>
              </a:ext>
            </a:extLst>
          </p:cNvPr>
          <p:cNvSpPr txBox="1"/>
          <p:nvPr/>
        </p:nvSpPr>
        <p:spPr>
          <a:xfrm>
            <a:off x="1298893" y="3233707"/>
            <a:ext cx="5944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chose a Mendeley Data looking at the </a:t>
            </a:r>
            <a:r>
              <a:rPr lang="en-US" b="1" dirty="0"/>
              <a:t>burnout risk among Dutch General Practitioners</a:t>
            </a:r>
            <a:r>
              <a:rPr lang="en-US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2EA563-2100-B245-819C-BBAE61FD836D}"/>
              </a:ext>
            </a:extLst>
          </p:cNvPr>
          <p:cNvSpPr txBox="1"/>
          <p:nvPr/>
        </p:nvSpPr>
        <p:spPr>
          <a:xfrm>
            <a:off x="351222" y="1248847"/>
            <a:ext cx="514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Choosing and working with the right dataset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DD4ED59-A76E-174C-8812-134AB5A85839}"/>
              </a:ext>
            </a:extLst>
          </p:cNvPr>
          <p:cNvSpPr/>
          <p:nvPr/>
        </p:nvSpPr>
        <p:spPr>
          <a:xfrm>
            <a:off x="339591" y="3159443"/>
            <a:ext cx="835581" cy="835581"/>
          </a:xfrm>
          <a:prstGeom prst="ellipse">
            <a:avLst/>
          </a:prstGeom>
          <a:noFill/>
          <a:ln>
            <a:solidFill>
              <a:srgbClr val="5D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Shape&#10;&#10;Description automatically generated with low confidence">
            <a:extLst>
              <a:ext uri="{FF2B5EF4-FFF2-40B4-BE49-F238E27FC236}">
                <a16:creationId xmlns:a16="http://schemas.microsoft.com/office/drawing/2014/main" id="{38F5E162-EE49-A349-91E8-BC1918826C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0" y="3267432"/>
            <a:ext cx="578882" cy="57888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C5A4C6-A58A-7444-8682-61339FDE814B}"/>
              </a:ext>
            </a:extLst>
          </p:cNvPr>
          <p:cNvCxnSpPr>
            <a:cxnSpLocks/>
          </p:cNvCxnSpPr>
          <p:nvPr/>
        </p:nvCxnSpPr>
        <p:spPr>
          <a:xfrm>
            <a:off x="334963" y="1618179"/>
            <a:ext cx="5087374" cy="0"/>
          </a:xfrm>
          <a:prstGeom prst="line">
            <a:avLst/>
          </a:prstGeom>
          <a:ln>
            <a:solidFill>
              <a:srgbClr val="5D97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28E2661-105F-E648-92FB-2946BD3CBEB8}"/>
              </a:ext>
            </a:extLst>
          </p:cNvPr>
          <p:cNvSpPr txBox="1"/>
          <p:nvPr/>
        </p:nvSpPr>
        <p:spPr>
          <a:xfrm>
            <a:off x="1736328" y="3947159"/>
            <a:ext cx="53328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It was based on burnout-related </a:t>
            </a:r>
            <a:r>
              <a:rPr lang="en-US" b="1" dirty="0"/>
              <a:t>survey questions </a:t>
            </a:r>
            <a:r>
              <a:rPr lang="en-US" dirty="0"/>
              <a:t>with an </a:t>
            </a:r>
            <a:r>
              <a:rPr lang="en-US" b="1" dirty="0"/>
              <a:t>ordinal scale</a:t>
            </a:r>
          </a:p>
          <a:p>
            <a:endParaRPr lang="en-US" b="1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It had a lot of </a:t>
            </a:r>
            <a:r>
              <a:rPr lang="en-US" b="1" dirty="0"/>
              <a:t>features</a:t>
            </a:r>
            <a:r>
              <a:rPr lang="en-US" dirty="0"/>
              <a:t> compared to other datasets.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The dataset had to be </a:t>
            </a:r>
            <a:r>
              <a:rPr lang="en-US" b="1" dirty="0"/>
              <a:t>adjusted to fit all managers</a:t>
            </a:r>
            <a:r>
              <a:rPr lang="en-US" dirty="0"/>
              <a:t> and not just doctors  </a:t>
            </a:r>
          </a:p>
          <a:p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7810DC0-BADA-D940-8389-48372F79B04C}"/>
              </a:ext>
            </a:extLst>
          </p:cNvPr>
          <p:cNvGrpSpPr/>
          <p:nvPr/>
        </p:nvGrpSpPr>
        <p:grpSpPr>
          <a:xfrm rot="16200000">
            <a:off x="5903775" y="4837371"/>
            <a:ext cx="2338357" cy="356242"/>
            <a:chOff x="4027519" y="150868"/>
            <a:chExt cx="5648824" cy="145429"/>
          </a:xfrm>
          <a:solidFill>
            <a:schemeClr val="tx2">
              <a:lumMod val="75000"/>
            </a:schemeClr>
          </a:solidFill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319E123-9106-A842-A2FD-35CC5ED3DD79}"/>
                </a:ext>
              </a:extLst>
            </p:cNvPr>
            <p:cNvCxnSpPr/>
            <p:nvPr/>
          </p:nvCxnSpPr>
          <p:spPr>
            <a:xfrm>
              <a:off x="4131129" y="293914"/>
              <a:ext cx="5411120" cy="0"/>
            </a:xfrm>
            <a:prstGeom prst="line">
              <a:avLst/>
            </a:prstGeom>
            <a:grp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E1139D9-AC9F-494B-BD5C-C6B54796BAD0}"/>
                </a:ext>
              </a:extLst>
            </p:cNvPr>
            <p:cNvCxnSpPr>
              <a:cxnSpLocks/>
            </p:cNvCxnSpPr>
            <p:nvPr/>
          </p:nvCxnSpPr>
          <p:spPr>
            <a:xfrm>
              <a:off x="4027519" y="150868"/>
              <a:ext cx="103610" cy="143046"/>
            </a:xfrm>
            <a:prstGeom prst="line">
              <a:avLst/>
            </a:prstGeom>
            <a:grp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2F55535-6F25-7E47-81A2-9DAC5877D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2250" y="175247"/>
              <a:ext cx="134093" cy="121050"/>
            </a:xfrm>
            <a:prstGeom prst="line">
              <a:avLst/>
            </a:prstGeom>
            <a:grp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Isosceles Triangle 28">
            <a:extLst>
              <a:ext uri="{FF2B5EF4-FFF2-40B4-BE49-F238E27FC236}">
                <a16:creationId xmlns:a16="http://schemas.microsoft.com/office/drawing/2014/main" id="{E1A68FC5-4ED2-544D-8150-BA2708E4110A}"/>
              </a:ext>
            </a:extLst>
          </p:cNvPr>
          <p:cNvSpPr/>
          <p:nvPr/>
        </p:nvSpPr>
        <p:spPr>
          <a:xfrm rot="5400000">
            <a:off x="6709949" y="4867376"/>
            <a:ext cx="1124502" cy="287067"/>
          </a:xfrm>
          <a:prstGeom prst="triangl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ACBD88-7A80-664C-B8BB-5295A97D21F4}"/>
              </a:ext>
            </a:extLst>
          </p:cNvPr>
          <p:cNvSpPr/>
          <p:nvPr/>
        </p:nvSpPr>
        <p:spPr>
          <a:xfrm>
            <a:off x="8184702" y="4139780"/>
            <a:ext cx="4007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“I feel that I treat some </a:t>
            </a:r>
            <a:r>
              <a:rPr lang="en-GB" b="1" dirty="0"/>
              <a:t>patients </a:t>
            </a:r>
            <a:r>
              <a:rPr lang="en-GB" dirty="0"/>
              <a:t>too impersonal” </a:t>
            </a:r>
            <a:endParaRPr lang="en-US" dirty="0"/>
          </a:p>
        </p:txBody>
      </p: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A05F8DE0-DF52-8742-8716-189E4330E8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562" y="4228869"/>
            <a:ext cx="500579" cy="500579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FDEFD4FB-FB36-6F40-AB15-F4BD19E2D8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618" y="5247708"/>
            <a:ext cx="563736" cy="563736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E99D830-F594-1942-B1A5-8D9A8C8964B1}"/>
              </a:ext>
            </a:extLst>
          </p:cNvPr>
          <p:cNvSpPr/>
          <p:nvPr/>
        </p:nvSpPr>
        <p:spPr>
          <a:xfrm>
            <a:off x="8276604" y="5247708"/>
            <a:ext cx="3580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“Does your work require your constant attention?”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2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>
            <a:extLst>
              <a:ext uri="{FF2B5EF4-FFF2-40B4-BE49-F238E27FC236}">
                <a16:creationId xmlns:a16="http://schemas.microsoft.com/office/drawing/2014/main" id="{31130F86-A0DC-C144-B9C5-2A2B893E7DD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7370489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33" name="Object 32" hidden="1">
                        <a:extLst>
                          <a:ext uri="{FF2B5EF4-FFF2-40B4-BE49-F238E27FC236}">
                            <a16:creationId xmlns:a16="http://schemas.microsoft.com/office/drawing/2014/main" id="{31130F86-A0DC-C144-B9C5-2A2B893E7D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4B9B7ED5-4283-3648-88E8-7F3926DD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A number of actions had to be taken in order to predict burnout and its most influential factors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3EC308-123B-724E-9BE2-1DD007F1EDCA}"/>
              </a:ext>
            </a:extLst>
          </p:cNvPr>
          <p:cNvSpPr/>
          <p:nvPr/>
        </p:nvSpPr>
        <p:spPr>
          <a:xfrm>
            <a:off x="690945" y="1402795"/>
            <a:ext cx="10966066" cy="685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Predictive Analysis: </a:t>
            </a:r>
            <a:r>
              <a:rPr lang="en-US" dirty="0"/>
              <a:t>Determine the </a:t>
            </a:r>
            <a:r>
              <a:rPr lang="en-US" b="1" dirty="0"/>
              <a:t>employee</a:t>
            </a:r>
            <a:r>
              <a:rPr lang="en-US" dirty="0"/>
              <a:t> </a:t>
            </a:r>
            <a:r>
              <a:rPr lang="en-US" b="1" dirty="0"/>
              <a:t>burnout score </a:t>
            </a:r>
            <a:r>
              <a:rPr lang="en-US" dirty="0"/>
              <a:t>and the</a:t>
            </a:r>
            <a:r>
              <a:rPr lang="en-US" b="1" dirty="0"/>
              <a:t> factors </a:t>
            </a:r>
            <a:r>
              <a:rPr lang="en-US" dirty="0"/>
              <a:t>which most </a:t>
            </a:r>
            <a:r>
              <a:rPr lang="en-US" b="1" dirty="0"/>
              <a:t>affect it 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C9DF9DF-2610-914D-92D5-F2E8CC1D77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00" y="2829009"/>
            <a:ext cx="685801" cy="6858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C1FECD-CCD5-7F42-8038-A94F43DA7980}"/>
              </a:ext>
            </a:extLst>
          </p:cNvPr>
          <p:cNvSpPr txBox="1"/>
          <p:nvPr/>
        </p:nvSpPr>
        <p:spPr>
          <a:xfrm>
            <a:off x="1635314" y="2869768"/>
            <a:ext cx="4552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Imputing the </a:t>
            </a:r>
            <a:r>
              <a:rPr lang="en-US" b="1" dirty="0"/>
              <a:t>missing values</a:t>
            </a:r>
            <a:r>
              <a:rPr lang="en-US" dirty="0"/>
              <a:t> into the dataset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C3D95963-9F6D-0145-8FD5-56203EEA47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00" y="4333234"/>
            <a:ext cx="685801" cy="68580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CA65E86-6CEE-554C-ABD4-929802BD0F75}"/>
              </a:ext>
            </a:extLst>
          </p:cNvPr>
          <p:cNvSpPr txBox="1"/>
          <p:nvPr/>
        </p:nvSpPr>
        <p:spPr>
          <a:xfrm>
            <a:off x="1635314" y="4353613"/>
            <a:ext cx="4552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Qualitatively and quantitively decide the most </a:t>
            </a:r>
            <a:r>
              <a:rPr lang="en-US" b="1" dirty="0"/>
              <a:t>relevant features to keep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C5D89B65-FE55-5748-A8C8-0EDE136F9C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275" y="2829009"/>
            <a:ext cx="658259" cy="6858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B5F504-D8A4-9B49-AC89-C2ADF9FD30B4}"/>
              </a:ext>
            </a:extLst>
          </p:cNvPr>
          <p:cNvSpPr txBox="1"/>
          <p:nvPr/>
        </p:nvSpPr>
        <p:spPr>
          <a:xfrm>
            <a:off x="7304089" y="4203271"/>
            <a:ext cx="4552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various </a:t>
            </a:r>
            <a:r>
              <a:rPr lang="en-US" b="1" dirty="0"/>
              <a:t>methods</a:t>
            </a:r>
            <a:r>
              <a:rPr lang="en-US" dirty="0"/>
              <a:t> to determine how much the </a:t>
            </a:r>
            <a:r>
              <a:rPr lang="en-US" b="1" dirty="0"/>
              <a:t>features influence burnout </a:t>
            </a:r>
            <a:r>
              <a:rPr lang="en-US" dirty="0"/>
              <a:t>and which are the </a:t>
            </a:r>
            <a:r>
              <a:rPr lang="en-US" b="1" dirty="0"/>
              <a:t>most important </a:t>
            </a:r>
            <a:r>
              <a:rPr lang="en-US" dirty="0"/>
              <a:t>ones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278ADF-0884-5744-99FA-175379CAD0DC}"/>
              </a:ext>
            </a:extLst>
          </p:cNvPr>
          <p:cNvSpPr txBox="1"/>
          <p:nvPr/>
        </p:nvSpPr>
        <p:spPr>
          <a:xfrm>
            <a:off x="7304089" y="2829009"/>
            <a:ext cx="435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Transforming the scale of burnout from an </a:t>
            </a:r>
            <a:r>
              <a:rPr lang="en-US" b="1" dirty="0"/>
              <a:t>ordinal</a:t>
            </a:r>
            <a:r>
              <a:rPr lang="en-US" dirty="0"/>
              <a:t> to a </a:t>
            </a:r>
            <a:r>
              <a:rPr lang="en-US" b="1" dirty="0"/>
              <a:t>binary</a:t>
            </a:r>
            <a:r>
              <a:rPr lang="en-US" dirty="0"/>
              <a:t> one 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B41C1F7D-DF84-484F-82F4-2CDAC9A1E3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275" y="4333234"/>
            <a:ext cx="685801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4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>
            <a:extLst>
              <a:ext uri="{FF2B5EF4-FFF2-40B4-BE49-F238E27FC236}">
                <a16:creationId xmlns:a16="http://schemas.microsoft.com/office/drawing/2014/main" id="{31130F86-A0DC-C144-B9C5-2A2B893E7DD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9299114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33" name="Object 32" hidden="1">
                        <a:extLst>
                          <a:ext uri="{FF2B5EF4-FFF2-40B4-BE49-F238E27FC236}">
                            <a16:creationId xmlns:a16="http://schemas.microsoft.com/office/drawing/2014/main" id="{31130F86-A0DC-C144-B9C5-2A2B893E7D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5BE8B64-3EB2-D743-9145-862A64B42C17}"/>
              </a:ext>
            </a:extLst>
          </p:cNvPr>
          <p:cNvSpPr/>
          <p:nvPr/>
        </p:nvSpPr>
        <p:spPr>
          <a:xfrm>
            <a:off x="2737625" y="2382846"/>
            <a:ext cx="1357312" cy="9604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Analysis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66DD8F8-F97A-8647-9B06-FD39E611970F}"/>
              </a:ext>
            </a:extLst>
          </p:cNvPr>
          <p:cNvSpPr/>
          <p:nvPr/>
        </p:nvSpPr>
        <p:spPr>
          <a:xfrm>
            <a:off x="4287819" y="2382846"/>
            <a:ext cx="1357312" cy="9604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Regression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AF8C32A-9250-8049-83DA-D451DE8271C9}"/>
              </a:ext>
            </a:extLst>
          </p:cNvPr>
          <p:cNvSpPr/>
          <p:nvPr/>
        </p:nvSpPr>
        <p:spPr>
          <a:xfrm>
            <a:off x="5838013" y="2382846"/>
            <a:ext cx="1357312" cy="960437"/>
          </a:xfrm>
          <a:prstGeom prst="rect">
            <a:avLst/>
          </a:prstGeom>
          <a:solidFill>
            <a:srgbClr val="5D9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F36647B-3D37-D04F-88AE-5C844BF68C49}"/>
              </a:ext>
            </a:extLst>
          </p:cNvPr>
          <p:cNvSpPr/>
          <p:nvPr/>
        </p:nvSpPr>
        <p:spPr>
          <a:xfrm>
            <a:off x="7388207" y="2382846"/>
            <a:ext cx="1357312" cy="9604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 Regression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5B46189-20CE-E343-B402-92B630A56B6D}"/>
              </a:ext>
            </a:extLst>
          </p:cNvPr>
          <p:cNvSpPr/>
          <p:nvPr/>
        </p:nvSpPr>
        <p:spPr>
          <a:xfrm>
            <a:off x="8938401" y="2382846"/>
            <a:ext cx="1357312" cy="9604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 Regression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512F682E-123D-3A43-94A2-B857CD0DD4E8}"/>
              </a:ext>
            </a:extLst>
          </p:cNvPr>
          <p:cNvSpPr/>
          <p:nvPr/>
        </p:nvSpPr>
        <p:spPr>
          <a:xfrm>
            <a:off x="10488594" y="2382846"/>
            <a:ext cx="1357312" cy="9604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Regression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43B53BE-FB1B-C641-A224-B308C5E0EC92}"/>
              </a:ext>
            </a:extLst>
          </p:cNvPr>
          <p:cNvSpPr/>
          <p:nvPr/>
        </p:nvSpPr>
        <p:spPr>
          <a:xfrm>
            <a:off x="334963" y="3555217"/>
            <a:ext cx="2236787" cy="622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Burnout on an</a:t>
            </a:r>
            <a:r>
              <a:rPr lang="en-US" b="1" dirty="0">
                <a:solidFill>
                  <a:schemeClr val="tx1"/>
                </a:solidFill>
              </a:rPr>
              <a:t> ordinal </a:t>
            </a:r>
            <a:r>
              <a:rPr lang="en-US" dirty="0">
                <a:solidFill>
                  <a:schemeClr val="tx1"/>
                </a:solidFill>
              </a:rPr>
              <a:t>scale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D76E5A6-4E72-D74B-A347-07F53CC3F069}"/>
              </a:ext>
            </a:extLst>
          </p:cNvPr>
          <p:cNvSpPr/>
          <p:nvPr/>
        </p:nvSpPr>
        <p:spPr>
          <a:xfrm>
            <a:off x="334963" y="4538674"/>
            <a:ext cx="2236787" cy="622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Burnout on a </a:t>
            </a:r>
            <a:r>
              <a:rPr lang="en-US" b="1" dirty="0">
                <a:solidFill>
                  <a:schemeClr val="tx1"/>
                </a:solidFill>
              </a:rPr>
              <a:t>binary</a:t>
            </a:r>
            <a:r>
              <a:rPr lang="en-US" dirty="0">
                <a:solidFill>
                  <a:schemeClr val="tx1"/>
                </a:solidFill>
              </a:rPr>
              <a:t> scale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B724D340-77B3-724F-B78A-6CA59D22E16E}"/>
              </a:ext>
            </a:extLst>
          </p:cNvPr>
          <p:cNvSpPr/>
          <p:nvPr/>
        </p:nvSpPr>
        <p:spPr>
          <a:xfrm>
            <a:off x="334962" y="5522131"/>
            <a:ext cx="2236787" cy="622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b="1" dirty="0">
                <a:solidFill>
                  <a:schemeClr val="tx1"/>
                </a:solidFill>
              </a:rPr>
              <a:t>summary variables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4AF169A-28A1-B542-9A6F-F5F6FDF88E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38" y="4538674"/>
            <a:ext cx="601663" cy="601663"/>
          </a:xfrm>
          <a:prstGeom prst="rect">
            <a:avLst/>
          </a:prstGeom>
        </p:spPr>
      </p:pic>
      <p:pic>
        <p:nvPicPr>
          <p:cNvPr id="218" name="Picture 217" descr="Icon&#10;&#10;Description automatically generated">
            <a:extLst>
              <a:ext uri="{FF2B5EF4-FFF2-40B4-BE49-F238E27FC236}">
                <a16:creationId xmlns:a16="http://schemas.microsoft.com/office/drawing/2014/main" id="{7CA88102-2EE2-4247-8A4C-B1F65C7976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836" y="4559315"/>
            <a:ext cx="601663" cy="601663"/>
          </a:xfrm>
          <a:prstGeom prst="rect">
            <a:avLst/>
          </a:prstGeom>
        </p:spPr>
      </p:pic>
      <p:pic>
        <p:nvPicPr>
          <p:cNvPr id="219" name="Picture 218" descr="Icon&#10;&#10;Description automatically generated">
            <a:extLst>
              <a:ext uri="{FF2B5EF4-FFF2-40B4-BE49-F238E27FC236}">
                <a16:creationId xmlns:a16="http://schemas.microsoft.com/office/drawing/2014/main" id="{644BB24E-CDB7-424B-B0F2-88C22487C9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837" y="5522131"/>
            <a:ext cx="601663" cy="601663"/>
          </a:xfrm>
          <a:prstGeom prst="rect">
            <a:avLst/>
          </a:prstGeom>
        </p:spPr>
      </p:pic>
      <p:pic>
        <p:nvPicPr>
          <p:cNvPr id="220" name="Picture 219" descr="Icon&#10;&#10;Description automatically generated">
            <a:extLst>
              <a:ext uri="{FF2B5EF4-FFF2-40B4-BE49-F238E27FC236}">
                <a16:creationId xmlns:a16="http://schemas.microsoft.com/office/drawing/2014/main" id="{3F2DA59B-A3CC-EB49-B36D-378CAE7386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031" y="4538674"/>
            <a:ext cx="601663" cy="601663"/>
          </a:xfrm>
          <a:prstGeom prst="rect">
            <a:avLst/>
          </a:prstGeom>
        </p:spPr>
      </p:pic>
      <p:pic>
        <p:nvPicPr>
          <p:cNvPr id="221" name="Picture 220" descr="Icon&#10;&#10;Description automatically generated">
            <a:extLst>
              <a:ext uri="{FF2B5EF4-FFF2-40B4-BE49-F238E27FC236}">
                <a16:creationId xmlns:a16="http://schemas.microsoft.com/office/drawing/2014/main" id="{708ECC33-ED27-D848-9E21-9D7848C92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43" y="3575858"/>
            <a:ext cx="601663" cy="601663"/>
          </a:xfrm>
          <a:prstGeom prst="rect">
            <a:avLst/>
          </a:prstGeom>
        </p:spPr>
      </p:pic>
      <p:pic>
        <p:nvPicPr>
          <p:cNvPr id="222" name="Picture 221" descr="Icon&#10;&#10;Description automatically generated">
            <a:extLst>
              <a:ext uri="{FF2B5EF4-FFF2-40B4-BE49-F238E27FC236}">
                <a16:creationId xmlns:a16="http://schemas.microsoft.com/office/drawing/2014/main" id="{8EA0D3A6-753F-4E4A-BA10-A1BBF13154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225" y="3575858"/>
            <a:ext cx="601663" cy="601663"/>
          </a:xfrm>
          <a:prstGeom prst="rect">
            <a:avLst/>
          </a:prstGeom>
        </p:spPr>
      </p:pic>
      <p:pic>
        <p:nvPicPr>
          <p:cNvPr id="223" name="Picture 222" descr="Icon&#10;&#10;Description automatically generated">
            <a:extLst>
              <a:ext uri="{FF2B5EF4-FFF2-40B4-BE49-F238E27FC236}">
                <a16:creationId xmlns:a16="http://schemas.microsoft.com/office/drawing/2014/main" id="{E3728FDF-FAF4-C648-B49A-AAD6C0E94B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418" y="3575858"/>
            <a:ext cx="601663" cy="601663"/>
          </a:xfrm>
          <a:prstGeom prst="rect">
            <a:avLst/>
          </a:prstGeom>
        </p:spPr>
      </p:pic>
      <p:sp>
        <p:nvSpPr>
          <p:cNvPr id="224" name="TextBox 223">
            <a:extLst>
              <a:ext uri="{FF2B5EF4-FFF2-40B4-BE49-F238E27FC236}">
                <a16:creationId xmlns:a16="http://schemas.microsoft.com/office/drawing/2014/main" id="{BC339A03-760F-784A-930B-865842DDE044}"/>
              </a:ext>
            </a:extLst>
          </p:cNvPr>
          <p:cNvSpPr txBox="1"/>
          <p:nvPr/>
        </p:nvSpPr>
        <p:spPr>
          <a:xfrm>
            <a:off x="220359" y="1124886"/>
            <a:ext cx="529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 feel "burned out" by my work (Ordinal Scale)</a:t>
            </a:r>
            <a:endParaRPr lang="en-US" b="1" dirty="0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CA35984A-BE40-F544-8E3A-C467164E8C17}"/>
              </a:ext>
            </a:extLst>
          </p:cNvPr>
          <p:cNvSpPr/>
          <p:nvPr/>
        </p:nvSpPr>
        <p:spPr>
          <a:xfrm>
            <a:off x="376656" y="1569226"/>
            <a:ext cx="228600" cy="228600"/>
          </a:xfrm>
          <a:prstGeom prst="ellipse">
            <a:avLst/>
          </a:prstGeom>
          <a:noFill/>
          <a:ln>
            <a:solidFill>
              <a:srgbClr val="5D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57D9B0D-AA1A-2F4B-B721-DB9B2EBBD9C6}"/>
              </a:ext>
            </a:extLst>
          </p:cNvPr>
          <p:cNvSpPr txBox="1"/>
          <p:nvPr/>
        </p:nvSpPr>
        <p:spPr>
          <a:xfrm>
            <a:off x="661915" y="1514249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Never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C4ED1EE7-17FD-DF46-8935-58084043D899}"/>
              </a:ext>
            </a:extLst>
          </p:cNvPr>
          <p:cNvSpPr/>
          <p:nvPr/>
        </p:nvSpPr>
        <p:spPr>
          <a:xfrm>
            <a:off x="2072635" y="1569226"/>
            <a:ext cx="228600" cy="228600"/>
          </a:xfrm>
          <a:prstGeom prst="ellipse">
            <a:avLst/>
          </a:prstGeom>
          <a:noFill/>
          <a:ln>
            <a:solidFill>
              <a:srgbClr val="5D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0146C030-889E-F548-919C-21BFAAE467E2}"/>
              </a:ext>
            </a:extLst>
          </p:cNvPr>
          <p:cNvSpPr/>
          <p:nvPr/>
        </p:nvSpPr>
        <p:spPr>
          <a:xfrm>
            <a:off x="3768614" y="1569226"/>
            <a:ext cx="228600" cy="228600"/>
          </a:xfrm>
          <a:prstGeom prst="ellipse">
            <a:avLst/>
          </a:prstGeom>
          <a:noFill/>
          <a:ln>
            <a:solidFill>
              <a:srgbClr val="5D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675EC593-EBF7-C142-AF1E-4484F9A1C71F}"/>
              </a:ext>
            </a:extLst>
          </p:cNvPr>
          <p:cNvSpPr/>
          <p:nvPr/>
        </p:nvSpPr>
        <p:spPr>
          <a:xfrm>
            <a:off x="376655" y="1982788"/>
            <a:ext cx="228600" cy="228600"/>
          </a:xfrm>
          <a:prstGeom prst="ellipse">
            <a:avLst/>
          </a:prstGeom>
          <a:solidFill>
            <a:srgbClr val="5D97BB"/>
          </a:solidFill>
          <a:ln>
            <a:solidFill>
              <a:srgbClr val="5D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4771A846-27F1-A549-B43D-FF559D28CEFC}"/>
              </a:ext>
            </a:extLst>
          </p:cNvPr>
          <p:cNvSpPr/>
          <p:nvPr/>
        </p:nvSpPr>
        <p:spPr>
          <a:xfrm>
            <a:off x="2072634" y="1982788"/>
            <a:ext cx="228600" cy="228600"/>
          </a:xfrm>
          <a:prstGeom prst="ellipse">
            <a:avLst/>
          </a:prstGeom>
          <a:solidFill>
            <a:srgbClr val="5D97BB"/>
          </a:solidFill>
          <a:ln>
            <a:solidFill>
              <a:srgbClr val="5D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264EFE77-E000-2743-B313-CB2AE6AF9A8C}"/>
              </a:ext>
            </a:extLst>
          </p:cNvPr>
          <p:cNvSpPr/>
          <p:nvPr/>
        </p:nvSpPr>
        <p:spPr>
          <a:xfrm>
            <a:off x="3768613" y="1982788"/>
            <a:ext cx="228600" cy="228600"/>
          </a:xfrm>
          <a:prstGeom prst="ellipse">
            <a:avLst/>
          </a:prstGeom>
          <a:solidFill>
            <a:srgbClr val="5D97BB"/>
          </a:solidFill>
          <a:ln>
            <a:solidFill>
              <a:srgbClr val="5D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AD34DF3-E698-7047-B0AD-5C50B2FCA623}"/>
              </a:ext>
            </a:extLst>
          </p:cNvPr>
          <p:cNvSpPr txBox="1"/>
          <p:nvPr/>
        </p:nvSpPr>
        <p:spPr>
          <a:xfrm>
            <a:off x="2362702" y="1514249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Sporadic 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E26FEFC-F1D0-144F-A5DA-4248230D9A8C}"/>
              </a:ext>
            </a:extLst>
          </p:cNvPr>
          <p:cNvSpPr txBox="1"/>
          <p:nvPr/>
        </p:nvSpPr>
        <p:spPr>
          <a:xfrm>
            <a:off x="3997213" y="1514249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Occasionally 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9193B64-6352-6B46-A5F8-A6B526CEF9C2}"/>
              </a:ext>
            </a:extLst>
          </p:cNvPr>
          <p:cNvSpPr txBox="1"/>
          <p:nvPr/>
        </p:nvSpPr>
        <p:spPr>
          <a:xfrm>
            <a:off x="659010" y="1927811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Regularly 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68C500C-50AE-D247-BD9C-5972DB071F12}"/>
              </a:ext>
            </a:extLst>
          </p:cNvPr>
          <p:cNvSpPr txBox="1"/>
          <p:nvPr/>
        </p:nvSpPr>
        <p:spPr>
          <a:xfrm>
            <a:off x="2322926" y="1927811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Often</a:t>
            </a: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22D36899-F0E8-7D44-94A7-74384A2D1982}"/>
              </a:ext>
            </a:extLst>
          </p:cNvPr>
          <p:cNvSpPr/>
          <p:nvPr/>
        </p:nvSpPr>
        <p:spPr>
          <a:xfrm>
            <a:off x="5464593" y="1982788"/>
            <a:ext cx="228600" cy="228600"/>
          </a:xfrm>
          <a:prstGeom prst="ellipse">
            <a:avLst/>
          </a:prstGeom>
          <a:solidFill>
            <a:srgbClr val="5D97BB"/>
          </a:solidFill>
          <a:ln>
            <a:solidFill>
              <a:srgbClr val="5D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22B5D2B-8A38-1149-BA1B-2B0062E595E7}"/>
              </a:ext>
            </a:extLst>
          </p:cNvPr>
          <p:cNvSpPr txBox="1"/>
          <p:nvPr/>
        </p:nvSpPr>
        <p:spPr>
          <a:xfrm>
            <a:off x="3989771" y="1927811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Very Often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5088184-A9DE-8444-8387-8185BA67105C}"/>
              </a:ext>
            </a:extLst>
          </p:cNvPr>
          <p:cNvSpPr txBox="1"/>
          <p:nvPr/>
        </p:nvSpPr>
        <p:spPr>
          <a:xfrm>
            <a:off x="5656616" y="1927811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Always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FEA33E-F4E6-A644-B31E-C521950320C4}"/>
              </a:ext>
            </a:extLst>
          </p:cNvPr>
          <p:cNvCxnSpPr/>
          <p:nvPr/>
        </p:nvCxnSpPr>
        <p:spPr>
          <a:xfrm>
            <a:off x="6629398" y="1271588"/>
            <a:ext cx="0" cy="939800"/>
          </a:xfrm>
          <a:prstGeom prst="line">
            <a:avLst/>
          </a:prstGeom>
          <a:ln w="12700">
            <a:solidFill>
              <a:srgbClr val="5D97B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592E6D23-6BAE-9846-B96E-C798F2FFD9D5}"/>
              </a:ext>
            </a:extLst>
          </p:cNvPr>
          <p:cNvCxnSpPr>
            <a:cxnSpLocks/>
          </p:cNvCxnSpPr>
          <p:nvPr/>
        </p:nvCxnSpPr>
        <p:spPr>
          <a:xfrm>
            <a:off x="348079" y="2311406"/>
            <a:ext cx="11480383" cy="0"/>
          </a:xfrm>
          <a:prstGeom prst="line">
            <a:avLst/>
          </a:prstGeom>
          <a:ln w="12700">
            <a:solidFill>
              <a:srgbClr val="5D97B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96677B6-7A5E-5646-BCA6-E26C814C7B98}"/>
              </a:ext>
            </a:extLst>
          </p:cNvPr>
          <p:cNvSpPr txBox="1"/>
          <p:nvPr/>
        </p:nvSpPr>
        <p:spPr>
          <a:xfrm>
            <a:off x="6672262" y="1108756"/>
            <a:ext cx="516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 feel "burned out" by my work (Binary Scale)</a:t>
            </a:r>
            <a:endParaRPr lang="en-US" b="1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B41E0CA1-D3F7-D745-AC02-9EB6317DA627}"/>
              </a:ext>
            </a:extLst>
          </p:cNvPr>
          <p:cNvSpPr/>
          <p:nvPr/>
        </p:nvSpPr>
        <p:spPr>
          <a:xfrm>
            <a:off x="6901739" y="1566059"/>
            <a:ext cx="228600" cy="228600"/>
          </a:xfrm>
          <a:prstGeom prst="ellipse">
            <a:avLst/>
          </a:prstGeom>
          <a:solidFill>
            <a:srgbClr val="5D97BB"/>
          </a:solidFill>
          <a:ln>
            <a:solidFill>
              <a:srgbClr val="5D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8804F03-BC63-1143-AC7B-FE43FDAE8DB5}"/>
              </a:ext>
            </a:extLst>
          </p:cNvPr>
          <p:cNvSpPr txBox="1"/>
          <p:nvPr/>
        </p:nvSpPr>
        <p:spPr>
          <a:xfrm>
            <a:off x="7186998" y="1511082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DF48B560-25CD-4C41-BAE2-AFB5CDF59727}"/>
              </a:ext>
            </a:extLst>
          </p:cNvPr>
          <p:cNvSpPr/>
          <p:nvPr/>
        </p:nvSpPr>
        <p:spPr>
          <a:xfrm>
            <a:off x="6901738" y="1979621"/>
            <a:ext cx="228600" cy="228600"/>
          </a:xfrm>
          <a:prstGeom prst="ellipse">
            <a:avLst/>
          </a:prstGeom>
          <a:noFill/>
          <a:ln>
            <a:solidFill>
              <a:srgbClr val="5D9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B1E7901-451B-B047-A568-29C1660E2932}"/>
              </a:ext>
            </a:extLst>
          </p:cNvPr>
          <p:cNvSpPr txBox="1"/>
          <p:nvPr/>
        </p:nvSpPr>
        <p:spPr>
          <a:xfrm>
            <a:off x="7184093" y="1924644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75F21BF-2320-D348-BA78-7DCD9A4A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A number of models were used to explain the burnout 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36807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>
            <a:extLst>
              <a:ext uri="{FF2B5EF4-FFF2-40B4-BE49-F238E27FC236}">
                <a16:creationId xmlns:a16="http://schemas.microsoft.com/office/drawing/2014/main" id="{31130F86-A0DC-C144-B9C5-2A2B893E7DD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0007079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33" name="Object 32" hidden="1">
                        <a:extLst>
                          <a:ext uri="{FF2B5EF4-FFF2-40B4-BE49-F238E27FC236}">
                            <a16:creationId xmlns:a16="http://schemas.microsoft.com/office/drawing/2014/main" id="{31130F86-A0DC-C144-B9C5-2A2B893E7D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5BE8B64-3EB2-D743-9145-862A64B42C17}"/>
              </a:ext>
            </a:extLst>
          </p:cNvPr>
          <p:cNvSpPr/>
          <p:nvPr/>
        </p:nvSpPr>
        <p:spPr>
          <a:xfrm>
            <a:off x="2418281" y="1249710"/>
            <a:ext cx="1490191" cy="92005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Analysis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66DD8F8-F97A-8647-9B06-FD39E611970F}"/>
              </a:ext>
            </a:extLst>
          </p:cNvPr>
          <p:cNvSpPr/>
          <p:nvPr/>
        </p:nvSpPr>
        <p:spPr>
          <a:xfrm>
            <a:off x="4007994" y="1249710"/>
            <a:ext cx="1490191" cy="9200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Regression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AF8C32A-9250-8049-83DA-D451DE8271C9}"/>
              </a:ext>
            </a:extLst>
          </p:cNvPr>
          <p:cNvSpPr/>
          <p:nvPr/>
        </p:nvSpPr>
        <p:spPr>
          <a:xfrm>
            <a:off x="5597707" y="1249710"/>
            <a:ext cx="1490191" cy="920055"/>
          </a:xfrm>
          <a:prstGeom prst="rect">
            <a:avLst/>
          </a:prstGeom>
          <a:solidFill>
            <a:srgbClr val="5D9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F36647B-3D37-D04F-88AE-5C844BF68C49}"/>
              </a:ext>
            </a:extLst>
          </p:cNvPr>
          <p:cNvSpPr/>
          <p:nvPr/>
        </p:nvSpPr>
        <p:spPr>
          <a:xfrm>
            <a:off x="7187420" y="1249710"/>
            <a:ext cx="1490191" cy="9200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 Regression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5B46189-20CE-E343-B402-92B630A56B6D}"/>
              </a:ext>
            </a:extLst>
          </p:cNvPr>
          <p:cNvSpPr/>
          <p:nvPr/>
        </p:nvSpPr>
        <p:spPr>
          <a:xfrm>
            <a:off x="8777133" y="1249710"/>
            <a:ext cx="1490191" cy="9200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 Regression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512F682E-123D-3A43-94A2-B857CD0DD4E8}"/>
              </a:ext>
            </a:extLst>
          </p:cNvPr>
          <p:cNvSpPr/>
          <p:nvPr/>
        </p:nvSpPr>
        <p:spPr>
          <a:xfrm>
            <a:off x="10366847" y="1249710"/>
            <a:ext cx="1490191" cy="9200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Regression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43B53BE-FB1B-C641-A224-B308C5E0EC92}"/>
              </a:ext>
            </a:extLst>
          </p:cNvPr>
          <p:cNvSpPr/>
          <p:nvPr/>
        </p:nvSpPr>
        <p:spPr>
          <a:xfrm>
            <a:off x="346875" y="2169764"/>
            <a:ext cx="1807389" cy="12686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Burnout on an</a:t>
            </a:r>
            <a:r>
              <a:rPr lang="en-US" b="1" dirty="0">
                <a:solidFill>
                  <a:schemeClr val="tx1"/>
                </a:solidFill>
              </a:rPr>
              <a:t> ordinal </a:t>
            </a:r>
            <a:r>
              <a:rPr lang="en-US" dirty="0">
                <a:solidFill>
                  <a:schemeClr val="tx1"/>
                </a:solidFill>
              </a:rPr>
              <a:t>scale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D76E5A6-4E72-D74B-A347-07F53CC3F069}"/>
              </a:ext>
            </a:extLst>
          </p:cNvPr>
          <p:cNvSpPr/>
          <p:nvPr/>
        </p:nvSpPr>
        <p:spPr>
          <a:xfrm>
            <a:off x="346875" y="3589653"/>
            <a:ext cx="1807389" cy="12686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Burnout on a </a:t>
            </a:r>
            <a:r>
              <a:rPr lang="en-US" b="1" dirty="0">
                <a:solidFill>
                  <a:schemeClr val="tx1"/>
                </a:solidFill>
              </a:rPr>
              <a:t>binary</a:t>
            </a:r>
            <a:r>
              <a:rPr lang="en-US" dirty="0">
                <a:solidFill>
                  <a:schemeClr val="tx1"/>
                </a:solidFill>
              </a:rPr>
              <a:t> scale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B724D340-77B3-724F-B78A-6CA59D22E16E}"/>
              </a:ext>
            </a:extLst>
          </p:cNvPr>
          <p:cNvSpPr/>
          <p:nvPr/>
        </p:nvSpPr>
        <p:spPr>
          <a:xfrm>
            <a:off x="334963" y="5009541"/>
            <a:ext cx="1819301" cy="12686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b="1" dirty="0">
                <a:solidFill>
                  <a:schemeClr val="tx1"/>
                </a:solidFill>
              </a:rPr>
              <a:t>summary variables 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75F21BF-2320-D348-BA78-7DCD9A4A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The Random Forest Regression was the best performing model in explaining burnout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08C1D-697A-0F42-9B0F-20F285EC2011}"/>
              </a:ext>
            </a:extLst>
          </p:cNvPr>
          <p:cNvSpPr txBox="1"/>
          <p:nvPr/>
        </p:nvSpPr>
        <p:spPr>
          <a:xfrm>
            <a:off x="2418281" y="3786686"/>
            <a:ext cx="1490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Clustering Score: </a:t>
            </a:r>
          </a:p>
          <a:p>
            <a:pPr algn="ctr"/>
            <a:r>
              <a:rPr lang="en-US" b="1" dirty="0"/>
              <a:t>80%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7AC368-DE15-E64E-95D6-624E993F582E}"/>
              </a:ext>
            </a:extLst>
          </p:cNvPr>
          <p:cNvSpPr txBox="1"/>
          <p:nvPr/>
        </p:nvSpPr>
        <p:spPr>
          <a:xfrm>
            <a:off x="5641950" y="5578794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R2: </a:t>
            </a:r>
            <a:r>
              <a:rPr lang="en-US" b="1" dirty="0"/>
              <a:t>62.3%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0A8B8B-6959-2D4A-95E7-40AE649021DA}"/>
              </a:ext>
            </a:extLst>
          </p:cNvPr>
          <p:cNvSpPr txBox="1"/>
          <p:nvPr/>
        </p:nvSpPr>
        <p:spPr>
          <a:xfrm>
            <a:off x="4066349" y="2631326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R2: </a:t>
            </a:r>
            <a:r>
              <a:rPr lang="en-GB" b="1" dirty="0"/>
              <a:t>83.6%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CA6ECD-2324-E241-824A-99FD671007EC}"/>
              </a:ext>
            </a:extLst>
          </p:cNvPr>
          <p:cNvSpPr txBox="1"/>
          <p:nvPr/>
        </p:nvSpPr>
        <p:spPr>
          <a:xfrm>
            <a:off x="7328022" y="4063685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R2: </a:t>
            </a:r>
            <a:r>
              <a:rPr lang="en-US" b="1" dirty="0"/>
              <a:t>69.9%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77754D-9585-B345-A0F8-92F603F7BD5B}"/>
              </a:ext>
            </a:extLst>
          </p:cNvPr>
          <p:cNvSpPr txBox="1"/>
          <p:nvPr/>
        </p:nvSpPr>
        <p:spPr>
          <a:xfrm>
            <a:off x="8917735" y="2631326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R2: </a:t>
            </a:r>
            <a:r>
              <a:rPr lang="en-US" b="1" dirty="0"/>
              <a:t>95.7%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B19F3E-4BFA-B14A-AFE5-6E5E943E8F10}"/>
              </a:ext>
            </a:extLst>
          </p:cNvPr>
          <p:cNvSpPr txBox="1"/>
          <p:nvPr/>
        </p:nvSpPr>
        <p:spPr>
          <a:xfrm>
            <a:off x="10507449" y="2631326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R2: </a:t>
            </a:r>
            <a:r>
              <a:rPr lang="en-US" b="1" dirty="0"/>
              <a:t>91.5%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0C61C-B40C-7241-92C9-B35168C88CC6}"/>
              </a:ext>
            </a:extLst>
          </p:cNvPr>
          <p:cNvSpPr txBox="1"/>
          <p:nvPr/>
        </p:nvSpPr>
        <p:spPr>
          <a:xfrm>
            <a:off x="5597706" y="3925186"/>
            <a:ext cx="149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Singular Matrix Error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0B01AE-12EF-A749-ACB3-6B010C87CD6B}"/>
              </a:ext>
            </a:extLst>
          </p:cNvPr>
          <p:cNvSpPr/>
          <p:nvPr/>
        </p:nvSpPr>
        <p:spPr>
          <a:xfrm>
            <a:off x="8777133" y="2330247"/>
            <a:ext cx="1490191" cy="920055"/>
          </a:xfrm>
          <a:prstGeom prst="rect">
            <a:avLst/>
          </a:prstGeom>
          <a:noFill/>
          <a:ln>
            <a:solidFill>
              <a:srgbClr val="09AD1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27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B530FFD88184680BEF4038B4B5FCA" ma:contentTypeVersion="6" ma:contentTypeDescription="Create a new document." ma:contentTypeScope="" ma:versionID="24279cd8e4a142563ccea551de16fb83">
  <xsd:schema xmlns:xsd="http://www.w3.org/2001/XMLSchema" xmlns:xs="http://www.w3.org/2001/XMLSchema" xmlns:p="http://schemas.microsoft.com/office/2006/metadata/properties" xmlns:ns2="42b50de2-c69d-4d7e-b834-0b489fd6ea04" targetNamespace="http://schemas.microsoft.com/office/2006/metadata/properties" ma:root="true" ma:fieldsID="b5ff9600373f7f82746dcdd913559cda" ns2:_="">
    <xsd:import namespace="42b50de2-c69d-4d7e-b834-0b489fd6ea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b50de2-c69d-4d7e-b834-0b489fd6ea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0AF567-FA0C-44D0-93C2-FAC5E78035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b50de2-c69d-4d7e-b834-0b489fd6ea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3B031B-2231-4611-9444-B3F16F0983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CC181A-8C26-4099-BCF9-A57CBD169E50}">
  <ds:schemaRefs>
    <ds:schemaRef ds:uri="42b50de2-c69d-4d7e-b834-0b489fd6ea04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4553</TotalTime>
  <Words>1089</Words>
  <Application>Microsoft Macintosh PowerPoint</Application>
  <PresentationFormat>Widescreen</PresentationFormat>
  <Paragraphs>136</Paragraphs>
  <Slides>13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Arvo</vt:lpstr>
      <vt:lpstr>Calibri</vt:lpstr>
      <vt:lpstr>Century Gothic</vt:lpstr>
      <vt:lpstr>Georgia</vt:lpstr>
      <vt:lpstr>Sitka Subheading Semibold</vt:lpstr>
      <vt:lpstr>Source Sans Pro</vt:lpstr>
      <vt:lpstr>Wingdings</vt:lpstr>
      <vt:lpstr>office theme</vt:lpstr>
      <vt:lpstr>think-cell Slide</vt:lpstr>
      <vt:lpstr>PowerPoint Presentation</vt:lpstr>
      <vt:lpstr>There were a number of ways we considered to use data analytics in order to solve managerial issues. </vt:lpstr>
      <vt:lpstr>We opted for the employee focus as all of us are soon to be employees </vt:lpstr>
      <vt:lpstr>Risk of burnout is an increasingly relevant topic which needs to be addressed by managers</vt:lpstr>
      <vt:lpstr>Risk of burnout is an increasingly relevant topic which needs to be addressed by managers</vt:lpstr>
      <vt:lpstr>We had to choose and adjust our dataset set to fit all managers </vt:lpstr>
      <vt:lpstr>A number of actions had to be taken in order to predict burnout and its most influential factors</vt:lpstr>
      <vt:lpstr>A number of models were used to explain the burnout dependent variable</vt:lpstr>
      <vt:lpstr>The Random Forest Regression was the best performing model in explaining burnout </vt:lpstr>
      <vt:lpstr>The app shows fours variables which the manager can change in order to have his employees below the burnout risk threshold </vt:lpstr>
      <vt:lpstr>Through function minimization, the manager can reduce burnout to either the threshold level or the optimal level of burnout </vt:lpstr>
      <vt:lpstr>This app allows managers to determine the burnout score of their employees and see how they can reduce it </vt:lpstr>
      <vt:lpstr>This app allows managers to determine the burnout score of their employees and see how they can reduce 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Baccaro, GiuseppeLucio</cp:lastModifiedBy>
  <cp:revision>17</cp:revision>
  <dcterms:created xsi:type="dcterms:W3CDTF">2022-03-24T13:19:15Z</dcterms:created>
  <dcterms:modified xsi:type="dcterms:W3CDTF">2022-05-25T11:48:08Z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0x010100439B530FFD88184680BEF4038B4B5FCA</vt:lpwstr>
  </property>
</Properties>
</file>