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it-IT" altLang="en-US"/>
              <a:t>Catalogo bibliotecario</a:t>
            </a:r>
            <a:endParaRPr lang="it-IT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it-IT" altLang="en-US"/>
              <a:t>Diagramma ER</a:t>
            </a:r>
            <a:endParaRPr lang="it-IT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it-IT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Diagramma ER</a:t>
            </a:r>
            <a:endParaRPr lang="it-IT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927100" y="1108075"/>
            <a:ext cx="2254250" cy="2320925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189355" y="1391920"/>
            <a:ext cx="17303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id (PK)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isbn (UNIQUE)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titolo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annoPubblicazione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numeroPagine</a:t>
            </a:r>
            <a:endParaRPr lang="en-US" altLang="en-US" sz="1200"/>
          </a:p>
        </p:txBody>
      </p:sp>
      <p:sp>
        <p:nvSpPr>
          <p:cNvPr id="6" name="Rounded Rectangle 5"/>
          <p:cNvSpPr/>
          <p:nvPr/>
        </p:nvSpPr>
        <p:spPr>
          <a:xfrm>
            <a:off x="3958590" y="1691005"/>
            <a:ext cx="2273300" cy="193294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370955" y="3824605"/>
            <a:ext cx="2413000" cy="277812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12415" y="4264025"/>
            <a:ext cx="2273300" cy="225933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080500" y="1392555"/>
            <a:ext cx="2273300" cy="281241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237355" y="1892935"/>
            <a:ext cx="1994535" cy="181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id (PK, FK da ElementoCatalogo)</a:t>
            </a:r>
            <a:endParaRPr lang="en-US" altLang="en-US" sz="1200"/>
          </a:p>
          <a:p>
            <a:pPr lvl="0" indent="0">
              <a:buFont typeface="Arial" panose="020B0604020202020204" pitchFamily="34" charset="0"/>
              <a:buNone/>
            </a:pPr>
            <a:endParaRPr lang="en-US" altLang="en-US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autore</a:t>
            </a:r>
            <a:endParaRPr lang="en-US" altLang="en-US" sz="1200"/>
          </a:p>
          <a:p>
            <a:pPr lvl="0" indent="0">
              <a:buFont typeface="Arial" panose="020B0604020202020204" pitchFamily="34" charset="0"/>
              <a:buNone/>
            </a:pPr>
            <a:endParaRPr lang="en-US" altLang="en-US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genere (Enum: Fantasy, Narrativa, Giallo, etc.)</a:t>
            </a:r>
            <a:endParaRPr lang="en-US" altLang="en-US" sz="1200"/>
          </a:p>
        </p:txBody>
      </p:sp>
      <p:sp>
        <p:nvSpPr>
          <p:cNvPr id="15" name="Text Box 14"/>
          <p:cNvSpPr txBox="1"/>
          <p:nvPr/>
        </p:nvSpPr>
        <p:spPr>
          <a:xfrm>
            <a:off x="9344025" y="1691005"/>
            <a:ext cx="1730375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id (PK)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nome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cognome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dataNascita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numeroTessera (UNIQUE)</a:t>
            </a:r>
            <a:endParaRPr lang="en-US" altLang="en-US" sz="1200"/>
          </a:p>
        </p:txBody>
      </p:sp>
      <p:sp>
        <p:nvSpPr>
          <p:cNvPr id="16" name="Text Box 15"/>
          <p:cNvSpPr txBox="1"/>
          <p:nvPr/>
        </p:nvSpPr>
        <p:spPr>
          <a:xfrm>
            <a:off x="6510655" y="4031615"/>
            <a:ext cx="200152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 id (PK)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utente_id (FK da Utente)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 elemento_id (FK da ElementoCatalogo)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dataInizioPrestito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dataRestituzionePrevista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dataRestituzioneEffettiva (può essere NULL)</a:t>
            </a:r>
            <a:endParaRPr lang="en-US" altLang="en-US" sz="1200"/>
          </a:p>
        </p:txBody>
      </p:sp>
      <p:sp>
        <p:nvSpPr>
          <p:cNvPr id="17" name="Text Box 16"/>
          <p:cNvSpPr txBox="1"/>
          <p:nvPr/>
        </p:nvSpPr>
        <p:spPr>
          <a:xfrm>
            <a:off x="2992120" y="4719320"/>
            <a:ext cx="1919605" cy="1310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id  (PK, FK da ElementoCatalogo)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t-IT" altLang="en-US" sz="1200"/>
              <a:t>periodicità </a:t>
            </a:r>
            <a:r>
              <a:rPr lang="en-US" altLang="en-US" sz="1200"/>
              <a:t>(Enum: Settimanale, Mensile, Semestrale)</a:t>
            </a:r>
            <a:endParaRPr lang="en-US" altLang="en-US" sz="1200"/>
          </a:p>
        </p:txBody>
      </p:sp>
      <p:sp>
        <p:nvSpPr>
          <p:cNvPr id="19" name="Text Box 18"/>
          <p:cNvSpPr txBox="1"/>
          <p:nvPr/>
        </p:nvSpPr>
        <p:spPr>
          <a:xfrm>
            <a:off x="1080770" y="739775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it-IT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ElementoCatalogo</a:t>
            </a:r>
            <a:endParaRPr lang="it-IT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121150" y="1322705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Libro</a:t>
            </a:r>
            <a:endParaRPr lang="it-IT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9235440" y="1023620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Utente</a:t>
            </a:r>
            <a:endParaRPr lang="it-IT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964180" y="3905885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Rivista</a:t>
            </a:r>
            <a:endParaRPr lang="it-IT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564630" y="3456305"/>
            <a:ext cx="1947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it-IT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Prestito</a:t>
            </a:r>
            <a:endParaRPr lang="it-IT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23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pPr algn="ctr"/>
            <a:r>
              <a:rPr lang="it-IT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Riepilogo</a:t>
            </a:r>
            <a:endParaRPr lang="it-IT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135"/>
            <a:ext cx="10515600" cy="5324475"/>
          </a:xfrm>
        </p:spPr>
        <p:txBody>
          <a:bodyPr>
            <a:normAutofit fontScale="70000"/>
          </a:bodyPr>
          <a:p>
            <a:r>
              <a:rPr lang="en-US" altLang="en-US" sz="1600"/>
              <a:t>Entità Principali</a:t>
            </a:r>
            <a:endParaRPr lang="en-US" altLang="en-US" sz="1600"/>
          </a:p>
          <a:p>
            <a:pPr marL="0" indent="0">
              <a:buNone/>
            </a:pPr>
            <a:r>
              <a:rPr lang="it-IT" altLang="en-US" sz="1600"/>
              <a:t>1.  </a:t>
            </a:r>
            <a:r>
              <a:rPr lang="en-US" altLang="en-US" sz="1600"/>
              <a:t>ElementoCatalogo (Superclasse Astratta)</a:t>
            </a:r>
            <a:r>
              <a:rPr lang="it-IT" altLang="en-US" sz="1600"/>
              <a:t>, </a:t>
            </a:r>
            <a:r>
              <a:rPr lang="en-US" altLang="en-US" sz="1600"/>
              <a:t>Rappresenta un generico elemento della biblioteca</a:t>
            </a:r>
            <a:r>
              <a:rPr lang="it-IT" altLang="en-US" sz="1600"/>
              <a:t>;  </a:t>
            </a:r>
            <a:endParaRPr lang="it-IT" altLang="en-US" sz="1600"/>
          </a:p>
          <a:p>
            <a:pPr marL="457200" lvl="1" indent="0">
              <a:buNone/>
            </a:pPr>
            <a:r>
              <a:rPr lang="it-IT" altLang="en-US" sz="1370"/>
              <a:t> </a:t>
            </a:r>
            <a:r>
              <a:rPr lang="en-US" altLang="en-US" sz="1370"/>
              <a:t>Contiene gli attributi:</a:t>
            </a:r>
            <a:r>
              <a:rPr lang="it-IT" altLang="en-US" sz="1370"/>
              <a:t> </a:t>
            </a:r>
            <a:r>
              <a:rPr lang="en-US" altLang="en-US" sz="1370"/>
              <a:t>id (PK)</a:t>
            </a:r>
            <a:r>
              <a:rPr lang="it-IT" altLang="en-US" sz="1370"/>
              <a:t>, </a:t>
            </a:r>
            <a:r>
              <a:rPr lang="en-US" altLang="en-US" sz="1370"/>
              <a:t>isbn (UNIQUE)</a:t>
            </a:r>
            <a:r>
              <a:rPr lang="it-IT" altLang="en-US" sz="1370"/>
              <a:t>, </a:t>
            </a:r>
            <a:r>
              <a:rPr lang="en-US" altLang="en-US" sz="1370"/>
              <a:t>titolo</a:t>
            </a:r>
            <a:r>
              <a:rPr lang="it-IT" altLang="en-US" sz="1370"/>
              <a:t>, an</a:t>
            </a:r>
            <a:r>
              <a:rPr lang="en-US" altLang="en-US" sz="1370"/>
              <a:t>noPubblicazione</a:t>
            </a:r>
            <a:r>
              <a:rPr lang="it-IT" altLang="en-US" sz="1370"/>
              <a:t>, </a:t>
            </a:r>
            <a:r>
              <a:rPr lang="en-US" altLang="en-US" sz="1370"/>
              <a:t>numeroPagine</a:t>
            </a:r>
            <a:endParaRPr lang="en-US" altLang="en-US" sz="1370"/>
          </a:p>
          <a:p>
            <a:pPr lvl="1"/>
            <a:r>
              <a:rPr lang="en-US" altLang="en-US" sz="1600"/>
              <a:t>Ereditarietà:</a:t>
            </a:r>
            <a:endParaRPr lang="en-US" altLang="en-US" sz="1600"/>
          </a:p>
          <a:p>
            <a:pPr marL="457200" lvl="1" indent="0">
              <a:buNone/>
            </a:pPr>
            <a:r>
              <a:rPr lang="it-IT" altLang="en-US" sz="1600"/>
              <a:t> </a:t>
            </a:r>
            <a:r>
              <a:rPr lang="en-US" altLang="en-US" sz="1600"/>
              <a:t>Libro e Rivista estendono questa entità con la strategia JOINED.</a:t>
            </a:r>
            <a:endParaRPr lang="en-US" altLang="en-US" sz="1600"/>
          </a:p>
          <a:p>
            <a:pPr marL="0" lvl="0" indent="0">
              <a:buNone/>
            </a:pPr>
            <a:r>
              <a:rPr lang="it-IT" altLang="en-US" sz="1600"/>
              <a:t>2. </a:t>
            </a:r>
            <a:r>
              <a:rPr lang="en-US" altLang="en-US" sz="1600"/>
              <a:t>Contiene attributi specifici:</a:t>
            </a:r>
            <a:r>
              <a:rPr lang="it-IT" altLang="en-US" sz="1600"/>
              <a:t> </a:t>
            </a:r>
            <a:r>
              <a:rPr lang="en-US" altLang="en-US" sz="1600"/>
              <a:t>autore</a:t>
            </a:r>
            <a:r>
              <a:rPr lang="it-IT" altLang="en-US" sz="1600"/>
              <a:t>, </a:t>
            </a:r>
            <a:r>
              <a:rPr lang="en-US" altLang="en-US" sz="1600"/>
              <a:t>genere (Enum: Fantasy, Giallo, Horror, ecc.)</a:t>
            </a:r>
            <a:endParaRPr lang="en-US" altLang="en-US" sz="1600"/>
          </a:p>
          <a:p>
            <a:pPr lvl="1"/>
            <a:r>
              <a:rPr lang="en-US" altLang="en-US" sz="1600"/>
              <a:t>Relazione:</a:t>
            </a:r>
            <a:r>
              <a:rPr lang="it-IT" altLang="en-US" sz="1600"/>
              <a:t> </a:t>
            </a:r>
            <a:endParaRPr lang="it-IT" altLang="en-US" sz="1600"/>
          </a:p>
          <a:p>
            <a:pPr marL="457200" lvl="1" indent="0">
              <a:buNone/>
            </a:pPr>
            <a:r>
              <a:rPr lang="en-US" altLang="en-US" sz="1600"/>
              <a:t>1:1 con ElementoCatalogo (ogni libro </a:t>
            </a:r>
            <a:r>
              <a:rPr lang="" altLang="en-US" sz="1600"/>
              <a:t>è</a:t>
            </a:r>
            <a:r>
              <a:rPr lang="en-US" altLang="en-US" sz="1600"/>
              <a:t> un elemento del catalogo).</a:t>
            </a:r>
            <a:endParaRPr lang="en-US" altLang="en-US" sz="1600"/>
          </a:p>
          <a:p>
            <a:pPr marL="0" lvl="0" indent="0">
              <a:buNone/>
            </a:pPr>
            <a:r>
              <a:rPr lang="it-IT" altLang="en-US" sz="1600"/>
              <a:t>3. </a:t>
            </a:r>
            <a:r>
              <a:rPr lang="en-US" altLang="en-US" sz="1600"/>
              <a:t>Contiene attributi specifici:</a:t>
            </a:r>
            <a:r>
              <a:rPr lang="it-IT" altLang="en-US" sz="1600"/>
              <a:t> </a:t>
            </a:r>
            <a:r>
              <a:rPr lang="en-US" altLang="en-US" sz="1600"/>
              <a:t>periodicita (Enum: Settimanale, Mensile, Semestrale)</a:t>
            </a:r>
            <a:endParaRPr lang="en-US" altLang="en-US" sz="1600"/>
          </a:p>
          <a:p>
            <a:pPr lvl="1"/>
            <a:r>
              <a:rPr lang="en-US" altLang="en-US" sz="1600"/>
              <a:t>Relazione:</a:t>
            </a:r>
            <a:r>
              <a:rPr lang="it-IT" altLang="en-US" sz="1600"/>
              <a:t> </a:t>
            </a:r>
            <a:endParaRPr lang="it-IT" altLang="en-US" sz="1600"/>
          </a:p>
          <a:p>
            <a:pPr marL="457200" lvl="1" indent="0">
              <a:buNone/>
            </a:pPr>
            <a:r>
              <a:rPr lang="en-US" altLang="en-US" sz="1600"/>
              <a:t>1:1 con ElementoCatalogo (ogni rivista </a:t>
            </a:r>
            <a:r>
              <a:rPr lang="" altLang="en-US" sz="1600"/>
              <a:t>è</a:t>
            </a:r>
            <a:r>
              <a:rPr lang="en-US" altLang="en-US" sz="1600"/>
              <a:t> un elemento del catalogo).</a:t>
            </a:r>
            <a:endParaRPr lang="en-US" altLang="en-US" sz="1600"/>
          </a:p>
          <a:p>
            <a:pPr marL="0" lvl="0" indent="0">
              <a:buNone/>
            </a:pPr>
            <a:r>
              <a:rPr lang="it-IT" altLang="en-US" sz="1600"/>
              <a:t>4.</a:t>
            </a:r>
            <a:r>
              <a:rPr lang="en-US" altLang="en-US" sz="1600"/>
              <a:t>Rappresenta una persona registrata nella biblioteca.</a:t>
            </a:r>
            <a:endParaRPr lang="en-US" altLang="en-US" sz="1600"/>
          </a:p>
          <a:p>
            <a:pPr marL="457200" lvl="1" indent="0">
              <a:buNone/>
            </a:pPr>
            <a:r>
              <a:rPr lang="en-US" altLang="en-US" sz="1600"/>
              <a:t>Contiene gli attributi:id (PK)</a:t>
            </a:r>
            <a:r>
              <a:rPr lang="it-IT" altLang="en-US" sz="1600"/>
              <a:t>, n</a:t>
            </a:r>
            <a:r>
              <a:rPr lang="en-US" altLang="en-US" sz="1600"/>
              <a:t>ome</a:t>
            </a:r>
            <a:r>
              <a:rPr lang="it-IT" altLang="en-US" sz="1600"/>
              <a:t>, </a:t>
            </a:r>
            <a:r>
              <a:rPr lang="en-US" altLang="en-US" sz="1600"/>
              <a:t>cognome</a:t>
            </a:r>
            <a:r>
              <a:rPr lang="it-IT" altLang="en-US" sz="1600"/>
              <a:t>, </a:t>
            </a:r>
            <a:r>
              <a:rPr lang="en-US" altLang="en-US" sz="1600"/>
              <a:t>dataNascita</a:t>
            </a:r>
            <a:r>
              <a:rPr lang="it-IT" altLang="en-US" sz="1600"/>
              <a:t>, </a:t>
            </a:r>
            <a:r>
              <a:rPr lang="en-US" altLang="en-US" sz="1600"/>
              <a:t>numeroTessera (UNIQUE)</a:t>
            </a:r>
            <a:endParaRPr lang="en-US" altLang="en-US" sz="1600"/>
          </a:p>
          <a:p>
            <a:pPr lvl="1"/>
            <a:r>
              <a:rPr lang="en-US" altLang="en-US" sz="1600"/>
              <a:t>Relazione:</a:t>
            </a:r>
            <a:endParaRPr lang="en-US" altLang="en-US" sz="1600"/>
          </a:p>
          <a:p>
            <a:pPr marL="457200" lvl="1" indent="0">
              <a:buNone/>
            </a:pPr>
            <a:r>
              <a:rPr lang="it-IT" altLang="en-US" sz="1600"/>
              <a:t> </a:t>
            </a:r>
            <a:r>
              <a:rPr lang="en-US" altLang="en-US" sz="1600"/>
              <a:t>1:N con Prestito (un utente può avere più prestiti attivi).</a:t>
            </a:r>
            <a:endParaRPr lang="en-US" altLang="en-US" sz="1600"/>
          </a:p>
          <a:p>
            <a:pPr marL="0" lvl="0" indent="0">
              <a:buNone/>
            </a:pPr>
            <a:r>
              <a:rPr lang="it-IT" altLang="en-US" sz="1600"/>
              <a:t>5.</a:t>
            </a:r>
            <a:r>
              <a:rPr lang="en-US" altLang="en-US" sz="1600"/>
              <a:t>Registra il prestito di un libro o una rivista.</a:t>
            </a:r>
            <a:endParaRPr lang="en-US" altLang="en-US" sz="1600"/>
          </a:p>
          <a:p>
            <a:pPr marL="457200" lvl="1" indent="0">
              <a:buNone/>
            </a:pPr>
            <a:r>
              <a:rPr lang="en-US" altLang="en-US" sz="1600"/>
              <a:t>Contiene gli attributi:</a:t>
            </a:r>
            <a:r>
              <a:rPr lang="it-IT" altLang="en-US" sz="1600"/>
              <a:t> </a:t>
            </a:r>
            <a:r>
              <a:rPr lang="en-US" altLang="en-US" sz="1600"/>
              <a:t>id (PK)</a:t>
            </a:r>
            <a:r>
              <a:rPr lang="it-IT" altLang="en-US" sz="1600"/>
              <a:t>, </a:t>
            </a:r>
            <a:r>
              <a:rPr lang="en-US" altLang="en-US" sz="1600"/>
              <a:t>utente_id (FK → Utente)</a:t>
            </a:r>
            <a:r>
              <a:rPr lang="it-IT" altLang="en-US" sz="1600"/>
              <a:t>, </a:t>
            </a:r>
            <a:r>
              <a:rPr lang="en-US" altLang="en-US" sz="1600"/>
              <a:t>elemento_id (FK → ElementoCatalogo)</a:t>
            </a:r>
            <a:r>
              <a:rPr lang="it-IT" altLang="en-US" sz="1600"/>
              <a:t>, </a:t>
            </a:r>
            <a:r>
              <a:rPr lang="en-US" altLang="en-US" sz="1600"/>
              <a:t>dataInizioPrestito</a:t>
            </a:r>
            <a:r>
              <a:rPr lang="it-IT" altLang="en-US" sz="1600"/>
              <a:t>, </a:t>
            </a:r>
            <a:r>
              <a:rPr lang="en-US" altLang="en-US" sz="1600"/>
              <a:t>dataRestituzionePrevista (default: +30 giorni)</a:t>
            </a:r>
            <a:r>
              <a:rPr lang="it-IT" altLang="en-US" sz="1600"/>
              <a:t>, </a:t>
            </a:r>
            <a:r>
              <a:rPr lang="en-US" altLang="en-US" sz="1600"/>
              <a:t>dataRestituzioneEffettiva (può essere NULL se il prestito </a:t>
            </a:r>
            <a:r>
              <a:rPr lang="" altLang="en-US" sz="1600"/>
              <a:t>è</a:t>
            </a:r>
            <a:r>
              <a:rPr lang="en-US" altLang="en-US" sz="1600"/>
              <a:t> ancora attivo)</a:t>
            </a:r>
            <a:endParaRPr lang="en-US" altLang="en-US" sz="1600"/>
          </a:p>
          <a:p>
            <a:pPr lvl="1"/>
            <a:r>
              <a:rPr lang="en-US" altLang="en-US" sz="1600"/>
              <a:t>Relazioni:</a:t>
            </a:r>
            <a:r>
              <a:rPr lang="it-IT" altLang="en-US" sz="1600"/>
              <a:t> </a:t>
            </a:r>
            <a:endParaRPr lang="it-IT" altLang="en-US" sz="1600"/>
          </a:p>
          <a:p>
            <a:pPr marL="457200" lvl="1" indent="0">
              <a:buNone/>
            </a:pPr>
            <a:r>
              <a:rPr lang="en-US" altLang="en-US" sz="1600"/>
              <a:t>N:1 con Utente (un utente può avere più prestiti)</a:t>
            </a:r>
            <a:endParaRPr lang="en-US" altLang="en-US" sz="1600"/>
          </a:p>
          <a:p>
            <a:pPr marL="457200" lvl="1" indent="0">
              <a:buNone/>
            </a:pPr>
            <a:r>
              <a:rPr lang="en-US" altLang="en-US" sz="1600"/>
              <a:t>N:1 con ElementoCatalogo (uno stesso libro/rivista può essere prestato più volte).</a:t>
            </a:r>
            <a:endParaRPr lang="en-US" altLang="en-US" sz="1600"/>
          </a:p>
          <a:p>
            <a:pPr marL="457200" lvl="1" indent="0">
              <a:buNone/>
            </a:pPr>
            <a:endParaRPr lang="en-US" altLang="en-US" sz="1025"/>
          </a:p>
          <a:p>
            <a:pPr marL="457200" lvl="1" indent="0">
              <a:buNone/>
            </a:pPr>
            <a:endParaRPr lang="en-US" altLang="en-US" sz="1025"/>
          </a:p>
          <a:p>
            <a:pPr marL="0" indent="0">
              <a:buNone/>
            </a:pPr>
            <a:endParaRPr lang="en-US" altLang="en-US" sz="1200"/>
          </a:p>
          <a:p>
            <a:pPr marL="0" indent="0">
              <a:buNone/>
            </a:pPr>
            <a:endParaRPr lang="en-US" altLang="en-US" sz="1200"/>
          </a:p>
          <a:p>
            <a:pPr marL="457200" lvl="1" indent="0">
              <a:buNone/>
            </a:pPr>
            <a:endParaRPr lang="en-US" altLang="en-US" sz="1200"/>
          </a:p>
          <a:p>
            <a:pPr marL="457200" lvl="1" indent="0">
              <a:buNone/>
            </a:pPr>
            <a:endParaRPr lang="en-US" altLang="en-US" sz="1200"/>
          </a:p>
          <a:p>
            <a:pPr lvl="1"/>
            <a:endParaRPr lang="en-US" alt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</Words>
  <Application>WPS Presentation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Catalogo bibliotecario</dc:title>
  <dc:creator>Giuseppe</dc:creator>
  <cp:lastModifiedBy>Giuseppe</cp:lastModifiedBy>
  <cp:revision>1</cp:revision>
  <dcterms:created xsi:type="dcterms:W3CDTF">2025-03-29T10:17:05Z</dcterms:created>
  <dcterms:modified xsi:type="dcterms:W3CDTF">2025-03-29T10:17:05Z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099BFE25314B4AA798A8EB9ED7DE05B0_11</vt:lpwstr>
  </property>
  <property fmtid="{D5CDD505-2E9C-101B-9397-08002B2CF9AE}" pid="3" name="KSOProductBuildVer">
    <vt:lpwstr>1033-12.2.0.20326</vt:lpwstr>
  </property>
</Properties>
</file>