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900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rgast.com/mrd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Giuseppe Blandi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1000001403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30/04/2022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Accesso ai sottomenù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515" y="1524000"/>
            <a:ext cx="6779092" cy="467152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Si accede ad uno dei sottomenù cliccando su uno dei quattro pulsanti gialli in alto</a:t>
            </a:r>
          </a:p>
          <a:p>
            <a:r>
              <a:rPr lang="it-IT" sz="2000" dirty="0" smtClean="0"/>
              <a:t>La visualizzazione dei sottomenù uno alla volta avviene grazie all’utilizzo di classi “</a:t>
            </a:r>
            <a:r>
              <a:rPr lang="it-IT" sz="2000" dirty="0" err="1" smtClean="0"/>
              <a:t>hidden</a:t>
            </a:r>
            <a:r>
              <a:rPr lang="it-IT" sz="2000" dirty="0" smtClean="0"/>
              <a:t>” che nascondono quello che non vogliamo vedere. </a:t>
            </a:r>
          </a:p>
          <a:p>
            <a:r>
              <a:rPr lang="it-IT" sz="2000" dirty="0" smtClean="0"/>
              <a:t>Questi comportamenti sono implementati nel file </a:t>
            </a:r>
            <a:r>
              <a:rPr lang="it-IT" sz="2000" dirty="0" err="1" smtClean="0"/>
              <a:t>script.js</a:t>
            </a:r>
            <a:r>
              <a:rPr lang="it-IT" sz="2000" dirty="0" smtClean="0"/>
              <a:t> insieme al funzionamento del quiz</a:t>
            </a:r>
          </a:p>
          <a:p>
            <a:r>
              <a:rPr lang="it-IT" sz="2000" dirty="0" smtClean="0"/>
              <a:t>Il funzionamento delle api viene implementato nel file </a:t>
            </a:r>
            <a:r>
              <a:rPr lang="it-IT" sz="2000" dirty="0" err="1" smtClean="0"/>
              <a:t>api.js</a:t>
            </a:r>
            <a:endParaRPr lang="it-IT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986" y="424961"/>
            <a:ext cx="8935399" cy="131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ccia in su 14"/>
          <p:cNvSpPr/>
          <p:nvPr/>
        </p:nvSpPr>
        <p:spPr>
          <a:xfrm>
            <a:off x="6091707" y="1429555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/>
          <p:cNvSpPr/>
          <p:nvPr/>
        </p:nvSpPr>
        <p:spPr>
          <a:xfrm>
            <a:off x="10249437" y="1363014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su 18"/>
          <p:cNvSpPr/>
          <p:nvPr/>
        </p:nvSpPr>
        <p:spPr>
          <a:xfrm>
            <a:off x="8791977" y="1412383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su 20"/>
          <p:cNvSpPr/>
          <p:nvPr/>
        </p:nvSpPr>
        <p:spPr>
          <a:xfrm>
            <a:off x="7411791" y="1397358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7675"/>
            <a:ext cx="4034971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llout con freccia a sinistra 21"/>
          <p:cNvSpPr/>
          <p:nvPr/>
        </p:nvSpPr>
        <p:spPr>
          <a:xfrm>
            <a:off x="4049486" y="5486400"/>
            <a:ext cx="2815771" cy="1371600"/>
          </a:xfrm>
          <a:prstGeom prst="leftArrowCallout">
            <a:avLst>
              <a:gd name="adj1" fmla="val 12302"/>
              <a:gd name="adj2" fmla="val 16534"/>
              <a:gd name="adj3" fmla="val 25000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Esempio utilizzo classi “</a:t>
            </a:r>
            <a:r>
              <a:rPr lang="it-IT" dirty="0" err="1" smtClean="0">
                <a:solidFill>
                  <a:schemeClr val="tx1"/>
                </a:solidFill>
              </a:rPr>
              <a:t>hidden</a:t>
            </a:r>
            <a:r>
              <a:rPr lang="it-IT" dirty="0" smtClean="0">
                <a:solidFill>
                  <a:schemeClr val="tx1"/>
                </a:solidFill>
              </a:rPr>
              <a:t> per mostrare il sottomenù “classifiche””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Schermata home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6208520"/>
          </a:xfrm>
        </p:spPr>
        <p:txBody>
          <a:bodyPr anchor="ctr">
            <a:normAutofit/>
          </a:bodyPr>
          <a:lstStyle/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Non è altro che la schermata che si vede non appena apriamo la pagina web, a cui possiamo ritornare in qualsiasi momento cliccando sul pulsante home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56845" cy="59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Freccia in su 14"/>
          <p:cNvSpPr/>
          <p:nvPr/>
        </p:nvSpPr>
        <p:spPr>
          <a:xfrm>
            <a:off x="1674253" y="425003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02" y="1192438"/>
            <a:ext cx="5238504" cy="449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Sottomenù: quiz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6208520"/>
          </a:xfrm>
        </p:spPr>
        <p:txBody>
          <a:bodyPr anchor="ctr">
            <a:normAutofit/>
          </a:bodyPr>
          <a:lstStyle/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Cliccando su quiz ci spostiamo alla pagina contenente il secondo </a:t>
            </a:r>
            <a:r>
              <a:rPr lang="it-IT" sz="2000" dirty="0" err="1" smtClean="0"/>
              <a:t>homework</a:t>
            </a:r>
            <a:r>
              <a:rPr lang="it-IT" sz="2000" dirty="0" smtClean="0"/>
              <a:t>, quindi il quiz sul creare il proprio team, perfettamente funzionante</a:t>
            </a:r>
            <a:endParaRPr lang="it-IT" sz="2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56845" cy="59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Freccia in su 16"/>
          <p:cNvSpPr/>
          <p:nvPr/>
        </p:nvSpPr>
        <p:spPr>
          <a:xfrm>
            <a:off x="2279560" y="437882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2015" y="0"/>
            <a:ext cx="4175971" cy="551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1712889"/>
            <a:ext cx="3201366" cy="4520485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Sottomenù: ascolta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845" y="649480"/>
            <a:ext cx="8135155" cy="6208520"/>
          </a:xfrm>
        </p:spPr>
        <p:txBody>
          <a:bodyPr anchor="ctr">
            <a:normAutofit fontScale="92500" lnSpcReduction="20000"/>
          </a:bodyPr>
          <a:lstStyle/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endParaRPr lang="it-IT" sz="2000" dirty="0" smtClean="0"/>
          </a:p>
          <a:p>
            <a:pPr marL="457200" indent="-457200"/>
            <a:r>
              <a:rPr lang="it-IT" sz="2000" dirty="0" smtClean="0"/>
              <a:t>Accedendo ad ascolta, abbiamo a che fare con la prima API, quella di </a:t>
            </a:r>
            <a:r>
              <a:rPr lang="it-IT" sz="2000" dirty="0" err="1" smtClean="0"/>
              <a:t>spotify</a:t>
            </a:r>
            <a:r>
              <a:rPr lang="it-IT" sz="2000" dirty="0" smtClean="0"/>
              <a:t> (che utilizza </a:t>
            </a:r>
            <a:r>
              <a:rPr lang="it-IT" sz="2000" dirty="0" err="1" smtClean="0"/>
              <a:t>OAuth</a:t>
            </a:r>
            <a:r>
              <a:rPr lang="it-IT" sz="2000" dirty="0" smtClean="0"/>
              <a:t> 2), in questa schermata possiamo visualizzare tramite un menù a tendina due scelte:  ascoltare la sigla ufficiale della F1 oppure la </a:t>
            </a:r>
            <a:r>
              <a:rPr lang="it-IT" sz="2000" dirty="0" err="1" smtClean="0"/>
              <a:t>playlist</a:t>
            </a:r>
            <a:r>
              <a:rPr lang="it-IT" sz="2000" dirty="0" smtClean="0"/>
              <a:t> creata apposta da SkySportF1.</a:t>
            </a:r>
            <a:endParaRPr lang="it-IT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56845" cy="59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ccia in su 12"/>
          <p:cNvSpPr/>
          <p:nvPr/>
        </p:nvSpPr>
        <p:spPr>
          <a:xfrm>
            <a:off x="2884867" y="425003"/>
            <a:ext cx="218941" cy="1017431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5250"/>
            <a:ext cx="4057200" cy="73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llout con freccia in su 14"/>
          <p:cNvSpPr/>
          <p:nvPr/>
        </p:nvSpPr>
        <p:spPr>
          <a:xfrm>
            <a:off x="1249251" y="2613659"/>
            <a:ext cx="1481069" cy="940909"/>
          </a:xfrm>
          <a:prstGeom prst="upArrowCallout">
            <a:avLst>
              <a:gd name="adj1" fmla="val 8168"/>
              <a:gd name="adj2" fmla="val 9894"/>
              <a:gd name="adj3" fmla="val 14542"/>
              <a:gd name="adj4" fmla="val 500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Menu a tendina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t="24528"/>
          <a:stretch>
            <a:fillRect/>
          </a:stretch>
        </p:blipFill>
        <p:spPr bwMode="auto">
          <a:xfrm>
            <a:off x="4156702" y="0"/>
            <a:ext cx="5106980" cy="206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2311" y="2464320"/>
            <a:ext cx="6589690" cy="30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llout con freccia a sinistra 18"/>
          <p:cNvSpPr/>
          <p:nvPr/>
        </p:nvSpPr>
        <p:spPr>
          <a:xfrm>
            <a:off x="9259910" y="759854"/>
            <a:ext cx="1700011" cy="1081825"/>
          </a:xfrm>
          <a:prstGeom prst="leftArrowCallout">
            <a:avLst>
              <a:gd name="adj1" fmla="val 9841"/>
              <a:gd name="adj2" fmla="val 13095"/>
              <a:gd name="adj3" fmla="val 17857"/>
              <a:gd name="adj4" fmla="val 696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Sigla ufficiale F1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llout con freccia a destra 20"/>
          <p:cNvSpPr/>
          <p:nvPr/>
        </p:nvSpPr>
        <p:spPr>
          <a:xfrm>
            <a:off x="4082603" y="3438660"/>
            <a:ext cx="1545465" cy="1210614"/>
          </a:xfrm>
          <a:prstGeom prst="rightArrowCallout">
            <a:avLst>
              <a:gd name="adj1" fmla="val 7979"/>
              <a:gd name="adj2" fmla="val 11170"/>
              <a:gd name="adj3" fmla="val 15425"/>
              <a:gd name="adj4" fmla="val 708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Selezione SkySportF1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912" y="0"/>
            <a:ext cx="3668088" cy="178372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Funzionamento API </a:t>
            </a: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OAuth2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23515" cy="19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35580"/>
            <a:ext cx="5103705" cy="41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5237" y="0"/>
            <a:ext cx="2355112" cy="164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ttangolo 16"/>
          <p:cNvSpPr/>
          <p:nvPr/>
        </p:nvSpPr>
        <p:spPr>
          <a:xfrm>
            <a:off x="-1" y="1906073"/>
            <a:ext cx="7418232" cy="798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Facciamo una richiesta “POST” di un </a:t>
            </a:r>
            <a:r>
              <a:rPr lang="it-IT" dirty="0" err="1" smtClean="0">
                <a:solidFill>
                  <a:schemeClr val="tx1"/>
                </a:solidFill>
              </a:rPr>
              <a:t>token</a:t>
            </a:r>
            <a:r>
              <a:rPr lang="it-IT" dirty="0" smtClean="0">
                <a:solidFill>
                  <a:schemeClr val="tx1"/>
                </a:solidFill>
              </a:rPr>
              <a:t>, necessario per l’accesso e utilizzo dell’API, con i </a:t>
            </a:r>
            <a:r>
              <a:rPr lang="it-IT" dirty="0" err="1" smtClean="0">
                <a:solidFill>
                  <a:schemeClr val="tx1"/>
                </a:solidFill>
              </a:rPr>
              <a:t>clientId</a:t>
            </a:r>
            <a:r>
              <a:rPr lang="it-IT" dirty="0" smtClean="0">
                <a:solidFill>
                  <a:schemeClr val="tx1"/>
                </a:solidFill>
              </a:rPr>
              <a:t> e </a:t>
            </a:r>
            <a:r>
              <a:rPr lang="it-IT" dirty="0" err="1" smtClean="0">
                <a:solidFill>
                  <a:schemeClr val="tx1"/>
                </a:solidFill>
              </a:rPr>
              <a:t>clientSecret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 err="1" smtClean="0">
                <a:solidFill>
                  <a:schemeClr val="tx1"/>
                </a:solidFill>
              </a:rPr>
              <a:t>ottunuti</a:t>
            </a:r>
            <a:r>
              <a:rPr lang="it-IT" dirty="0" smtClean="0">
                <a:solidFill>
                  <a:schemeClr val="tx1"/>
                </a:solidFill>
              </a:rPr>
              <a:t> direttamente da </a:t>
            </a:r>
            <a:r>
              <a:rPr lang="it-IT" dirty="0" err="1" smtClean="0">
                <a:solidFill>
                  <a:schemeClr val="tx1"/>
                </a:solidFill>
              </a:rPr>
              <a:t>spotify</a:t>
            </a:r>
            <a:r>
              <a:rPr lang="it-IT" dirty="0" smtClean="0">
                <a:solidFill>
                  <a:schemeClr val="tx1"/>
                </a:solidFill>
              </a:rPr>
              <a:t>, se la richiesta va a buon fine avremo il permesso di utilizzare la loro API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7431110" y="1906073"/>
            <a:ext cx="605307" cy="79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1° fase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4932607" y="3322748"/>
            <a:ext cx="2781837" cy="3535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Dopo aver selezionato una delle due opzioni del menù a tendina entriamo nella funzione “</a:t>
            </a:r>
            <a:r>
              <a:rPr lang="it-IT" dirty="0" err="1" smtClean="0">
                <a:solidFill>
                  <a:schemeClr val="tx1"/>
                </a:solidFill>
              </a:rPr>
              <a:t>selezionaMusica</a:t>
            </a:r>
            <a:r>
              <a:rPr lang="it-IT" dirty="0" smtClean="0">
                <a:solidFill>
                  <a:schemeClr val="tx1"/>
                </a:solidFill>
              </a:rPr>
              <a:t>” che ci permette di accedere al link di quello che precedentemente abbiamo scelto, e utilizzando il </a:t>
            </a:r>
            <a:r>
              <a:rPr lang="it-IT" dirty="0" err="1" smtClean="0">
                <a:solidFill>
                  <a:schemeClr val="tx1"/>
                </a:solidFill>
              </a:rPr>
              <a:t>token</a:t>
            </a:r>
            <a:r>
              <a:rPr lang="it-IT" dirty="0" smtClean="0">
                <a:solidFill>
                  <a:schemeClr val="tx1"/>
                </a:solidFill>
              </a:rPr>
              <a:t> ottenuto abbiamo i link funzionanti delle due categorie, e dipende alla scelta rimandiamo tutto a due differenti funzioni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4932609" y="2781836"/>
            <a:ext cx="2782800" cy="528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2° fase</a:t>
            </a:r>
            <a:endParaRPr lang="it-IT" dirty="0"/>
          </a:p>
        </p:txBody>
      </p:sp>
      <p:sp>
        <p:nvSpPr>
          <p:cNvPr id="24" name="Segnaposto contenuto 23"/>
          <p:cNvSpPr>
            <a:spLocks noGrp="1"/>
          </p:cNvSpPr>
          <p:nvPr>
            <p:ph idx="1"/>
          </p:nvPr>
        </p:nvSpPr>
        <p:spPr>
          <a:xfrm>
            <a:off x="8931364" y="2807594"/>
            <a:ext cx="2134800" cy="477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it-IT" sz="1800" dirty="0" smtClean="0"/>
              <a:t>3° fase</a:t>
            </a:r>
            <a:endParaRPr lang="it-IT" sz="1800" dirty="0"/>
          </a:p>
        </p:txBody>
      </p:sp>
      <p:sp>
        <p:nvSpPr>
          <p:cNvPr id="25" name="Rettangolo 24"/>
          <p:cNvSpPr/>
          <p:nvPr/>
        </p:nvSpPr>
        <p:spPr>
          <a:xfrm>
            <a:off x="8925059" y="3271234"/>
            <a:ext cx="2137893" cy="2794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Entriamo in una delle due funzioni tra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” onJsonF1theme“ e “</a:t>
            </a:r>
            <a:r>
              <a:rPr lang="it-IT" dirty="0" err="1" smtClean="0">
                <a:solidFill>
                  <a:schemeClr val="tx1"/>
                </a:solidFill>
              </a:rPr>
              <a:t>onJsonMusica</a:t>
            </a:r>
            <a:r>
              <a:rPr lang="it-IT" dirty="0" smtClean="0">
                <a:solidFill>
                  <a:schemeClr val="tx1"/>
                </a:solidFill>
              </a:rPr>
              <a:t>”, nelle quali viene dato un aspetto grafico a quello che abbiamo deciso di visualizzare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64" y="5699419"/>
            <a:ext cx="3201366" cy="1158581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Sottomenù: classifiche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56845" cy="59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ccia in su 12"/>
          <p:cNvSpPr/>
          <p:nvPr/>
        </p:nvSpPr>
        <p:spPr>
          <a:xfrm>
            <a:off x="3479953" y="395975"/>
            <a:ext cx="235704" cy="62002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0"/>
            <a:ext cx="5000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1266862"/>
            <a:ext cx="4734586" cy="271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BFF2E38C-F4DE-4D47-8590-BBA66F1B1435}"/>
              </a:ext>
            </a:extLst>
          </p:cNvPr>
          <p:cNvSpPr txBox="1">
            <a:spLocks/>
          </p:cNvSpPr>
          <p:nvPr/>
        </p:nvSpPr>
        <p:spPr>
          <a:xfrm>
            <a:off x="4056845" y="649480"/>
            <a:ext cx="8135155" cy="620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Accedendo a classifiche, incontriamo la seconda API</a:t>
            </a:r>
            <a:r>
              <a:rPr lang="it-IT" sz="2000" baseline="0" dirty="0" smtClean="0"/>
              <a:t>,</a:t>
            </a:r>
            <a:r>
              <a:rPr lang="it-IT" sz="2000" dirty="0" smtClean="0"/>
              <a:t> senza autorizzazione, di </a:t>
            </a:r>
            <a:r>
              <a:rPr lang="it-IT" sz="2000" dirty="0" smtClean="0">
                <a:hlinkClick r:id="rId5"/>
              </a:rPr>
              <a:t>http://ergast.com/mrd/</a:t>
            </a:r>
            <a:r>
              <a:rPr lang="it-IT" sz="2000" dirty="0" smtClean="0"/>
              <a:t> .Nella schermata abbiamo una tendina dove possiamo scegliere tra classifica piloti e classifica costruttori ed una casella di testo da riempire con l’anno di cui si vuole vedere la classifica (anche l’attuale, sempre aggiornato)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64" y="5699419"/>
            <a:ext cx="3201366" cy="1158581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Funzionamento API </a:t>
            </a:r>
            <a:r>
              <a:rPr lang="it-IT" sz="4000" dirty="0" err="1" smtClean="0">
                <a:solidFill>
                  <a:srgbClr val="FFFFFF"/>
                </a:solidFill>
              </a:rPr>
              <a:t>Ergast</a:t>
            </a:r>
            <a:r>
              <a:rPr lang="it-IT" sz="4000" dirty="0" smtClean="0">
                <a:solidFill>
                  <a:srgbClr val="FFFFFF"/>
                </a:solidFill>
              </a:rPr>
              <a:t> no autorizzazione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6024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tangolo 18"/>
          <p:cNvSpPr/>
          <p:nvPr/>
        </p:nvSpPr>
        <p:spPr>
          <a:xfrm>
            <a:off x="1" y="2893045"/>
            <a:ext cx="5965370" cy="996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Non appena selezioniamo un’ opzione dal menù a tendina ed inseriamo un anno la funzione “</a:t>
            </a:r>
            <a:r>
              <a:rPr lang="it-IT" dirty="0" err="1" smtClean="0">
                <a:solidFill>
                  <a:schemeClr val="tx1"/>
                </a:solidFill>
              </a:rPr>
              <a:t>searchPilot</a:t>
            </a:r>
            <a:r>
              <a:rPr lang="it-IT" dirty="0" smtClean="0">
                <a:solidFill>
                  <a:schemeClr val="tx1"/>
                </a:solidFill>
              </a:rPr>
              <a:t>” ci da i link dove si trovano le informazioni che cerchiamo, e restituisce una di due funzioni possibili: “</a:t>
            </a:r>
            <a:r>
              <a:rPr lang="it-IT" dirty="0" err="1" smtClean="0">
                <a:solidFill>
                  <a:schemeClr val="tx1"/>
                </a:solidFill>
              </a:rPr>
              <a:t>onJsonPilot</a:t>
            </a:r>
            <a:r>
              <a:rPr lang="it-IT" dirty="0" smtClean="0">
                <a:solidFill>
                  <a:schemeClr val="tx1"/>
                </a:solidFill>
              </a:rPr>
              <a:t>” e “</a:t>
            </a:r>
            <a:r>
              <a:rPr lang="it-IT" dirty="0" err="1" smtClean="0">
                <a:solidFill>
                  <a:schemeClr val="tx1"/>
                </a:solidFill>
              </a:rPr>
              <a:t>onJsonTeam</a:t>
            </a:r>
            <a:r>
              <a:rPr lang="it-IT" dirty="0" smtClean="0">
                <a:solidFill>
                  <a:schemeClr val="tx1"/>
                </a:solidFill>
              </a:rPr>
              <a:t>”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979682" y="2893045"/>
            <a:ext cx="605307" cy="996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1° fase</a:t>
            </a:r>
            <a:endParaRPr lang="it-IT" dirty="0"/>
          </a:p>
        </p:txBody>
      </p:sp>
      <p:sp>
        <p:nvSpPr>
          <p:cNvPr id="22" name="Segnaposto contenuto 23"/>
          <p:cNvSpPr>
            <a:spLocks noGrp="1"/>
          </p:cNvSpPr>
          <p:nvPr>
            <p:ph idx="1"/>
          </p:nvPr>
        </p:nvSpPr>
        <p:spPr>
          <a:xfrm>
            <a:off x="7857306" y="1138451"/>
            <a:ext cx="2134800" cy="477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it-IT" sz="1800" dirty="0" smtClean="0"/>
              <a:t>2° fase</a:t>
            </a:r>
            <a:endParaRPr lang="it-IT" sz="1800" dirty="0"/>
          </a:p>
        </p:txBody>
      </p:sp>
      <p:sp>
        <p:nvSpPr>
          <p:cNvPr id="23" name="Rettangolo 22"/>
          <p:cNvSpPr/>
          <p:nvPr/>
        </p:nvSpPr>
        <p:spPr>
          <a:xfrm>
            <a:off x="7851001" y="1602091"/>
            <a:ext cx="2137893" cy="2794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Entriamo in una delle due funzioni tra ”</a:t>
            </a:r>
            <a:r>
              <a:rPr lang="it-IT" dirty="0" err="1" smtClean="0">
                <a:solidFill>
                  <a:schemeClr val="tx1"/>
                </a:solidFill>
              </a:rPr>
              <a:t>onJsonPilot</a:t>
            </a:r>
            <a:r>
              <a:rPr lang="it-IT" dirty="0" smtClean="0">
                <a:solidFill>
                  <a:schemeClr val="tx1"/>
                </a:solidFill>
              </a:rPr>
              <a:t>“ e “</a:t>
            </a:r>
            <a:r>
              <a:rPr lang="it-IT" dirty="0" err="1" smtClean="0">
                <a:solidFill>
                  <a:schemeClr val="tx1"/>
                </a:solidFill>
              </a:rPr>
              <a:t>onJsonTeam</a:t>
            </a:r>
            <a:r>
              <a:rPr lang="it-IT" dirty="0" smtClean="0">
                <a:solidFill>
                  <a:schemeClr val="tx1"/>
                </a:solidFill>
              </a:rPr>
              <a:t>”, nelle quali viene dato un aspetto grafico a quello che abbiamo deciso di visualizzare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471</Words>
  <Application>Microsoft Office PowerPoint</Application>
  <PresentationFormat>Personalizzato</PresentationFormat>
  <Paragraphs>91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MHW3</vt:lpstr>
      <vt:lpstr>Accesso ai sottomenù</vt:lpstr>
      <vt:lpstr>Schermata home</vt:lpstr>
      <vt:lpstr>Sottomenù: quiz</vt:lpstr>
      <vt:lpstr>    Sottomenù: ascolta</vt:lpstr>
      <vt:lpstr>Funzionamento API Spotify OAuth2</vt:lpstr>
      <vt:lpstr>Sottomenù: classifiche</vt:lpstr>
      <vt:lpstr>Funzionamento API Ergast no autorizzazione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Blandi</cp:lastModifiedBy>
  <cp:revision>3</cp:revision>
  <dcterms:created xsi:type="dcterms:W3CDTF">2021-03-24T16:57:46Z</dcterms:created>
  <dcterms:modified xsi:type="dcterms:W3CDTF">2022-04-30T15:45:56Z</dcterms:modified>
</cp:coreProperties>
</file>