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e2c311144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e2c311144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e2c31114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e2c31114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e2c311144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e2c311144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e2c31114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e2c31114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e2c3111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e2c3111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2c31114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2c31114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e2c31114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e2c31114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e2c31114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e2c31114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2c31114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e2c31114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e2c31114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e2c31114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e2c311144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e2c311144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e2c31114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e2c31114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815325"/>
            <a:ext cx="5952900" cy="14481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1200"/>
              </a:spcAft>
              <a:buNone/>
            </a:pPr>
            <a:r>
              <a:rPr lang="it"/>
              <a:t>WAVELET TRANSFORM</a:t>
            </a:r>
            <a:endParaRPr/>
          </a:p>
        </p:txBody>
      </p:sp>
      <p:sp>
        <p:nvSpPr>
          <p:cNvPr id="129" name="Google Shape;129;p13"/>
          <p:cNvSpPr txBox="1"/>
          <p:nvPr>
            <p:ph idx="1" type="subTitle"/>
          </p:nvPr>
        </p:nvSpPr>
        <p:spPr>
          <a:xfrm>
            <a:off x="2011100" y="3184558"/>
            <a:ext cx="5361300" cy="52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it" sz="1580"/>
              <a:t>Advanced Computer Automation - A.A 2019/2020</a:t>
            </a:r>
            <a:endParaRPr sz="1580"/>
          </a:p>
          <a:p>
            <a:pPr indent="0" lvl="0" marL="0" rtl="0" algn="ctr">
              <a:lnSpc>
                <a:spcPct val="80000"/>
              </a:lnSpc>
              <a:spcBef>
                <a:spcPts val="0"/>
              </a:spcBef>
              <a:spcAft>
                <a:spcPts val="0"/>
              </a:spcAft>
              <a:buSzPts val="605"/>
              <a:buNone/>
            </a:pPr>
            <a:r>
              <a:t/>
            </a:r>
            <a:endParaRPr sz="1580"/>
          </a:p>
          <a:p>
            <a:pPr indent="0" lvl="0" marL="0" rtl="0" algn="ctr">
              <a:lnSpc>
                <a:spcPct val="80000"/>
              </a:lnSpc>
              <a:spcBef>
                <a:spcPts val="0"/>
              </a:spcBef>
              <a:spcAft>
                <a:spcPts val="0"/>
              </a:spcAft>
              <a:buSzPts val="605"/>
              <a:buNone/>
            </a:pPr>
            <a:r>
              <a:rPr lang="it" sz="1580"/>
              <a:t>Università Degli Studi Pavia</a:t>
            </a:r>
            <a:endParaRPr sz="1580"/>
          </a:p>
        </p:txBody>
      </p:sp>
      <p:sp>
        <p:nvSpPr>
          <p:cNvPr id="130" name="Google Shape;130;p13"/>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pic>
        <p:nvPicPr>
          <p:cNvPr id="131" name="Google Shape;131;p13"/>
          <p:cNvPicPr preferRelativeResize="0"/>
          <p:nvPr/>
        </p:nvPicPr>
        <p:blipFill>
          <a:blip r:embed="rId3">
            <a:alphaModFix/>
          </a:blip>
          <a:stretch>
            <a:fillRect/>
          </a:stretch>
        </p:blipFill>
        <p:spPr>
          <a:xfrm>
            <a:off x="3872613" y="769975"/>
            <a:ext cx="1333475" cy="1333475"/>
          </a:xfrm>
          <a:prstGeom prst="rect">
            <a:avLst/>
          </a:prstGeom>
          <a:noFill/>
          <a:ln>
            <a:noFill/>
          </a:ln>
        </p:spPr>
      </p:pic>
      <p:sp>
        <p:nvSpPr>
          <p:cNvPr id="132" name="Google Shape;132;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819150" y="349025"/>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a:t>Open points about the overflow</a:t>
            </a:r>
            <a:endParaRPr/>
          </a:p>
        </p:txBody>
      </p:sp>
      <p:sp>
        <p:nvSpPr>
          <p:cNvPr id="208" name="Google Shape;208;p22"/>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209" name="Google Shape;209;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10" name="Google Shape;210;p22"/>
          <p:cNvPicPr preferRelativeResize="0"/>
          <p:nvPr/>
        </p:nvPicPr>
        <p:blipFill>
          <a:blip r:embed="rId3">
            <a:alphaModFix/>
          </a:blip>
          <a:stretch>
            <a:fillRect/>
          </a:stretch>
        </p:blipFill>
        <p:spPr>
          <a:xfrm>
            <a:off x="534875" y="1166950"/>
            <a:ext cx="4719801" cy="3115675"/>
          </a:xfrm>
          <a:prstGeom prst="rect">
            <a:avLst/>
          </a:prstGeom>
          <a:noFill/>
          <a:ln>
            <a:noFill/>
          </a:ln>
        </p:spPr>
      </p:pic>
      <p:pic>
        <p:nvPicPr>
          <p:cNvPr id="211" name="Google Shape;211;p22"/>
          <p:cNvPicPr preferRelativeResize="0"/>
          <p:nvPr/>
        </p:nvPicPr>
        <p:blipFill>
          <a:blip r:embed="rId4">
            <a:alphaModFix/>
          </a:blip>
          <a:stretch>
            <a:fillRect/>
          </a:stretch>
        </p:blipFill>
        <p:spPr>
          <a:xfrm>
            <a:off x="5370025" y="1428388"/>
            <a:ext cx="3457300" cy="228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a:t>Computation on GCP</a:t>
            </a:r>
            <a:endParaRPr/>
          </a:p>
        </p:txBody>
      </p:sp>
      <p:sp>
        <p:nvSpPr>
          <p:cNvPr id="217" name="Google Shape;217;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600">
                <a:solidFill>
                  <a:srgbClr val="000000"/>
                </a:solidFill>
              </a:rPr>
              <a:t>To test our implementation of parallelism for both wavelets and to see if there is an actual improvement in execution time we created 4 virtual machines on Google Cloud Platform and for each program executed two identical test: first test was to compute the transform of one image (immagini/leonessa.jpg, 3840x2160) 100 times to check the average time of execution, the second was to compute the transform on 6 different images with same resolution in an attempt to force cache’s swap.  In the end the average times of execution for each program are plotted over the number of VM’s CPUs. </a:t>
            </a:r>
            <a:endParaRPr sz="1700"/>
          </a:p>
        </p:txBody>
      </p:sp>
      <p:sp>
        <p:nvSpPr>
          <p:cNvPr id="218" name="Google Shape;218;p23"/>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219" name="Google Shape;219;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819150" y="31220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a:t>Computation on GCP</a:t>
            </a:r>
            <a:endParaRPr/>
          </a:p>
        </p:txBody>
      </p:sp>
      <p:sp>
        <p:nvSpPr>
          <p:cNvPr id="225" name="Google Shape;225;p24"/>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226" name="Google Shape;226;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27" name="Google Shape;227;p24"/>
          <p:cNvPicPr preferRelativeResize="0"/>
          <p:nvPr/>
        </p:nvPicPr>
        <p:blipFill>
          <a:blip r:embed="rId3">
            <a:alphaModFix/>
          </a:blip>
          <a:stretch>
            <a:fillRect/>
          </a:stretch>
        </p:blipFill>
        <p:spPr>
          <a:xfrm>
            <a:off x="573112" y="1050652"/>
            <a:ext cx="2592138" cy="1632300"/>
          </a:xfrm>
          <a:prstGeom prst="rect">
            <a:avLst/>
          </a:prstGeom>
          <a:noFill/>
          <a:ln>
            <a:noFill/>
          </a:ln>
        </p:spPr>
      </p:pic>
      <p:pic>
        <p:nvPicPr>
          <p:cNvPr id="228" name="Google Shape;228;p24"/>
          <p:cNvPicPr preferRelativeResize="0"/>
          <p:nvPr/>
        </p:nvPicPr>
        <p:blipFill>
          <a:blip r:embed="rId4">
            <a:alphaModFix/>
          </a:blip>
          <a:stretch>
            <a:fillRect/>
          </a:stretch>
        </p:blipFill>
        <p:spPr>
          <a:xfrm>
            <a:off x="572726" y="2637475"/>
            <a:ext cx="2592150" cy="1717299"/>
          </a:xfrm>
          <a:prstGeom prst="rect">
            <a:avLst/>
          </a:prstGeom>
          <a:noFill/>
          <a:ln>
            <a:noFill/>
          </a:ln>
        </p:spPr>
      </p:pic>
      <p:pic>
        <p:nvPicPr>
          <p:cNvPr id="229" name="Google Shape;229;p24"/>
          <p:cNvPicPr preferRelativeResize="0"/>
          <p:nvPr/>
        </p:nvPicPr>
        <p:blipFill>
          <a:blip r:embed="rId5">
            <a:alphaModFix/>
          </a:blip>
          <a:stretch>
            <a:fillRect/>
          </a:stretch>
        </p:blipFill>
        <p:spPr>
          <a:xfrm>
            <a:off x="3165250" y="1050638"/>
            <a:ext cx="2592150" cy="1775470"/>
          </a:xfrm>
          <a:prstGeom prst="rect">
            <a:avLst/>
          </a:prstGeom>
          <a:noFill/>
          <a:ln>
            <a:noFill/>
          </a:ln>
        </p:spPr>
      </p:pic>
      <p:pic>
        <p:nvPicPr>
          <p:cNvPr id="230" name="Google Shape;230;p24"/>
          <p:cNvPicPr preferRelativeResize="0"/>
          <p:nvPr/>
        </p:nvPicPr>
        <p:blipFill>
          <a:blip r:embed="rId6">
            <a:alphaModFix/>
          </a:blip>
          <a:stretch>
            <a:fillRect/>
          </a:stretch>
        </p:blipFill>
        <p:spPr>
          <a:xfrm>
            <a:off x="3165250" y="2562163"/>
            <a:ext cx="2592150" cy="1867922"/>
          </a:xfrm>
          <a:prstGeom prst="rect">
            <a:avLst/>
          </a:prstGeom>
          <a:noFill/>
          <a:ln>
            <a:noFill/>
          </a:ln>
        </p:spPr>
      </p:pic>
      <p:sp>
        <p:nvSpPr>
          <p:cNvPr id="231" name="Google Shape;231;p24"/>
          <p:cNvSpPr txBox="1"/>
          <p:nvPr/>
        </p:nvSpPr>
        <p:spPr>
          <a:xfrm>
            <a:off x="5757775" y="643800"/>
            <a:ext cx="3034200" cy="395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Calibri"/>
                <a:ea typeface="Calibri"/>
                <a:cs typeface="Calibri"/>
                <a:sym typeface="Calibri"/>
              </a:rPr>
              <a:t>Haar:</a:t>
            </a:r>
            <a:endParaRPr sz="1100">
              <a:latin typeface="Calibri"/>
              <a:ea typeface="Calibri"/>
              <a:cs typeface="Calibri"/>
              <a:sym typeface="Calibri"/>
            </a:endParaRPr>
          </a:p>
          <a:p>
            <a:pPr indent="0" lvl="0" marL="0" rtl="0" algn="l">
              <a:lnSpc>
                <a:spcPct val="115000"/>
              </a:lnSpc>
              <a:spcBef>
                <a:spcPts val="1200"/>
              </a:spcBef>
              <a:spcAft>
                <a:spcPts val="0"/>
              </a:spcAft>
              <a:buNone/>
            </a:pPr>
            <a:r>
              <a:rPr lang="it" sz="1000">
                <a:latin typeface="Calibri"/>
                <a:ea typeface="Calibri"/>
                <a:cs typeface="Calibri"/>
                <a:sym typeface="Calibri"/>
              </a:rPr>
              <a:t>S4(%) = (1 – 0.287937/0.334300) *100 = 13.86% 	     (Amdahl S4 = 3.988)</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it" sz="1000">
                <a:latin typeface="Calibri"/>
                <a:ea typeface="Calibri"/>
                <a:cs typeface="Calibri"/>
                <a:sym typeface="Calibri"/>
              </a:rPr>
              <a:t>S8(%) = (1 – 0.21463972/0.3671365) *100 = 13.86%	(Amdahl S8 = 7.944)</a:t>
            </a:r>
            <a:endParaRPr sz="1000">
              <a:latin typeface="Calibri"/>
              <a:ea typeface="Calibri"/>
              <a:cs typeface="Calibri"/>
              <a:sym typeface="Calibri"/>
            </a:endParaRPr>
          </a:p>
          <a:p>
            <a:pPr indent="0" lvl="0" marL="0" rtl="0" algn="l">
              <a:spcBef>
                <a:spcPts val="1200"/>
              </a:spcBef>
              <a:spcAft>
                <a:spcPts val="0"/>
              </a:spcAft>
              <a:buNone/>
            </a:pPr>
            <a:r>
              <a:rPr lang="it" sz="1000">
                <a:latin typeface="Calibri"/>
                <a:ea typeface="Calibri"/>
                <a:cs typeface="Calibri"/>
                <a:sym typeface="Calibri"/>
              </a:rPr>
              <a:t>S16(%) = (1 – 0.18083864/0.31064279) * 100 = 41.7%    (Amdahl S16 = 15,76)</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it" sz="1000">
                <a:latin typeface="Calibri"/>
                <a:ea typeface="Calibri"/>
                <a:cs typeface="Calibri"/>
                <a:sym typeface="Calibri"/>
              </a:rPr>
              <a:t>CDF 9/7:</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it" sz="1000">
                <a:latin typeface="Calibri"/>
                <a:ea typeface="Calibri"/>
                <a:cs typeface="Calibri"/>
                <a:sym typeface="Calibri"/>
              </a:rPr>
              <a:t>S4(%) = (1 - 0.428150 /0.704544) * 100 = 39.23%   (Amdahl S4 = 3.95)</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it" sz="1000">
                <a:latin typeface="Calibri"/>
                <a:ea typeface="Calibri"/>
                <a:cs typeface="Calibri"/>
                <a:sym typeface="Calibri"/>
              </a:rPr>
              <a:t>S8(%) = (1 - 0,20815271/0,62249513) * 100 = 66.56% (Amdahl S8 = 7.78)</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it" sz="1000">
                <a:latin typeface="Calibri"/>
                <a:ea typeface="Calibri"/>
                <a:cs typeface="Calibri"/>
                <a:sym typeface="Calibri"/>
              </a:rPr>
              <a:t>S16(%) = (1 - 0,10579385/0,65515247) * 100 = 83.85% (Amdahl S16 = 15,09)</a:t>
            </a:r>
            <a:endParaRPr sz="1000">
              <a:latin typeface="Calibri"/>
              <a:ea typeface="Calibri"/>
              <a:cs typeface="Calibri"/>
              <a:sym typeface="Calibri"/>
            </a:endParaRPr>
          </a:p>
          <a:p>
            <a:pPr indent="0" lvl="0" marL="0" rtl="0" algn="l">
              <a:spcBef>
                <a:spcPts val="1200"/>
              </a:spcBef>
              <a:spcAft>
                <a:spcPts val="0"/>
              </a:spcAft>
              <a:buNone/>
            </a:pPr>
            <a:r>
              <a:t/>
            </a:r>
            <a:endParaRPr sz="9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604225" y="22816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THANKS FOR THE ATTENTION</a:t>
            </a:r>
            <a:endParaRPr/>
          </a:p>
        </p:txBody>
      </p:sp>
      <p:sp>
        <p:nvSpPr>
          <p:cNvPr id="237" name="Google Shape;237;p25"/>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238" name="Google Shape;238;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764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Introduzione</a:t>
            </a:r>
            <a:endParaRPr/>
          </a:p>
        </p:txBody>
      </p:sp>
      <p:sp>
        <p:nvSpPr>
          <p:cNvPr id="138" name="Google Shape;138;p14"/>
          <p:cNvSpPr txBox="1"/>
          <p:nvPr>
            <p:ph idx="1" type="body"/>
          </p:nvPr>
        </p:nvSpPr>
        <p:spPr>
          <a:xfrm>
            <a:off x="385400" y="1633850"/>
            <a:ext cx="8293500" cy="296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it" sz="1600"/>
              <a:t>Our project is based on wavelet transforms specifically using Haar and CDF 9/7 functions. </a:t>
            </a:r>
            <a:endParaRPr sz="1600"/>
          </a:p>
          <a:p>
            <a:pPr indent="-330200" lvl="0" marL="457200" rtl="0" algn="l">
              <a:spcBef>
                <a:spcPts val="0"/>
              </a:spcBef>
              <a:spcAft>
                <a:spcPts val="0"/>
              </a:spcAft>
              <a:buSzPts val="1600"/>
              <a:buChar char="●"/>
            </a:pPr>
            <a:r>
              <a:rPr lang="it" sz="1600"/>
              <a:t>The project is realized in C style C++ using OpenCV to import and work on images, OpenMP for parallelization.</a:t>
            </a:r>
            <a:endParaRPr sz="1600"/>
          </a:p>
          <a:p>
            <a:pPr indent="-330200" lvl="0" marL="457200" rtl="0" algn="l">
              <a:spcBef>
                <a:spcPts val="0"/>
              </a:spcBef>
              <a:spcAft>
                <a:spcPts val="0"/>
              </a:spcAft>
              <a:buSzPts val="1600"/>
              <a:buChar char="●"/>
            </a:pPr>
            <a:r>
              <a:rPr lang="it" sz="1600"/>
              <a:t>Tests on serial and parallel versions of programs are executed using images with resolution equal to </a:t>
            </a:r>
            <a:r>
              <a:rPr lang="it" sz="1600">
                <a:solidFill>
                  <a:srgbClr val="000000"/>
                </a:solidFill>
              </a:rPr>
              <a:t>3840x2160 (4k UHD)</a:t>
            </a:r>
            <a:endParaRPr sz="1600">
              <a:solidFill>
                <a:srgbClr val="000000"/>
              </a:solidFill>
            </a:endParaRPr>
          </a:p>
          <a:p>
            <a:pPr indent="-330200" lvl="0" marL="457200" rtl="0" algn="l">
              <a:spcBef>
                <a:spcPts val="0"/>
              </a:spcBef>
              <a:spcAft>
                <a:spcPts val="0"/>
              </a:spcAft>
              <a:buClr>
                <a:srgbClr val="000000"/>
              </a:buClr>
              <a:buSzPts val="1600"/>
              <a:buChar char="●"/>
            </a:pPr>
            <a:r>
              <a:rPr lang="it" sz="1600">
                <a:solidFill>
                  <a:srgbClr val="000000"/>
                </a:solidFill>
              </a:rPr>
              <a:t>Execution times have been acquired with OpenMP internal time function.</a:t>
            </a:r>
            <a:endParaRPr sz="1600">
              <a:solidFill>
                <a:srgbClr val="000000"/>
              </a:solidFill>
            </a:endParaRPr>
          </a:p>
          <a:p>
            <a:pPr indent="-330200" lvl="0" marL="457200" rtl="0" algn="l">
              <a:spcBef>
                <a:spcPts val="0"/>
              </a:spcBef>
              <a:spcAft>
                <a:spcPts val="0"/>
              </a:spcAft>
              <a:buClr>
                <a:srgbClr val="000000"/>
              </a:buClr>
              <a:buSzPts val="1600"/>
              <a:buChar char="●"/>
            </a:pPr>
            <a:r>
              <a:rPr lang="it" sz="1600">
                <a:solidFill>
                  <a:srgbClr val="000000"/>
                </a:solidFill>
              </a:rPr>
              <a:t>On GCP we used standard vCPUs with increasing count of processors (namely 4,8 and 16 processors) for testing.</a:t>
            </a:r>
            <a:endParaRPr sz="1600">
              <a:solidFill>
                <a:srgbClr val="000000"/>
              </a:solidFill>
            </a:endParaRPr>
          </a:p>
        </p:txBody>
      </p:sp>
      <p:sp>
        <p:nvSpPr>
          <p:cNvPr id="139" name="Google Shape;139;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40" name="Google Shape;140;p14"/>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Haar wavelet transform and 9/7 wavelet transform</a:t>
            </a:r>
            <a:endParaRPr/>
          </a:p>
        </p:txBody>
      </p:sp>
      <p:sp>
        <p:nvSpPr>
          <p:cNvPr id="146" name="Google Shape;146;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rgbClr val="000000"/>
                </a:solidFill>
              </a:rPr>
              <a:t>The digital wavelet transform is usually computed through convolution and sub-sampling with a couple of filters to produce an approximation signal a (low pass filter result) and a detail signal d (high pass filter result).</a:t>
            </a:r>
            <a:endParaRPr sz="1600">
              <a:solidFill>
                <a:srgbClr val="000000"/>
              </a:solidFill>
            </a:endParaRPr>
          </a:p>
          <a:p>
            <a:pPr indent="0" lvl="0" marL="0" rtl="0" algn="l">
              <a:spcBef>
                <a:spcPts val="1200"/>
              </a:spcBef>
              <a:spcAft>
                <a:spcPts val="1200"/>
              </a:spcAft>
              <a:buNone/>
            </a:pPr>
            <a:r>
              <a:rPr lang="it" sz="1600">
                <a:solidFill>
                  <a:srgbClr val="000000"/>
                </a:solidFill>
              </a:rPr>
              <a:t>For 2-D signals there exist separable wavelets, for which the computation can be decomposed into horizontal processing (on the rows) followed by vertical processing (on the columns). </a:t>
            </a:r>
            <a:endParaRPr sz="2000">
              <a:solidFill>
                <a:srgbClr val="000000"/>
              </a:solidFill>
            </a:endParaRPr>
          </a:p>
        </p:txBody>
      </p:sp>
      <p:sp>
        <p:nvSpPr>
          <p:cNvPr id="147" name="Google Shape;147;p15"/>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148" name="Google Shape;148;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a:t>Haar wavelet transform</a:t>
            </a:r>
            <a:endParaRPr/>
          </a:p>
        </p:txBody>
      </p:sp>
      <p:sp>
        <p:nvSpPr>
          <p:cNvPr id="154" name="Google Shape;154;p16"/>
          <p:cNvSpPr txBox="1"/>
          <p:nvPr>
            <p:ph idx="1" type="body"/>
          </p:nvPr>
        </p:nvSpPr>
        <p:spPr>
          <a:xfrm>
            <a:off x="819150" y="24479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t" sz="1600">
                <a:solidFill>
                  <a:srgbClr val="000000"/>
                </a:solidFill>
                <a:latin typeface="Arial"/>
                <a:ea typeface="Arial"/>
                <a:cs typeface="Arial"/>
                <a:sym typeface="Arial"/>
              </a:rPr>
              <a:t>For an input represented by a list of 2</a:t>
            </a:r>
            <a:r>
              <a:rPr baseline="30000" lang="it" sz="1600">
                <a:solidFill>
                  <a:srgbClr val="000000"/>
                </a:solidFill>
                <a:latin typeface="Arial"/>
                <a:ea typeface="Arial"/>
                <a:cs typeface="Arial"/>
                <a:sym typeface="Arial"/>
              </a:rPr>
              <a:t>n</a:t>
            </a:r>
            <a:r>
              <a:rPr lang="it" sz="1600">
                <a:solidFill>
                  <a:srgbClr val="000000"/>
                </a:solidFill>
                <a:latin typeface="Arial"/>
                <a:ea typeface="Arial"/>
                <a:cs typeface="Arial"/>
                <a:sym typeface="Arial"/>
              </a:rPr>
              <a:t> numbers, the Haar wavelet transform may be considered to simply pair up input values, storing the difference and passing the sum. This process is repeated recursively, pairing up the sums to provide the next scale: finally resulting in 2</a:t>
            </a:r>
            <a:r>
              <a:rPr baseline="30000" lang="it" sz="1600">
                <a:solidFill>
                  <a:srgbClr val="000000"/>
                </a:solidFill>
                <a:latin typeface="Arial"/>
                <a:ea typeface="Arial"/>
                <a:cs typeface="Arial"/>
                <a:sym typeface="Arial"/>
              </a:rPr>
              <a:t>n-1 </a:t>
            </a:r>
            <a:r>
              <a:rPr lang="it" sz="1600">
                <a:solidFill>
                  <a:srgbClr val="000000"/>
                </a:solidFill>
                <a:latin typeface="Arial"/>
                <a:ea typeface="Arial"/>
                <a:cs typeface="Arial"/>
                <a:sym typeface="Arial"/>
              </a:rPr>
              <a:t>differences and one final sum.</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5419300" y="399150"/>
            <a:ext cx="2785125" cy="1847500"/>
          </a:xfrm>
          <a:prstGeom prst="rect">
            <a:avLst/>
          </a:prstGeom>
          <a:noFill/>
          <a:ln>
            <a:noFill/>
          </a:ln>
        </p:spPr>
      </p:pic>
      <p:sp>
        <p:nvSpPr>
          <p:cNvPr id="156" name="Google Shape;156;p16"/>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157" name="Google Shape;157;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438150" y="84560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a:t>Haar Antitrasformation</a:t>
            </a:r>
            <a:endParaRPr/>
          </a:p>
        </p:txBody>
      </p:sp>
      <p:sp>
        <p:nvSpPr>
          <p:cNvPr id="163" name="Google Shape;163;p17"/>
          <p:cNvSpPr txBox="1"/>
          <p:nvPr>
            <p:ph idx="1" type="body"/>
          </p:nvPr>
        </p:nvSpPr>
        <p:spPr>
          <a:xfrm>
            <a:off x="819150" y="2371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rgbClr val="000000"/>
                </a:solidFill>
              </a:rPr>
              <a:t>To see if our algorithm works properly, we computed the Haar transformation. The image that we obtained with this transformation is very similar to the original image.</a:t>
            </a:r>
            <a:endParaRPr sz="1600">
              <a:solidFill>
                <a:srgbClr val="000000"/>
              </a:solidFill>
            </a:endParaRPr>
          </a:p>
          <a:p>
            <a:pPr indent="0" lvl="0" marL="0" rtl="0" algn="l">
              <a:spcBef>
                <a:spcPts val="1200"/>
              </a:spcBef>
              <a:spcAft>
                <a:spcPts val="0"/>
              </a:spcAft>
              <a:buNone/>
            </a:pPr>
            <a:r>
              <a:rPr lang="it" sz="1600">
                <a:solidFill>
                  <a:srgbClr val="000000"/>
                </a:solidFill>
              </a:rPr>
              <a:t>subtracting pixel by pixel the two images reveal also that this DWT is lossy, since the resulting image is mostly black (the subtracted pixel values where equal) but there are some white/light gray pixels confirming that it is a lossy transformation</a:t>
            </a:r>
            <a:r>
              <a:rPr lang="it"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pic>
        <p:nvPicPr>
          <p:cNvPr id="164" name="Google Shape;164;p17"/>
          <p:cNvPicPr preferRelativeResize="0"/>
          <p:nvPr/>
        </p:nvPicPr>
        <p:blipFill>
          <a:blip r:embed="rId3">
            <a:alphaModFix/>
          </a:blip>
          <a:stretch>
            <a:fillRect/>
          </a:stretch>
        </p:blipFill>
        <p:spPr>
          <a:xfrm>
            <a:off x="4695175" y="525675"/>
            <a:ext cx="1984675" cy="1319750"/>
          </a:xfrm>
          <a:prstGeom prst="rect">
            <a:avLst/>
          </a:prstGeom>
          <a:noFill/>
          <a:ln>
            <a:noFill/>
          </a:ln>
        </p:spPr>
      </p:pic>
      <p:pic>
        <p:nvPicPr>
          <p:cNvPr id="165" name="Google Shape;165;p17"/>
          <p:cNvPicPr preferRelativeResize="0"/>
          <p:nvPr/>
        </p:nvPicPr>
        <p:blipFill>
          <a:blip r:embed="rId4">
            <a:alphaModFix/>
          </a:blip>
          <a:stretch>
            <a:fillRect/>
          </a:stretch>
        </p:blipFill>
        <p:spPr>
          <a:xfrm>
            <a:off x="6679850" y="518263"/>
            <a:ext cx="2017762" cy="1334575"/>
          </a:xfrm>
          <a:prstGeom prst="rect">
            <a:avLst/>
          </a:prstGeom>
          <a:noFill/>
          <a:ln>
            <a:noFill/>
          </a:ln>
        </p:spPr>
      </p:pic>
      <p:sp>
        <p:nvSpPr>
          <p:cNvPr id="166" name="Google Shape;166;p17"/>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167" name="Google Shape;167;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a:t>9/7 wavelet transform</a:t>
            </a:r>
            <a:endParaRPr/>
          </a:p>
        </p:txBody>
      </p:sp>
      <p:sp>
        <p:nvSpPr>
          <p:cNvPr id="173" name="Google Shape;173;p18"/>
          <p:cNvSpPr txBox="1"/>
          <p:nvPr>
            <p:ph idx="1" type="body"/>
          </p:nvPr>
        </p:nvSpPr>
        <p:spPr>
          <a:xfrm>
            <a:off x="819150" y="2294600"/>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t" sz="1600">
                <a:solidFill>
                  <a:srgbClr val="000000"/>
                </a:solidFill>
              </a:rPr>
              <a:t>The structure of our algorithm is the same as for the Haar but this time we have, as the name implies, nine coefficients for the low-pass filter and seven for the high-pass. As mentioned above the low-pass filter is used to scale down the original image and the high-pass filter to select the contours of the shapes in the image.</a:t>
            </a:r>
            <a:endParaRPr sz="1600">
              <a:solidFill>
                <a:srgbClr val="000000"/>
              </a:solidFill>
            </a:endParaRPr>
          </a:p>
          <a:p>
            <a:pPr indent="0" lvl="0" marL="0" rtl="0" algn="l">
              <a:spcBef>
                <a:spcPts val="1200"/>
              </a:spcBef>
              <a:spcAft>
                <a:spcPts val="1200"/>
              </a:spcAft>
              <a:buNone/>
            </a:pPr>
            <a:r>
              <a:t/>
            </a:r>
            <a:endParaRPr/>
          </a:p>
        </p:txBody>
      </p:sp>
      <p:pic>
        <p:nvPicPr>
          <p:cNvPr id="174" name="Google Shape;174;p18"/>
          <p:cNvPicPr preferRelativeResize="0"/>
          <p:nvPr/>
        </p:nvPicPr>
        <p:blipFill>
          <a:blip r:embed="rId3">
            <a:alphaModFix/>
          </a:blip>
          <a:stretch>
            <a:fillRect/>
          </a:stretch>
        </p:blipFill>
        <p:spPr>
          <a:xfrm>
            <a:off x="5600225" y="264525"/>
            <a:ext cx="2893225" cy="1909900"/>
          </a:xfrm>
          <a:prstGeom prst="rect">
            <a:avLst/>
          </a:prstGeom>
          <a:noFill/>
          <a:ln>
            <a:noFill/>
          </a:ln>
        </p:spPr>
      </p:pic>
      <p:sp>
        <p:nvSpPr>
          <p:cNvPr id="175" name="Google Shape;175;p18"/>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176" name="Google Shape;176;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a:t>Parallelism</a:t>
            </a:r>
            <a:endParaRPr/>
          </a:p>
        </p:txBody>
      </p:sp>
      <p:sp>
        <p:nvSpPr>
          <p:cNvPr id="182" name="Google Shape;182;p19"/>
          <p:cNvSpPr txBox="1"/>
          <p:nvPr>
            <p:ph idx="1" type="body"/>
          </p:nvPr>
        </p:nvSpPr>
        <p:spPr>
          <a:xfrm>
            <a:off x="819150" y="1508975"/>
            <a:ext cx="7505700" cy="290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it" sz="1925">
                <a:solidFill>
                  <a:srgbClr val="000000"/>
                </a:solidFill>
              </a:rPr>
              <a:t>While studying the algorithm we understood that the only necessary serial part was the succession of row calculations and column calculations, since the second needs the result of the first to proceed. So, everything else could have been parallelized.</a:t>
            </a:r>
            <a:endParaRPr sz="1925">
              <a:solidFill>
                <a:srgbClr val="000000"/>
              </a:solidFill>
            </a:endParaRPr>
          </a:p>
          <a:p>
            <a:pPr indent="-332542" lvl="0" marL="457200" rtl="0" algn="l">
              <a:spcBef>
                <a:spcPts val="1200"/>
              </a:spcBef>
              <a:spcAft>
                <a:spcPts val="0"/>
              </a:spcAft>
              <a:buClr>
                <a:srgbClr val="000000"/>
              </a:buClr>
              <a:buSzPct val="100000"/>
              <a:buFont typeface="Arial"/>
              <a:buChar char="●"/>
            </a:pPr>
            <a:r>
              <a:rPr lang="it" sz="1925">
                <a:solidFill>
                  <a:srgbClr val="000000"/>
                </a:solidFill>
                <a:latin typeface="Arial"/>
                <a:ea typeface="Arial"/>
                <a:cs typeface="Arial"/>
                <a:sym typeface="Arial"/>
              </a:rPr>
              <a:t>Merge two loops because high pass and low pass values are </a:t>
            </a:r>
            <a:r>
              <a:rPr lang="it" sz="1925">
                <a:solidFill>
                  <a:srgbClr val="000000"/>
                </a:solidFill>
                <a:latin typeface="Arial"/>
                <a:ea typeface="Arial"/>
                <a:cs typeface="Arial"/>
                <a:sym typeface="Arial"/>
              </a:rPr>
              <a:t>independent</a:t>
            </a:r>
            <a:endParaRPr sz="1925">
              <a:solidFill>
                <a:srgbClr val="000000"/>
              </a:solidFill>
              <a:latin typeface="Arial"/>
              <a:ea typeface="Arial"/>
              <a:cs typeface="Arial"/>
              <a:sym typeface="Arial"/>
            </a:endParaRPr>
          </a:p>
          <a:p>
            <a:pPr indent="-332542" lvl="0" marL="457200" rtl="0" algn="l">
              <a:spcBef>
                <a:spcPts val="0"/>
              </a:spcBef>
              <a:spcAft>
                <a:spcPts val="0"/>
              </a:spcAft>
              <a:buClr>
                <a:srgbClr val="000000"/>
              </a:buClr>
              <a:buSzPct val="100000"/>
              <a:buFont typeface="Arial"/>
              <a:buChar char="●"/>
            </a:pPr>
            <a:r>
              <a:rPr lang="it" sz="1925">
                <a:solidFill>
                  <a:srgbClr val="000000"/>
                </a:solidFill>
              </a:rPr>
              <a:t>Group the total computation for the first phase into a single </a:t>
            </a:r>
            <a:r>
              <a:rPr lang="it" sz="1925">
                <a:solidFill>
                  <a:srgbClr val="000000"/>
                </a:solidFill>
              </a:rPr>
              <a:t>for </a:t>
            </a:r>
            <a:r>
              <a:rPr lang="it" sz="1925">
                <a:solidFill>
                  <a:srgbClr val="000000"/>
                </a:solidFill>
              </a:rPr>
              <a:t>loop </a:t>
            </a:r>
            <a:endParaRPr sz="1925">
              <a:solidFill>
                <a:srgbClr val="000000"/>
              </a:solidFill>
            </a:endParaRPr>
          </a:p>
          <a:p>
            <a:pPr indent="-332542" lvl="0" marL="457200" rtl="0" algn="l">
              <a:spcBef>
                <a:spcPts val="0"/>
              </a:spcBef>
              <a:spcAft>
                <a:spcPts val="0"/>
              </a:spcAft>
              <a:buClr>
                <a:srgbClr val="000000"/>
              </a:buClr>
              <a:buSzPct val="100000"/>
              <a:buFont typeface="Arial"/>
              <a:buChar char="●"/>
            </a:pPr>
            <a:r>
              <a:rPr lang="it" sz="1925">
                <a:solidFill>
                  <a:srgbClr val="000000"/>
                </a:solidFill>
              </a:rPr>
              <a:t>Image never written, but always read</a:t>
            </a:r>
            <a:endParaRPr sz="1925">
              <a:solidFill>
                <a:srgbClr val="000000"/>
              </a:solidFill>
            </a:endParaRPr>
          </a:p>
          <a:p>
            <a:pPr indent="-332542" lvl="0" marL="457200" rtl="0" algn="l">
              <a:spcBef>
                <a:spcPts val="0"/>
              </a:spcBef>
              <a:spcAft>
                <a:spcPts val="0"/>
              </a:spcAft>
              <a:buClr>
                <a:srgbClr val="000000"/>
              </a:buClr>
              <a:buSzPct val="100000"/>
              <a:buChar char="●"/>
            </a:pPr>
            <a:r>
              <a:rPr lang="it" sz="1925">
                <a:solidFill>
                  <a:srgbClr val="000000"/>
                </a:solidFill>
              </a:rPr>
              <a:t>In the second phase temporary images are used to ensure that concurrent write operation could not happen</a:t>
            </a:r>
            <a:endParaRPr sz="1925">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1200"/>
              </a:spcAft>
              <a:buNone/>
            </a:pPr>
            <a:r>
              <a:t/>
            </a:r>
            <a:endParaRPr/>
          </a:p>
        </p:txBody>
      </p:sp>
      <p:sp>
        <p:nvSpPr>
          <p:cNvPr id="183" name="Google Shape;183;p19"/>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184" name="Google Shape;184;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819150" y="571775"/>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a:t>Amdahl’s Law</a:t>
            </a:r>
            <a:endParaRPr/>
          </a:p>
        </p:txBody>
      </p:sp>
      <p:sp>
        <p:nvSpPr>
          <p:cNvPr id="190" name="Google Shape;190;p20"/>
          <p:cNvSpPr txBox="1"/>
          <p:nvPr>
            <p:ph idx="1" type="body"/>
          </p:nvPr>
        </p:nvSpPr>
        <p:spPr>
          <a:xfrm>
            <a:off x="4018575" y="1702100"/>
            <a:ext cx="4195200" cy="24480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lang="it" sz="1600">
                <a:solidFill>
                  <a:srgbClr val="000000"/>
                </a:solidFill>
              </a:rPr>
              <a:t>We can imagine our programs to be divided into 3 parts: first calculation, serial segment and second calculation. Both first and second calculations can be parallelized so are the parts that benefit from a speedup.</a:t>
            </a:r>
            <a:endParaRPr sz="1600">
              <a:solidFill>
                <a:srgbClr val="000000"/>
              </a:solidFill>
            </a:endParaRPr>
          </a:p>
          <a:p>
            <a:pPr indent="0" lvl="0" marL="0" rtl="0" algn="l">
              <a:spcBef>
                <a:spcPts val="1200"/>
              </a:spcBef>
              <a:spcAft>
                <a:spcPts val="0"/>
              </a:spcAft>
              <a:buNone/>
            </a:pPr>
            <a:r>
              <a:rPr lang="it" sz="1600">
                <a:solidFill>
                  <a:srgbClr val="000000"/>
                </a:solidFill>
              </a:rPr>
              <a:t>Haar serial: 0.782613, 0.529001, 0.000002,</a:t>
            </a:r>
            <a:r>
              <a:rPr lang="it" sz="1600">
                <a:solidFill>
                  <a:srgbClr val="000000"/>
                </a:solidFill>
              </a:rPr>
              <a:t>0.253610</a:t>
            </a:r>
            <a:endParaRPr sz="1600">
              <a:solidFill>
                <a:srgbClr val="000000"/>
              </a:solidFill>
            </a:endParaRPr>
          </a:p>
          <a:p>
            <a:pPr indent="0" lvl="0" marL="0" rtl="0" algn="l">
              <a:spcBef>
                <a:spcPts val="1200"/>
              </a:spcBef>
              <a:spcAft>
                <a:spcPts val="0"/>
              </a:spcAft>
              <a:buNone/>
            </a:pPr>
            <a:r>
              <a:rPr lang="it" sz="1600">
                <a:solidFill>
                  <a:srgbClr val="000000"/>
                </a:solidFill>
              </a:rPr>
              <a:t>Haar parallel(expected): 0.3913085, 0.2695005, </a:t>
            </a:r>
            <a:r>
              <a:rPr lang="it" sz="1600">
                <a:solidFill>
                  <a:srgbClr val="000000"/>
                </a:solidFill>
              </a:rPr>
              <a:t>0.000002, 0.126805</a:t>
            </a:r>
            <a:endParaRPr sz="1600">
              <a:solidFill>
                <a:srgbClr val="000000"/>
              </a:solidFill>
            </a:endParaRPr>
          </a:p>
          <a:p>
            <a:pPr indent="0" lvl="0" marL="0" rtl="0" algn="l">
              <a:spcBef>
                <a:spcPts val="1200"/>
              </a:spcBef>
              <a:spcAft>
                <a:spcPts val="0"/>
              </a:spcAft>
              <a:buNone/>
            </a:pPr>
            <a:r>
              <a:rPr lang="it" sz="1600">
                <a:solidFill>
                  <a:srgbClr val="000000"/>
                </a:solidFill>
              </a:rPr>
              <a:t>Speedup(Amdhal): 1.998</a:t>
            </a:r>
            <a:endParaRPr sz="1600">
              <a:solidFill>
                <a:srgbClr val="000000"/>
              </a:solidFill>
            </a:endParaRPr>
          </a:p>
          <a:p>
            <a:pPr indent="0" lvl="0" marL="0" rtl="0" algn="l">
              <a:spcBef>
                <a:spcPts val="1200"/>
              </a:spcBef>
              <a:spcAft>
                <a:spcPts val="0"/>
              </a:spcAft>
              <a:buNone/>
            </a:pPr>
            <a:r>
              <a:rPr lang="it" sz="1600">
                <a:solidFill>
                  <a:srgbClr val="000000"/>
                </a:solidFill>
              </a:rPr>
              <a:t>CDF 9/7 serial: 1.58700,0.796128, 0.005928, 0.784944</a:t>
            </a:r>
            <a:endParaRPr sz="1600">
              <a:solidFill>
                <a:srgbClr val="000000"/>
              </a:solidFill>
            </a:endParaRPr>
          </a:p>
          <a:p>
            <a:pPr indent="0" lvl="0" marL="0" rtl="0" algn="l">
              <a:spcBef>
                <a:spcPts val="1200"/>
              </a:spcBef>
              <a:spcAft>
                <a:spcPts val="0"/>
              </a:spcAft>
              <a:buNone/>
            </a:pPr>
            <a:r>
              <a:rPr lang="it" sz="1600">
                <a:solidFill>
                  <a:srgbClr val="000000"/>
                </a:solidFill>
              </a:rPr>
              <a:t>CDF 9/7 parallel (expected): 0.799428, 0.398064, 0.005928, 0.392472</a:t>
            </a:r>
            <a:endParaRPr sz="1600">
              <a:solidFill>
                <a:srgbClr val="000000"/>
              </a:solidFill>
            </a:endParaRPr>
          </a:p>
          <a:p>
            <a:pPr indent="0" lvl="0" marL="0" rtl="0" algn="l">
              <a:spcBef>
                <a:spcPts val="1200"/>
              </a:spcBef>
              <a:spcAft>
                <a:spcPts val="1200"/>
              </a:spcAft>
              <a:buNone/>
            </a:pPr>
            <a:r>
              <a:rPr lang="it" sz="1600">
                <a:solidFill>
                  <a:srgbClr val="000000"/>
                </a:solidFill>
              </a:rPr>
              <a:t>Speedup(Amdhal): 1.993</a:t>
            </a:r>
            <a:endParaRPr sz="1600">
              <a:solidFill>
                <a:srgbClr val="000000"/>
              </a:solidFill>
            </a:endParaRPr>
          </a:p>
        </p:txBody>
      </p:sp>
      <p:sp>
        <p:nvSpPr>
          <p:cNvPr id="191" name="Google Shape;191;p20"/>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192" name="Google Shape;192;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93" name="Google Shape;193;p20"/>
          <p:cNvPicPr preferRelativeResize="0"/>
          <p:nvPr/>
        </p:nvPicPr>
        <p:blipFill>
          <a:blip r:embed="rId3">
            <a:alphaModFix/>
          </a:blip>
          <a:stretch>
            <a:fillRect/>
          </a:stretch>
        </p:blipFill>
        <p:spPr>
          <a:xfrm>
            <a:off x="1040475" y="1752550"/>
            <a:ext cx="1914525" cy="495300"/>
          </a:xfrm>
          <a:prstGeom prst="rect">
            <a:avLst/>
          </a:prstGeom>
          <a:noFill/>
          <a:ln>
            <a:noFill/>
          </a:ln>
        </p:spPr>
      </p:pic>
      <p:pic>
        <p:nvPicPr>
          <p:cNvPr id="194" name="Google Shape;194;p20"/>
          <p:cNvPicPr preferRelativeResize="0"/>
          <p:nvPr/>
        </p:nvPicPr>
        <p:blipFill>
          <a:blip r:embed="rId4">
            <a:alphaModFix/>
          </a:blip>
          <a:stretch>
            <a:fillRect/>
          </a:stretch>
        </p:blipFill>
        <p:spPr>
          <a:xfrm>
            <a:off x="279947" y="2118800"/>
            <a:ext cx="3776038" cy="26694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it"/>
              <a:t>Open points about the overflow</a:t>
            </a:r>
            <a:endParaRPr/>
          </a:p>
        </p:txBody>
      </p:sp>
      <p:sp>
        <p:nvSpPr>
          <p:cNvPr id="200" name="Google Shape;200;p21"/>
          <p:cNvSpPr txBox="1"/>
          <p:nvPr>
            <p:ph idx="1" type="body"/>
          </p:nvPr>
        </p:nvSpPr>
        <p:spPr>
          <a:xfrm>
            <a:off x="819150" y="1956163"/>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t>We made different attempts to solve this problem:</a:t>
            </a:r>
            <a:endParaRPr sz="1600"/>
          </a:p>
          <a:p>
            <a:pPr indent="-330200" lvl="0" marL="457200" rtl="0" algn="l">
              <a:spcBef>
                <a:spcPts val="1200"/>
              </a:spcBef>
              <a:spcAft>
                <a:spcPts val="0"/>
              </a:spcAft>
              <a:buSzPts val="1600"/>
              <a:buChar char="●"/>
            </a:pPr>
            <a:r>
              <a:rPr lang="it" sz="1600">
                <a:solidFill>
                  <a:srgbClr val="000000"/>
                </a:solidFill>
              </a:rPr>
              <a:t>Normalize the values of each single pixel of the image at the end of all operations</a:t>
            </a:r>
            <a:endParaRPr sz="1600">
              <a:solidFill>
                <a:srgbClr val="000000"/>
              </a:solidFill>
            </a:endParaRPr>
          </a:p>
          <a:p>
            <a:pPr indent="-330200" lvl="0" marL="457200" rtl="0" algn="l">
              <a:spcBef>
                <a:spcPts val="0"/>
              </a:spcBef>
              <a:spcAft>
                <a:spcPts val="0"/>
              </a:spcAft>
              <a:buClr>
                <a:srgbClr val="000000"/>
              </a:buClr>
              <a:buSzPts val="1600"/>
              <a:buChar char="●"/>
            </a:pPr>
            <a:r>
              <a:rPr lang="it" sz="1600">
                <a:solidFill>
                  <a:srgbClr val="000000"/>
                </a:solidFill>
              </a:rPr>
              <a:t>Create the matrix that would have contained the image with bigger types to accommodate overflowing values on 8 bit, the types of choice were USHORT and INT.</a:t>
            </a:r>
            <a:endParaRPr sz="1600">
              <a:solidFill>
                <a:srgbClr val="000000"/>
              </a:solidFill>
            </a:endParaRPr>
          </a:p>
          <a:p>
            <a:pPr indent="0" lvl="0" marL="457200" rtl="0" algn="l">
              <a:spcBef>
                <a:spcPts val="1200"/>
              </a:spcBef>
              <a:spcAft>
                <a:spcPts val="1200"/>
              </a:spcAft>
              <a:buNone/>
            </a:pPr>
            <a:r>
              <a:t/>
            </a:r>
            <a:endParaRPr sz="1200">
              <a:solidFill>
                <a:srgbClr val="000000"/>
              </a:solidFill>
            </a:endParaRPr>
          </a:p>
        </p:txBody>
      </p:sp>
      <p:sp>
        <p:nvSpPr>
          <p:cNvPr id="201" name="Google Shape;201;p21"/>
          <p:cNvSpPr txBox="1"/>
          <p:nvPr/>
        </p:nvSpPr>
        <p:spPr>
          <a:xfrm>
            <a:off x="3008300" y="4560125"/>
            <a:ext cx="3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Giuseppe Carniglia, Roberto Nour</a:t>
            </a:r>
            <a:endParaRPr>
              <a:solidFill>
                <a:schemeClr val="lt1"/>
              </a:solidFill>
            </a:endParaRPr>
          </a:p>
        </p:txBody>
      </p:sp>
      <p:sp>
        <p:nvSpPr>
          <p:cNvPr id="202" name="Google Shape;202;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