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1" r:id="rId3"/>
    <p:sldId id="402" r:id="rId4"/>
    <p:sldId id="404" r:id="rId5"/>
    <p:sldId id="397" r:id="rId6"/>
    <p:sldId id="398" r:id="rId7"/>
    <p:sldId id="401" r:id="rId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C87"/>
    <a:srgbClr val="FF7319"/>
    <a:srgbClr val="0052CC"/>
    <a:srgbClr val="B1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1" autoAdjust="0"/>
  </p:normalViewPr>
  <p:slideViewPr>
    <p:cSldViewPr snapToGrid="0" snapToObjects="1">
      <p:cViewPr varScale="1">
        <p:scale>
          <a:sx n="51" d="100"/>
          <a:sy n="51" d="100"/>
        </p:scale>
        <p:origin x="780" y="48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9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r>
              <a:rPr lang="es-CL" dirty="0"/>
              <a:t>Fundamentos de Computación y Programación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r>
              <a:rPr lang="es-CL" dirty="0"/>
              <a:t>Universidad de Santiago de Chile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4CF131A-76D9-4F27-B4CB-C44425E3639D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037201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r>
              <a:rPr lang="es-CL"/>
              <a:t>Fundamentos de Computación y Programación (FCyP)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r>
              <a:rPr lang="es-CL"/>
              <a:t>Semestre 1/2014</a:t>
            </a: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DBAE7D75-74D5-4B1D-A0CF-66BA87E387B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78899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1</a:t>
            </a:fld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L"/>
              <a:t>Semestre 1/2014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CL"/>
              <a:t>Fundamentos de Computación y Programación (FCyP)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1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CL"/>
              <a:t>Fundamentos de Computación y Programación (FCyP)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CL"/>
              <a:t>Semestre 1/2014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80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CL"/>
              <a:t>Fundamentos de Computación y Programación (FCyP)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L"/>
              <a:t>Semestre 1/2014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266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FC283-B04C-4DE3-A59A-F2D04BA2EF0C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7F8B2-754B-4572-8429-C0FE16E4C87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7345C2-80EF-4774-83D9-AD88D79B575B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82BFF-0C13-461F-B372-253F8DC41B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F902A-CF54-4A8B-B823-126E3C224D8C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AEC14-86D7-48D0-8F11-76AC77F61A8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E2CE6B-BC7E-443B-BB99-EC3153239C1C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1BA27-D9D0-410A-81B8-799AFC8E07D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90636-410C-48A3-B07A-B1F42D0EBFFC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1748B-CF24-42C2-893B-D36746AA723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A3346E-ECE6-470A-80EC-634CD2539879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01E9B-88C5-4CE0-BCDB-DEB7CA38D46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FE706-6031-4A62-8E2D-850F8BCB8E74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A2F87-795A-4F81-BACF-F1485E4330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69621-EC98-49DD-A1F3-A71495462BC4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B8123-2D61-4FFE-96F0-1E80F396516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687-BA7D-4469-9702-F8EC6D50EF97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36D5-F7E3-44F9-8260-EDA8D59EDB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2D327-F17C-41C8-88D2-118D523A4699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6386-F6E8-4A84-BF01-26AC3A277AC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3B775-AD6C-4CE3-98BB-93622B9CAB22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E1A6B-79F5-450C-B370-2FD678E752A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C7CEEFC-A63A-4217-86F2-7FD04C9C9AAC}" type="datetimeFigureOut">
              <a:rPr lang="en-US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3B5434F-0301-4003-918C-908994B445E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 bwMode="auto">
          <a:xfrm>
            <a:off x="219052" y="0"/>
            <a:ext cx="4897437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s-ES" sz="1400" b="1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UNIVERSIDAD DE SANTIAGO DE CHILE</a:t>
            </a:r>
            <a:r>
              <a:rPr lang="es-ES_tradnl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_tradnl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ES" sz="1200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FACULTAD DE INGENIERÍA</a:t>
            </a:r>
          </a:p>
          <a:p>
            <a:pPr algn="l">
              <a:defRPr/>
            </a:pPr>
            <a:r>
              <a:rPr lang="es-E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DEPARTAMENTO DE INGENIERÍA INFORMÁTICA</a:t>
            </a:r>
          </a:p>
          <a:p>
            <a:pPr algn="l">
              <a:defRPr/>
            </a:pP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TEORÍA DE LA COMPUTACIÓN</a:t>
            </a:r>
            <a:endParaRPr lang="es-CL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0" y="2699560"/>
            <a:ext cx="9144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s-ES_tradnl" sz="4000" b="1" dirty="0" smtClean="0">
                <a:solidFill>
                  <a:srgbClr val="FF7319"/>
                </a:solidFill>
                <a:cs typeface="Arial" pitchFamily="34" charset="0"/>
              </a:rPr>
              <a:t>MINIMIZACIÓN</a:t>
            </a:r>
          </a:p>
          <a:p>
            <a:pPr algn="ctr"/>
            <a:r>
              <a:rPr lang="es-ES_tradnl" sz="4000" b="1" cap="all" dirty="0" smtClean="0">
                <a:solidFill>
                  <a:srgbClr val="FF7319"/>
                </a:solidFill>
                <a:latin typeface="+mn-lt"/>
                <a:cs typeface="Arial" pitchFamily="34" charset="0"/>
              </a:rPr>
              <a:t>MÉTODO 1</a:t>
            </a:r>
            <a:endParaRPr lang="es-ES_tradnl" sz="4000" b="1" cap="all" dirty="0">
              <a:solidFill>
                <a:srgbClr val="FF7319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D99AAE-A800-45E4-9AC7-F1C6BB67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7319"/>
              </a:buClr>
              <a:buNone/>
            </a:pPr>
            <a:r>
              <a:rPr lang="es-MX" sz="2400" dirty="0" smtClean="0">
                <a:solidFill>
                  <a:srgbClr val="083C87"/>
                </a:solidFill>
              </a:rPr>
              <a:t>Resultado de Aprendizaje:</a:t>
            </a:r>
            <a:endParaRPr lang="es-MX" sz="2400" dirty="0">
              <a:solidFill>
                <a:srgbClr val="083C87"/>
              </a:solidFill>
            </a:endParaRPr>
          </a:p>
          <a:p>
            <a:pPr>
              <a:buClr>
                <a:srgbClr val="FF7319"/>
              </a:buClr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083C87"/>
                </a:solidFill>
              </a:rPr>
              <a:t>Minimizar autómatas finitos deterministas, utilizando </a:t>
            </a:r>
            <a:r>
              <a:rPr lang="es-MX" sz="2400" dirty="0" smtClean="0">
                <a:solidFill>
                  <a:srgbClr val="083C87"/>
                </a:solidFill>
              </a:rPr>
              <a:t>el método 1.</a:t>
            </a:r>
            <a:endParaRPr lang="es-MX" sz="2400" dirty="0">
              <a:solidFill>
                <a:srgbClr val="083C87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49523-E522-42E7-B7C7-E2B6573B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endParaRPr lang="es-CL" sz="4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8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5AB8ECF-4B8C-4163-BAA3-373BBED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MX" sz="4000" b="1" dirty="0" smtClean="0">
                <a:solidFill>
                  <a:schemeClr val="bg1"/>
                </a:solidFill>
                <a:latin typeface="+mn-lt"/>
              </a:rPr>
              <a:t>EJEMPLO</a:t>
            </a:r>
            <a:endParaRPr lang="es-CL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189E201-8864-4CAB-B32F-D24326E1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000" y="2304000"/>
            <a:ext cx="544195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484558-2E25-44F2-918B-56598DE5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A = ({0, 1, 2, 3, 4, 5}, {0, 1}, 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, 0, {0})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5635CB9-D4E3-4074-B666-333384A5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75619"/>
              </p:ext>
            </p:extLst>
          </p:nvPr>
        </p:nvGraphicFramePr>
        <p:xfrm>
          <a:off x="6375600" y="1597984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0EA936B8-2C8B-4433-87A3-FAD4D139A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38852"/>
              </p:ext>
            </p:extLst>
          </p:nvPr>
        </p:nvGraphicFramePr>
        <p:xfrm>
          <a:off x="6375600" y="1597984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3AE184B8-E963-4560-8054-A2D8E2EB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95209"/>
              </p:ext>
            </p:extLst>
          </p:nvPr>
        </p:nvGraphicFramePr>
        <p:xfrm>
          <a:off x="1704801" y="2520000"/>
          <a:ext cx="2160000" cy="3200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084973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90226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535375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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627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baseline="-250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sz="2400" baseline="-250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3677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339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3266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386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431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046078"/>
                  </a:ext>
                </a:extLst>
              </a:tr>
            </a:tbl>
          </a:graphicData>
        </a:graphic>
      </p:graphicFrame>
      <p:sp>
        <p:nvSpPr>
          <p:cNvPr id="8" name="Título 7">
            <a:extLst>
              <a:ext uri="{FF2B5EF4-FFF2-40B4-BE49-F238E27FC236}">
                <a16:creationId xmlns:a16="http://schemas.microsoft.com/office/drawing/2014/main" id="{D5AB8ECF-4B8C-4163-BAA3-373BBED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CL" sz="4000" b="1" smtClean="0">
                <a:solidFill>
                  <a:schemeClr val="bg1"/>
                </a:solidFill>
                <a:latin typeface="+mn-lt"/>
              </a:rPr>
              <a:t>DESARROLLO</a:t>
            </a:r>
            <a:endParaRPr lang="es-CL" sz="4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6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63E36-808D-4BA2-BFF6-BD33D6D8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0900" cy="4525963"/>
          </a:xfrm>
        </p:spPr>
        <p:txBody>
          <a:bodyPr/>
          <a:lstStyle/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(1,2):(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(1,0),(2,0))=(2,4)</a:t>
            </a:r>
          </a:p>
          <a:p>
            <a:pPr marL="622300" indent="0">
              <a:buClr>
                <a:srgbClr val="FF7319"/>
              </a:buClr>
              <a:buNone/>
              <a:tabLst>
                <a:tab pos="357188" algn="l"/>
                <a:tab pos="62230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(1,1),(2,1))=(3,5)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(1,3):(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(1,0),(3,0))=(2,0)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(1,4):(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(1,0),(4,0))=(2,2)</a:t>
            </a:r>
          </a:p>
          <a:p>
            <a:pPr marL="622300" indent="0">
              <a:buClr>
                <a:srgbClr val="FF7319"/>
              </a:buClr>
              <a:buNone/>
              <a:tabLst>
                <a:tab pos="357188" algn="l"/>
                <a:tab pos="62230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(1,1),(4,1))=(3,3)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(1,5):(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(1,0),(5,0))=(2,4)</a:t>
            </a:r>
          </a:p>
          <a:p>
            <a:pPr marL="622300" indent="0">
              <a:buClr>
                <a:srgbClr val="FF7319"/>
              </a:buClr>
              <a:buNone/>
              <a:tabLst>
                <a:tab pos="357188" algn="l"/>
                <a:tab pos="62230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(1,1),(5,1))=(3,5)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7BCA45-45CA-4C4E-B272-31FC4B65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8100" y="1600199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Lista (2,4)={(1,2)}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Lista (3,5)={(1,2)}</a:t>
            </a: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083C87"/>
                </a:solidFill>
              </a:rPr>
              <a:t>Marcar (1,3)</a:t>
            </a: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Lista (2,4)={(1,2),(1,5)}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Lista (3,5)={(1,2),(1,5)}</a:t>
            </a: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7EAD7781-C02C-432C-A618-D5BCCF0F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20781"/>
              </p:ext>
            </p:extLst>
          </p:nvPr>
        </p:nvGraphicFramePr>
        <p:xfrm>
          <a:off x="6375443" y="1597983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0EA936B8-2C8B-4433-87A3-FAD4D139A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36801"/>
              </p:ext>
            </p:extLst>
          </p:nvPr>
        </p:nvGraphicFramePr>
        <p:xfrm>
          <a:off x="6376487" y="1597984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B99D3D19-2A57-4F22-87C2-24C5495E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MX" sz="4000" b="1" dirty="0">
                <a:solidFill>
                  <a:schemeClr val="bg1"/>
                </a:solidFill>
                <a:latin typeface="+mn-lt"/>
              </a:rPr>
              <a:t>DESARROLLO</a:t>
            </a:r>
            <a:endParaRPr lang="es-CL" sz="4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6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63E36-808D-4BA2-BFF6-BD33D6D8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0900" cy="4525963"/>
          </a:xfrm>
        </p:spPr>
        <p:txBody>
          <a:bodyPr/>
          <a:lstStyle/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(2,3):(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(2,0),(3,0))=(4,0)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(2,4):(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(2,0),(4,0))=(4,2)</a:t>
            </a:r>
          </a:p>
          <a:p>
            <a:pPr marL="622300" indent="0">
              <a:buClr>
                <a:srgbClr val="FF7319"/>
              </a:buClr>
              <a:buNone/>
              <a:tabLst>
                <a:tab pos="357188" algn="l"/>
                <a:tab pos="62230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(2,1),(4,1))=(5,3)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(2,5):(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(2,0),(5,0))=(4,4)</a:t>
            </a:r>
          </a:p>
          <a:p>
            <a:pPr marL="622300" indent="0">
              <a:buClr>
                <a:srgbClr val="FF7319"/>
              </a:buClr>
              <a:buNone/>
              <a:tabLst>
                <a:tab pos="357188" algn="l"/>
                <a:tab pos="62230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(2,1),(5,1))=(5,5)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(3,4):(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(3,0),(4,0))=(0,2)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(3,5):(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(3,0),(5,0))=(0,4)</a:t>
            </a:r>
          </a:p>
          <a:p>
            <a:pPr marL="0" indent="0">
              <a:buClr>
                <a:srgbClr val="FF7319"/>
              </a:buClr>
              <a:buNone/>
              <a:tabLst>
                <a:tab pos="357188" algn="l"/>
                <a:tab pos="539750" algn="l"/>
              </a:tabLst>
            </a:pPr>
            <a:r>
              <a:rPr lang="es-MX" sz="2400" dirty="0">
                <a:solidFill>
                  <a:srgbClr val="083C87"/>
                </a:solidFill>
              </a:rPr>
              <a:t>(4,5):(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(4,0),(5,0))=(2,4)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7BCA45-45CA-4C4E-B272-31FC4B65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8100" y="1600199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083C87"/>
                </a:solidFill>
              </a:rPr>
              <a:t>Marcar (2,3)</a:t>
            </a: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083C87"/>
                </a:solidFill>
              </a:rPr>
              <a:t>Lista (3,5)={(1,2),(1,5),(2,4)}</a:t>
            </a: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083C87"/>
                </a:solidFill>
              </a:rPr>
              <a:t>Marcar (3,4)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083C87"/>
                </a:solidFill>
              </a:rPr>
              <a:t>Marcar (3,5),(1,2),(1,5),(2,4)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083C87"/>
                </a:solidFill>
              </a:rPr>
              <a:t>Marcar (4,5)</a:t>
            </a:r>
          </a:p>
          <a:p>
            <a:pPr marL="0" indent="0">
              <a:buNone/>
            </a:pPr>
            <a:endParaRPr lang="es-CL" sz="2400" dirty="0">
              <a:solidFill>
                <a:srgbClr val="083C87"/>
              </a:solidFill>
            </a:endParaRPr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29359FBC-49BA-444F-B812-AB26286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10649"/>
              </p:ext>
            </p:extLst>
          </p:nvPr>
        </p:nvGraphicFramePr>
        <p:xfrm>
          <a:off x="6375600" y="1598400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29359FBC-49BA-444F-B812-AB26286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47756"/>
              </p:ext>
            </p:extLst>
          </p:nvPr>
        </p:nvGraphicFramePr>
        <p:xfrm>
          <a:off x="6375600" y="1598400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10" name="Tabla 2">
            <a:extLst>
              <a:ext uri="{FF2B5EF4-FFF2-40B4-BE49-F238E27FC236}">
                <a16:creationId xmlns:a16="http://schemas.microsoft.com/office/drawing/2014/main" id="{29359FBC-49BA-444F-B812-AB26286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7496"/>
              </p:ext>
            </p:extLst>
          </p:nvPr>
        </p:nvGraphicFramePr>
        <p:xfrm>
          <a:off x="6375600" y="1598400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11" name="Tabla 2">
            <a:extLst>
              <a:ext uri="{FF2B5EF4-FFF2-40B4-BE49-F238E27FC236}">
                <a16:creationId xmlns:a16="http://schemas.microsoft.com/office/drawing/2014/main" id="{29359FBC-49BA-444F-B812-AB26286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2578"/>
              </p:ext>
            </p:extLst>
          </p:nvPr>
        </p:nvGraphicFramePr>
        <p:xfrm>
          <a:off x="6375600" y="1598400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graphicFrame>
        <p:nvGraphicFramePr>
          <p:cNvPr id="12" name="Tabla 2">
            <a:extLst>
              <a:ext uri="{FF2B5EF4-FFF2-40B4-BE49-F238E27FC236}">
                <a16:creationId xmlns:a16="http://schemas.microsoft.com/office/drawing/2014/main" id="{29359FBC-49BA-444F-B812-AB262861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4014"/>
              </p:ext>
            </p:extLst>
          </p:nvPr>
        </p:nvGraphicFramePr>
        <p:xfrm>
          <a:off x="6375600" y="1598400"/>
          <a:ext cx="2160000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9098713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0382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87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6789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1403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709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4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3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3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5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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83C87"/>
                          </a:solidFill>
                        </a:rPr>
                        <a:t>×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2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3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83C87"/>
                          </a:solidFill>
                        </a:rPr>
                        <a:t>4</a:t>
                      </a:r>
                      <a:endParaRPr lang="es-CL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911821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57E117F2-9D6D-4D64-871B-B1AB081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MX" sz="4000" b="1" dirty="0">
                <a:solidFill>
                  <a:schemeClr val="bg1"/>
                </a:solidFill>
                <a:latin typeface="+mn-lt"/>
              </a:rPr>
              <a:t>DESARROLLO</a:t>
            </a:r>
            <a:endParaRPr lang="es-CL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6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MX" sz="4000" b="1" dirty="0">
                <a:solidFill>
                  <a:schemeClr val="bg1"/>
                </a:solidFill>
                <a:latin typeface="+mn-lt"/>
              </a:rPr>
              <a:t>RESULTADO</a:t>
            </a:r>
            <a:endParaRPr lang="en-US" sz="40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 1  4  2  5</a:t>
            </a:r>
            <a:endParaRPr lang="es-MX" sz="2400" dirty="0">
              <a:solidFill>
                <a:srgbClr val="083C87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s-MX" sz="2400" smtClean="0">
                <a:solidFill>
                  <a:srgbClr val="083C87"/>
                </a:solidFill>
              </a:rPr>
              <a:t>A’ </a:t>
            </a:r>
            <a:r>
              <a:rPr lang="es-MX" sz="2400" dirty="0">
                <a:solidFill>
                  <a:srgbClr val="083C87"/>
                </a:solidFill>
              </a:rPr>
              <a:t>= ({0, 1, 2, 3}, {0, 1}, </a:t>
            </a:r>
            <a:r>
              <a:rPr lang="es-MX" sz="2400" dirty="0">
                <a:solidFill>
                  <a:srgbClr val="083C87"/>
                </a:solidFill>
                <a:sym typeface="Symbol" panose="05050102010706020507" pitchFamily="18" charset="2"/>
              </a:rPr>
              <a:t>’, 0, {0})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E184B8-E963-4560-8054-A2D8E2EB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0892"/>
              </p:ext>
            </p:extLst>
          </p:nvPr>
        </p:nvGraphicFramePr>
        <p:xfrm>
          <a:off x="3492000" y="3420000"/>
          <a:ext cx="2160000" cy="2286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084973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90226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535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  <a:sym typeface="Symbol" panose="05050102010706020507" pitchFamily="18" charset="2"/>
                        </a:rPr>
                        <a:t>’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6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0</a:t>
                      </a:r>
                      <a:endParaRPr lang="es-CL" sz="2400" baseline="-250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rgbClr val="083C87"/>
                          </a:solidFill>
                        </a:rPr>
                        <a:t>1</a:t>
                      </a:r>
                      <a:endParaRPr lang="es-CL" sz="2400" baseline="-25000" dirty="0">
                        <a:solidFill>
                          <a:srgbClr val="083C87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36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6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32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solidFill>
                            <a:srgbClr val="083C87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aseline="0" dirty="0">
                          <a:solidFill>
                            <a:srgbClr val="083C87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83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804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4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557</Words>
  <Application>Microsoft Office PowerPoint</Application>
  <PresentationFormat>Presentación en pantalla (4:3)</PresentationFormat>
  <Paragraphs>256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EJEMPLO</vt:lpstr>
      <vt:lpstr>DESARROLLO</vt:lpstr>
      <vt:lpstr>DESARROLLO</vt:lpstr>
      <vt:lpstr>DESARROLLO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Consuelo Ramírez</cp:lastModifiedBy>
  <cp:revision>431</cp:revision>
  <cp:lastPrinted>2018-03-20T20:31:54Z</cp:lastPrinted>
  <dcterms:created xsi:type="dcterms:W3CDTF">2012-06-05T18:28:47Z</dcterms:created>
  <dcterms:modified xsi:type="dcterms:W3CDTF">2022-04-03T21:31:30Z</dcterms:modified>
</cp:coreProperties>
</file>