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59" r:id="rId6"/>
    <p:sldId id="262" r:id="rId7"/>
    <p:sldId id="264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4633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2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98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9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144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077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12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69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48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35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070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59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6000" dirty="0">
                <a:solidFill>
                  <a:schemeClr val="tx1"/>
                </a:solidFill>
              </a:rPr>
              <a:t>MHW1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639" y="4972417"/>
            <a:ext cx="7055893" cy="1078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>
                <a:solidFill>
                  <a:schemeClr val="tx1"/>
                </a:solidFill>
              </a:rPr>
              <a:t>Giuseppe Currao</a:t>
            </a:r>
          </a:p>
          <a:p>
            <a:pPr algn="l"/>
            <a:r>
              <a:rPr lang="it-IT" dirty="0">
                <a:solidFill>
                  <a:schemeClr val="tx1"/>
                </a:solidFill>
              </a:rPr>
              <a:t>1000007919</a:t>
            </a:r>
          </a:p>
          <a:p>
            <a:pPr algn="l"/>
            <a:r>
              <a:rPr lang="it-IT" dirty="0">
                <a:solidFill>
                  <a:schemeClr val="tx1"/>
                </a:solidFill>
              </a:rPr>
              <a:t>27/03/2021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tx1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678" y="2264539"/>
            <a:ext cx="6584600" cy="2328921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200" dirty="0"/>
              <a:t>Il progetto si pone come obiettivo la realizzazione di un sito per la gestione di una associazione per le donazioni del sangue, sia per la parte dei donatori, quindi prenotazioni e ritiro referti, sia la parte dei medici che vi lavorano.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16" y="639106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tx1"/>
                </a:solidFill>
              </a:rPr>
              <a:t>Layout complessivo HTML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231BD7-69B4-47C8-AB1A-E27E0745F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40" y="943019"/>
            <a:ext cx="8626059" cy="46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68" y="621690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tx1"/>
                </a:solidFill>
              </a:rPr>
              <a:t>Layout complessivo CSS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35E3D0C-369B-42F3-8E71-C1CB8EE5E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26" y="10138"/>
            <a:ext cx="2028825" cy="6858000"/>
          </a:xfrm>
          <a:prstGeom prst="rect">
            <a:avLst/>
          </a:prstGeom>
        </p:spPr>
      </p:pic>
      <p:pic>
        <p:nvPicPr>
          <p:cNvPr id="6" name="Immagine 5" descr="Immagine che contiene testo, monitor, nero, screenshot&#10;&#10;Descrizione generata automaticamente">
            <a:extLst>
              <a:ext uri="{FF2B5EF4-FFF2-40B4-BE49-F238E27FC236}">
                <a16:creationId xmlns:a16="http://schemas.microsoft.com/office/drawing/2014/main" id="{1C11C29D-9B17-4DEB-A622-4D7D5AC61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22" y="10138"/>
            <a:ext cx="1634879" cy="6858000"/>
          </a:xfrm>
          <a:prstGeom prst="rect">
            <a:avLst/>
          </a:prstGeom>
        </p:spPr>
      </p:pic>
      <p:pic>
        <p:nvPicPr>
          <p:cNvPr id="11" name="Immagine 10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48F67190-EF10-4B3E-BF01-1434528D6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293" y="-10142"/>
            <a:ext cx="1726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4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8663" y="58685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tx1"/>
                </a:solidFill>
              </a:rPr>
              <a:t>Header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1EB8CC-9836-4F78-8B69-0CF941BEA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665" y="1137435"/>
            <a:ext cx="9428335" cy="198673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2B1DA8-7608-43EB-AD86-D27C765CBFE8}"/>
              </a:ext>
            </a:extLst>
          </p:cNvPr>
          <p:cNvSpPr txBox="1"/>
          <p:nvPr/>
        </p:nvSpPr>
        <p:spPr>
          <a:xfrm>
            <a:off x="6521487" y="1738958"/>
            <a:ext cx="1912690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Margin</a:t>
            </a:r>
            <a:r>
              <a:rPr lang="it-IT" sz="1100" dirty="0"/>
              <a:t>-top: 60px</a:t>
            </a:r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1C2DA967-E156-43EF-8668-8A6AB4F196FA}"/>
              </a:ext>
            </a:extLst>
          </p:cNvPr>
          <p:cNvSpPr/>
          <p:nvPr/>
        </p:nvSpPr>
        <p:spPr>
          <a:xfrm>
            <a:off x="7186329" y="1102237"/>
            <a:ext cx="373304" cy="27409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99CB7EC-2676-4EFF-A93E-B76328F66C00}"/>
              </a:ext>
            </a:extLst>
          </p:cNvPr>
          <p:cNvSpPr txBox="1"/>
          <p:nvPr/>
        </p:nvSpPr>
        <p:spPr>
          <a:xfrm>
            <a:off x="6620249" y="732905"/>
            <a:ext cx="15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Padding</a:t>
            </a:r>
            <a:r>
              <a:rPr lang="it-IT" sz="2000" dirty="0"/>
              <a:t>: 5px</a:t>
            </a:r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2CB8BF9E-DB2C-4906-827F-E6CC45E60411}"/>
              </a:ext>
            </a:extLst>
          </p:cNvPr>
          <p:cNvSpPr/>
          <p:nvPr/>
        </p:nvSpPr>
        <p:spPr>
          <a:xfrm>
            <a:off x="11669636" y="924509"/>
            <a:ext cx="239874" cy="42585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in giù 32">
            <a:extLst>
              <a:ext uri="{FF2B5EF4-FFF2-40B4-BE49-F238E27FC236}">
                <a16:creationId xmlns:a16="http://schemas.microsoft.com/office/drawing/2014/main" id="{2BE40BF2-4558-48D8-8A6B-1729E570085D}"/>
              </a:ext>
            </a:extLst>
          </p:cNvPr>
          <p:cNvSpPr/>
          <p:nvPr/>
        </p:nvSpPr>
        <p:spPr>
          <a:xfrm>
            <a:off x="11283489" y="924509"/>
            <a:ext cx="239874" cy="42585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Freccia in giù 33">
            <a:extLst>
              <a:ext uri="{FF2B5EF4-FFF2-40B4-BE49-F238E27FC236}">
                <a16:creationId xmlns:a16="http://schemas.microsoft.com/office/drawing/2014/main" id="{FC4F817C-B1A8-40BF-BFC3-326B63E52957}"/>
              </a:ext>
            </a:extLst>
          </p:cNvPr>
          <p:cNvSpPr/>
          <p:nvPr/>
        </p:nvSpPr>
        <p:spPr>
          <a:xfrm>
            <a:off x="10884280" y="912663"/>
            <a:ext cx="239875" cy="42585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950A054-2539-4CBC-96D6-670EA2BD4DC4}"/>
              </a:ext>
            </a:extLst>
          </p:cNvPr>
          <p:cNvSpPr txBox="1"/>
          <p:nvPr/>
        </p:nvSpPr>
        <p:spPr>
          <a:xfrm>
            <a:off x="10444813" y="506007"/>
            <a:ext cx="191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Padding</a:t>
            </a:r>
            <a:r>
              <a:rPr lang="it-IT" sz="2000" dirty="0"/>
              <a:t>: 10px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D968792-4973-4E67-B866-991429C31BE6}"/>
              </a:ext>
            </a:extLst>
          </p:cNvPr>
          <p:cNvSpPr txBox="1"/>
          <p:nvPr/>
        </p:nvSpPr>
        <p:spPr>
          <a:xfrm>
            <a:off x="2424971" y="1126866"/>
            <a:ext cx="323380" cy="1986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574055E-8A91-4A90-92FA-60D8774D7A09}"/>
              </a:ext>
            </a:extLst>
          </p:cNvPr>
          <p:cNvSpPr txBox="1"/>
          <p:nvPr/>
        </p:nvSpPr>
        <p:spPr>
          <a:xfrm>
            <a:off x="1213374" y="1277293"/>
            <a:ext cx="1131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latin typeface="Georgia" panose="02040502050405020303" pitchFamily="18" charset="0"/>
              </a:rPr>
              <a:t>Header</a:t>
            </a:r>
            <a:r>
              <a:rPr lang="it-IT" b="1" dirty="0">
                <a:latin typeface="Georgia" panose="02040502050405020303" pitchFamily="18" charset="0"/>
              </a:rPr>
              <a:t> height:400 </a:t>
            </a:r>
            <a:r>
              <a:rPr lang="it-IT" b="1" dirty="0" err="1">
                <a:latin typeface="Georgia" panose="02040502050405020303" pitchFamily="18" charset="0"/>
              </a:rPr>
              <a:t>px</a:t>
            </a:r>
            <a:endParaRPr lang="it-IT" b="1" dirty="0">
              <a:latin typeface="Georgia" panose="02040502050405020303" pitchFamily="18" charset="0"/>
            </a:endParaRPr>
          </a:p>
        </p:txBody>
      </p:sp>
      <p:pic>
        <p:nvPicPr>
          <p:cNvPr id="38" name="Immagine 3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F49235-2A9B-425D-8AF7-DA14B492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17" y="3837967"/>
            <a:ext cx="2896004" cy="2476846"/>
          </a:xfrm>
          <a:prstGeom prst="rect">
            <a:avLst/>
          </a:prstGeom>
        </p:spPr>
      </p:pic>
      <p:pic>
        <p:nvPicPr>
          <p:cNvPr id="40" name="Immagine 39" descr="Immagine che contiene testo&#10;&#10;Descrizione generata automaticamente">
            <a:extLst>
              <a:ext uri="{FF2B5EF4-FFF2-40B4-BE49-F238E27FC236}">
                <a16:creationId xmlns:a16="http://schemas.microsoft.com/office/drawing/2014/main" id="{5FA159FB-D80F-45DA-A03F-1FBF1172E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9807"/>
            <a:ext cx="2103237" cy="3410822"/>
          </a:xfrm>
          <a:prstGeom prst="rect">
            <a:avLst/>
          </a:prstGeom>
        </p:spPr>
      </p:pic>
      <p:pic>
        <p:nvPicPr>
          <p:cNvPr id="42" name="Immagine 41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3817F3-44AB-46FF-9EF6-EB1A89128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97" y="3429000"/>
            <a:ext cx="241016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4779" y="96851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tx1"/>
                </a:solidFill>
              </a:rPr>
              <a:t>Sezione contenuti</a:t>
            </a:r>
          </a:p>
        </p:txBody>
      </p:sp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B80D79-C5CD-4495-81BA-B7FB6361C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08" y="834867"/>
            <a:ext cx="8937444" cy="2317636"/>
          </a:xfr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2E403F-B9F6-4139-B713-0B1B3C47BB37}"/>
              </a:ext>
            </a:extLst>
          </p:cNvPr>
          <p:cNvSpPr txBox="1"/>
          <p:nvPr/>
        </p:nvSpPr>
        <p:spPr>
          <a:xfrm>
            <a:off x="3251508" y="3169657"/>
            <a:ext cx="894049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Width</a:t>
            </a:r>
            <a:r>
              <a:rPr lang="it-IT" sz="2000" dirty="0"/>
              <a:t>: </a:t>
            </a:r>
            <a:r>
              <a:rPr lang="it-IT" sz="2000" dirty="0" err="1"/>
              <a:t>fit-content</a:t>
            </a:r>
            <a:endParaRPr lang="it-IT" sz="20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A8B2F3D-B80B-4531-8D70-77735507C2FF}"/>
              </a:ext>
            </a:extLst>
          </p:cNvPr>
          <p:cNvSpPr txBox="1"/>
          <p:nvPr/>
        </p:nvSpPr>
        <p:spPr>
          <a:xfrm>
            <a:off x="3054263" y="974758"/>
            <a:ext cx="193427" cy="2037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C6A2B31-D976-48FB-877E-E4577A9C7C92}"/>
              </a:ext>
            </a:extLst>
          </p:cNvPr>
          <p:cNvSpPr txBox="1"/>
          <p:nvPr/>
        </p:nvSpPr>
        <p:spPr>
          <a:xfrm>
            <a:off x="1607974" y="968519"/>
            <a:ext cx="1021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Georgia" panose="02040502050405020303" pitchFamily="18" charset="0"/>
              </a:rPr>
              <a:t>Img </a:t>
            </a:r>
            <a:r>
              <a:rPr lang="it-IT" b="1" dirty="0" err="1">
                <a:latin typeface="Georgia" panose="02040502050405020303" pitchFamily="18" charset="0"/>
              </a:rPr>
              <a:t>height</a:t>
            </a:r>
            <a:r>
              <a:rPr lang="it-IT" b="1" dirty="0">
                <a:latin typeface="Georgia" panose="02040502050405020303" pitchFamily="18" charset="0"/>
              </a:rPr>
              <a:t> and width:40%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7CAA70-2FDB-494B-8DB6-3CC32FEC0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38" y="3805071"/>
            <a:ext cx="1783777" cy="296718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A34C9B3-2D91-433F-A029-CB3133FF7B8E}"/>
              </a:ext>
            </a:extLst>
          </p:cNvPr>
          <p:cNvSpPr txBox="1"/>
          <p:nvPr/>
        </p:nvSpPr>
        <p:spPr>
          <a:xfrm>
            <a:off x="7068866" y="4895947"/>
            <a:ext cx="504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</a:t>
            </a:r>
            <a:r>
              <a:rPr lang="it-IT" sz="2000" dirty="0" err="1"/>
              <a:t>padding</a:t>
            </a:r>
            <a:r>
              <a:rPr lang="it-IT" sz="2000" dirty="0"/>
              <a:t> del testo è di 20 </a:t>
            </a:r>
            <a:r>
              <a:rPr lang="it-IT" sz="2000" dirty="0" err="1"/>
              <a:t>px</a:t>
            </a:r>
            <a:r>
              <a:rPr lang="it-IT" sz="2000" dirty="0"/>
              <a:t>, comune tra tutte le sezioni di dei contenuti.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5678" y="628801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tx1"/>
                </a:solidFill>
              </a:rPr>
              <a:t>Sezione contenuti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52F57F98-0710-457F-A110-C110820E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58" y="1325606"/>
            <a:ext cx="8882742" cy="257585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4BE08E3-2CB2-4907-BF9A-06655B70AC97}"/>
              </a:ext>
            </a:extLst>
          </p:cNvPr>
          <p:cNvSpPr txBox="1"/>
          <p:nvPr/>
        </p:nvSpPr>
        <p:spPr>
          <a:xfrm>
            <a:off x="1925075" y="925848"/>
            <a:ext cx="138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Margin</a:t>
            </a:r>
            <a:r>
              <a:rPr lang="it-IT" b="1" dirty="0"/>
              <a:t>-top: 10px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78C37F7-E6CF-4C35-9372-8A393DF3A795}"/>
              </a:ext>
            </a:extLst>
          </p:cNvPr>
          <p:cNvSpPr txBox="1"/>
          <p:nvPr/>
        </p:nvSpPr>
        <p:spPr>
          <a:xfrm>
            <a:off x="3149345" y="1334042"/>
            <a:ext cx="202365" cy="1384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3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A74CD03-EB3E-4F81-AFB9-F200A671C3CE}"/>
              </a:ext>
            </a:extLst>
          </p:cNvPr>
          <p:cNvSpPr txBox="1"/>
          <p:nvPr/>
        </p:nvSpPr>
        <p:spPr>
          <a:xfrm>
            <a:off x="3325323" y="3823531"/>
            <a:ext cx="976711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500" dirty="0" err="1"/>
              <a:t>Margin-left</a:t>
            </a:r>
            <a:r>
              <a:rPr lang="it-IT" sz="1500" dirty="0"/>
              <a:t>: 10%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868531F-EA7C-4A40-BA33-68F54530EA27}"/>
              </a:ext>
            </a:extLst>
          </p:cNvPr>
          <p:cNvSpPr txBox="1"/>
          <p:nvPr/>
        </p:nvSpPr>
        <p:spPr>
          <a:xfrm>
            <a:off x="4207648" y="1577630"/>
            <a:ext cx="121461" cy="22527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BDD7E44-AAA4-4DE0-BB5E-C038E381C728}"/>
              </a:ext>
            </a:extLst>
          </p:cNvPr>
          <p:cNvSpPr txBox="1"/>
          <p:nvPr/>
        </p:nvSpPr>
        <p:spPr>
          <a:xfrm>
            <a:off x="4207648" y="1472541"/>
            <a:ext cx="7947649" cy="138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it-IT" sz="3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3046EB8-5BD9-4FC6-B8CE-8BE62517F1F0}"/>
              </a:ext>
            </a:extLst>
          </p:cNvPr>
          <p:cNvSpPr txBox="1"/>
          <p:nvPr/>
        </p:nvSpPr>
        <p:spPr>
          <a:xfrm>
            <a:off x="3250527" y="2301787"/>
            <a:ext cx="976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Div</a:t>
            </a:r>
            <a:r>
              <a:rPr lang="it-IT" sz="1600" dirty="0"/>
              <a:t> </a:t>
            </a:r>
            <a:r>
              <a:rPr lang="it-IT" sz="1600" dirty="0" err="1"/>
              <a:t>padding</a:t>
            </a:r>
            <a:r>
              <a:rPr lang="it-IT" sz="1600" dirty="0"/>
              <a:t>: 15px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888B544-7753-4433-9324-126E3FAFEE3F}"/>
              </a:ext>
            </a:extLst>
          </p:cNvPr>
          <p:cNvSpPr txBox="1"/>
          <p:nvPr/>
        </p:nvSpPr>
        <p:spPr>
          <a:xfrm>
            <a:off x="9762309" y="1787041"/>
            <a:ext cx="205429" cy="18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4043FCF-6199-44F9-87B3-CBEBB2875482}"/>
              </a:ext>
            </a:extLst>
          </p:cNvPr>
          <p:cNvSpPr txBox="1"/>
          <p:nvPr/>
        </p:nvSpPr>
        <p:spPr>
          <a:xfrm>
            <a:off x="9281829" y="3876849"/>
            <a:ext cx="96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Details</a:t>
            </a:r>
            <a:r>
              <a:rPr lang="it-IT" sz="1600" dirty="0"/>
              <a:t> </a:t>
            </a:r>
            <a:r>
              <a:rPr lang="it-IT" sz="1600" dirty="0" err="1"/>
              <a:t>padding</a:t>
            </a:r>
            <a:r>
              <a:rPr lang="it-IT" sz="1600" dirty="0"/>
              <a:t>: 20px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5CA701E-7911-4C5E-B3D3-C3804D5E9ADA}"/>
              </a:ext>
            </a:extLst>
          </p:cNvPr>
          <p:cNvSpPr txBox="1"/>
          <p:nvPr/>
        </p:nvSpPr>
        <p:spPr>
          <a:xfrm>
            <a:off x="10360997" y="3830353"/>
            <a:ext cx="178793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Img </a:t>
            </a:r>
            <a:r>
              <a:rPr lang="it-IT" sz="1600" dirty="0" err="1"/>
              <a:t>width</a:t>
            </a:r>
            <a:r>
              <a:rPr lang="it-IT" sz="1600" dirty="0"/>
              <a:t> and </a:t>
            </a:r>
            <a:r>
              <a:rPr lang="it-IT" sz="1600" dirty="0" err="1"/>
              <a:t>height</a:t>
            </a:r>
            <a:r>
              <a:rPr lang="it-IT" sz="1600" dirty="0"/>
              <a:t>: 30%</a:t>
            </a:r>
          </a:p>
        </p:txBody>
      </p:sp>
      <p:sp>
        <p:nvSpPr>
          <p:cNvPr id="26" name="Freccia in giù 25">
            <a:extLst>
              <a:ext uri="{FF2B5EF4-FFF2-40B4-BE49-F238E27FC236}">
                <a16:creationId xmlns:a16="http://schemas.microsoft.com/office/drawing/2014/main" id="{C37CEC8E-D37A-4663-9239-A8473E830526}"/>
              </a:ext>
            </a:extLst>
          </p:cNvPr>
          <p:cNvSpPr/>
          <p:nvPr/>
        </p:nvSpPr>
        <p:spPr>
          <a:xfrm rot="10800000">
            <a:off x="6847012" y="3830353"/>
            <a:ext cx="323002" cy="43584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B123326-09F0-46B3-A1B7-BFDABBFEE0A9}"/>
              </a:ext>
            </a:extLst>
          </p:cNvPr>
          <p:cNvSpPr txBox="1"/>
          <p:nvPr/>
        </p:nvSpPr>
        <p:spPr>
          <a:xfrm>
            <a:off x="6237235" y="4261569"/>
            <a:ext cx="1542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Padding</a:t>
            </a:r>
            <a:r>
              <a:rPr lang="it-IT" sz="1600" dirty="0"/>
              <a:t>: 5px</a:t>
            </a:r>
          </a:p>
        </p:txBody>
      </p:sp>
      <p:pic>
        <p:nvPicPr>
          <p:cNvPr id="28" name="Immagine 27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DA13CF-B88D-43B8-B7DF-5AA0DC265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88" y="4415458"/>
            <a:ext cx="2253670" cy="24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magine 29">
            <a:extLst>
              <a:ext uri="{FF2B5EF4-FFF2-40B4-BE49-F238E27FC236}">
                <a16:creationId xmlns:a16="http://schemas.microsoft.com/office/drawing/2014/main" id="{DAD0F1FF-E97E-42EF-B8EC-EBEA8B8FB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" b="13656"/>
          <a:stretch/>
        </p:blipFill>
        <p:spPr>
          <a:xfrm>
            <a:off x="2910763" y="1481063"/>
            <a:ext cx="9250346" cy="1905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5799" y="62605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tx1"/>
                </a:solidFill>
              </a:rPr>
              <a:t>Sezione contenuti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4BE08E3-2CB2-4907-BF9A-06655B70AC97}"/>
              </a:ext>
            </a:extLst>
          </p:cNvPr>
          <p:cNvSpPr txBox="1"/>
          <p:nvPr/>
        </p:nvSpPr>
        <p:spPr>
          <a:xfrm>
            <a:off x="1987614" y="830193"/>
            <a:ext cx="138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Margin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-top: 10px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78C37F7-E6CF-4C35-9372-8A393DF3A795}"/>
              </a:ext>
            </a:extLst>
          </p:cNvPr>
          <p:cNvSpPr txBox="1"/>
          <p:nvPr/>
        </p:nvSpPr>
        <p:spPr>
          <a:xfrm>
            <a:off x="2757997" y="1481063"/>
            <a:ext cx="152766" cy="1049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A74CD03-EB3E-4F81-AFB9-F200A671C3CE}"/>
              </a:ext>
            </a:extLst>
          </p:cNvPr>
          <p:cNvSpPr txBox="1"/>
          <p:nvPr/>
        </p:nvSpPr>
        <p:spPr>
          <a:xfrm>
            <a:off x="11175922" y="3342124"/>
            <a:ext cx="96095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Margin-right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10%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868531F-EA7C-4A40-BA33-68F54530EA27}"/>
              </a:ext>
            </a:extLst>
          </p:cNvPr>
          <p:cNvSpPr txBox="1"/>
          <p:nvPr/>
        </p:nvSpPr>
        <p:spPr>
          <a:xfrm>
            <a:off x="5365826" y="1800668"/>
            <a:ext cx="122235" cy="1462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BDD7E44-AAA4-4DE0-BB5E-C038E381C728}"/>
              </a:ext>
            </a:extLst>
          </p:cNvPr>
          <p:cNvSpPr txBox="1"/>
          <p:nvPr/>
        </p:nvSpPr>
        <p:spPr>
          <a:xfrm>
            <a:off x="2910763" y="1585978"/>
            <a:ext cx="8276938" cy="201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3046EB8-5BD9-4FC6-B8CE-8BE62517F1F0}"/>
              </a:ext>
            </a:extLst>
          </p:cNvPr>
          <p:cNvSpPr txBox="1"/>
          <p:nvPr/>
        </p:nvSpPr>
        <p:spPr>
          <a:xfrm>
            <a:off x="11319157" y="1865497"/>
            <a:ext cx="855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padding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15px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888B544-7753-4433-9324-126E3FAFEE3F}"/>
              </a:ext>
            </a:extLst>
          </p:cNvPr>
          <p:cNvSpPr txBox="1"/>
          <p:nvPr/>
        </p:nvSpPr>
        <p:spPr>
          <a:xfrm>
            <a:off x="11057277" y="1735028"/>
            <a:ext cx="122235" cy="1620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4043FCF-6199-44F9-87B3-CBEBB2875482}"/>
              </a:ext>
            </a:extLst>
          </p:cNvPr>
          <p:cNvSpPr txBox="1"/>
          <p:nvPr/>
        </p:nvSpPr>
        <p:spPr>
          <a:xfrm>
            <a:off x="5212211" y="3276615"/>
            <a:ext cx="96095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Details</a:t>
            </a:r>
            <a:r>
              <a:rPr kumimoji="0" lang="it-IT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padding</a:t>
            </a:r>
            <a:r>
              <a:rPr kumimoji="0" lang="it-IT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20px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5CA701E-7911-4C5E-B3D3-C3804D5E9ADA}"/>
              </a:ext>
            </a:extLst>
          </p:cNvPr>
          <p:cNvSpPr txBox="1"/>
          <p:nvPr/>
        </p:nvSpPr>
        <p:spPr>
          <a:xfrm>
            <a:off x="2910763" y="3346460"/>
            <a:ext cx="240832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Img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width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height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30%</a:t>
            </a:r>
          </a:p>
        </p:txBody>
      </p:sp>
      <p:sp>
        <p:nvSpPr>
          <p:cNvPr id="26" name="Freccia in giù 25">
            <a:extLst>
              <a:ext uri="{FF2B5EF4-FFF2-40B4-BE49-F238E27FC236}">
                <a16:creationId xmlns:a16="http://schemas.microsoft.com/office/drawing/2014/main" id="{C37CEC8E-D37A-4663-9239-A8473E830526}"/>
              </a:ext>
            </a:extLst>
          </p:cNvPr>
          <p:cNvSpPr/>
          <p:nvPr/>
        </p:nvSpPr>
        <p:spPr>
          <a:xfrm rot="10800000">
            <a:off x="8578595" y="3045629"/>
            <a:ext cx="323002" cy="43584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B123326-09F0-46B3-A1B7-BFDABBFEE0A9}"/>
              </a:ext>
            </a:extLst>
          </p:cNvPr>
          <p:cNvSpPr txBox="1"/>
          <p:nvPr/>
        </p:nvSpPr>
        <p:spPr>
          <a:xfrm>
            <a:off x="8036264" y="3517656"/>
            <a:ext cx="154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Padding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5px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5009EA-E86D-407A-8D83-7CDC45587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763" y="4013551"/>
            <a:ext cx="2420000" cy="28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7615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chemeClr val="tx1"/>
                </a:solidFill>
              </a:rPr>
              <a:t>Footer</a:t>
            </a:r>
            <a:endParaRPr lang="it-IT" sz="4000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49A0A4-F6E8-446F-AB79-F12AF4988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08" y="2456264"/>
            <a:ext cx="10753644" cy="412404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66B2F20-2AF0-4369-9B4C-6FA203331568}"/>
              </a:ext>
            </a:extLst>
          </p:cNvPr>
          <p:cNvSpPr txBox="1"/>
          <p:nvPr/>
        </p:nvSpPr>
        <p:spPr>
          <a:xfrm>
            <a:off x="4418815" y="2903180"/>
            <a:ext cx="1009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Footer</a:t>
            </a:r>
            <a:r>
              <a:rPr lang="it-IT" sz="2000" dirty="0"/>
              <a:t> </a:t>
            </a:r>
            <a:r>
              <a:rPr lang="it-IT" sz="2000" dirty="0" err="1"/>
              <a:t>height</a:t>
            </a:r>
            <a:r>
              <a:rPr lang="it-IT" sz="2000" dirty="0"/>
              <a:t>: 12%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F959711-C11B-4247-83A8-4AC71B715AD1}"/>
              </a:ext>
            </a:extLst>
          </p:cNvPr>
          <p:cNvSpPr txBox="1"/>
          <p:nvPr/>
        </p:nvSpPr>
        <p:spPr>
          <a:xfrm>
            <a:off x="6916983" y="3411011"/>
            <a:ext cx="158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Footer</a:t>
            </a:r>
            <a:r>
              <a:rPr lang="it-IT" sz="2000" dirty="0"/>
              <a:t> </a:t>
            </a:r>
            <a:r>
              <a:rPr lang="it-IT" sz="2000" dirty="0" err="1"/>
              <a:t>padding</a:t>
            </a:r>
            <a:r>
              <a:rPr lang="it-IT" sz="2000" dirty="0"/>
              <a:t>: 7px</a:t>
            </a:r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A53C1A25-EF59-4C65-91DC-D87802A44178}"/>
              </a:ext>
            </a:extLst>
          </p:cNvPr>
          <p:cNvSpPr/>
          <p:nvPr/>
        </p:nvSpPr>
        <p:spPr>
          <a:xfrm rot="10800000">
            <a:off x="7524651" y="2920436"/>
            <a:ext cx="367847" cy="37647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1A5EB5A-4346-4F72-97A1-4D20582A3856}"/>
              </a:ext>
            </a:extLst>
          </p:cNvPr>
          <p:cNvSpPr txBox="1"/>
          <p:nvPr/>
        </p:nvSpPr>
        <p:spPr>
          <a:xfrm>
            <a:off x="1232943" y="2421752"/>
            <a:ext cx="202365" cy="1384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3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5C0220F-C2D4-4D27-8B29-F20228A81F44}"/>
              </a:ext>
            </a:extLst>
          </p:cNvPr>
          <p:cNvSpPr txBox="1"/>
          <p:nvPr/>
        </p:nvSpPr>
        <p:spPr>
          <a:xfrm>
            <a:off x="643068" y="1388833"/>
            <a:ext cx="1384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/>
              <a:t>Margin</a:t>
            </a:r>
            <a:r>
              <a:rPr lang="it-IT" sz="2000" b="1" dirty="0"/>
              <a:t> bottom: 10px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BFA8EE-D18B-4942-9B10-350C12FC09EB}"/>
              </a:ext>
            </a:extLst>
          </p:cNvPr>
          <p:cNvSpPr txBox="1"/>
          <p:nvPr/>
        </p:nvSpPr>
        <p:spPr>
          <a:xfrm>
            <a:off x="2844429" y="704249"/>
            <a:ext cx="7935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Il </a:t>
            </a:r>
            <a:r>
              <a:rPr lang="it-IT" sz="2200" dirty="0" err="1"/>
              <a:t>margin</a:t>
            </a:r>
            <a:r>
              <a:rPr lang="it-IT" sz="2200" dirty="0"/>
              <a:t>-bottom sottocitato si riferisce all’elemento della slide di prima. Viene riportato qui per motivi di chiarezza.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E3D23D-353B-4BFB-8135-BAF8C5738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27" y="3688010"/>
            <a:ext cx="2286319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89765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64</TotalTime>
  <Words>191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Calibri</vt:lpstr>
      <vt:lpstr>Franklin Gothic Book</vt:lpstr>
      <vt:lpstr>Georgia</vt:lpstr>
      <vt:lpstr>Ritaglio</vt:lpstr>
      <vt:lpstr>MHW1</vt:lpstr>
      <vt:lpstr>Descrizione del progetto</vt:lpstr>
      <vt:lpstr>Layout complessivo HTML</vt:lpstr>
      <vt:lpstr>Layout complessivo CSS</vt:lpstr>
      <vt:lpstr>Header</vt:lpstr>
      <vt:lpstr>Sezione contenuti</vt:lpstr>
      <vt:lpstr>Sezione contenuti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Giuseppe Currao</cp:lastModifiedBy>
  <cp:revision>9</cp:revision>
  <dcterms:created xsi:type="dcterms:W3CDTF">2021-03-24T16:57:46Z</dcterms:created>
  <dcterms:modified xsi:type="dcterms:W3CDTF">2021-03-26T19:47:48Z</dcterms:modified>
</cp:coreProperties>
</file>