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56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5600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2133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5283A5-52B7-7043-B325-EFD9F3E354EE}" type="slidenum">
              <a:rPr lang="it-IT" smtClean="0"/>
              <a:t>‹N›</a:t>
            </a:fld>
            <a:endParaRPr lang="it-IT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345901" y="3270967"/>
            <a:ext cx="3846100" cy="358693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07200" y="1560084"/>
            <a:ext cx="731600" cy="1176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838800" y="1560084"/>
            <a:ext cx="731600" cy="1176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933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D55283A5-52B7-7043-B325-EFD9F3E354E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Google Shape;20;p3"/>
          <p:cNvSpPr txBox="1"/>
          <p:nvPr/>
        </p:nvSpPr>
        <p:spPr>
          <a:xfrm>
            <a:off x="463633" y="2644400"/>
            <a:ext cx="12316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63633" y="3917059"/>
            <a:ext cx="12316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556033" y="2644400"/>
            <a:ext cx="12316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5556033" y="3917059"/>
            <a:ext cx="12316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885734" y="2644437"/>
            <a:ext cx="35367" cy="112164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885734" y="3917094"/>
            <a:ext cx="35367" cy="112164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6978134" y="2644437"/>
            <a:ext cx="35367" cy="112164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6978134" y="3917094"/>
            <a:ext cx="35367" cy="112164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970200" y="1149067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1104784" y="979149"/>
            <a:ext cx="497200" cy="61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601951" y="979149"/>
            <a:ext cx="497200" cy="61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0563317" y="3210567"/>
            <a:ext cx="2368433" cy="220883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463633" y="5167000"/>
            <a:ext cx="12316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5556033" y="5167000"/>
            <a:ext cx="1231600" cy="11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64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885734" y="5167037"/>
            <a:ext cx="35367" cy="112164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6978134" y="5167037"/>
            <a:ext cx="35367" cy="112164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792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970200" y="1149067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970200" y="2162700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5283A5-52B7-7043-B325-EFD9F3E354EE}" type="slidenum">
              <a:rPr lang="it-IT" smtClean="0"/>
              <a:t>‹N›</a:t>
            </a:fld>
            <a:endParaRPr lang="it-IT"/>
          </a:p>
        </p:txBody>
      </p:sp>
      <p:sp>
        <p:nvSpPr>
          <p:cNvPr id="41" name="Google Shape;41;p4"/>
          <p:cNvSpPr/>
          <p:nvPr/>
        </p:nvSpPr>
        <p:spPr>
          <a:xfrm>
            <a:off x="0" y="5506333"/>
            <a:ext cx="1769600" cy="13516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132734" y="6168533"/>
            <a:ext cx="674233" cy="6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1104784" y="979149"/>
            <a:ext cx="497200" cy="61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601951" y="979149"/>
            <a:ext cx="497200" cy="61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886400" y="6372133"/>
            <a:ext cx="7806000" cy="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1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93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1026867" y="1108767"/>
            <a:ext cx="4401200" cy="18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026867" y="2923000"/>
            <a:ext cx="4401200" cy="32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2"/>
          </p:nvPr>
        </p:nvSpPr>
        <p:spPr>
          <a:xfrm>
            <a:off x="6882533" y="1108767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D55283A5-52B7-7043-B325-EFD9F3E354EE}" type="slidenum">
              <a:rPr lang="it-IT" smtClean="0"/>
              <a:t>‹N›</a:t>
            </a:fld>
            <a:endParaRPr lang="it-IT"/>
          </a:p>
        </p:txBody>
      </p:sp>
      <p:sp>
        <p:nvSpPr>
          <p:cNvPr id="52" name="Google Shape;52;p5"/>
          <p:cNvSpPr/>
          <p:nvPr/>
        </p:nvSpPr>
        <p:spPr>
          <a:xfrm>
            <a:off x="0" y="5506333"/>
            <a:ext cx="1769600" cy="13516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3" name="Google Shape;53;p5"/>
          <p:cNvPicPr preferRelativeResize="0"/>
          <p:nvPr/>
        </p:nvPicPr>
        <p:blipFill rotWithShape="1">
          <a:blip r:embed="rId2">
            <a:alphaModFix/>
          </a:blip>
          <a:srcRect t="13651" b="17785"/>
          <a:stretch/>
        </p:blipFill>
        <p:spPr>
          <a:xfrm>
            <a:off x="1" y="6129400"/>
            <a:ext cx="809567" cy="6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 rot="10800000" flipH="1">
            <a:off x="1104784" y="979149"/>
            <a:ext cx="497200" cy="61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5"/>
          <p:cNvSpPr/>
          <p:nvPr/>
        </p:nvSpPr>
        <p:spPr>
          <a:xfrm rot="10800000" flipH="1">
            <a:off x="1601951" y="979149"/>
            <a:ext cx="497200" cy="61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886400" y="6372133"/>
            <a:ext cx="7806000" cy="4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100"/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0" y="5506333"/>
            <a:ext cx="1769600" cy="13516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132734" y="6168533"/>
            <a:ext cx="674233" cy="65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1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D55283A5-52B7-7043-B325-EFD9F3E354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26010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A7E21-A8A6-29CA-4C0E-DD066D5E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1149067"/>
            <a:ext cx="10251600" cy="713600"/>
          </a:xfrm>
        </p:spPr>
        <p:txBody>
          <a:bodyPr wrap="square" anchor="t">
            <a:normAutofit/>
          </a:bodyPr>
          <a:lstStyle/>
          <a:p>
            <a:r>
              <a:rPr lang="it-IT" dirty="0">
                <a:latin typeface="Helvetica" pitchFamily="2" charset="0"/>
              </a:rPr>
              <a:t>Project pipeline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9572A24-7556-015B-303D-7BB84EFEFB3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886399" y="6372133"/>
            <a:ext cx="10021821" cy="446800"/>
          </a:xfrm>
        </p:spPr>
        <p:txBody>
          <a:bodyPr/>
          <a:lstStyle/>
          <a:p>
            <a:r>
              <a:rPr lang="en-US" dirty="0"/>
              <a:t>Motion Retargeting For Grasping Tasks 					                  Medical Robotics - La Sapienza, Roma, 2025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683D03A-1074-1AA4-5AE0-473D3E91CAC6}"/>
              </a:ext>
            </a:extLst>
          </p:cNvPr>
          <p:cNvSpPr/>
          <p:nvPr/>
        </p:nvSpPr>
        <p:spPr>
          <a:xfrm>
            <a:off x="1739262" y="2721858"/>
            <a:ext cx="2257948" cy="2455621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600" b="1" dirty="0">
                <a:solidFill>
                  <a:srgbClr val="00B050"/>
                </a:solidFill>
                <a:latin typeface="Helvetica" pitchFamily="2" charset="0"/>
              </a:rPr>
              <a:t>Dataset processing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AD06C46-D113-1991-A33C-E6EA9DB5B61D}"/>
              </a:ext>
            </a:extLst>
          </p:cNvPr>
          <p:cNvSpPr/>
          <p:nvPr/>
        </p:nvSpPr>
        <p:spPr>
          <a:xfrm>
            <a:off x="5507421" y="2735288"/>
            <a:ext cx="2257948" cy="245561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600" b="1" dirty="0" err="1">
                <a:solidFill>
                  <a:srgbClr val="0070C0"/>
                </a:solidFill>
                <a:latin typeface="Helvetica" pitchFamily="2" charset="0"/>
              </a:rPr>
              <a:t>Retargeting</a:t>
            </a:r>
            <a:r>
              <a:rPr lang="it-IT" sz="1600" b="1" dirty="0">
                <a:solidFill>
                  <a:srgbClr val="0070C0"/>
                </a:solidFill>
                <a:latin typeface="Helvetica" pitchFamily="2" charset="0"/>
              </a:rPr>
              <a:t> system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1956055-672A-DB2F-ECF3-1AEB584E30F1}"/>
              </a:ext>
            </a:extLst>
          </p:cNvPr>
          <p:cNvSpPr/>
          <p:nvPr/>
        </p:nvSpPr>
        <p:spPr>
          <a:xfrm>
            <a:off x="9323764" y="2735288"/>
            <a:ext cx="2257948" cy="2455615"/>
          </a:xfrm>
          <a:prstGeom prst="round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it-IT" sz="1600" b="1" dirty="0" err="1">
                <a:solidFill>
                  <a:schemeClr val="accent3"/>
                </a:solidFill>
                <a:latin typeface="Helvetica" pitchFamily="2" charset="0"/>
              </a:rPr>
              <a:t>Grasping</a:t>
            </a:r>
            <a:r>
              <a:rPr lang="it-IT" sz="1600" b="1" dirty="0">
                <a:solidFill>
                  <a:schemeClr val="accent3"/>
                </a:solidFill>
                <a:latin typeface="Helvetica" pitchFamily="2" charset="0"/>
              </a:rPr>
              <a:t> Task &amp; Evaluation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C3FB403-7311-E131-2A3B-9F162E839CAE}"/>
              </a:ext>
            </a:extLst>
          </p:cNvPr>
          <p:cNvSpPr txBox="1"/>
          <p:nvPr/>
        </p:nvSpPr>
        <p:spPr>
          <a:xfrm>
            <a:off x="305920" y="3426445"/>
            <a:ext cx="1455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chemeClr val="accent1">
                    <a:lumMod val="50000"/>
                  </a:schemeClr>
                </a:solidFill>
              </a:rPr>
              <a:t>Weart</a:t>
            </a:r>
            <a:r>
              <a:rPr lang="it-IT" dirty="0"/>
              <a:t> </a:t>
            </a:r>
            <a:r>
              <a:rPr lang="it-IT" dirty="0" err="1"/>
              <a:t>glove</a:t>
            </a:r>
            <a:r>
              <a:rPr lang="it-IT" dirty="0"/>
              <a:t>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B0B29623-967D-84A3-5D50-9557FA0761B6}"/>
              </a:ext>
            </a:extLst>
          </p:cNvPr>
          <p:cNvCxnSpPr/>
          <p:nvPr/>
        </p:nvCxnSpPr>
        <p:spPr>
          <a:xfrm>
            <a:off x="393942" y="3959703"/>
            <a:ext cx="11771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B10EB89-7C3E-59DF-7EC2-0429C8626329}"/>
              </a:ext>
            </a:extLst>
          </p:cNvPr>
          <p:cNvCxnSpPr/>
          <p:nvPr/>
        </p:nvCxnSpPr>
        <p:spPr>
          <a:xfrm>
            <a:off x="4177228" y="3950189"/>
            <a:ext cx="11771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F45DF80-01CF-73CB-31BD-CBDCBFC34387}"/>
              </a:ext>
            </a:extLst>
          </p:cNvPr>
          <p:cNvSpPr txBox="1"/>
          <p:nvPr/>
        </p:nvSpPr>
        <p:spPr>
          <a:xfrm>
            <a:off x="4096421" y="3351827"/>
            <a:ext cx="1455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Human</a:t>
            </a:r>
            <a:r>
              <a:rPr lang="it-IT" dirty="0">
                <a:latin typeface="Helvetica" pitchFamily="2" charset="0"/>
              </a:rPr>
              <a:t> hand </a:t>
            </a:r>
            <a:r>
              <a:rPr lang="it-IT" dirty="0" err="1">
                <a:latin typeface="Helvetica" pitchFamily="2" charset="0"/>
              </a:rPr>
              <a:t>synergies</a:t>
            </a:r>
            <a:endParaRPr lang="it-IT" dirty="0">
              <a:latin typeface="Helvetica" pitchFamily="2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9C7A3ABD-6D8E-2B45-9C0C-B76B16B30B63}"/>
              </a:ext>
            </a:extLst>
          </p:cNvPr>
          <p:cNvCxnSpPr/>
          <p:nvPr/>
        </p:nvCxnSpPr>
        <p:spPr>
          <a:xfrm>
            <a:off x="7955225" y="3978674"/>
            <a:ext cx="1177159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7BA8DEE-BD6F-53CF-1854-7A5CCAF57A85}"/>
              </a:ext>
            </a:extLst>
          </p:cNvPr>
          <p:cNvSpPr txBox="1"/>
          <p:nvPr/>
        </p:nvSpPr>
        <p:spPr>
          <a:xfrm>
            <a:off x="7868080" y="3365257"/>
            <a:ext cx="1455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Joint</a:t>
            </a:r>
            <a:r>
              <a:rPr lang="it-IT" dirty="0">
                <a:latin typeface="Helvetica" pitchFamily="2" charset="0"/>
              </a:rPr>
              <a:t> </a:t>
            </a:r>
            <a:r>
              <a:rPr lang="it-IT" dirty="0" err="1">
                <a:latin typeface="Helvetica" pitchFamily="2" charset="0"/>
              </a:rPr>
              <a:t>commands</a:t>
            </a:r>
            <a:endParaRPr lang="it-IT" dirty="0">
              <a:latin typeface="Helvetica" pitchFamily="2" charset="0"/>
            </a:endParaRP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E20A352-58F4-8624-E1D6-B9A19E487042}"/>
              </a:ext>
            </a:extLst>
          </p:cNvPr>
          <p:cNvSpPr/>
          <p:nvPr/>
        </p:nvSpPr>
        <p:spPr>
          <a:xfrm>
            <a:off x="1859973" y="3057322"/>
            <a:ext cx="2032697" cy="523220"/>
          </a:xfrm>
          <a:prstGeom prst="roundRect">
            <a:avLst/>
          </a:prstGeom>
          <a:solidFill>
            <a:srgbClr val="92D050">
              <a:alpha val="483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45 joint angle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values</a:t>
            </a:r>
            <a:endParaRPr lang="it-IT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EC6D9745-F6C0-191D-2677-F5894422F065}"/>
              </a:ext>
            </a:extLst>
          </p:cNvPr>
          <p:cNvSpPr/>
          <p:nvPr/>
        </p:nvSpPr>
        <p:spPr>
          <a:xfrm>
            <a:off x="1859973" y="3688055"/>
            <a:ext cx="2032697" cy="523220"/>
          </a:xfrm>
          <a:prstGeom prst="roundRect">
            <a:avLst/>
          </a:prstGeom>
          <a:solidFill>
            <a:srgbClr val="92D050">
              <a:alpha val="4833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4 input </a:t>
            </a:r>
            <a:r>
              <a:rPr lang="it-IT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parameters</a:t>
            </a:r>
            <a:endParaRPr lang="it-IT" dirty="0"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8516174-730F-CE46-928F-0FBCF01CCC6D}"/>
              </a:ext>
            </a:extLst>
          </p:cNvPr>
          <p:cNvSpPr txBox="1"/>
          <p:nvPr/>
        </p:nvSpPr>
        <p:spPr>
          <a:xfrm>
            <a:off x="11343503" y="753763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*bozza</a:t>
            </a:r>
          </a:p>
        </p:txBody>
      </p:sp>
    </p:spTree>
    <p:extLst>
      <p:ext uri="{BB962C8B-B14F-4D97-AF65-F5344CB8AC3E}">
        <p14:creationId xmlns:p14="http://schemas.microsoft.com/office/powerpoint/2010/main" val="48992022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sapienza-ppt-template</Template>
  <TotalTime>51</TotalTime>
  <Words>47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Catamaran</vt:lpstr>
      <vt:lpstr>Helvetica</vt:lpstr>
      <vt:lpstr>Raleway</vt:lpstr>
      <vt:lpstr>Streamline</vt:lpstr>
      <vt:lpstr>Project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 D'Addario</dc:creator>
  <cp:lastModifiedBy>Giuseppe D'Addario</cp:lastModifiedBy>
  <cp:revision>1</cp:revision>
  <dcterms:created xsi:type="dcterms:W3CDTF">2025-09-15T08:41:30Z</dcterms:created>
  <dcterms:modified xsi:type="dcterms:W3CDTF">2025-09-15T09:32:59Z</dcterms:modified>
</cp:coreProperties>
</file>