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56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Default Extension="bin" ContentType="application/vnd.openxmlformats-officedocument.oleObject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Masters/slideMaster9.xml" ContentType="application/vnd.openxmlformats-officedocument.presentationml.slideMaster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heme/theme7.xml" ContentType="application/vnd.openxmlformats-officedocument.theme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Layouts/slideLayout8.xml" ContentType="application/vnd.openxmlformats-officedocument.presentationml.slideLayout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wmf" ContentType="image/x-wmf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heme/theme8.xml" ContentType="application/vnd.openxmlformats-officedocument.theme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Layouts/slideLayout9.xml" ContentType="application/vnd.openxmlformats-officedocument.presentationml.slideLayout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slideMasters/slideMaster7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heme/theme9.xml" ContentType="application/vnd.openxmlformats-officedocument.theme+xml"/>
  <Override PartName="/ppt/tags/tag155.xml" ContentType="application/vnd.openxmlformats-officedocument.presentationml.tags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16"/>
  </p:handoutMasterIdLst>
  <p:sldIdLst>
    <p:sldId id="256" r:id="rId10"/>
    <p:sldId id="274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53D"/>
    <a:srgbClr val="00A1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576" autoAdjust="0"/>
  </p:normalViewPr>
  <p:slideViewPr>
    <p:cSldViewPr snapToGrid="0" showGuides="1">
      <p:cViewPr>
        <p:scale>
          <a:sx n="66" d="100"/>
          <a:sy n="66" d="100"/>
        </p:scale>
        <p:origin x="-582" y="-126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pPr/>
              <a:t>22/08/2018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xmlns="" val="37923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2" pos="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5726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7347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1728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0956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3289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6888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="" xmlns:p15="http://schemas.microsoft.com/office/powerpoint/2012/main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xmlns="" val="201006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127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image" Target="../media/image40.png"/><Relationship Id="rId3" Type="http://schemas.openxmlformats.org/officeDocument/2006/relationships/tags" Target="../tags/tag66.xml"/><Relationship Id="rId21" Type="http://schemas.openxmlformats.org/officeDocument/2006/relationships/image" Target="../media/image35.png"/><Relationship Id="rId34" Type="http://schemas.openxmlformats.org/officeDocument/2006/relationships/image" Target="../media/image4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image" Target="../media/image39.png"/><Relationship Id="rId33" Type="http://schemas.openxmlformats.org/officeDocument/2006/relationships/image" Target="../media/image45.png"/><Relationship Id="rId2" Type="http://schemas.openxmlformats.org/officeDocument/2006/relationships/theme" Target="../theme/theme5.xml"/><Relationship Id="rId16" Type="http://schemas.openxmlformats.org/officeDocument/2006/relationships/tags" Target="../tags/tag79.xml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8.png"/><Relationship Id="rId32" Type="http://schemas.openxmlformats.org/officeDocument/2006/relationships/image" Target="../media/image31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3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7" y="2322286"/>
            <a:ext cx="8251377" cy="1522004"/>
          </a:xfrm>
        </p:spPr>
        <p:txBody>
          <a:bodyPr anchor="ctr"/>
          <a:lstStyle/>
          <a:p>
            <a:r>
              <a:rPr lang="pt-BR" dirty="0" smtClean="0"/>
              <a:t>Retas no Espaço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smtClean="0"/>
              <a:t>Prof. Fabiano José dos Santos</a:t>
            </a:r>
            <a:endParaRPr lang="pt-BR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xmlns="" val="292278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Retas no Espaço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1" y="1088571"/>
            <a:ext cx="10951033" cy="5159829"/>
          </a:xfrm>
        </p:spPr>
        <p:txBody>
          <a:bodyPr anchor="ctr"/>
          <a:lstStyle/>
          <a:p>
            <a:r>
              <a:rPr sz="2000" smtClean="0">
                <a:solidFill>
                  <a:srgbClr val="00353D"/>
                </a:solidFill>
              </a:rPr>
              <a:t>Seja </a:t>
            </a:r>
            <a:r>
              <a:rPr sz="2000" i="1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(xo,yo,zo)</a:t>
            </a:r>
            <a:r>
              <a:rPr sz="2000" smtClean="0">
                <a:solidFill>
                  <a:srgbClr val="00353D"/>
                </a:solidFill>
              </a:rPr>
              <a:t> um ponto qualquer e </a:t>
            </a:r>
            <a:r>
              <a:rPr sz="2000" b="1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sz="2000" b="1" i="1" smtClean="0">
                <a:solidFill>
                  <a:schemeClr val="bg1">
                    <a:lumMod val="65000"/>
                  </a:schemeClr>
                </a:solidFill>
              </a:rPr>
              <a:t>=(a,b,c)</a:t>
            </a:r>
            <a:r>
              <a:rPr sz="2000" smtClean="0">
                <a:solidFill>
                  <a:srgbClr val="00353D"/>
                </a:solidFill>
              </a:rPr>
              <a:t> um vetor qualquer (não nulo) do espaço. Há uma única reta que passa por 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sz="2000" smtClean="0">
                <a:solidFill>
                  <a:srgbClr val="00353D"/>
                </a:solidFill>
              </a:rPr>
              <a:t> na direção do vetor </a:t>
            </a:r>
            <a:r>
              <a:rPr sz="2000" b="1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sz="2000" smtClean="0">
                <a:solidFill>
                  <a:srgbClr val="00353D"/>
                </a:solidFill>
              </a:rPr>
              <a:t>.</a:t>
            </a:r>
          </a:p>
          <a:p>
            <a:endParaRPr sz="2000" smtClean="0">
              <a:solidFill>
                <a:srgbClr val="00353D"/>
              </a:solidFill>
            </a:endParaRPr>
          </a:p>
          <a:p>
            <a:endParaRPr sz="2000">
              <a:solidFill>
                <a:srgbClr val="00353D"/>
              </a:solidFill>
            </a:endParaRPr>
          </a:p>
          <a:p>
            <a:endParaRPr sz="2000" smtClean="0">
              <a:solidFill>
                <a:srgbClr val="00353D"/>
              </a:solidFill>
            </a:endParaRPr>
          </a:p>
          <a:p>
            <a:endParaRPr sz="2000">
              <a:solidFill>
                <a:srgbClr val="00353D"/>
              </a:solidFill>
            </a:endParaRPr>
          </a:p>
          <a:p>
            <a:endParaRPr sz="2000" smtClean="0">
              <a:solidFill>
                <a:srgbClr val="00353D"/>
              </a:solidFill>
            </a:endParaRPr>
          </a:p>
          <a:p>
            <a:endParaRPr sz="2000" smtClean="0">
              <a:solidFill>
                <a:srgbClr val="00353D"/>
              </a:solidFill>
            </a:endParaRPr>
          </a:p>
          <a:p>
            <a:r>
              <a:rPr sz="2000" smtClean="0">
                <a:solidFill>
                  <a:srgbClr val="00353D"/>
                </a:solidFill>
              </a:rPr>
              <a:t>Seja </a:t>
            </a:r>
            <a:r>
              <a:rPr sz="2000" i="1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(x,y,z)</a:t>
            </a:r>
            <a:r>
              <a:rPr sz="2000" smtClean="0">
                <a:solidFill>
                  <a:srgbClr val="00353D"/>
                </a:solidFill>
              </a:rPr>
              <a:t> um ponto qualquer do espaço. Se 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sz="2000" smtClean="0">
                <a:solidFill>
                  <a:srgbClr val="00353D"/>
                </a:solidFill>
              </a:rPr>
              <a:t> está sobre a reta, então os vetores  </a:t>
            </a:r>
            <a:r>
              <a:rPr sz="2000" b="1" smtClean="0">
                <a:solidFill>
                  <a:schemeClr val="bg1">
                    <a:lumMod val="65000"/>
                  </a:schemeClr>
                </a:solidFill>
              </a:rPr>
              <a:t>QP</a:t>
            </a:r>
            <a:r>
              <a:rPr sz="2000" smtClean="0">
                <a:solidFill>
                  <a:srgbClr val="00353D"/>
                </a:solidFill>
              </a:rPr>
              <a:t> e </a:t>
            </a:r>
            <a:r>
              <a:rPr sz="2000" b="1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sz="2000" smtClean="0">
                <a:solidFill>
                  <a:srgbClr val="00353D"/>
                </a:solidFill>
              </a:rPr>
              <a:t> têm mesma direção. Logo são múltiplos escalares entre si, e existe uma constante 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sz="2000" smtClean="0">
                <a:solidFill>
                  <a:srgbClr val="00353D"/>
                </a:solidFill>
              </a:rPr>
              <a:t> tal que</a:t>
            </a:r>
          </a:p>
          <a:p>
            <a:pPr algn="ctr">
              <a:buNone/>
            </a:pPr>
            <a:r>
              <a:rPr sz="2000" b="1" smtClean="0">
                <a:solidFill>
                  <a:schemeClr val="bg1">
                    <a:lumMod val="65000"/>
                  </a:schemeClr>
                </a:solidFill>
              </a:rPr>
              <a:t>QP=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sz="2000" b="1" smtClean="0">
                <a:solidFill>
                  <a:schemeClr val="bg1">
                    <a:lumMod val="65000"/>
                  </a:schemeClr>
                </a:solidFill>
              </a:rPr>
              <a:t>v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  <p:graphicFrame>
        <p:nvGraphicFramePr>
          <p:cNvPr id="50350" name="Object 174"/>
          <p:cNvGraphicFramePr>
            <a:graphicFrameLocks noChangeAspect="1"/>
          </p:cNvGraphicFramePr>
          <p:nvPr/>
        </p:nvGraphicFramePr>
        <p:xfrm>
          <a:off x="2292350" y="3816350"/>
          <a:ext cx="211138" cy="398463"/>
        </p:xfrm>
        <a:graphic>
          <a:graphicData uri="http://schemas.openxmlformats.org/presentationml/2006/ole">
            <p:oleObj spid="_x0000_s50350" name="Equação" r:id="rId3" imgW="101520" imgH="190440" progId="Equation.3">
              <p:embed/>
            </p:oleObj>
          </a:graphicData>
        </a:graphic>
      </p:graphicFrame>
      <p:pic>
        <p:nvPicPr>
          <p:cNvPr id="50352" name="Picture 17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8097" y="2430008"/>
            <a:ext cx="6788753" cy="24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134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Retas no Espaço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1" y="1088571"/>
            <a:ext cx="10951033" cy="5159829"/>
          </a:xfrm>
        </p:spPr>
        <p:txBody>
          <a:bodyPr anchor="ctr"/>
          <a:lstStyle/>
          <a:p>
            <a:r>
              <a:rPr lang="pt-BR" sz="2000" dirty="0" smtClean="0">
                <a:solidFill>
                  <a:srgbClr val="00353D"/>
                </a:solidFill>
              </a:rPr>
              <a:t>E</a:t>
            </a:r>
            <a:r>
              <a:rPr sz="2000" smtClean="0">
                <a:solidFill>
                  <a:srgbClr val="00353D"/>
                </a:solidFill>
              </a:rPr>
              <a:t>m termos das componentes dos vetores </a:t>
            </a:r>
            <a:r>
              <a:rPr sz="2000" b="1" smtClean="0">
                <a:solidFill>
                  <a:schemeClr val="bg1">
                    <a:lumMod val="65000"/>
                  </a:schemeClr>
                </a:solidFill>
              </a:rPr>
              <a:t>QP</a:t>
            </a:r>
            <a:r>
              <a:rPr sz="2000" smtClean="0">
                <a:solidFill>
                  <a:srgbClr val="00353D"/>
                </a:solidFill>
              </a:rPr>
              <a:t> e </a:t>
            </a:r>
            <a:r>
              <a:rPr sz="2000" b="1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sz="2000" smtClean="0">
                <a:solidFill>
                  <a:srgbClr val="00353D"/>
                </a:solidFill>
              </a:rPr>
              <a:t> a equação anterior fica </a:t>
            </a:r>
          </a:p>
          <a:p>
            <a:pPr algn="ctr">
              <a:buNone/>
            </a:pPr>
            <a:endParaRPr sz="2000" b="1" i="1" smtClean="0">
              <a:solidFill>
                <a:srgbClr val="00353D"/>
              </a:solidFill>
            </a:endParaRPr>
          </a:p>
          <a:p>
            <a:pPr indent="4763">
              <a:buNone/>
            </a:pPr>
            <a:r>
              <a:rPr sz="2000" smtClean="0">
                <a:solidFill>
                  <a:srgbClr val="00353D"/>
                </a:solidFill>
              </a:rPr>
              <a:t>denominada equação vetorial da reta.</a:t>
            </a:r>
          </a:p>
          <a:p>
            <a:r>
              <a:rPr sz="2000" smtClean="0">
                <a:solidFill>
                  <a:srgbClr val="00353D"/>
                </a:solidFill>
              </a:rPr>
              <a:t>Igualando componente a componente podemos escrever as equações</a:t>
            </a:r>
          </a:p>
          <a:p>
            <a:endParaRPr sz="2000">
              <a:solidFill>
                <a:srgbClr val="00353D"/>
              </a:solidFill>
            </a:endParaRPr>
          </a:p>
          <a:p>
            <a:endParaRPr sz="2000" smtClean="0">
              <a:solidFill>
                <a:srgbClr val="00353D"/>
              </a:solidFill>
            </a:endParaRPr>
          </a:p>
          <a:p>
            <a:endParaRPr sz="2000">
              <a:solidFill>
                <a:srgbClr val="00353D"/>
              </a:solidFill>
            </a:endParaRPr>
          </a:p>
          <a:p>
            <a:pPr marL="363538" indent="0">
              <a:buNone/>
            </a:pPr>
            <a:r>
              <a:rPr lang="pt-BR" sz="2000" dirty="0" smtClean="0">
                <a:solidFill>
                  <a:srgbClr val="00353D"/>
                </a:solidFill>
              </a:rPr>
              <a:t>d</a:t>
            </a:r>
            <a:r>
              <a:rPr sz="2000" smtClean="0">
                <a:solidFill>
                  <a:srgbClr val="00353D"/>
                </a:solidFill>
              </a:rPr>
              <a:t>enominada equações paramétricas da reta.</a:t>
            </a:r>
          </a:p>
          <a:p>
            <a:pPr marL="363538" indent="-363538"/>
            <a:r>
              <a:rPr sz="2000" smtClean="0">
                <a:solidFill>
                  <a:srgbClr val="00353D"/>
                </a:solidFill>
              </a:rPr>
              <a:t>Para cada valor do parâmetro 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sz="2000" smtClean="0">
                <a:solidFill>
                  <a:srgbClr val="00353D"/>
                </a:solidFill>
              </a:rPr>
              <a:t>, as equações paramétricas nos dá as coordenadas 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(x,y,z) </a:t>
            </a:r>
            <a:r>
              <a:rPr sz="2000" smtClean="0">
                <a:solidFill>
                  <a:srgbClr val="00353D"/>
                </a:solidFill>
              </a:rPr>
              <a:t>de um ponto da reta. Reciprocamente, a cada ponto da reta corresponde um </a:t>
            </a:r>
            <a:r>
              <a:rPr sz="2000" b="1" smtClean="0">
                <a:solidFill>
                  <a:srgbClr val="00353D"/>
                </a:solidFill>
              </a:rPr>
              <a:t>único</a:t>
            </a:r>
            <a:r>
              <a:rPr sz="2000" smtClean="0">
                <a:solidFill>
                  <a:srgbClr val="00353D"/>
                </a:solidFill>
              </a:rPr>
              <a:t> valor do parâmetro 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sz="2000" smtClean="0">
                <a:solidFill>
                  <a:srgbClr val="00353D"/>
                </a:solidFill>
              </a:rPr>
              <a:t>.</a:t>
            </a:r>
            <a:endParaRPr sz="2000">
              <a:solidFill>
                <a:srgbClr val="00353D"/>
              </a:solidFill>
            </a:endParaRPr>
          </a:p>
          <a:p>
            <a:pPr marL="363538" indent="0">
              <a:buNone/>
            </a:pPr>
            <a:endParaRPr lang="pt-BR" sz="2000" dirty="0" smtClean="0">
              <a:solidFill>
                <a:srgbClr val="00353D"/>
              </a:solidFill>
            </a:endParaRP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6846" y="1728555"/>
            <a:ext cx="6283326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1479" y="3091538"/>
            <a:ext cx="7715595" cy="136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134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Reta no espaço - Exemplo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9" y="1524000"/>
            <a:ext cx="11001834" cy="4724400"/>
          </a:xfrm>
        </p:spPr>
        <p:txBody>
          <a:bodyPr/>
          <a:lstStyle/>
          <a:p>
            <a:r>
              <a:rPr sz="2000" smtClean="0">
                <a:solidFill>
                  <a:srgbClr val="00353D"/>
                </a:solidFill>
              </a:rPr>
              <a:t>Determine a equação da reta que passa pelo ponto </a:t>
            </a:r>
            <a:r>
              <a:rPr sz="2000" i="1" smtClean="0">
                <a:solidFill>
                  <a:schemeClr val="bg1">
                    <a:lumMod val="65000"/>
                  </a:schemeClr>
                </a:solidFill>
              </a:rPr>
              <a:t>Q(1,-3,2)</a:t>
            </a:r>
            <a:r>
              <a:rPr sz="2000" smtClean="0">
                <a:solidFill>
                  <a:srgbClr val="00353D"/>
                </a:solidFill>
              </a:rPr>
              <a:t> na direção do vetor </a:t>
            </a:r>
            <a:r>
              <a:rPr sz="2000" b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sz="2000" b="1" i="1" smtClean="0">
                <a:solidFill>
                  <a:schemeClr val="bg1">
                    <a:lumMod val="65000"/>
                  </a:schemeClr>
                </a:solidFill>
              </a:rPr>
              <a:t>=(-4,3,2)</a:t>
            </a:r>
            <a:r>
              <a:rPr sz="2000" smtClean="0">
                <a:solidFill>
                  <a:srgbClr val="00353D"/>
                </a:solidFill>
              </a:rPr>
              <a:t>.</a:t>
            </a:r>
          </a:p>
          <a:p>
            <a:r>
              <a:rPr sz="2000" smtClean="0">
                <a:solidFill>
                  <a:srgbClr val="00353D"/>
                </a:solidFill>
              </a:rPr>
              <a:t>Substituindo as coordenadas do ponto </a:t>
            </a:r>
            <a:r>
              <a:rPr sz="2000" i="1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sz="2000" smtClean="0">
                <a:solidFill>
                  <a:srgbClr val="00353D"/>
                </a:solidFill>
              </a:rPr>
              <a:t> e as componentes do vetor </a:t>
            </a:r>
            <a:r>
              <a:rPr sz="2000" b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sz="2000" smtClean="0">
                <a:solidFill>
                  <a:srgbClr val="00353D"/>
                </a:solidFill>
              </a:rPr>
              <a:t> nas fórmulas das equações paramétricas da reta obtemos</a:t>
            </a:r>
          </a:p>
          <a:p>
            <a:endParaRPr sz="2000">
              <a:solidFill>
                <a:srgbClr val="00353D"/>
              </a:solidFill>
            </a:endParaRPr>
          </a:p>
          <a:p>
            <a:endParaRPr sz="2000" smtClean="0">
              <a:solidFill>
                <a:srgbClr val="00353D"/>
              </a:solidFill>
            </a:endParaRPr>
          </a:p>
          <a:p>
            <a:endParaRPr sz="2000">
              <a:solidFill>
                <a:srgbClr val="00353D"/>
              </a:solidFill>
            </a:endParaRPr>
          </a:p>
          <a:p>
            <a:r>
              <a:rPr sz="2000" smtClean="0">
                <a:solidFill>
                  <a:srgbClr val="00353D"/>
                </a:solidFill>
              </a:rPr>
              <a:t>Se </a:t>
            </a:r>
            <a:r>
              <a:rPr sz="2000" i="1" smtClean="0">
                <a:solidFill>
                  <a:schemeClr val="bg1">
                    <a:lumMod val="50000"/>
                  </a:schemeClr>
                </a:solidFill>
              </a:rPr>
              <a:t>t=1</a:t>
            </a:r>
            <a:r>
              <a:rPr sz="2000" smtClean="0">
                <a:solidFill>
                  <a:srgbClr val="00353D"/>
                </a:solidFill>
              </a:rPr>
              <a:t> temos que </a:t>
            </a:r>
            <a:r>
              <a:rPr sz="2000" i="1" smtClean="0">
                <a:solidFill>
                  <a:schemeClr val="bg1">
                    <a:lumMod val="50000"/>
                  </a:schemeClr>
                </a:solidFill>
              </a:rPr>
              <a:t>(x,y,z)=(-3,0,4)</a:t>
            </a:r>
            <a:r>
              <a:rPr sz="2000" smtClean="0">
                <a:solidFill>
                  <a:srgbClr val="00353D"/>
                </a:solidFill>
              </a:rPr>
              <a:t> é um ponto da reta.</a:t>
            </a:r>
          </a:p>
          <a:p>
            <a:r>
              <a:rPr sz="2000" smtClean="0">
                <a:solidFill>
                  <a:srgbClr val="00353D"/>
                </a:solidFill>
              </a:rPr>
              <a:t>Por outro lado, o ponto </a:t>
            </a:r>
            <a:r>
              <a:rPr sz="2000" i="1">
                <a:solidFill>
                  <a:schemeClr val="bg1">
                    <a:lumMod val="50000"/>
                  </a:schemeClr>
                </a:solidFill>
              </a:rPr>
              <a:t>(x,y,z</a:t>
            </a:r>
            <a:r>
              <a:rPr sz="2000" i="1" smtClean="0">
                <a:solidFill>
                  <a:schemeClr val="bg1">
                    <a:lumMod val="50000"/>
                  </a:schemeClr>
                </a:solidFill>
              </a:rPr>
              <a:t>)=(9,-9,0)</a:t>
            </a:r>
            <a:r>
              <a:rPr sz="2000" smtClean="0">
                <a:solidFill>
                  <a:srgbClr val="00353D"/>
                </a:solidFill>
              </a:rPr>
              <a:t> não pertence à reta, pois não há um único valor para o parâmetro </a:t>
            </a:r>
            <a:r>
              <a:rPr sz="2000" i="1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sz="2000" smtClean="0">
                <a:solidFill>
                  <a:srgbClr val="00353D"/>
                </a:solidFill>
              </a:rPr>
              <a:t> que substituído nas equações paramétricas nos forneça estas coordenadas. </a:t>
            </a:r>
            <a:endParaRPr lang="pt-BR" sz="2000" dirty="0">
              <a:solidFill>
                <a:srgbClr val="00353D"/>
              </a:solidFill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4305" y="3091771"/>
            <a:ext cx="5888037" cy="153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Retas no Espaço - Exemplo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9" y="1335313"/>
            <a:ext cx="10813147" cy="5196115"/>
          </a:xfrm>
        </p:spPr>
        <p:txBody>
          <a:bodyPr/>
          <a:lstStyle/>
          <a:p>
            <a:r>
              <a:rPr sz="2000" smtClean="0">
                <a:solidFill>
                  <a:srgbClr val="00353D"/>
                </a:solidFill>
              </a:rPr>
              <a:t>Determine as equações paramétricas da reta que passa pelos pontos  </a:t>
            </a:r>
            <a:r>
              <a:rPr sz="2000" b="1" i="1" smtClean="0">
                <a:solidFill>
                  <a:schemeClr val="bg1">
                    <a:lumMod val="50000"/>
                  </a:schemeClr>
                </a:solidFill>
              </a:rPr>
              <a:t>A(1,2,2)</a:t>
            </a:r>
            <a:r>
              <a:rPr sz="2000" smtClean="0">
                <a:solidFill>
                  <a:srgbClr val="00353D"/>
                </a:solidFill>
              </a:rPr>
              <a:t> e </a:t>
            </a:r>
            <a:r>
              <a:rPr sz="2000" b="1" i="1">
                <a:solidFill>
                  <a:schemeClr val="bg1">
                    <a:lumMod val="50000"/>
                  </a:schemeClr>
                </a:solidFill>
              </a:rPr>
              <a:t>B(4,3,3</a:t>
            </a:r>
            <a:r>
              <a:rPr sz="2000" b="1" i="1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sz="2000" smtClean="0">
                <a:solidFill>
                  <a:srgbClr val="00353D"/>
                </a:solidFill>
              </a:rPr>
              <a:t>.</a:t>
            </a:r>
          </a:p>
          <a:p>
            <a:r>
              <a:rPr sz="2000" smtClean="0">
                <a:solidFill>
                  <a:srgbClr val="00353D"/>
                </a:solidFill>
              </a:rPr>
              <a:t>Neste caso, o vetor </a:t>
            </a:r>
            <a:r>
              <a:rPr sz="2000" b="1" smtClean="0">
                <a:solidFill>
                  <a:schemeClr val="bg1">
                    <a:lumMod val="50000"/>
                  </a:schemeClr>
                </a:solidFill>
              </a:rPr>
              <a:t>AB=(3,1,1)</a:t>
            </a:r>
            <a:r>
              <a:rPr sz="2000" smtClean="0">
                <a:solidFill>
                  <a:srgbClr val="00353D"/>
                </a:solidFill>
              </a:rPr>
              <a:t> está na direção da reta. Utilizando as coordenadas do ponto </a:t>
            </a:r>
            <a:r>
              <a:rPr sz="2000" b="1" i="1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sz="2000" smtClean="0">
                <a:solidFill>
                  <a:srgbClr val="00353D"/>
                </a:solidFill>
              </a:rPr>
              <a:t> e as componentes do vetor </a:t>
            </a:r>
            <a:r>
              <a:rPr sz="2000" b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sz="2000" smtClean="0">
                <a:solidFill>
                  <a:srgbClr val="00353D"/>
                </a:solidFill>
              </a:rPr>
              <a:t> obtemos</a:t>
            </a:r>
          </a:p>
          <a:p>
            <a:endParaRPr sz="2000" smtClean="0">
              <a:solidFill>
                <a:srgbClr val="00353D"/>
              </a:solidFill>
            </a:endParaRPr>
          </a:p>
          <a:p>
            <a:endParaRPr sz="2000">
              <a:solidFill>
                <a:srgbClr val="00353D"/>
              </a:solidFill>
            </a:endParaRPr>
          </a:p>
          <a:p>
            <a:r>
              <a:rPr sz="2000" smtClean="0">
                <a:solidFill>
                  <a:srgbClr val="00353D"/>
                </a:solidFill>
              </a:rPr>
              <a:t>Por outro, utilizando </a:t>
            </a:r>
            <a:r>
              <a:rPr sz="2000">
                <a:solidFill>
                  <a:srgbClr val="00353D"/>
                </a:solidFill>
              </a:rPr>
              <a:t>as coordenadas do ponto </a:t>
            </a:r>
            <a:r>
              <a:rPr sz="2000" b="1" i="1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sz="2000" smtClean="0">
                <a:solidFill>
                  <a:srgbClr val="00353D"/>
                </a:solidFill>
              </a:rPr>
              <a:t> </a:t>
            </a:r>
            <a:r>
              <a:rPr sz="2000">
                <a:solidFill>
                  <a:srgbClr val="00353D"/>
                </a:solidFill>
              </a:rPr>
              <a:t>e as componentes do vetor </a:t>
            </a:r>
            <a:r>
              <a:rPr sz="2000" b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sz="2000">
                <a:solidFill>
                  <a:srgbClr val="00353D"/>
                </a:solidFill>
              </a:rPr>
              <a:t> </a:t>
            </a:r>
            <a:r>
              <a:rPr sz="2000" smtClean="0">
                <a:solidFill>
                  <a:srgbClr val="00353D"/>
                </a:solidFill>
              </a:rPr>
              <a:t>obtemos</a:t>
            </a:r>
          </a:p>
          <a:p>
            <a:endParaRPr sz="2000" smtClean="0">
              <a:solidFill>
                <a:srgbClr val="00353D"/>
              </a:solidFill>
            </a:endParaRPr>
          </a:p>
          <a:p>
            <a:endParaRPr sz="2000">
              <a:solidFill>
                <a:srgbClr val="00353D"/>
              </a:solidFill>
            </a:endParaRPr>
          </a:p>
          <a:p>
            <a:r>
              <a:rPr sz="2000" smtClean="0">
                <a:solidFill>
                  <a:srgbClr val="00353D"/>
                </a:solidFill>
              </a:rPr>
              <a:t>Além disto, utilizando as coordenadas </a:t>
            </a:r>
            <a:r>
              <a:rPr sz="2000">
                <a:solidFill>
                  <a:srgbClr val="00353D"/>
                </a:solidFill>
              </a:rPr>
              <a:t>do ponto </a:t>
            </a:r>
            <a:r>
              <a:rPr sz="2000" b="1" i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sz="2000">
                <a:solidFill>
                  <a:srgbClr val="00353D"/>
                </a:solidFill>
              </a:rPr>
              <a:t> e as componentes do vetor </a:t>
            </a:r>
            <a:r>
              <a:rPr sz="2000" b="1" smtClean="0">
                <a:solidFill>
                  <a:schemeClr val="bg1">
                    <a:lumMod val="50000"/>
                  </a:schemeClr>
                </a:solidFill>
              </a:rPr>
              <a:t>BA=-AB</a:t>
            </a:r>
            <a:r>
              <a:rPr sz="2000" smtClean="0">
                <a:solidFill>
                  <a:srgbClr val="00353D"/>
                </a:solidFill>
              </a:rPr>
              <a:t> obtemos</a:t>
            </a:r>
          </a:p>
          <a:p>
            <a:endParaRPr sz="2000" smtClean="0">
              <a:solidFill>
                <a:srgbClr val="00353D"/>
              </a:solidFill>
            </a:endParaRPr>
          </a:p>
          <a:p>
            <a:endParaRPr sz="2000">
              <a:solidFill>
                <a:srgbClr val="00353D"/>
              </a:solidFill>
            </a:endParaRPr>
          </a:p>
          <a:p>
            <a:r>
              <a:rPr sz="2000" b="1" smtClean="0">
                <a:solidFill>
                  <a:srgbClr val="00353D"/>
                </a:solidFill>
              </a:rPr>
              <a:t>CUIDADO: AS EQUAÇÕES PARAMÉTRICAS DE UMA RETA NÃO SÃO ÚNICAS, ISTO É, UMA MESMA RETA PODE SER DESCRITA POR INFINITAS EQUAÇÕES PARAMÉTRICAS DISTINTAS.</a:t>
            </a:r>
            <a:endParaRPr lang="pt-BR" sz="2000" b="1" dirty="0">
              <a:solidFill>
                <a:srgbClr val="00353D"/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4755" y="2307773"/>
            <a:ext cx="2200502" cy="10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0197" y="3675742"/>
            <a:ext cx="2325292" cy="101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5837" y="5045074"/>
            <a:ext cx="1895248" cy="86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ESTUDAR...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mtClean="0"/>
              <a:t>Agora é estudar no livro texto e praticar com os exercícios propostos em nosso planejamento de aulas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399</Words>
  <Application>Microsoft Office PowerPoint</Application>
  <PresentationFormat>Personalizar</PresentationFormat>
  <Paragraphs>47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9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Equação</vt:lpstr>
      <vt:lpstr>Retas no Espaço</vt:lpstr>
      <vt:lpstr>Retas no Espaço</vt:lpstr>
      <vt:lpstr>Retas no Espaço</vt:lpstr>
      <vt:lpstr>Reta no espaço - Exemplo</vt:lpstr>
      <vt:lpstr>Retas no Espaço - Exemplo</vt:lpstr>
      <vt:lpstr>ESTUDAR...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Fabiano</cp:lastModifiedBy>
  <cp:revision>275</cp:revision>
  <dcterms:created xsi:type="dcterms:W3CDTF">2017-04-26T13:22:32Z</dcterms:created>
  <dcterms:modified xsi:type="dcterms:W3CDTF">2018-08-22T18:40:56Z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