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6D366-E1F5-4F09-B671-BAF5D3CD25E7}" type="datetimeFigureOut">
              <a:rPr lang="pt-BR"/>
              <a:t>12/06/2017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1371E-CB9E-4E70-9CB6-C2B95599DCFF}" type="slidenum">
              <a:rPr lang="pt-BR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371E-CB9E-4E70-9CB6-C2B95599DCFF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713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371E-CB9E-4E70-9CB6-C2B95599DCFF}" type="slidenum">
              <a:rPr lang="pt-BR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433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371E-CB9E-4E70-9CB6-C2B95599DCFF}" type="slidenum">
              <a:rPr lang="pt-BR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697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371E-CB9E-4E70-9CB6-C2B95599DCFF}" type="slidenum">
              <a:rPr lang="pt-BR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285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371E-CB9E-4E70-9CB6-C2B95599DCFF}" type="slidenum">
              <a:rPr lang="pt-BR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299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371E-CB9E-4E70-9CB6-C2B95599DCFF}" type="slidenum">
              <a:rPr lang="pt-BR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371E-CB9E-4E70-9CB6-C2B95599DCFF}" type="slidenum">
              <a:rPr lang="pt-BR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72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371E-CB9E-4E70-9CB6-C2B95599DCFF}" type="slidenum">
              <a:rPr lang="pt-BR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658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371E-CB9E-4E70-9CB6-C2B95599DCFF}" type="slidenum">
              <a:rPr lang="pt-BR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59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371E-CB9E-4E70-9CB6-C2B95599DCFF}" type="slidenum">
              <a:rPr lang="pt-BR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81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371E-CB9E-4E70-9CB6-C2B95599DCFF}" type="slidenum">
              <a:rPr lang="pt-BR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586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371E-CB9E-4E70-9CB6-C2B95599DCFF}" type="slidenum">
              <a:rPr lang="pt-BR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426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371E-CB9E-4E70-9CB6-C2B95599DCFF}" type="slidenum">
              <a:rPr lang="pt-BR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24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12.06.2017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12.06.2017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12.06.2017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12.06.2017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12.06.2017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12.06.2017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12.06.2017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12.06.2017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12.06.2017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12.06.2017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12.06.2017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12.06.2017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4500" y="8858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>
                <a:latin typeface="Calibri Light"/>
              </a:rPr>
              <a:t>Comparação de Arquiteturas Utilizando </a:t>
            </a:r>
            <a:r>
              <a:rPr lang="pt-BR" err="1">
                <a:latin typeface="Calibri Light"/>
              </a:rPr>
              <a:t>Superescalar</a:t>
            </a:r>
            <a:r>
              <a:rPr lang="pt-BR">
                <a:latin typeface="Calibri Light"/>
              </a:rPr>
              <a:t> Simulator</a:t>
            </a:r>
          </a:p>
          <a:p>
            <a:endParaRPr lang="de-D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10100" y="5231050"/>
            <a:ext cx="9144000" cy="1749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Integrantes</a:t>
            </a:r>
            <a:r>
              <a:rPr lang="de-DE"/>
              <a:t>: </a:t>
            </a:r>
            <a:r>
              <a:rPr lang="pt-BR"/>
              <a:t>Guilherme de Andrade Moura</a:t>
            </a:r>
          </a:p>
          <a:p>
            <a:r>
              <a:rPr lang="de-DE"/>
              <a:t>     Ricardo Xavier Sena</a:t>
            </a:r>
          </a:p>
          <a:p>
            <a:endParaRPr lang="de-DE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Testes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Sexto Teste: resolvemos trabalhar com a associatividade das memórias L1 e L2. </a:t>
            </a:r>
          </a:p>
          <a:p>
            <a:endParaRPr lang="pt-BR"/>
          </a:p>
          <a:p>
            <a:pPr marL="0" indent="0">
              <a:buNone/>
            </a:pPr>
            <a:endParaRPr lang="pt-BR"/>
          </a:p>
          <a:p>
            <a:r>
              <a:rPr lang="pt-BR"/>
              <a:t>Aumentamos associatividade da L1; 8-way para 16-way.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O tempo de execução não apresentou variações porém tivemos redução de ciclos (de 29881955 para 29871626).</a:t>
            </a:r>
          </a:p>
          <a:p>
            <a:endParaRPr lang="pt-BR"/>
          </a:p>
          <a:p>
            <a:pPr marL="0" indent="0">
              <a:buNone/>
            </a:pPr>
            <a:endParaRPr lang="pt-BR"/>
          </a:p>
          <a:p>
            <a:endParaRPr lang="pt-BR"/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2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Testes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/>
              <a:t>Últimos Teste: Trabalhamos com alterações nos tamanhos das páginas. </a:t>
            </a:r>
          </a:p>
          <a:p>
            <a:endParaRPr lang="pt-BR"/>
          </a:p>
          <a:p>
            <a:r>
              <a:rPr lang="pt-BR"/>
              <a:t>Diminuímos o tamanho das páginas de 4096 para 8192; Sem melhorias.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Aumentamos tamanho da L1.</a:t>
            </a:r>
          </a:p>
          <a:p>
            <a:endParaRPr lang="pt-BR"/>
          </a:p>
          <a:p>
            <a:r>
              <a:rPr lang="pt-BR"/>
              <a:t>Dobramos o tamanho: de 1024 para 2048.</a:t>
            </a:r>
          </a:p>
          <a:p>
            <a:endParaRPr lang="pt-BR"/>
          </a:p>
          <a:p>
            <a:r>
              <a:rPr lang="pt-BR" err="1"/>
              <a:t>Speed</a:t>
            </a:r>
            <a:r>
              <a:rPr lang="pt-BR"/>
              <a:t> </a:t>
            </a:r>
            <a:r>
              <a:rPr lang="pt-BR" err="1"/>
              <a:t>up</a:t>
            </a:r>
            <a:r>
              <a:rPr lang="pt-BR"/>
              <a:t>  de 0.3ms. O número de ciclos caiu para 29865772. </a:t>
            </a:r>
          </a:p>
          <a:p>
            <a:pPr marL="0" indent="0">
              <a:buNone/>
            </a:pPr>
            <a:endParaRPr lang="pt-BR"/>
          </a:p>
          <a:p>
            <a:endParaRPr lang="pt-BR">
              <a:solidFill>
                <a:srgbClr val="000000"/>
              </a:solidFill>
              <a:latin typeface="Calibri"/>
            </a:endParaRPr>
          </a:p>
          <a:p>
            <a:endParaRPr lang="pt-BR"/>
          </a:p>
          <a:p>
            <a:pPr marL="0" indent="0">
              <a:buNone/>
            </a:pPr>
            <a:endParaRPr lang="pt-BR"/>
          </a:p>
          <a:p>
            <a:endParaRPr lang="pt-BR"/>
          </a:p>
          <a:p>
            <a:pPr marL="0" indent="0">
              <a:buNone/>
            </a:pPr>
            <a:endParaRPr lang="pt-BR"/>
          </a:p>
          <a:p>
            <a:endParaRPr lang="pt-BR"/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18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Conseguimos uma melhoria da velocidade de 9.89% e reduzir os ciclos em 12888200. </a:t>
            </a:r>
          </a:p>
          <a:p>
            <a:endParaRPr lang="pt-BR"/>
          </a:p>
          <a:p>
            <a:pPr marL="0" indent="0">
              <a:buNone/>
            </a:pPr>
            <a:endParaRPr lang="pt-BR"/>
          </a:p>
          <a:p>
            <a:endParaRPr lang="pt-BR">
              <a:solidFill>
                <a:srgbClr val="000000"/>
              </a:solidFill>
              <a:latin typeface="Calibri"/>
            </a:endParaRPr>
          </a:p>
          <a:p>
            <a:endParaRPr lang="pt-BR"/>
          </a:p>
          <a:p>
            <a:pPr marL="0" indent="0">
              <a:buNone/>
            </a:pPr>
            <a:endParaRPr lang="pt-BR"/>
          </a:p>
          <a:p>
            <a:endParaRPr lang="pt-BR"/>
          </a:p>
          <a:p>
            <a:pPr marL="0" indent="0">
              <a:buNone/>
            </a:pPr>
            <a:endParaRPr lang="pt-BR"/>
          </a:p>
          <a:p>
            <a:endParaRPr lang="pt-BR"/>
          </a:p>
          <a:p>
            <a:pPr marL="0" indent="0">
              <a:buNone/>
            </a:pPr>
            <a:endParaRPr lang="pt-BR"/>
          </a:p>
        </p:txBody>
      </p:sp>
      <p:pic>
        <p:nvPicPr>
          <p:cNvPr id="4" name="Imagem 3" descr="temposENumeroDeClic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24250"/>
            <a:ext cx="2648270" cy="1209675"/>
          </a:xfrm>
          <a:prstGeom prst="rect">
            <a:avLst/>
          </a:prstGeom>
        </p:spPr>
      </p:pic>
      <p:pic>
        <p:nvPicPr>
          <p:cNvPr id="7" name="Imagem 6" descr="grafic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584" y="2633712"/>
            <a:ext cx="3137542" cy="299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9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Trabalhos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Projetar arquiteturas diferentes </a:t>
            </a:r>
          </a:p>
          <a:p>
            <a:r>
              <a:rPr lang="pt-BR"/>
              <a:t>Realizar novos testes com outros benchmarks e trabalhar com outros aspectos da arquitetura(politica de</a:t>
            </a:r>
            <a:br>
              <a:rPr lang="pt-BR"/>
            </a:br>
            <a:r>
              <a:rPr lang="pt-BR"/>
              <a:t>cache, threads)</a:t>
            </a:r>
          </a:p>
        </p:txBody>
      </p:sp>
    </p:spTree>
    <p:extLst>
      <p:ext uri="{BB962C8B-B14F-4D97-AF65-F5344CB8AC3E}">
        <p14:creationId xmlns:p14="http://schemas.microsoft.com/office/powerpoint/2010/main" val="13249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latin typeface="Calibri Light"/>
              </a:rPr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3357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r>
              <a:rPr lang="pt-BR"/>
              <a:t>Projetar uma arquitetura e utilizar de um benchmark para fazer testes e provar que houve melhorias (</a:t>
            </a:r>
            <a:r>
              <a:rPr lang="pt-BR" err="1"/>
              <a:t>speed</a:t>
            </a:r>
            <a:r>
              <a:rPr lang="pt-BR"/>
              <a:t> </a:t>
            </a:r>
            <a:r>
              <a:rPr lang="pt-BR" err="1"/>
              <a:t>up</a:t>
            </a:r>
            <a:r>
              <a:rPr lang="pt-BR"/>
              <a:t>) em comparação com outra arquitetura.</a:t>
            </a:r>
          </a:p>
        </p:txBody>
      </p:sp>
    </p:spTree>
    <p:extLst>
      <p:ext uri="{BB962C8B-B14F-4D97-AF65-F5344CB8AC3E}">
        <p14:creationId xmlns:p14="http://schemas.microsoft.com/office/powerpoint/2010/main" val="148484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Simulador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Utilizamos o SESC(</a:t>
            </a:r>
            <a:r>
              <a:rPr lang="pt-BR" err="1"/>
              <a:t>SuperESCalar</a:t>
            </a:r>
            <a:r>
              <a:rPr lang="pt-BR"/>
              <a:t> Simulator) por ser mais descritivo em relação aos componentes que modificaremos na arquitetura.</a:t>
            </a:r>
          </a:p>
          <a:p>
            <a:pPr marL="0" indent="0">
              <a:buNone/>
            </a:pPr>
            <a:endParaRPr lang="pt-BR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pt-BR">
              <a:solidFill>
                <a:srgbClr val="000000"/>
              </a:solidFill>
              <a:latin typeface="Calibri"/>
            </a:endParaRPr>
          </a:p>
          <a:p>
            <a:r>
              <a:rPr lang="pt-BR">
                <a:solidFill>
                  <a:srgbClr val="000000"/>
                </a:solidFill>
                <a:latin typeface="Calibri"/>
              </a:rPr>
              <a:t>Maior ponto negativo: Pouca documentação.</a:t>
            </a:r>
          </a:p>
        </p:txBody>
      </p:sp>
    </p:spTree>
    <p:extLst>
      <p:ext uri="{BB962C8B-B14F-4D97-AF65-F5344CB8AC3E}">
        <p14:creationId xmlns:p14="http://schemas.microsoft.com/office/powerpoint/2010/main" val="11802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Benchmark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4310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Utilizamos o </a:t>
            </a:r>
            <a:r>
              <a:rPr lang="pt-BR" err="1"/>
              <a:t>Crafty</a:t>
            </a:r>
            <a:r>
              <a:rPr lang="pt-BR"/>
              <a:t>.</a:t>
            </a:r>
          </a:p>
          <a:p>
            <a:endParaRPr lang="pt-BR"/>
          </a:p>
          <a:p>
            <a:r>
              <a:rPr lang="pt-BR"/>
              <a:t>Exige menos esforço comparado o Ocean.</a:t>
            </a:r>
          </a:p>
          <a:p>
            <a:endParaRPr lang="pt-BR"/>
          </a:p>
          <a:p>
            <a:r>
              <a:rPr lang="pt-BR"/>
              <a:t>Consiste em resolver 5 layouts de xadrez diferentes aonde pesquisa os movimentos possíveis em uma árvore. </a:t>
            </a:r>
          </a:p>
        </p:txBody>
      </p:sp>
    </p:spTree>
    <p:extLst>
      <p:ext uri="{BB962C8B-B14F-4D97-AF65-F5344CB8AC3E}">
        <p14:creationId xmlns:p14="http://schemas.microsoft.com/office/powerpoint/2010/main" val="43778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Arquitetura Proposta</a:t>
            </a:r>
            <a:endParaRPr lang="pt-BR">
              <a:latin typeface="Calibri Light"/>
            </a:endParaRPr>
          </a:p>
        </p:txBody>
      </p:sp>
      <p:pic>
        <p:nvPicPr>
          <p:cNvPr id="4" name="Espaço Reservado para Conteúdo 3" descr="nossa arquitetura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3882" y="2276475"/>
            <a:ext cx="3308171" cy="1638300"/>
          </a:xfrm>
        </p:spPr>
      </p:pic>
    </p:spTree>
    <p:extLst>
      <p:ext uri="{BB962C8B-B14F-4D97-AF65-F5344CB8AC3E}">
        <p14:creationId xmlns:p14="http://schemas.microsoft.com/office/powerpoint/2010/main" val="171960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Testes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Primeiro Teste: aumentamos quantidade de processos por nó.</a:t>
            </a:r>
          </a:p>
          <a:p>
            <a:endParaRPr lang="pt-BR"/>
          </a:p>
          <a:p>
            <a:r>
              <a:rPr lang="pt-BR"/>
              <a:t>32 processos para 128</a:t>
            </a:r>
          </a:p>
          <a:p>
            <a:endParaRPr lang="pt-BR"/>
          </a:p>
          <a:p>
            <a:r>
              <a:rPr lang="pt-BR"/>
              <a:t>O tempo aumentou porém os ciclos permaneceram o mesmo.</a:t>
            </a:r>
          </a:p>
        </p:txBody>
      </p:sp>
    </p:spTree>
    <p:extLst>
      <p:ext uri="{BB962C8B-B14F-4D97-AF65-F5344CB8AC3E}">
        <p14:creationId xmlns:p14="http://schemas.microsoft.com/office/powerpoint/2010/main" val="9110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Testes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Segundo Teste: aumentamos o tamanho da linha de cache. </a:t>
            </a:r>
            <a:endParaRPr lang="pt-BR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  <a:p>
            <a:r>
              <a:rPr lang="pt-BR"/>
              <a:t>32 linhas para 128 assim como no primeiro teste.</a:t>
            </a:r>
          </a:p>
          <a:p>
            <a:endParaRPr lang="pt-BR"/>
          </a:p>
          <a:p>
            <a:pPr marL="0" indent="0">
              <a:buNone/>
            </a:pPr>
            <a:endParaRPr lang="pt-BR"/>
          </a:p>
          <a:p>
            <a:r>
              <a:rPr lang="pt-BR"/>
              <a:t>O tempo de execução diminui para 22.89ms e ciclos foram reduzidos para 29881955</a:t>
            </a:r>
          </a:p>
        </p:txBody>
      </p:sp>
    </p:spTree>
    <p:extLst>
      <p:ext uri="{BB962C8B-B14F-4D97-AF65-F5344CB8AC3E}">
        <p14:creationId xmlns:p14="http://schemas.microsoft.com/office/powerpoint/2010/main" val="53738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Testes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Terceiro e quarto Teste: alteramos frequência do processador e </a:t>
            </a:r>
            <a:r>
              <a:rPr lang="pt-BR" err="1"/>
              <a:t>clock</a:t>
            </a:r>
            <a:r>
              <a:rPr lang="pt-BR"/>
              <a:t>.</a:t>
            </a:r>
          </a:p>
          <a:p>
            <a:endParaRPr lang="pt-BR"/>
          </a:p>
          <a:p>
            <a:pPr marL="0" indent="0">
              <a:buNone/>
            </a:pPr>
            <a:endParaRPr lang="pt-BR"/>
          </a:p>
          <a:p>
            <a:r>
              <a:rPr lang="pt-BR"/>
              <a:t>Sem alterações consideráveis.</a:t>
            </a:r>
          </a:p>
          <a:p>
            <a:endParaRPr lang="pt-BR"/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22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Testes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/>
              <a:t>Quinto Teste: resolvemos trabalhar com a associatividade das memórias L1 e L2. 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Alteramos política de escrita da L2 de </a:t>
            </a:r>
            <a:r>
              <a:rPr lang="pt-BR" err="1"/>
              <a:t>write-back</a:t>
            </a:r>
            <a:r>
              <a:rPr lang="pt-BR"/>
              <a:t> para </a:t>
            </a:r>
            <a:r>
              <a:rPr lang="pt-BR" err="1"/>
              <a:t>write-through</a:t>
            </a:r>
            <a:r>
              <a:rPr lang="pt-BR"/>
              <a:t>.</a:t>
            </a:r>
          </a:p>
          <a:p>
            <a:endParaRPr lang="pt-BR"/>
          </a:p>
          <a:p>
            <a:r>
              <a:rPr lang="pt-BR"/>
              <a:t>Ganho de 0.2ms</a:t>
            </a:r>
          </a:p>
          <a:p>
            <a:pPr marL="0" indent="0">
              <a:buNone/>
            </a:pPr>
            <a:endParaRPr lang="pt-BR"/>
          </a:p>
          <a:p>
            <a:endParaRPr lang="pt-BR"/>
          </a:p>
          <a:p>
            <a:r>
              <a:rPr lang="pt-BR"/>
              <a:t>Aumentamos associatividade da L2; 8-way para 16-way.</a:t>
            </a:r>
          </a:p>
          <a:p>
            <a:endParaRPr lang="pt-BR"/>
          </a:p>
          <a:p>
            <a:r>
              <a:rPr lang="pt-BR"/>
              <a:t>O tempo de execução aumentou em 1 segundo e tivemos redução de ciclos. Com isso voltamos atrás.</a:t>
            </a:r>
          </a:p>
          <a:p>
            <a:endParaRPr lang="pt-BR"/>
          </a:p>
          <a:p>
            <a:pPr marL="0" indent="0">
              <a:buNone/>
            </a:pPr>
            <a:endParaRPr lang="pt-BR"/>
          </a:p>
          <a:p>
            <a:endParaRPr lang="pt-BR"/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180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do Office</vt:lpstr>
      <vt:lpstr>Comparação de Arquiteturas Utilizando Superescalar Simulator </vt:lpstr>
      <vt:lpstr>Objetivo</vt:lpstr>
      <vt:lpstr>Simulador</vt:lpstr>
      <vt:lpstr>Benchmark</vt:lpstr>
      <vt:lpstr>Arquitetura Proposta</vt:lpstr>
      <vt:lpstr>Testes</vt:lpstr>
      <vt:lpstr>Testes</vt:lpstr>
      <vt:lpstr>Testes</vt:lpstr>
      <vt:lpstr>Testes</vt:lpstr>
      <vt:lpstr>Testes</vt:lpstr>
      <vt:lpstr>Testes</vt:lpstr>
      <vt:lpstr>Resultados</vt:lpstr>
      <vt:lpstr>Trabalhos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Comparação de Arquiteturas Utilizando Superescalar Simulator </dc:title>
  <cp:revision>1</cp:revision>
  <dcterms:modified xsi:type="dcterms:W3CDTF">2017-06-12T04:15:27Z</dcterms:modified>
</cp:coreProperties>
</file>