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embeddedFontLst>
    <p:embeddedFont>
      <p:font typeface="Tahoma"/>
      <p:regular r:id="rId21"/>
      <p:bold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22a5a9bad_0_29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22a5a9bad_0_29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8343f2018_0_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68343f2018_0_2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8343f2018_0_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68343f2018_0_3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8343f2018_0_3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68343f2018_0_3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8343f2018_0_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68343f2018_0_4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d1cc8ceb3_0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3d1cc8ceb3_0_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19.jp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78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36069" y="6357245"/>
            <a:ext cx="162873" cy="16714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/>
          <p:nvPr/>
        </p:nvSpPr>
        <p:spPr>
          <a:xfrm>
            <a:off x="2832214" y="6357683"/>
            <a:ext cx="79375" cy="167004"/>
          </a:xfrm>
          <a:custGeom>
            <a:rect b="b" l="l" r="r" t="t"/>
            <a:pathLst>
              <a:path extrusionOk="0" h="167004" w="79375">
                <a:moveTo>
                  <a:pt x="79082" y="136372"/>
                </a:moveTo>
                <a:lnTo>
                  <a:pt x="32194" y="136372"/>
                </a:lnTo>
                <a:lnTo>
                  <a:pt x="32194" y="0"/>
                </a:lnTo>
                <a:lnTo>
                  <a:pt x="12" y="0"/>
                </a:lnTo>
                <a:lnTo>
                  <a:pt x="12" y="136372"/>
                </a:lnTo>
                <a:lnTo>
                  <a:pt x="0" y="166674"/>
                </a:lnTo>
                <a:lnTo>
                  <a:pt x="79082" y="166674"/>
                </a:lnTo>
                <a:lnTo>
                  <a:pt x="79082" y="1363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680" y="6353016"/>
            <a:ext cx="163779" cy="175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8233" y="6357243"/>
            <a:ext cx="108310" cy="16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2533" y="6357243"/>
            <a:ext cx="223795" cy="170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8104" y="6353559"/>
            <a:ext cx="129415" cy="174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2554" y="6356002"/>
            <a:ext cx="171625" cy="1696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3099477" y="6281154"/>
            <a:ext cx="224154" cy="270509"/>
          </a:xfrm>
          <a:custGeom>
            <a:rect b="b" l="l" r="r" t="t"/>
            <a:pathLst>
              <a:path extrusionOk="0" h="270509" w="224154">
                <a:moveTo>
                  <a:pt x="223642" y="270150"/>
                </a:moveTo>
                <a:lnTo>
                  <a:pt x="99091" y="270150"/>
                </a:lnTo>
                <a:lnTo>
                  <a:pt x="66760" y="264753"/>
                </a:lnTo>
                <a:lnTo>
                  <a:pt x="43097" y="248903"/>
                </a:lnTo>
                <a:lnTo>
                  <a:pt x="28562" y="223112"/>
                </a:lnTo>
                <a:lnTo>
                  <a:pt x="23615" y="187895"/>
                </a:lnTo>
                <a:lnTo>
                  <a:pt x="23615" y="43163"/>
                </a:lnTo>
                <a:lnTo>
                  <a:pt x="20359" y="35213"/>
                </a:lnTo>
                <a:lnTo>
                  <a:pt x="0" y="15085"/>
                </a:lnTo>
                <a:lnTo>
                  <a:pt x="6982" y="12371"/>
                </a:lnTo>
                <a:lnTo>
                  <a:pt x="12513" y="6903"/>
                </a:lnTo>
                <a:lnTo>
                  <a:pt x="41989" y="31058"/>
                </a:lnTo>
                <a:lnTo>
                  <a:pt x="45230" y="62166"/>
                </a:lnTo>
                <a:lnTo>
                  <a:pt x="45230" y="187895"/>
                </a:lnTo>
                <a:lnTo>
                  <a:pt x="48549" y="214702"/>
                </a:lnTo>
                <a:lnTo>
                  <a:pt x="58568" y="233710"/>
                </a:lnTo>
                <a:lnTo>
                  <a:pt x="75384" y="245032"/>
                </a:lnTo>
                <a:lnTo>
                  <a:pt x="99091" y="248781"/>
                </a:lnTo>
                <a:lnTo>
                  <a:pt x="223642" y="248781"/>
                </a:lnTo>
                <a:lnTo>
                  <a:pt x="223642" y="270150"/>
                </a:lnTo>
                <a:close/>
              </a:path>
            </a:pathLst>
          </a:custGeom>
          <a:solidFill>
            <a:srgbClr val="38B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057267" y="6238572"/>
            <a:ext cx="56514" cy="55879"/>
          </a:xfrm>
          <a:custGeom>
            <a:rect b="b" l="l" r="r" t="t"/>
            <a:pathLst>
              <a:path extrusionOk="0" h="55879" w="56514">
                <a:moveTo>
                  <a:pt x="31618" y="55379"/>
                </a:moveTo>
                <a:lnTo>
                  <a:pt x="28009" y="55379"/>
                </a:lnTo>
                <a:lnTo>
                  <a:pt x="17112" y="53201"/>
                </a:lnTo>
                <a:lnTo>
                  <a:pt x="8208" y="47264"/>
                </a:lnTo>
                <a:lnTo>
                  <a:pt x="2202" y="38462"/>
                </a:lnTo>
                <a:lnTo>
                  <a:pt x="0" y="27689"/>
                </a:lnTo>
                <a:lnTo>
                  <a:pt x="2202" y="16917"/>
                </a:lnTo>
                <a:lnTo>
                  <a:pt x="8208" y="8114"/>
                </a:lnTo>
                <a:lnTo>
                  <a:pt x="17112" y="2177"/>
                </a:lnTo>
                <a:lnTo>
                  <a:pt x="28009" y="0"/>
                </a:lnTo>
                <a:lnTo>
                  <a:pt x="38906" y="2177"/>
                </a:lnTo>
                <a:lnTo>
                  <a:pt x="47809" y="8114"/>
                </a:lnTo>
                <a:lnTo>
                  <a:pt x="53815" y="16917"/>
                </a:lnTo>
                <a:lnTo>
                  <a:pt x="56018" y="27689"/>
                </a:lnTo>
                <a:lnTo>
                  <a:pt x="56018" y="31257"/>
                </a:lnTo>
                <a:lnTo>
                  <a:pt x="55312" y="34670"/>
                </a:lnTo>
                <a:lnTo>
                  <a:pt x="54057" y="37811"/>
                </a:lnTo>
                <a:lnTo>
                  <a:pt x="51232" y="44947"/>
                </a:lnTo>
                <a:lnTo>
                  <a:pt x="45466" y="50648"/>
                </a:lnTo>
                <a:lnTo>
                  <a:pt x="35070" y="54681"/>
                </a:lnTo>
                <a:lnTo>
                  <a:pt x="31618" y="55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154515" y="6328467"/>
            <a:ext cx="225425" cy="270509"/>
          </a:xfrm>
          <a:custGeom>
            <a:rect b="b" l="l" r="r" t="t"/>
            <a:pathLst>
              <a:path extrusionOk="0" h="270509" w="225425">
                <a:moveTo>
                  <a:pt x="208382" y="270150"/>
                </a:moveTo>
                <a:lnTo>
                  <a:pt x="181692" y="239130"/>
                </a:lnTo>
                <a:lnTo>
                  <a:pt x="178451" y="208022"/>
                </a:lnTo>
                <a:lnTo>
                  <a:pt x="178451" y="82255"/>
                </a:lnTo>
                <a:lnTo>
                  <a:pt x="175132" y="55464"/>
                </a:lnTo>
                <a:lnTo>
                  <a:pt x="165113" y="36454"/>
                </a:lnTo>
                <a:lnTo>
                  <a:pt x="148298" y="25122"/>
                </a:lnTo>
                <a:lnTo>
                  <a:pt x="124590" y="21368"/>
                </a:lnTo>
                <a:lnTo>
                  <a:pt x="0" y="21368"/>
                </a:lnTo>
                <a:lnTo>
                  <a:pt x="0" y="0"/>
                </a:lnTo>
                <a:lnTo>
                  <a:pt x="124590" y="0"/>
                </a:lnTo>
                <a:lnTo>
                  <a:pt x="156921" y="5391"/>
                </a:lnTo>
                <a:lnTo>
                  <a:pt x="180584" y="21232"/>
                </a:lnTo>
                <a:lnTo>
                  <a:pt x="195119" y="47021"/>
                </a:lnTo>
                <a:lnTo>
                  <a:pt x="200066" y="82255"/>
                </a:lnTo>
                <a:lnTo>
                  <a:pt x="200066" y="227025"/>
                </a:lnTo>
                <a:lnTo>
                  <a:pt x="203361" y="234975"/>
                </a:lnTo>
                <a:lnTo>
                  <a:pt x="224819" y="256189"/>
                </a:lnTo>
                <a:lnTo>
                  <a:pt x="217562" y="258360"/>
                </a:lnTo>
                <a:lnTo>
                  <a:pt x="211638" y="263518"/>
                </a:lnTo>
                <a:lnTo>
                  <a:pt x="208382" y="270150"/>
                </a:lnTo>
                <a:close/>
              </a:path>
            </a:pathLst>
          </a:custGeom>
          <a:solidFill>
            <a:srgbClr val="38B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363408" y="6587642"/>
            <a:ext cx="56514" cy="55879"/>
          </a:xfrm>
          <a:custGeom>
            <a:rect b="b" l="l" r="r" t="t"/>
            <a:pathLst>
              <a:path extrusionOk="0" h="55879" w="56514">
                <a:moveTo>
                  <a:pt x="28009" y="55379"/>
                </a:moveTo>
                <a:lnTo>
                  <a:pt x="17112" y="53201"/>
                </a:lnTo>
                <a:lnTo>
                  <a:pt x="8208" y="47264"/>
                </a:lnTo>
                <a:lnTo>
                  <a:pt x="2202" y="38462"/>
                </a:lnTo>
                <a:lnTo>
                  <a:pt x="0" y="27689"/>
                </a:lnTo>
                <a:lnTo>
                  <a:pt x="0" y="23385"/>
                </a:lnTo>
                <a:lnTo>
                  <a:pt x="28009" y="0"/>
                </a:lnTo>
                <a:lnTo>
                  <a:pt x="38906" y="2177"/>
                </a:lnTo>
                <a:lnTo>
                  <a:pt x="47809" y="8114"/>
                </a:lnTo>
                <a:lnTo>
                  <a:pt x="53815" y="16917"/>
                </a:lnTo>
                <a:lnTo>
                  <a:pt x="56018" y="27689"/>
                </a:lnTo>
                <a:lnTo>
                  <a:pt x="53815" y="38462"/>
                </a:lnTo>
                <a:lnTo>
                  <a:pt x="47809" y="47264"/>
                </a:lnTo>
                <a:lnTo>
                  <a:pt x="38906" y="53201"/>
                </a:lnTo>
                <a:lnTo>
                  <a:pt x="28009" y="55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23950" y="6234684"/>
            <a:ext cx="1300733" cy="409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91761" y="6234684"/>
            <a:ext cx="1149095" cy="40994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6194884" y="0"/>
            <a:ext cx="5997575" cy="6858000"/>
          </a:xfrm>
          <a:custGeom>
            <a:rect b="b" l="l" r="r" t="t"/>
            <a:pathLst>
              <a:path extrusionOk="0" h="6858000" w="5997575">
                <a:moveTo>
                  <a:pt x="5997117" y="0"/>
                </a:moveTo>
                <a:lnTo>
                  <a:pt x="0" y="0"/>
                </a:lnTo>
                <a:lnTo>
                  <a:pt x="3215208" y="6858000"/>
                </a:lnTo>
                <a:lnTo>
                  <a:pt x="5997117" y="6858000"/>
                </a:lnTo>
                <a:lnTo>
                  <a:pt x="5997117" y="0"/>
                </a:lnTo>
                <a:close/>
              </a:path>
            </a:pathLst>
          </a:custGeom>
          <a:solidFill>
            <a:srgbClr val="00AFEF">
              <a:alpha val="603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793102" y="0"/>
            <a:ext cx="4207509" cy="6858000"/>
          </a:xfrm>
          <a:custGeom>
            <a:rect b="b" l="l" r="r" t="t"/>
            <a:pathLst>
              <a:path extrusionOk="0" h="6858000" w="4207509">
                <a:moveTo>
                  <a:pt x="979055" y="0"/>
                </a:moveTo>
                <a:lnTo>
                  <a:pt x="0" y="0"/>
                </a:lnTo>
                <a:lnTo>
                  <a:pt x="3228213" y="6858000"/>
                </a:lnTo>
                <a:lnTo>
                  <a:pt x="4207281" y="6858000"/>
                </a:lnTo>
                <a:lnTo>
                  <a:pt x="9790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916939" y="636492"/>
            <a:ext cx="9459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16939" y="636492"/>
            <a:ext cx="94590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700"/>
              <a:buNone/>
              <a:defRPr b="1" i="0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16939" y="1815210"/>
            <a:ext cx="9899700" cy="27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78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GMNER: Grounded Multimodal Named Entity Recognition on Social Media</a:t>
            </a:r>
            <a:endParaRPr b="1"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415650" y="4119501"/>
            <a:ext cx="11360700" cy="2086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Giuseppe Frigeni</a:t>
            </a:r>
            <a:endParaRPr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 Vision 2024/25</a:t>
            </a:r>
            <a:endParaRPr>
              <a:solidFill>
                <a:srgbClr val="FEFEFE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27450" y="327775"/>
            <a:ext cx="11537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Ablation Study: zeroing the image feature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916939" y="4066821"/>
            <a:ext cx="9695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24" title="Screenshot 2025-06-14 at 18.28.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79" y="1242750"/>
            <a:ext cx="10383035" cy="437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581150" y="6023950"/>
            <a:ext cx="902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best validation metrics: {'f1': 43.94, 'rec': 44.08, 'pre': 43.8}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27450" y="368425"/>
            <a:ext cx="115371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Ablation Study: disabling multimodality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916939" y="4066821"/>
            <a:ext cx="9695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5" name="Google Shape;175;p25" title="Screenshot 2025-06-14 at 18.32.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00" y="1195763"/>
            <a:ext cx="10606201" cy="446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1742550" y="5920275"/>
            <a:ext cx="8706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best validation metrics: {'f1': 43.27, 'rec': 44.45, 'pre': 42.16}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916939" y="386842"/>
            <a:ext cx="9459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Compression Techniques: Quantization Aware Training</a:t>
            </a:r>
            <a:endParaRPr>
              <a:solidFill>
                <a:srgbClr val="00678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219900" y="2054875"/>
            <a:ext cx="4784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Quantization-aware training (QAT) is a technique used during the training of machine learning models, to simulate the effects of quantization (converting model weights and activations to lower precision formats like INT8)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454250" y="5540175"/>
            <a:ext cx="870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Metrics after converting: {'f1': 6.51, 'rec': 4.65, 'pre': 10.84}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26" title="qatsiz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125" y="2114092"/>
            <a:ext cx="38957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1454250" y="4702400"/>
            <a:ext cx="847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Metrics during training: {'f1': 54.0, 'rec': 54.61, 'pre': 53.39}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916939" y="406967"/>
            <a:ext cx="9459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Compression Techniques: Dynamic Quantization</a:t>
            </a:r>
            <a:endParaRPr>
              <a:solidFill>
                <a:srgbClr val="00678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916950" y="2281750"/>
            <a:ext cx="5955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quantization is a method of model compression where model weights are quantized offline (before runtime) and activations are quantized dynamically during inference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27" title="dynamicquantsiz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750" y="2281750"/>
            <a:ext cx="39719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2162250" y="4381800"/>
            <a:ext cx="786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Validation Metrics {'f1': 53.36, 'rec': 51.35, 'pre': 55.54}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798500" y="5305200"/>
            <a:ext cx="859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 per task (CPU): Original 116.4 ms Quantized 83.3 ms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16939" y="636492"/>
            <a:ext cx="945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</a:rPr>
              <a:t>Conclusions and Future work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916950" y="1815200"/>
            <a:ext cx="102849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240028" lvl="0" marL="240028" marR="19240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Char char="•"/>
            </a:pP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Implemented the model getting rid of outdated requirements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0028" lvl="0" marL="240028" marR="19240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Gothic"/>
              <a:buChar char="•"/>
            </a:pP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Conducted ablation study of only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text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 vs text and image in two different ways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0028" lvl="0" marL="240028" marR="19240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Gothic"/>
              <a:buChar char="•"/>
            </a:pP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Implemented two ways to compress the model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0028" lvl="0" marL="240028" marR="19240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entury Gothic"/>
              <a:buChar char="•"/>
            </a:pP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As future work could be interesting to see how a modern Multimodal LLM does on this task.</a:t>
            </a:r>
            <a:endParaRPr sz="2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916939" y="636492"/>
            <a:ext cx="945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References:</a:t>
            </a:r>
            <a:endParaRPr>
              <a:solidFill>
                <a:srgbClr val="00678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641550" y="1747375"/>
            <a:ext cx="10009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Yu, Jianfei, et al. ”Grounded multimodal named entity recognition on social media.” Proceedings of the 61st Annual Meeting of the Association for Computational Linguistics (Volume 1: Long Papers). 2023.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916939" y="636492"/>
            <a:ext cx="1957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Outline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916950" y="1726050"/>
            <a:ext cx="52005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-285115" lvl="0" marL="24066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lang="en-US" sz="2700">
                <a:latin typeface="Century Gothic"/>
                <a:ea typeface="Century Gothic"/>
                <a:cs typeface="Century Gothic"/>
                <a:sym typeface="Century Gothic"/>
              </a:rPr>
              <a:t>Problem Statement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115" lvl="0" marL="240665" rtl="0" algn="l">
              <a:lnSpc>
                <a:spcPct val="115000"/>
              </a:lnSpc>
              <a:spcBef>
                <a:spcPts val="565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lang="en-US" sz="2700">
                <a:latin typeface="Century Gothic"/>
                <a:ea typeface="Century Gothic"/>
                <a:cs typeface="Century Gothic"/>
                <a:sym typeface="Century Gothic"/>
              </a:rPr>
              <a:t>Datasets and Metrics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115" lvl="0" marL="240665" rtl="0" algn="l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lang="en-US" sz="2700">
                <a:latin typeface="Century Gothic"/>
                <a:ea typeface="Century Gothic"/>
                <a:cs typeface="Century Gothic"/>
                <a:sym typeface="Century Gothic"/>
              </a:rPr>
              <a:t>Experimental Setup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115" lvl="0" marL="240665" rtl="0" algn="l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lang="en-US" sz="2700">
                <a:latin typeface="Century Gothic"/>
                <a:ea typeface="Century Gothic"/>
                <a:cs typeface="Century Gothic"/>
                <a:sym typeface="Century Gothic"/>
              </a:rPr>
              <a:t>Ablation Study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115" lvl="0" marL="240665" rtl="0" algn="l">
              <a:lnSpc>
                <a:spcPct val="115000"/>
              </a:lnSpc>
              <a:spcBef>
                <a:spcPts val="57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lang="en-US" sz="2700">
                <a:latin typeface="Century Gothic"/>
                <a:ea typeface="Century Gothic"/>
                <a:cs typeface="Century Gothic"/>
                <a:sym typeface="Century Gothic"/>
              </a:rPr>
              <a:t>Compression Techniques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115" lvl="0" marL="240665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700"/>
              <a:buFont typeface="Century Gothic"/>
              <a:buChar char="•"/>
            </a:pPr>
            <a:r>
              <a:rPr lang="en-US" sz="2700">
                <a:latin typeface="Century Gothic"/>
                <a:ea typeface="Century Gothic"/>
                <a:cs typeface="Century Gothic"/>
                <a:sym typeface="Century Gothic"/>
              </a:rPr>
              <a:t>Conclusion and Future Work</a:t>
            </a:r>
            <a:endParaRPr sz="2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8544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18524" y="636500"/>
            <a:ext cx="9346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GMNER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918527" y="4933750"/>
            <a:ext cx="97479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2375">
            <a:spAutoFit/>
          </a:bodyPr>
          <a:lstStyle/>
          <a:p>
            <a:pPr indent="-228600" lvl="0" marL="241300" marR="5080" rtl="0" algn="l">
              <a:lnSpc>
                <a:spcPct val="107722"/>
              </a:lnSpc>
              <a:spcBef>
                <a:spcPts val="103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7" name="Google Shape;97;p17" title="Screenshot 2025-06-14 at 15.40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62" y="1660350"/>
            <a:ext cx="11408874" cy="44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8544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16939" y="636492"/>
            <a:ext cx="945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H-Index Framework</a:t>
            </a:r>
            <a:endParaRPr>
              <a:solidFill>
                <a:srgbClr val="00678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776460" y="4004683"/>
            <a:ext cx="954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765" lvl="0" marL="368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5" name="Google Shape;105;p18" title="Screenshot 2025-06-14 at 15.44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175" y="1635204"/>
            <a:ext cx="8471661" cy="5028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8544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16939" y="636492"/>
            <a:ext cx="945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H-Index Framework</a:t>
            </a:r>
            <a:endParaRPr>
              <a:solidFill>
                <a:srgbClr val="00678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8776460" y="4004683"/>
            <a:ext cx="954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4765" lvl="0" marL="368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4" name="Google Shape;114;p19" title="CrossEntrop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75" y="5070173"/>
            <a:ext cx="5005675" cy="13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Output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825" y="1933892"/>
            <a:ext cx="45910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 title="KDLos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500" y="3888755"/>
            <a:ext cx="55816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 title="OutputTex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763" y="3172142"/>
            <a:ext cx="49149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 title="Encoder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512" y="1887642"/>
            <a:ext cx="5432983" cy="92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16939" y="636492"/>
            <a:ext cx="945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Dataset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p20" title="Screenshot 2025-06-14 at 17.48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50" y="1661123"/>
            <a:ext cx="5909449" cy="22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972825" y="5167950"/>
            <a:ext cx="1034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of tweet: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“Nick Jonas feared pal Demi Lovato would suffer drug death”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26" name="Google Shape;126;p20" title="Screenshot 2025-06-14 at 18.01.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645" y="669613"/>
            <a:ext cx="4217381" cy="42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916939" y="636492"/>
            <a:ext cx="4947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 metrics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9137796" y="8117092"/>
            <a:ext cx="675639" cy="11429"/>
          </a:xfrm>
          <a:custGeom>
            <a:rect b="b" l="l" r="r" t="t"/>
            <a:pathLst>
              <a:path extrusionOk="0" h="11429" w="675639">
                <a:moveTo>
                  <a:pt x="675131" y="0"/>
                </a:moveTo>
                <a:lnTo>
                  <a:pt x="0" y="0"/>
                </a:lnTo>
                <a:lnTo>
                  <a:pt x="0" y="11429"/>
                </a:lnTo>
                <a:lnTo>
                  <a:pt x="675131" y="11429"/>
                </a:lnTo>
                <a:lnTo>
                  <a:pt x="67513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1294075" y="1634175"/>
            <a:ext cx="99657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7965" lvl="0" marL="240665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Precision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: the ratio of the correct predictions over the total number of positives predicted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Recall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: the ratio of correct predictions over the total number of real positives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386715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F1-score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: the Harmonic mean between Precision and Recall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2416375" y="2444300"/>
            <a:ext cx="804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088" y="3994963"/>
            <a:ext cx="39338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763" y="2445425"/>
            <a:ext cx="41243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1075" y="5554025"/>
            <a:ext cx="3495676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916939" y="636492"/>
            <a:ext cx="945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Experimental Setup</a:t>
            </a:r>
            <a:endParaRPr>
              <a:solidFill>
                <a:srgbClr val="00678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6" name="Google Shape;146;p22" title="RequirementsC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600" y="2486030"/>
            <a:ext cx="22955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 title="badpracticeimpo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63" y="5177105"/>
            <a:ext cx="44958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916950" y="1628900"/>
            <a:ext cx="614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887975" y="1628900"/>
            <a:ext cx="416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0" name="Google Shape;150;p22" title="goodpracticeimpor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4963" y="5129463"/>
            <a:ext cx="44577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title="NewRequirementsCV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1150" y="2643188"/>
            <a:ext cx="23717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93839" y="399042"/>
            <a:ext cx="9459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78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849500" y="6001825"/>
            <a:ext cx="8493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entury Gothic"/>
                <a:ea typeface="Century Gothic"/>
                <a:cs typeface="Century Gothic"/>
                <a:sym typeface="Century Gothic"/>
              </a:rPr>
              <a:t>best validation metrics: {'f1': 56.31, 'rec': 57.55, 'pre': 55.12}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8" name="Google Shape;158;p23" title="Screenshot 2025-06-14 at 18.20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38" y="1288415"/>
            <a:ext cx="10267924" cy="434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778240" y="6377940"/>
            <a:ext cx="28041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15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