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1"/>
  </p:notesMasterIdLst>
  <p:handoutMasterIdLst>
    <p:handoutMasterId r:id="rId22"/>
  </p:handoutMasterIdLst>
  <p:sldIdLst>
    <p:sldId id="256" r:id="rId5"/>
    <p:sldId id="278" r:id="rId6"/>
    <p:sldId id="258" r:id="rId7"/>
    <p:sldId id="280" r:id="rId8"/>
    <p:sldId id="290" r:id="rId9"/>
    <p:sldId id="291" r:id="rId10"/>
    <p:sldId id="292" r:id="rId11"/>
    <p:sldId id="293" r:id="rId12"/>
    <p:sldId id="294" r:id="rId13"/>
    <p:sldId id="295" r:id="rId14"/>
    <p:sldId id="296" r:id="rId15"/>
    <p:sldId id="297" r:id="rId16"/>
    <p:sldId id="300" r:id="rId17"/>
    <p:sldId id="298" r:id="rId18"/>
    <p:sldId id="299" r:id="rId19"/>
    <p:sldId id="284" r:id="rId20"/>
  </p:sldIdLst>
  <p:sldSz cx="12192000" cy="6858000"/>
  <p:notesSz cx="6858000" cy="9144000"/>
  <p:defaultTextStyle>
    <a:defPPr rtl="0">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a:srgbClr val="7FCFEE"/>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91" autoAdjust="0"/>
    <p:restoredTop sz="95816" autoAdjust="0"/>
  </p:normalViewPr>
  <p:slideViewPr>
    <p:cSldViewPr snapToGrid="0">
      <p:cViewPr varScale="1">
        <p:scale>
          <a:sx n="111" d="100"/>
          <a:sy n="111" d="100"/>
        </p:scale>
        <p:origin x="150" y="7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5" d="100"/>
          <a:sy n="75" d="100"/>
        </p:scale>
        <p:origin x="3324"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D27F872-AEDF-4F19-8C8A-82F3E4C217A3}" type="datetime1">
              <a:rPr lang="it-IT" smtClean="0"/>
              <a:t>25/07/2022</a:t>
            </a:fld>
            <a:endParaRPr lang="it-IT"/>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FD2113B-9DEB-4A4E-BD0D-4D90FBF86CE1}" type="slidenum">
              <a:rPr lang="it-IT" smtClean="0"/>
              <a:t>‹N›</a:t>
            </a:fld>
            <a:endParaRPr lang="it-IT"/>
          </a:p>
        </p:txBody>
      </p:sp>
    </p:spTree>
    <p:extLst>
      <p:ext uri="{BB962C8B-B14F-4D97-AF65-F5344CB8AC3E}">
        <p14:creationId xmlns:p14="http://schemas.microsoft.com/office/powerpoint/2010/main" val="1995644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F714D4-00D5-47E9-B33E-CC92ACB7A421}" type="datetime1">
              <a:rPr lang="it-IT" noProof="0" smtClean="0"/>
              <a:pPr/>
              <a:t>25/07/2022</a:t>
            </a:fld>
            <a:endParaRPr lang="it-IT" noProof="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725628-3A68-42F4-BA86-981817953149}" type="slidenum">
              <a:rPr lang="it-IT" noProof="0" smtClean="0"/>
              <a:t>‹N›</a:t>
            </a:fld>
            <a:endParaRPr lang="it-IT" noProof="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a:p>
        </p:txBody>
      </p:sp>
      <p:sp>
        <p:nvSpPr>
          <p:cNvPr id="4" name="Segnaposto numero diapositiva 3"/>
          <p:cNvSpPr>
            <a:spLocks noGrp="1"/>
          </p:cNvSpPr>
          <p:nvPr>
            <p:ph type="sldNum" sz="quarter" idx="10"/>
          </p:nvPr>
        </p:nvSpPr>
        <p:spPr/>
        <p:txBody>
          <a:bodyPr rtlCol="0"/>
          <a:lstStyle/>
          <a:p>
            <a:pPr rtl="0"/>
            <a:fld id="{4B725628-3A68-42F4-BA86-981817953149}" type="slidenum">
              <a:rPr lang="it-IT" smtClean="0"/>
              <a:t>1</a:t>
            </a:fld>
            <a:endParaRPr lang="it-IT"/>
          </a:p>
        </p:txBody>
      </p:sp>
    </p:spTree>
    <p:extLst>
      <p:ext uri="{BB962C8B-B14F-4D97-AF65-F5344CB8AC3E}">
        <p14:creationId xmlns:p14="http://schemas.microsoft.com/office/powerpoint/2010/main" val="853204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10" name="Rettangolo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e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p:cNvSpPr>
            <a:spLocks noGrp="1"/>
          </p:cNvSpPr>
          <p:nvPr>
            <p:ph type="ctrTitle"/>
          </p:nvPr>
        </p:nvSpPr>
        <p:spPr>
          <a:xfrm>
            <a:off x="457200" y="4960137"/>
            <a:ext cx="7772400" cy="1463040"/>
          </a:xfrm>
        </p:spPr>
        <p:txBody>
          <a:bodyPr rtlCol="0" anchor="ctr">
            <a:normAutofit/>
          </a:bodyPr>
          <a:lstStyle>
            <a:lvl1pPr algn="r">
              <a:defRPr sz="5000" spc="200" baseline="0"/>
            </a:lvl1pPr>
          </a:lstStyle>
          <a:p>
            <a:pPr rtl="0"/>
            <a:r>
              <a:rPr lang="it-IT" noProof="0"/>
              <a:t>Fare clic per modificare lo stile del titolo dello schema</a:t>
            </a:r>
          </a:p>
        </p:txBody>
      </p:sp>
      <p:sp>
        <p:nvSpPr>
          <p:cNvPr id="3" name="Sottotitolo 2"/>
          <p:cNvSpPr>
            <a:spLocks noGrp="1"/>
          </p:cNvSpPr>
          <p:nvPr>
            <p:ph type="subTitle" idx="1"/>
          </p:nvPr>
        </p:nvSpPr>
        <p:spPr>
          <a:xfrm>
            <a:off x="8610600" y="4960137"/>
            <a:ext cx="3200400" cy="1463040"/>
          </a:xfrm>
        </p:spPr>
        <p:txBody>
          <a:bodyPr lIns="91440" rIns="91440" rtlCol="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pPr rtl="0"/>
            <a:r>
              <a:rPr lang="it-IT" noProof="0"/>
              <a:t>Fare clic per modificare lo stile del sottotitolo dello schema</a:t>
            </a:r>
          </a:p>
        </p:txBody>
      </p:sp>
      <p:sp>
        <p:nvSpPr>
          <p:cNvPr id="4" name="Segnaposto data 3"/>
          <p:cNvSpPr>
            <a:spLocks noGrp="1"/>
          </p:cNvSpPr>
          <p:nvPr>
            <p:ph type="dt" sz="half" idx="10"/>
          </p:nvPr>
        </p:nvSpPr>
        <p:spPr/>
        <p:txBody>
          <a:bodyPr rtlCol="0"/>
          <a:lstStyle>
            <a:lvl1pPr algn="l">
              <a:defRPr/>
            </a:lvl1pPr>
          </a:lstStyle>
          <a:p>
            <a:pPr rtl="0"/>
            <a:fld id="{34F94E18-F065-4F10-9A80-F2F43FC04409}" type="datetime1">
              <a:rPr lang="it-IT" noProof="0" smtClean="0"/>
              <a:t>25/07/2022</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4FAB73BC-B049-4115-A692-8D63A059BFB8}" type="slidenum">
              <a:rPr lang="it-IT" noProof="0" smtClean="0"/>
              <a:t>‹N›</a:t>
            </a:fld>
            <a:endParaRPr lang="it-IT" noProof="0"/>
          </a:p>
        </p:txBody>
      </p:sp>
      <p:cxnSp>
        <p:nvCxnSpPr>
          <p:cNvPr id="8" name="Connettore diritto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p>
        </p:txBody>
      </p:sp>
      <p:sp>
        <p:nvSpPr>
          <p:cNvPr id="3" name="Segnaposto testo verticale 2"/>
          <p:cNvSpPr>
            <a:spLocks noGrp="1"/>
          </p:cNvSpPr>
          <p:nvPr>
            <p:ph type="body" orient="vert" idx="1"/>
          </p:nvPr>
        </p:nvSpPr>
        <p:spPr/>
        <p:txBody>
          <a:bodyPr vert="eaVert"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p:txBody>
          <a:bodyPr rtlCol="0"/>
          <a:lstStyle/>
          <a:p>
            <a:pPr rtl="0"/>
            <a:fld id="{CC6B5B18-2358-4555-8E76-672E58AC9362}" type="datetime1">
              <a:rPr lang="it-IT" noProof="0" smtClean="0"/>
              <a:t>25/07/2022</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4FAB73BC-B049-4115-A692-8D63A059BFB8}" type="slidenum">
              <a:rPr lang="it-IT" noProof="0" smtClean="0"/>
              <a:t>‹N›</a:t>
            </a:fld>
            <a:endParaRPr lang="it-IT"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1" y="762000"/>
            <a:ext cx="2628900" cy="5410200"/>
          </a:xfrm>
        </p:spPr>
        <p:txBody>
          <a:bodyPr vert="eaVert" lIns="45720" tIns="91440" rIns="45720" bIns="91440" rtlCol="0"/>
          <a:lstStyle/>
          <a:p>
            <a:pPr rtl="0"/>
            <a:r>
              <a:rPr lang="it-IT" noProof="0"/>
              <a:t>Fare clic per modificare lo stile del titolo dello schema</a:t>
            </a:r>
          </a:p>
        </p:txBody>
      </p:sp>
      <p:sp>
        <p:nvSpPr>
          <p:cNvPr id="3" name="Segnaposto testo verticale 2"/>
          <p:cNvSpPr>
            <a:spLocks noGrp="1"/>
          </p:cNvSpPr>
          <p:nvPr>
            <p:ph type="body" orient="vert" idx="1"/>
          </p:nvPr>
        </p:nvSpPr>
        <p:spPr>
          <a:xfrm>
            <a:off x="990601" y="762000"/>
            <a:ext cx="7581900" cy="5410200"/>
          </a:xfrm>
        </p:spPr>
        <p:txBody>
          <a:bodyPr vert="eaVert"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p:txBody>
          <a:bodyPr rtlCol="0"/>
          <a:lstStyle/>
          <a:p>
            <a:pPr rtl="0"/>
            <a:fld id="{0831FAC3-292B-479B-ACA0-71E77138CC8E}" type="datetime1">
              <a:rPr lang="it-IT" noProof="0" smtClean="0"/>
              <a:t>25/07/2022</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4FAB73BC-B049-4115-A692-8D63A059BFB8}" type="slidenum">
              <a:rPr lang="it-IT" noProof="0" smtClean="0"/>
              <a:t>‹N›</a:t>
            </a:fld>
            <a:endParaRPr lang="it-IT" noProof="0"/>
          </a:p>
        </p:txBody>
      </p:sp>
      <p:cxnSp>
        <p:nvCxnSpPr>
          <p:cNvPr id="7" name="Connettore diritto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Vuoto 2">
    <p:spTree>
      <p:nvGrpSpPr>
        <p:cNvPr id="1" name=""/>
        <p:cNvGrpSpPr/>
        <p:nvPr/>
      </p:nvGrpSpPr>
      <p:grpSpPr>
        <a:xfrm>
          <a:off x="0" y="0"/>
          <a:ext cx="0" cy="0"/>
          <a:chOff x="0" y="0"/>
          <a:chExt cx="0" cy="0"/>
        </a:xfrm>
      </p:grpSpPr>
      <p:sp>
        <p:nvSpPr>
          <p:cNvPr id="157"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extLst>
      <p:ext uri="{BB962C8B-B14F-4D97-AF65-F5344CB8AC3E}">
        <p14:creationId xmlns:p14="http://schemas.microsoft.com/office/powerpoint/2010/main" val="169299602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p>
        </p:txBody>
      </p:sp>
      <p:sp>
        <p:nvSpPr>
          <p:cNvPr id="3" name="Segnaposto contenuto 2"/>
          <p:cNvSpPr>
            <a:spLocks noGrp="1"/>
          </p:cNvSpPr>
          <p:nvPr>
            <p:ph idx="1"/>
          </p:nvPr>
        </p:nvSpPr>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p:txBody>
          <a:bodyPr rtlCol="0"/>
          <a:lstStyle/>
          <a:p>
            <a:pPr rtl="0"/>
            <a:fld id="{90EFFBC8-5F30-4D2A-BE82-CD39B52EB024}" type="datetime1">
              <a:rPr lang="it-IT" noProof="0" smtClean="0"/>
              <a:t>25/07/2022</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4FAB73BC-B049-4115-A692-8D63A059BFB8}" type="slidenum">
              <a:rPr lang="it-IT" noProof="0" smtClean="0"/>
              <a:t>‹N›</a:t>
            </a:fld>
            <a:endParaRPr lang="it-IT"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spTree>
      <p:nvGrpSpPr>
        <p:cNvPr id="1" name=""/>
        <p:cNvGrpSpPr/>
        <p:nvPr/>
      </p:nvGrpSpPr>
      <p:grpSpPr>
        <a:xfrm>
          <a:off x="0" y="0"/>
          <a:ext cx="0" cy="0"/>
          <a:chOff x="0" y="0"/>
          <a:chExt cx="0" cy="0"/>
        </a:xfrm>
      </p:grpSpPr>
      <p:sp>
        <p:nvSpPr>
          <p:cNvPr id="9" name="Rettangolo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e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p:cNvSpPr>
            <a:spLocks noGrp="1"/>
          </p:cNvSpPr>
          <p:nvPr>
            <p:ph type="title"/>
          </p:nvPr>
        </p:nvSpPr>
        <p:spPr>
          <a:xfrm>
            <a:off x="457200" y="4960137"/>
            <a:ext cx="7772400" cy="1463040"/>
          </a:xfrm>
        </p:spPr>
        <p:txBody>
          <a:bodyPr rtlCol="0" anchor="ctr">
            <a:normAutofit/>
          </a:bodyPr>
          <a:lstStyle>
            <a:lvl1pPr algn="r">
              <a:defRPr sz="5000" b="0" spc="200" baseline="0"/>
            </a:lvl1pPr>
          </a:lstStyle>
          <a:p>
            <a:pPr rtl="0"/>
            <a:r>
              <a:rPr lang="it-IT" noProof="0"/>
              <a:t>Fare clic per modificare lo stile del titolo dello schema</a:t>
            </a:r>
          </a:p>
        </p:txBody>
      </p:sp>
      <p:sp>
        <p:nvSpPr>
          <p:cNvPr id="3" name="Segnaposto testo 2"/>
          <p:cNvSpPr>
            <a:spLocks noGrp="1"/>
          </p:cNvSpPr>
          <p:nvPr>
            <p:ph type="body" idx="1" hasCustomPrompt="1"/>
          </p:nvPr>
        </p:nvSpPr>
        <p:spPr>
          <a:xfrm>
            <a:off x="8610600" y="4960137"/>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noProof="0"/>
              <a:t>Fare clic per modificare lo stile del titolo</a:t>
            </a:r>
          </a:p>
        </p:txBody>
      </p:sp>
      <p:sp>
        <p:nvSpPr>
          <p:cNvPr id="4" name="Segnaposto data 3"/>
          <p:cNvSpPr>
            <a:spLocks noGrp="1"/>
          </p:cNvSpPr>
          <p:nvPr>
            <p:ph type="dt" sz="half" idx="10"/>
          </p:nvPr>
        </p:nvSpPr>
        <p:spPr/>
        <p:txBody>
          <a:bodyPr rtlCol="0"/>
          <a:lstStyle/>
          <a:p>
            <a:pPr rtl="0"/>
            <a:fld id="{EC9D4EE9-E599-4B1E-82AB-460B53CEA05B}" type="datetime1">
              <a:rPr lang="it-IT" noProof="0" smtClean="0"/>
              <a:t>25/07/2022</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4FAB73BC-B049-4115-A692-8D63A059BFB8}" type="slidenum">
              <a:rPr lang="it-IT" noProof="0" smtClean="0"/>
              <a:t>‹N›</a:t>
            </a:fld>
            <a:endParaRPr lang="it-IT" noProof="0"/>
          </a:p>
        </p:txBody>
      </p:sp>
      <p:cxnSp>
        <p:nvCxnSpPr>
          <p:cNvPr id="8" name="Connettore diritto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1024128" y="585216"/>
            <a:ext cx="9720072" cy="1499616"/>
          </a:xfrm>
        </p:spPr>
        <p:txBody>
          <a:bodyPr rtlCol="0"/>
          <a:lstStyle/>
          <a:p>
            <a:pPr rtl="0"/>
            <a:r>
              <a:rPr lang="it-IT" noProof="0"/>
              <a:t>Fare clic per modificare lo stile del titolo dello schema</a:t>
            </a:r>
          </a:p>
        </p:txBody>
      </p:sp>
      <p:sp>
        <p:nvSpPr>
          <p:cNvPr id="3" name="Segnaposto contenuto 2"/>
          <p:cNvSpPr>
            <a:spLocks noGrp="1"/>
          </p:cNvSpPr>
          <p:nvPr>
            <p:ph sz="half" idx="1"/>
          </p:nvPr>
        </p:nvSpPr>
        <p:spPr>
          <a:xfrm>
            <a:off x="1024127" y="2286000"/>
            <a:ext cx="4754880" cy="4023360"/>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contenuto 3"/>
          <p:cNvSpPr>
            <a:spLocks noGrp="1"/>
          </p:cNvSpPr>
          <p:nvPr>
            <p:ph sz="half" idx="2"/>
          </p:nvPr>
        </p:nvSpPr>
        <p:spPr>
          <a:xfrm>
            <a:off x="5989320" y="2286000"/>
            <a:ext cx="4754880" cy="4023360"/>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data 4"/>
          <p:cNvSpPr>
            <a:spLocks noGrp="1"/>
          </p:cNvSpPr>
          <p:nvPr>
            <p:ph type="dt" sz="half" idx="10"/>
          </p:nvPr>
        </p:nvSpPr>
        <p:spPr/>
        <p:txBody>
          <a:bodyPr rtlCol="0"/>
          <a:lstStyle/>
          <a:p>
            <a:pPr rtl="0"/>
            <a:fld id="{463F8BD9-10BF-4B0D-BD45-51E23EBD7104}" type="datetime1">
              <a:rPr lang="it-IT" noProof="0" smtClean="0"/>
              <a:t>25/07/2022</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4FAB73BC-B049-4115-A692-8D63A059BFB8}" type="slidenum">
              <a:rPr lang="it-IT" noProof="0" smtClean="0"/>
              <a:t>‹N›</a:t>
            </a:fld>
            <a:endParaRPr lang="it-IT"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olo 9"/>
          <p:cNvSpPr>
            <a:spLocks noGrp="1"/>
          </p:cNvSpPr>
          <p:nvPr>
            <p:ph type="title"/>
          </p:nvPr>
        </p:nvSpPr>
        <p:spPr/>
        <p:txBody>
          <a:bodyPr rtlCol="0"/>
          <a:lstStyle/>
          <a:p>
            <a:pPr rtl="0"/>
            <a:r>
              <a:rPr lang="it-IT" noProof="0"/>
              <a:t>Fare clic per modificare lo stile del titolo dello schema</a:t>
            </a:r>
          </a:p>
        </p:txBody>
      </p:sp>
      <p:sp>
        <p:nvSpPr>
          <p:cNvPr id="3" name="Segnaposto testo 2"/>
          <p:cNvSpPr>
            <a:spLocks noGrp="1"/>
          </p:cNvSpPr>
          <p:nvPr>
            <p:ph type="body" idx="1"/>
          </p:nvPr>
        </p:nvSpPr>
        <p:spPr>
          <a:xfrm>
            <a:off x="1024128" y="2179636"/>
            <a:ext cx="4754880" cy="822960"/>
          </a:xfrm>
        </p:spPr>
        <p:txBody>
          <a:bodyPr lIns="137160" rIns="137160" rtlCol="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4" name="Segnaposto contenuto 3"/>
          <p:cNvSpPr>
            <a:spLocks noGrp="1"/>
          </p:cNvSpPr>
          <p:nvPr>
            <p:ph sz="half" idx="2"/>
          </p:nvPr>
        </p:nvSpPr>
        <p:spPr>
          <a:xfrm>
            <a:off x="1024128" y="2967788"/>
            <a:ext cx="4754880" cy="3341572"/>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testo 4"/>
          <p:cNvSpPr>
            <a:spLocks noGrp="1"/>
          </p:cNvSpPr>
          <p:nvPr>
            <p:ph type="body" sz="quarter" idx="3"/>
          </p:nvPr>
        </p:nvSpPr>
        <p:spPr>
          <a:xfrm>
            <a:off x="5990888" y="2179636"/>
            <a:ext cx="4754880" cy="822960"/>
          </a:xfrm>
        </p:spPr>
        <p:txBody>
          <a:bodyPr lIns="137160" rIns="137160" rtlCol="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it-IT" noProof="0"/>
              <a:t>Fare clic per modificare gli stili del testo dello schema</a:t>
            </a:r>
          </a:p>
        </p:txBody>
      </p:sp>
      <p:sp>
        <p:nvSpPr>
          <p:cNvPr id="6" name="Segnaposto contenuto 5"/>
          <p:cNvSpPr>
            <a:spLocks noGrp="1"/>
          </p:cNvSpPr>
          <p:nvPr>
            <p:ph sz="quarter" idx="4"/>
          </p:nvPr>
        </p:nvSpPr>
        <p:spPr>
          <a:xfrm>
            <a:off x="5990888" y="2967788"/>
            <a:ext cx="4754880" cy="3341572"/>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7" name="Segnaposto data 6"/>
          <p:cNvSpPr>
            <a:spLocks noGrp="1"/>
          </p:cNvSpPr>
          <p:nvPr>
            <p:ph type="dt" sz="half" idx="10"/>
          </p:nvPr>
        </p:nvSpPr>
        <p:spPr/>
        <p:txBody>
          <a:bodyPr rtlCol="0"/>
          <a:lstStyle/>
          <a:p>
            <a:pPr rtl="0"/>
            <a:fld id="{6475A9A3-D8EF-41AD-9524-3BEBD7DBA01D}" type="datetime1">
              <a:rPr lang="it-IT" noProof="0" smtClean="0"/>
              <a:t>25/07/2022</a:t>
            </a:fld>
            <a:endParaRPr lang="it-IT" noProof="0"/>
          </a:p>
        </p:txBody>
      </p:sp>
      <p:sp>
        <p:nvSpPr>
          <p:cNvPr id="8" name="Segnaposto piè di pagina 7"/>
          <p:cNvSpPr>
            <a:spLocks noGrp="1"/>
          </p:cNvSpPr>
          <p:nvPr>
            <p:ph type="ftr" sz="quarter" idx="11"/>
          </p:nvPr>
        </p:nvSpPr>
        <p:spPr/>
        <p:txBody>
          <a:bodyPr rtlCol="0"/>
          <a:lstStyle/>
          <a:p>
            <a:pPr rtl="0"/>
            <a:endParaRPr lang="it-IT" noProof="0"/>
          </a:p>
        </p:txBody>
      </p:sp>
      <p:sp>
        <p:nvSpPr>
          <p:cNvPr id="9" name="Segnaposto numero diapositiva 8"/>
          <p:cNvSpPr>
            <a:spLocks noGrp="1"/>
          </p:cNvSpPr>
          <p:nvPr>
            <p:ph type="sldNum" sz="quarter" idx="12"/>
          </p:nvPr>
        </p:nvSpPr>
        <p:spPr/>
        <p:txBody>
          <a:bodyPr rtlCol="0"/>
          <a:lstStyle/>
          <a:p>
            <a:pPr rtl="0"/>
            <a:fld id="{4FAB73BC-B049-4115-A692-8D63A059BFB8}" type="slidenum">
              <a:rPr lang="it-IT" noProof="0" smtClean="0"/>
              <a:t>‹N›</a:t>
            </a:fld>
            <a:endParaRPr lang="it-IT"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p>
        </p:txBody>
      </p:sp>
      <p:sp>
        <p:nvSpPr>
          <p:cNvPr id="3" name="Segnaposto data 2"/>
          <p:cNvSpPr>
            <a:spLocks noGrp="1"/>
          </p:cNvSpPr>
          <p:nvPr>
            <p:ph type="dt" sz="half" idx="10"/>
          </p:nvPr>
        </p:nvSpPr>
        <p:spPr/>
        <p:txBody>
          <a:bodyPr rtlCol="0"/>
          <a:lstStyle/>
          <a:p>
            <a:pPr rtl="0"/>
            <a:fld id="{D41EF106-1FA7-4273-9F72-950BDA8FD529}" type="datetime1">
              <a:rPr lang="it-IT" noProof="0" smtClean="0"/>
              <a:t>25/07/2022</a:t>
            </a:fld>
            <a:endParaRPr lang="it-IT" noProof="0"/>
          </a:p>
        </p:txBody>
      </p:sp>
      <p:sp>
        <p:nvSpPr>
          <p:cNvPr id="4" name="Segnaposto piè di pagina 3"/>
          <p:cNvSpPr>
            <a:spLocks noGrp="1"/>
          </p:cNvSpPr>
          <p:nvPr>
            <p:ph type="ftr" sz="quarter" idx="11"/>
          </p:nvPr>
        </p:nvSpPr>
        <p:spPr/>
        <p:txBody>
          <a:bodyPr rtlCol="0"/>
          <a:lstStyle/>
          <a:p>
            <a:pPr rtl="0"/>
            <a:endParaRPr lang="it-IT" noProof="0"/>
          </a:p>
        </p:txBody>
      </p:sp>
      <p:sp>
        <p:nvSpPr>
          <p:cNvPr id="5" name="Segnaposto numero diapositiva 4"/>
          <p:cNvSpPr>
            <a:spLocks noGrp="1"/>
          </p:cNvSpPr>
          <p:nvPr>
            <p:ph type="sldNum" sz="quarter" idx="12"/>
          </p:nvPr>
        </p:nvSpPr>
        <p:spPr/>
        <p:txBody>
          <a:bodyPr rtlCol="0"/>
          <a:lstStyle/>
          <a:p>
            <a:pPr rtl="0"/>
            <a:fld id="{4FAB73BC-B049-4115-A692-8D63A059BFB8}" type="slidenum">
              <a:rPr lang="it-IT" noProof="0" smtClean="0"/>
              <a:t>‹N›</a:t>
            </a:fld>
            <a:endParaRPr lang="it-IT"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rtlCol="0"/>
          <a:lstStyle/>
          <a:p>
            <a:pPr rtl="0"/>
            <a:fld id="{DB6C41EA-C05F-4403-AC8E-8A678E944675}" type="datetime1">
              <a:rPr lang="it-IT" noProof="0" smtClean="0"/>
              <a:t>25/07/2022</a:t>
            </a:fld>
            <a:endParaRPr lang="it-IT" noProof="0"/>
          </a:p>
        </p:txBody>
      </p:sp>
      <p:sp>
        <p:nvSpPr>
          <p:cNvPr id="3" name="Segnaposto piè di pagina 2"/>
          <p:cNvSpPr>
            <a:spLocks noGrp="1"/>
          </p:cNvSpPr>
          <p:nvPr>
            <p:ph type="ftr" sz="quarter" idx="11"/>
          </p:nvPr>
        </p:nvSpPr>
        <p:spPr/>
        <p:txBody>
          <a:bodyPr rtlCol="0"/>
          <a:lstStyle/>
          <a:p>
            <a:pPr rtl="0"/>
            <a:endParaRPr lang="it-IT" noProof="0"/>
          </a:p>
        </p:txBody>
      </p:sp>
      <p:sp>
        <p:nvSpPr>
          <p:cNvPr id="4" name="Segnaposto numero diapositiva 3"/>
          <p:cNvSpPr>
            <a:spLocks noGrp="1"/>
          </p:cNvSpPr>
          <p:nvPr>
            <p:ph type="sldNum" sz="quarter" idx="12"/>
          </p:nvPr>
        </p:nvSpPr>
        <p:spPr/>
        <p:txBody>
          <a:bodyPr rtlCol="0"/>
          <a:lstStyle/>
          <a:p>
            <a:pPr rtl="0"/>
            <a:fld id="{4FAB73BC-B049-4115-A692-8D63A059BFB8}" type="slidenum">
              <a:rPr lang="it-IT" noProof="0" smtClean="0"/>
              <a:t>‹N›</a:t>
            </a:fld>
            <a:endParaRPr lang="it-IT"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8" name="Titolo 7"/>
          <p:cNvSpPr>
            <a:spLocks noGrp="1"/>
          </p:cNvSpPr>
          <p:nvPr>
            <p:ph type="title"/>
          </p:nvPr>
        </p:nvSpPr>
        <p:spPr>
          <a:xfrm>
            <a:off x="1024128" y="471509"/>
            <a:ext cx="4389120" cy="1737360"/>
          </a:xfrm>
        </p:spPr>
        <p:txBody>
          <a:bodyPr rtlCol="0">
            <a:noAutofit/>
          </a:bodyPr>
          <a:lstStyle>
            <a:lvl1pPr>
              <a:lnSpc>
                <a:spcPct val="80000"/>
              </a:lnSpc>
              <a:defRPr sz="4000"/>
            </a:lvl1pPr>
          </a:lstStyle>
          <a:p>
            <a:pPr rtl="0"/>
            <a:r>
              <a:rPr lang="it-IT" noProof="0"/>
              <a:t>Fare clic per modificare lo stile del titolo dello schema</a:t>
            </a:r>
          </a:p>
        </p:txBody>
      </p:sp>
      <p:sp>
        <p:nvSpPr>
          <p:cNvPr id="3" name="Segnaposto contenuto 2"/>
          <p:cNvSpPr>
            <a:spLocks noGrp="1"/>
          </p:cNvSpPr>
          <p:nvPr>
            <p:ph idx="1"/>
          </p:nvPr>
        </p:nvSpPr>
        <p:spPr>
          <a:xfrm>
            <a:off x="5715000" y="822960"/>
            <a:ext cx="5678424" cy="5184648"/>
          </a:xfrm>
        </p:spPr>
        <p:txBody>
          <a:bodyPr rtlCol="0"/>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testo 3"/>
          <p:cNvSpPr>
            <a:spLocks noGrp="1"/>
          </p:cNvSpPr>
          <p:nvPr>
            <p:ph type="body" sz="half" idx="2"/>
          </p:nvPr>
        </p:nvSpPr>
        <p:spPr>
          <a:xfrm>
            <a:off x="1024128" y="2257506"/>
            <a:ext cx="4389120" cy="3762294"/>
          </a:xfrm>
        </p:spPr>
        <p:txBody>
          <a:bodyPr lIns="91440" rIns="91440" rtlCol="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5" name="Segnaposto data 4"/>
          <p:cNvSpPr>
            <a:spLocks noGrp="1"/>
          </p:cNvSpPr>
          <p:nvPr>
            <p:ph type="dt" sz="half" idx="10"/>
          </p:nvPr>
        </p:nvSpPr>
        <p:spPr/>
        <p:txBody>
          <a:bodyPr rtlCol="0"/>
          <a:lstStyle/>
          <a:p>
            <a:pPr rtl="0"/>
            <a:fld id="{B247BD61-F922-4B15-94A2-91A5E6BE590A}" type="datetime1">
              <a:rPr lang="it-IT" noProof="0" smtClean="0"/>
              <a:t>25/07/2022</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4FAB73BC-B049-4115-A692-8D63A059BFB8}" type="slidenum">
              <a:rPr lang="it-IT" noProof="0" smtClean="0"/>
              <a:t>‹N›</a:t>
            </a:fld>
            <a:endParaRPr lang="it-IT"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4960138"/>
            <a:ext cx="7772400" cy="1463040"/>
          </a:xfrm>
        </p:spPr>
        <p:txBody>
          <a:bodyPr rtlCol="0" anchor="ctr">
            <a:normAutofit/>
          </a:bodyPr>
          <a:lstStyle>
            <a:lvl1pPr algn="r">
              <a:defRPr sz="5000" spc="200" baseline="0"/>
            </a:lvl1pPr>
          </a:lstStyle>
          <a:p>
            <a:pPr rtl="0"/>
            <a:r>
              <a:rPr lang="it-IT" noProof="0"/>
              <a:t>Fare clic per modificare lo stile del titolo dello schema</a:t>
            </a:r>
          </a:p>
        </p:txBody>
      </p:sp>
      <p:sp>
        <p:nvSpPr>
          <p:cNvPr id="3" name="Segnaposto immagine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noProof="0"/>
              <a:t>Fare clic sull'icona per inserire un'immagine</a:t>
            </a:r>
          </a:p>
        </p:txBody>
      </p:sp>
      <p:sp>
        <p:nvSpPr>
          <p:cNvPr id="4" name="Segnaposto testo 3"/>
          <p:cNvSpPr>
            <a:spLocks noGrp="1"/>
          </p:cNvSpPr>
          <p:nvPr>
            <p:ph type="body" sz="half" idx="2" hasCustomPrompt="1"/>
          </p:nvPr>
        </p:nvSpPr>
        <p:spPr>
          <a:xfrm>
            <a:off x="8610600" y="4960138"/>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lo stile del titolo</a:t>
            </a:r>
          </a:p>
        </p:txBody>
      </p:sp>
      <p:sp>
        <p:nvSpPr>
          <p:cNvPr id="5" name="Segnaposto data 4"/>
          <p:cNvSpPr>
            <a:spLocks noGrp="1"/>
          </p:cNvSpPr>
          <p:nvPr>
            <p:ph type="dt" sz="half" idx="10"/>
          </p:nvPr>
        </p:nvSpPr>
        <p:spPr/>
        <p:txBody>
          <a:bodyPr rtlCol="0"/>
          <a:lstStyle/>
          <a:p>
            <a:pPr rtl="0"/>
            <a:fld id="{C852BF6E-98AF-4BEE-9B78-AA2F52AD2024}" type="datetime1">
              <a:rPr lang="it-IT" noProof="0" smtClean="0"/>
              <a:t>25/07/2022</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867E5644-1E61-4311-A31E-84CB9C7AA8A9}" type="slidenum">
              <a:rPr lang="it-IT" noProof="0" smtClean="0"/>
              <a:t>‹N›</a:t>
            </a:fld>
            <a:endParaRPr lang="it-IT" noProof="0"/>
          </a:p>
        </p:txBody>
      </p:sp>
      <p:cxnSp>
        <p:nvCxnSpPr>
          <p:cNvPr id="8" name="Connettore diritto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pPr rtl="0"/>
            <a:r>
              <a:rPr lang="it-IT" noProof="0"/>
              <a:t>Fare clic per modificare lo stile del titolo dello schema</a:t>
            </a:r>
          </a:p>
        </p:txBody>
      </p:sp>
      <p:sp>
        <p:nvSpPr>
          <p:cNvPr id="3" name="Segnaposto testo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rtl="0"/>
            <a:fld id="{1EEA2E0D-FE90-4466-BCFB-772235A7CB54}" type="datetime1">
              <a:rPr lang="it-IT" noProof="0" smtClean="0"/>
              <a:t>25/07/2022</a:t>
            </a:fld>
            <a:endParaRPr lang="it-IT" noProof="0"/>
          </a:p>
        </p:txBody>
      </p:sp>
      <p:sp>
        <p:nvSpPr>
          <p:cNvPr id="5" name="Segnaposto piè di pagina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pPr rtl="0"/>
            <a:endParaRPr lang="it-IT" noProof="0"/>
          </a:p>
        </p:txBody>
      </p:sp>
      <p:sp>
        <p:nvSpPr>
          <p:cNvPr id="6" name="Segnaposto numero diapositiva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rtl="0"/>
            <a:fld id="{4FAB73BC-B049-4115-A692-8D63A059BFB8}" type="slidenum">
              <a:rPr lang="it-IT" noProof="0" smtClean="0"/>
              <a:pPr/>
              <a:t>‹N›</a:t>
            </a:fld>
            <a:endParaRPr lang="it-IT" noProof="0"/>
          </a:p>
        </p:txBody>
      </p:sp>
      <p:cxnSp>
        <p:nvCxnSpPr>
          <p:cNvPr id="7" name="Connettore diritto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 id="2147483661" r:id="rId12"/>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23.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4.jpeg"/><Relationship Id="rId9"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7.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26.svg"/><Relationship Id="rId3" Type="http://schemas.openxmlformats.org/officeDocument/2006/relationships/image" Target="../media/image3.png"/><Relationship Id="rId7" Type="http://schemas.openxmlformats.org/officeDocument/2006/relationships/image" Target="../media/image30.png"/><Relationship Id="rId12" Type="http://schemas.openxmlformats.org/officeDocument/2006/relationships/image" Target="../media/image25.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1.emf"/><Relationship Id="rId5" Type="http://schemas.openxmlformats.org/officeDocument/2006/relationships/image" Target="../media/image28.png"/><Relationship Id="rId10" Type="http://schemas.openxmlformats.org/officeDocument/2006/relationships/oleObject" Target="../embeddings/oleObject1.bin"/><Relationship Id="rId4" Type="http://schemas.openxmlformats.org/officeDocument/2006/relationships/image" Target="../media/image4.jpeg"/><Relationship Id="rId9" Type="http://schemas.openxmlformats.org/officeDocument/2006/relationships/image" Target="../media/image9.svg"/></Relationships>
</file>

<file path=ppt/slides/_rels/slide15.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3.png"/><Relationship Id="rId7" Type="http://schemas.openxmlformats.org/officeDocument/2006/relationships/image" Target="../media/image9.sv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28.png"/><Relationship Id="rId4" Type="http://schemas.openxmlformats.org/officeDocument/2006/relationships/image" Target="../media/image4.jpeg"/></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jpe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hyperlink" Target="https://github.com/GiuseppeGaetano/TecnologieSemantiche.git" TargetMode="External"/><Relationship Id="rId5" Type="http://schemas.openxmlformats.org/officeDocument/2006/relationships/image" Target="../media/image4.jpeg"/><Relationship Id="rId10" Type="http://schemas.openxmlformats.org/officeDocument/2006/relationships/image" Target="../media/image10.jpeg"/><Relationship Id="rId4" Type="http://schemas.openxmlformats.org/officeDocument/2006/relationships/image" Target="../media/image3.png"/><Relationship Id="rId9" Type="http://schemas.openxmlformats.org/officeDocument/2006/relationships/image" Target="../media/image9.svg"/></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1.jpe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2.jpeg"/><Relationship Id="rId1" Type="http://schemas.openxmlformats.org/officeDocument/2006/relationships/slideLayout" Target="../slideLayouts/slideLayout12.xml"/><Relationship Id="rId6" Type="http://schemas.openxmlformats.org/officeDocument/2006/relationships/image" Target="../media/image12.jpeg"/><Relationship Id="rId11" Type="http://schemas.openxmlformats.org/officeDocument/2006/relationships/image" Target="../media/image17.png"/><Relationship Id="rId5" Type="http://schemas.openxmlformats.org/officeDocument/2006/relationships/image" Target="../media/image4.jpeg"/><Relationship Id="rId10" Type="http://schemas.openxmlformats.org/officeDocument/2006/relationships/image" Target="../media/image16.png"/><Relationship Id="rId4" Type="http://schemas.openxmlformats.org/officeDocument/2006/relationships/image" Target="../media/image3.png"/><Relationship Id="rId9" Type="http://schemas.openxmlformats.org/officeDocument/2006/relationships/image" Target="../media/image15.png"/></Relationships>
</file>

<file path=ppt/slides/_rels/slide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9.pn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3.png"/><Relationship Id="rId7" Type="http://schemas.openxmlformats.org/officeDocument/2006/relationships/image" Target="../media/image9.sv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6.png"/><Relationship Id="rId10" Type="http://schemas.openxmlformats.org/officeDocument/2006/relationships/image" Target="../media/image18.svg"/><Relationship Id="rId4" Type="http://schemas.openxmlformats.org/officeDocument/2006/relationships/image" Target="../media/image4.jpeg"/><Relationship Id="rId9" Type="http://schemas.openxmlformats.org/officeDocument/2006/relationships/image" Target="../media/image17.pn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19.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4.jpeg"/><Relationship Id="rId10"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9.sv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11.jpeg"/><Relationship Id="rId7"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4.jpeg"/><Relationship Id="rId4" Type="http://schemas.openxmlformats.org/officeDocument/2006/relationships/image" Target="../media/image3.png"/><Relationship Id="rId9"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7">
            <a:extLst>
              <a:ext uri="{FF2B5EF4-FFF2-40B4-BE49-F238E27FC236}">
                <a16:creationId xmlns:a16="http://schemas.microsoft.com/office/drawing/2014/main" id="{B8D726A5-7900-41B4-8D49-49B4A2010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magin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3">
            <a:alphaModFix amt="45000"/>
          </a:blip>
          <a:srcRect r="52456" b="-1"/>
          <a:stretch/>
        </p:blipFill>
        <p:spPr>
          <a:xfrm>
            <a:off x="0" y="0"/>
            <a:ext cx="12191980" cy="6858000"/>
          </a:xfrm>
          <a:prstGeom prst="rect">
            <a:avLst/>
          </a:prstGeom>
        </p:spPr>
      </p:pic>
      <p:sp>
        <p:nvSpPr>
          <p:cNvPr id="2" name="Titolo 1">
            <a:extLst>
              <a:ext uri="{FF2B5EF4-FFF2-40B4-BE49-F238E27FC236}">
                <a16:creationId xmlns:a16="http://schemas.microsoft.com/office/drawing/2014/main" id="{DE3D84FB-5D02-47D2-98FD-4F01A02E2AEA}"/>
              </a:ext>
            </a:extLst>
          </p:cNvPr>
          <p:cNvSpPr>
            <a:spLocks noGrp="1"/>
          </p:cNvSpPr>
          <p:nvPr>
            <p:ph type="ctrTitle"/>
          </p:nvPr>
        </p:nvSpPr>
        <p:spPr>
          <a:xfrm>
            <a:off x="396816" y="643467"/>
            <a:ext cx="7504979" cy="5571066"/>
          </a:xfrm>
        </p:spPr>
        <p:txBody>
          <a:bodyPr rtlCol="0">
            <a:normAutofit/>
          </a:bodyPr>
          <a:lstStyle/>
          <a:p>
            <a:r>
              <a:rPr lang="it-IT" sz="6600" dirty="0">
                <a:solidFill>
                  <a:schemeClr val="tx1"/>
                </a:solidFill>
              </a:rPr>
              <a:t> Tecnologie Semantiche</a:t>
            </a:r>
            <a:br>
              <a:rPr lang="it-IT" sz="6600" dirty="0">
                <a:solidFill>
                  <a:schemeClr val="tx1"/>
                </a:solidFill>
              </a:rPr>
            </a:br>
            <a:endParaRPr lang="it-IT" dirty="0">
              <a:solidFill>
                <a:schemeClr val="tx1"/>
              </a:solidFill>
            </a:endParaRPr>
          </a:p>
        </p:txBody>
      </p:sp>
      <p:sp>
        <p:nvSpPr>
          <p:cNvPr id="3" name="Sottotitolo 2">
            <a:extLst>
              <a:ext uri="{FF2B5EF4-FFF2-40B4-BE49-F238E27FC236}">
                <a16:creationId xmlns:a16="http://schemas.microsoft.com/office/drawing/2014/main" id="{E9F6641D-ADF3-40BD-9BA3-E740E77C8826}"/>
              </a:ext>
            </a:extLst>
          </p:cNvPr>
          <p:cNvSpPr>
            <a:spLocks noGrp="1"/>
          </p:cNvSpPr>
          <p:nvPr>
            <p:ph type="subTitle" idx="1"/>
          </p:nvPr>
        </p:nvSpPr>
        <p:spPr>
          <a:xfrm>
            <a:off x="8451608" y="643467"/>
            <a:ext cx="3096926" cy="5571066"/>
          </a:xfrm>
        </p:spPr>
        <p:txBody>
          <a:bodyPr rtlCol="0">
            <a:normAutofit/>
          </a:bodyPr>
          <a:lstStyle/>
          <a:p>
            <a:r>
              <a:rPr lang="it-IT" sz="2000" dirty="0">
                <a:solidFill>
                  <a:schemeClr val="tx1"/>
                </a:solidFill>
              </a:rPr>
              <a:t>Giuseppe Gaetano 0622701614</a:t>
            </a:r>
          </a:p>
          <a:p>
            <a:r>
              <a:rPr lang="it-IT" sz="2000" dirty="0">
                <a:solidFill>
                  <a:schemeClr val="tx1"/>
                </a:solidFill>
              </a:rPr>
              <a:t>Antonio Carbone 0622701554</a:t>
            </a:r>
          </a:p>
        </p:txBody>
      </p:sp>
      <p:cxnSp>
        <p:nvCxnSpPr>
          <p:cNvPr id="29" name="Straight Connector 29">
            <a:extLst>
              <a:ext uri="{FF2B5EF4-FFF2-40B4-BE49-F238E27FC236}">
                <a16:creationId xmlns:a16="http://schemas.microsoft.com/office/drawing/2014/main" id="{46E49661-E258-450C-8150-A91A6B30D1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9605" y="1828800"/>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asellaDiTesto 3">
            <a:extLst>
              <a:ext uri="{FF2B5EF4-FFF2-40B4-BE49-F238E27FC236}">
                <a16:creationId xmlns:a16="http://schemas.microsoft.com/office/drawing/2014/main" id="{417A1A91-1670-4675-B2DE-7816FE1C2EF2}"/>
              </a:ext>
            </a:extLst>
          </p:cNvPr>
          <p:cNvSpPr txBox="1"/>
          <p:nvPr/>
        </p:nvSpPr>
        <p:spPr>
          <a:xfrm>
            <a:off x="1759789" y="3570540"/>
            <a:ext cx="597810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spcAft>
                <a:spcPts val="600"/>
              </a:spcAft>
            </a:pPr>
            <a:r>
              <a:rPr lang="it-IT" sz="2800" dirty="0" err="1">
                <a:ea typeface="+mn-lt"/>
                <a:cs typeface="+mn-lt"/>
              </a:rPr>
              <a:t>Relevant</a:t>
            </a:r>
            <a:r>
              <a:rPr lang="it-IT" sz="2800" dirty="0">
                <a:ea typeface="+mn-lt"/>
                <a:cs typeface="+mn-lt"/>
              </a:rPr>
              <a:t> </a:t>
            </a:r>
            <a:r>
              <a:rPr lang="it-IT" sz="2800" dirty="0" err="1">
                <a:ea typeface="+mn-lt"/>
                <a:cs typeface="+mn-lt"/>
              </a:rPr>
              <a:t>Semanti</a:t>
            </a:r>
            <a:r>
              <a:rPr lang="it-IT" sz="2800" dirty="0">
                <a:ea typeface="+mn-lt"/>
                <a:cs typeface="+mn-lt"/>
              </a:rPr>
              <a:t> Information </a:t>
            </a:r>
            <a:r>
              <a:rPr lang="it-IT" sz="2800" dirty="0" err="1">
                <a:ea typeface="+mn-lt"/>
                <a:cs typeface="+mn-lt"/>
              </a:rPr>
              <a:t>Extraction</a:t>
            </a:r>
            <a:endParaRPr lang="it-IT" sz="2800" dirty="0"/>
          </a:p>
        </p:txBody>
      </p:sp>
      <p:pic>
        <p:nvPicPr>
          <p:cNvPr id="5122" name="Picture 2">
            <a:extLst>
              <a:ext uri="{FF2B5EF4-FFF2-40B4-BE49-F238E27FC236}">
                <a16:creationId xmlns:a16="http://schemas.microsoft.com/office/drawing/2014/main" id="{349DC2F0-E679-402C-B0FE-7E82F51CAF0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9469" t="29051" r="10832" b="31839"/>
          <a:stretch/>
        </p:blipFill>
        <p:spPr bwMode="auto">
          <a:xfrm>
            <a:off x="143933" y="6104162"/>
            <a:ext cx="1253068" cy="6149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124" name="Picture 4">
            <a:extLst>
              <a:ext uri="{FF2B5EF4-FFF2-40B4-BE49-F238E27FC236}">
                <a16:creationId xmlns:a16="http://schemas.microsoft.com/office/drawing/2014/main" id="{1D49E3DD-203B-48FA-8357-DB36D749E0B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97189" y="79647"/>
            <a:ext cx="3397621" cy="13701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0625702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892C3C4E-FDD3-409A-AD59-DDFD035B34CC}"/>
              </a:ext>
              <a:ext uri="{C183D7F6-B498-43B3-948B-1728B52AA6E4}">
                <adec:decorative xmlns:adec="http://schemas.microsoft.com/office/drawing/2017/decorative" val="1"/>
              </a:ext>
            </a:extLst>
          </p:cNvPr>
          <p:cNvPicPr>
            <a:picLocks noChangeAspect="1"/>
          </p:cNvPicPr>
          <p:nvPr/>
        </p:nvPicPr>
        <p:blipFill rotWithShape="1">
          <a:blip r:embed="rId2">
            <a:alphaModFix amt="45000"/>
          </a:blip>
          <a:srcRect r="52456" b="-1"/>
          <a:stretch/>
        </p:blipFill>
        <p:spPr>
          <a:xfrm>
            <a:off x="20" y="0"/>
            <a:ext cx="12191980" cy="6858000"/>
          </a:xfrm>
          <a:prstGeom prst="rect">
            <a:avLst/>
          </a:prstGeom>
        </p:spPr>
      </p:pic>
      <p:sp>
        <p:nvSpPr>
          <p:cNvPr id="2" name="Titolo 1">
            <a:extLst>
              <a:ext uri="{FF2B5EF4-FFF2-40B4-BE49-F238E27FC236}">
                <a16:creationId xmlns:a16="http://schemas.microsoft.com/office/drawing/2014/main" id="{4F2326C5-FE45-4E0E-98C0-F1787EA26348}"/>
              </a:ext>
            </a:extLst>
          </p:cNvPr>
          <p:cNvSpPr>
            <a:spLocks noGrp="1"/>
          </p:cNvSpPr>
          <p:nvPr>
            <p:ph type="title"/>
          </p:nvPr>
        </p:nvSpPr>
        <p:spPr/>
        <p:txBody>
          <a:bodyPr/>
          <a:lstStyle/>
          <a:p>
            <a:r>
              <a:rPr lang="en-US" sz="5400" dirty="0"/>
              <a:t>Query on </a:t>
            </a:r>
            <a:r>
              <a:rPr lang="en-US" sz="5400" dirty="0" err="1"/>
              <a:t>Dbpedia</a:t>
            </a:r>
            <a:endParaRPr lang="en-US" sz="5400" dirty="0"/>
          </a:p>
        </p:txBody>
      </p:sp>
      <p:sp>
        <p:nvSpPr>
          <p:cNvPr id="8" name="CasellaDiTesto 7">
            <a:extLst>
              <a:ext uri="{FF2B5EF4-FFF2-40B4-BE49-F238E27FC236}">
                <a16:creationId xmlns:a16="http://schemas.microsoft.com/office/drawing/2014/main" id="{4D54386F-6032-49D5-AC1D-8B0FECEF77FB}"/>
              </a:ext>
            </a:extLst>
          </p:cNvPr>
          <p:cNvSpPr txBox="1"/>
          <p:nvPr/>
        </p:nvSpPr>
        <p:spPr>
          <a:xfrm>
            <a:off x="865956" y="1810512"/>
            <a:ext cx="10389917" cy="966098"/>
          </a:xfrm>
          <a:prstGeom prst="rect">
            <a:avLst/>
          </a:prstGeom>
          <a:noFill/>
        </p:spPr>
        <p:txBody>
          <a:bodyPr wrap="square" rtlCol="0">
            <a:spAutoFit/>
          </a:bodyPr>
          <a:lstStyle/>
          <a:p>
            <a:pPr algn="just">
              <a:lnSpc>
                <a:spcPct val="150000"/>
              </a:lnSpc>
            </a:pPr>
            <a:r>
              <a:rPr lang="en-US" sz="2000" dirty="0"/>
              <a:t>Starting from the lists of </a:t>
            </a:r>
            <a:r>
              <a:rPr lang="en-US" sz="2000" dirty="0">
                <a:latin typeface="MonoLisa-Medium" panose="00000600000000000000" pitchFamily="2" charset="0"/>
              </a:rPr>
              <a:t>noun</a:t>
            </a:r>
            <a:r>
              <a:rPr lang="en-US" sz="2000" dirty="0"/>
              <a:t>, </a:t>
            </a:r>
            <a:r>
              <a:rPr lang="en-US" sz="2000" dirty="0">
                <a:latin typeface="MonoLisa-Medium" panose="00000600000000000000" pitchFamily="2" charset="0"/>
              </a:rPr>
              <a:t>adjective</a:t>
            </a:r>
            <a:r>
              <a:rPr lang="en-US" sz="2000" dirty="0"/>
              <a:t> and </a:t>
            </a:r>
            <a:r>
              <a:rPr lang="en-US" sz="2000" dirty="0">
                <a:latin typeface="MonoLisa-Medium" panose="00000600000000000000" pitchFamily="2" charset="0"/>
              </a:rPr>
              <a:t>verb</a:t>
            </a:r>
            <a:r>
              <a:rPr lang="en-US" sz="2000" dirty="0"/>
              <a:t> previously described, we made queries on </a:t>
            </a:r>
            <a:r>
              <a:rPr lang="en-US" sz="2000" dirty="0" err="1"/>
              <a:t>Dbpedia</a:t>
            </a:r>
            <a:r>
              <a:rPr lang="en-US" sz="2000" dirty="0"/>
              <a:t> to extract the information associated with the subject in question.</a:t>
            </a:r>
            <a:endParaRPr lang="it-IT" sz="2000" dirty="0"/>
          </a:p>
        </p:txBody>
      </p:sp>
      <p:pic>
        <p:nvPicPr>
          <p:cNvPr id="13" name="Picture 2">
            <a:extLst>
              <a:ext uri="{FF2B5EF4-FFF2-40B4-BE49-F238E27FC236}">
                <a16:creationId xmlns:a16="http://schemas.microsoft.com/office/drawing/2014/main" id="{DB342FEB-8E65-4EC5-90BD-78DF4D358D7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469" t="29051" r="10832" b="31839"/>
          <a:stretch/>
        </p:blipFill>
        <p:spPr bwMode="auto">
          <a:xfrm>
            <a:off x="143933" y="6104162"/>
            <a:ext cx="1253068" cy="6149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Picture 4">
            <a:extLst>
              <a:ext uri="{FF2B5EF4-FFF2-40B4-BE49-F238E27FC236}">
                <a16:creationId xmlns:a16="http://schemas.microsoft.com/office/drawing/2014/main" id="{6C4A6425-3FBA-4C8D-B1CA-3F58C45D70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63679" y="6080168"/>
            <a:ext cx="1584388" cy="6389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CasellaDiTesto 11">
            <a:extLst>
              <a:ext uri="{FF2B5EF4-FFF2-40B4-BE49-F238E27FC236}">
                <a16:creationId xmlns:a16="http://schemas.microsoft.com/office/drawing/2014/main" id="{E2BE1253-06C2-55D7-9264-067E2BF82B51}"/>
              </a:ext>
            </a:extLst>
          </p:cNvPr>
          <p:cNvSpPr txBox="1"/>
          <p:nvPr/>
        </p:nvSpPr>
        <p:spPr>
          <a:xfrm>
            <a:off x="874907" y="3722226"/>
            <a:ext cx="1389698" cy="419217"/>
          </a:xfrm>
          <a:prstGeom prst="rect">
            <a:avLst/>
          </a:prstGeom>
          <a:noFill/>
        </p:spPr>
        <p:txBody>
          <a:bodyPr wrap="square" rtlCol="0">
            <a:spAutoFit/>
          </a:bodyPr>
          <a:lstStyle/>
          <a:p>
            <a:pPr algn="ctr">
              <a:lnSpc>
                <a:spcPct val="150000"/>
              </a:lnSpc>
            </a:pPr>
            <a:r>
              <a:rPr lang="en-US" sz="1600" dirty="0">
                <a:latin typeface="MonoLisa-Medium" panose="00000600000000000000" pitchFamily="2" charset="0"/>
              </a:rPr>
              <a:t>subject</a:t>
            </a:r>
            <a:endParaRPr lang="it-IT" sz="2000" dirty="0"/>
          </a:p>
        </p:txBody>
      </p:sp>
      <p:pic>
        <p:nvPicPr>
          <p:cNvPr id="30" name="Elemento grafico 29" descr="Indietro con riempimento a tinta unita">
            <a:extLst>
              <a:ext uri="{FF2B5EF4-FFF2-40B4-BE49-F238E27FC236}">
                <a16:creationId xmlns:a16="http://schemas.microsoft.com/office/drawing/2014/main" id="{56A96ACD-0E69-7988-AFD9-6344C170AD5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1269391">
            <a:off x="6422344" y="4215822"/>
            <a:ext cx="664865" cy="664865"/>
          </a:xfrm>
          <a:prstGeom prst="rect">
            <a:avLst/>
          </a:prstGeom>
          <a:effectLst>
            <a:outerShdw blurRad="50800" dist="38100" dir="2700000" algn="tl" rotWithShape="0">
              <a:prstClr val="black">
                <a:alpha val="40000"/>
              </a:prstClr>
            </a:outerShdw>
          </a:effectLst>
        </p:spPr>
      </p:pic>
      <p:pic>
        <p:nvPicPr>
          <p:cNvPr id="18" name="Elemento grafico 17" descr="Indietro con riempimento a tinta unita">
            <a:extLst>
              <a:ext uri="{FF2B5EF4-FFF2-40B4-BE49-F238E27FC236}">
                <a16:creationId xmlns:a16="http://schemas.microsoft.com/office/drawing/2014/main" id="{001F0C7C-CA26-67A9-B232-9DC79203251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1673356">
            <a:off x="1469879" y="4298280"/>
            <a:ext cx="664865" cy="664865"/>
          </a:xfrm>
          <a:prstGeom prst="rect">
            <a:avLst/>
          </a:prstGeom>
          <a:effectLst>
            <a:outerShdw blurRad="50800" dist="38100" dir="2700000" algn="tl" rotWithShape="0">
              <a:prstClr val="black">
                <a:alpha val="40000"/>
              </a:prstClr>
            </a:outerShdw>
          </a:effectLst>
        </p:spPr>
      </p:pic>
      <p:pic>
        <p:nvPicPr>
          <p:cNvPr id="19" name="Elemento grafico 18" descr="Indietro con riempimento a tinta unita">
            <a:extLst>
              <a:ext uri="{FF2B5EF4-FFF2-40B4-BE49-F238E27FC236}">
                <a16:creationId xmlns:a16="http://schemas.microsoft.com/office/drawing/2014/main" id="{1A7C46C3-551D-0B82-A48B-11C1FDE0B75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9904909" flipV="1">
            <a:off x="4301268" y="3809012"/>
            <a:ext cx="664865" cy="664865"/>
          </a:xfrm>
          <a:prstGeom prst="rect">
            <a:avLst/>
          </a:prstGeom>
          <a:effectLst>
            <a:outerShdw blurRad="50800" dist="38100" dir="2700000" algn="tl" rotWithShape="0">
              <a:prstClr val="black">
                <a:alpha val="40000"/>
              </a:prstClr>
            </a:outerShdw>
          </a:effectLst>
        </p:spPr>
      </p:pic>
      <p:grpSp>
        <p:nvGrpSpPr>
          <p:cNvPr id="31" name="Gruppo 30">
            <a:extLst>
              <a:ext uri="{FF2B5EF4-FFF2-40B4-BE49-F238E27FC236}">
                <a16:creationId xmlns:a16="http://schemas.microsoft.com/office/drawing/2014/main" id="{1F68306B-B903-0BF7-723F-0EBF8AD72196}"/>
              </a:ext>
            </a:extLst>
          </p:cNvPr>
          <p:cNvGrpSpPr/>
          <p:nvPr/>
        </p:nvGrpSpPr>
        <p:grpSpPr>
          <a:xfrm>
            <a:off x="775752" y="3253402"/>
            <a:ext cx="1588008" cy="495206"/>
            <a:chOff x="8854440" y="517122"/>
            <a:chExt cx="1588008" cy="495206"/>
          </a:xfrm>
        </p:grpSpPr>
        <p:sp>
          <p:nvSpPr>
            <p:cNvPr id="32" name="Rettangolo con angoli arrotondati 31">
              <a:extLst>
                <a:ext uri="{FF2B5EF4-FFF2-40B4-BE49-F238E27FC236}">
                  <a16:creationId xmlns:a16="http://schemas.microsoft.com/office/drawing/2014/main" id="{AAA69599-D16C-0CF0-4EA3-082EEA505C58}"/>
                </a:ext>
              </a:extLst>
            </p:cNvPr>
            <p:cNvSpPr/>
            <p:nvPr/>
          </p:nvSpPr>
          <p:spPr>
            <a:xfrm>
              <a:off x="8854440" y="517122"/>
              <a:ext cx="1588008" cy="495206"/>
            </a:xfrm>
            <a:prstGeom prst="roundRect">
              <a:avLst/>
            </a:prstGeom>
            <a:solidFill>
              <a:schemeClr val="bg1"/>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33" name="CasellaDiTesto 32">
              <a:extLst>
                <a:ext uri="{FF2B5EF4-FFF2-40B4-BE49-F238E27FC236}">
                  <a16:creationId xmlns:a16="http://schemas.microsoft.com/office/drawing/2014/main" id="{3E1CA9CC-D6C8-F9EC-D372-59707D94938B}"/>
                </a:ext>
              </a:extLst>
            </p:cNvPr>
            <p:cNvSpPr txBox="1"/>
            <p:nvPr/>
          </p:nvSpPr>
          <p:spPr>
            <a:xfrm>
              <a:off x="8854440" y="580059"/>
              <a:ext cx="1588008" cy="36933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ctr"/>
              <a:r>
                <a:rPr lang="it-IT" dirty="0"/>
                <a:t>Harry Potter</a:t>
              </a:r>
            </a:p>
          </p:txBody>
        </p:sp>
      </p:grpSp>
      <p:pic>
        <p:nvPicPr>
          <p:cNvPr id="34" name="Immagine 33">
            <a:extLst>
              <a:ext uri="{FF2B5EF4-FFF2-40B4-BE49-F238E27FC236}">
                <a16:creationId xmlns:a16="http://schemas.microsoft.com/office/drawing/2014/main" id="{4E2E5A52-31F4-F5AD-9BA0-5958AAB28CB2}"/>
              </a:ext>
            </a:extLst>
          </p:cNvPr>
          <p:cNvPicPr>
            <a:picLocks noChangeAspect="1"/>
          </p:cNvPicPr>
          <p:nvPr/>
        </p:nvPicPr>
        <p:blipFill>
          <a:blip r:embed="rId7"/>
          <a:stretch>
            <a:fillRect/>
          </a:stretch>
        </p:blipFill>
        <p:spPr>
          <a:xfrm>
            <a:off x="2238963" y="4684205"/>
            <a:ext cx="3220683" cy="13802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5" name="CasellaDiTesto 34">
            <a:extLst>
              <a:ext uri="{FF2B5EF4-FFF2-40B4-BE49-F238E27FC236}">
                <a16:creationId xmlns:a16="http://schemas.microsoft.com/office/drawing/2014/main" id="{3F590403-4F10-13A1-7908-F7F96EE1612A}"/>
              </a:ext>
            </a:extLst>
          </p:cNvPr>
          <p:cNvSpPr txBox="1"/>
          <p:nvPr/>
        </p:nvSpPr>
        <p:spPr>
          <a:xfrm>
            <a:off x="3154455" y="6104162"/>
            <a:ext cx="1389698" cy="419217"/>
          </a:xfrm>
          <a:prstGeom prst="rect">
            <a:avLst/>
          </a:prstGeom>
          <a:noFill/>
        </p:spPr>
        <p:txBody>
          <a:bodyPr wrap="square" rtlCol="0">
            <a:spAutoFit/>
          </a:bodyPr>
          <a:lstStyle/>
          <a:p>
            <a:pPr algn="ctr">
              <a:lnSpc>
                <a:spcPct val="150000"/>
              </a:lnSpc>
            </a:pPr>
            <a:r>
              <a:rPr lang="en-US" sz="1600" dirty="0">
                <a:latin typeface="MonoLisa-Medium" panose="00000600000000000000" pitchFamily="2" charset="0"/>
              </a:rPr>
              <a:t>query</a:t>
            </a:r>
            <a:endParaRPr lang="it-IT" sz="2000" dirty="0"/>
          </a:p>
        </p:txBody>
      </p:sp>
      <p:pic>
        <p:nvPicPr>
          <p:cNvPr id="36" name="Picture 8" descr="DBpedia Dataset | Papers With Code">
            <a:extLst>
              <a:ext uri="{FF2B5EF4-FFF2-40B4-BE49-F238E27FC236}">
                <a16:creationId xmlns:a16="http://schemas.microsoft.com/office/drawing/2014/main" id="{04CAE586-C0C2-6FC9-ED2E-111B4789757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69129" y="3215655"/>
            <a:ext cx="1526461" cy="940031"/>
          </a:xfrm>
          <a:prstGeom prst="rect">
            <a:avLst/>
          </a:prstGeom>
          <a:noFill/>
          <a:effectLst>
            <a:reflection blurRad="6350" stA="50000" endA="300" endPos="38500" dist="50800" dir="5400000" sy="-100000" algn="bl" rotWithShape="0"/>
          </a:effectLst>
          <a:extLst>
            <a:ext uri="{909E8E84-426E-40DD-AFC4-6F175D3DCCD1}">
              <a14:hiddenFill xmlns:a14="http://schemas.microsoft.com/office/drawing/2010/main">
                <a:solidFill>
                  <a:srgbClr val="FFFFFF"/>
                </a:solidFill>
              </a14:hiddenFill>
            </a:ext>
          </a:extLst>
        </p:spPr>
      </p:pic>
      <p:grpSp>
        <p:nvGrpSpPr>
          <p:cNvPr id="37" name="Gruppo 36">
            <a:extLst>
              <a:ext uri="{FF2B5EF4-FFF2-40B4-BE49-F238E27FC236}">
                <a16:creationId xmlns:a16="http://schemas.microsoft.com/office/drawing/2014/main" id="{52D862F3-487C-2BA7-C30B-810C7D602E1B}"/>
              </a:ext>
            </a:extLst>
          </p:cNvPr>
          <p:cNvGrpSpPr/>
          <p:nvPr/>
        </p:nvGrpSpPr>
        <p:grpSpPr>
          <a:xfrm>
            <a:off x="7322777" y="3343418"/>
            <a:ext cx="4486183" cy="2409671"/>
            <a:chOff x="4009747" y="2119197"/>
            <a:chExt cx="4486183" cy="2409671"/>
          </a:xfrm>
          <a:effectLst>
            <a:reflection blurRad="6350" stA="50000" endA="300" endPos="38500" dist="50800" dir="5400000" sy="-100000" algn="bl" rotWithShape="0"/>
          </a:effectLst>
        </p:grpSpPr>
        <p:sp>
          <p:nvSpPr>
            <p:cNvPr id="38" name="Rettangolo con angoli arrotondati 37">
              <a:extLst>
                <a:ext uri="{FF2B5EF4-FFF2-40B4-BE49-F238E27FC236}">
                  <a16:creationId xmlns:a16="http://schemas.microsoft.com/office/drawing/2014/main" id="{C203F1D3-C35C-7090-B809-CA97A753E562}"/>
                </a:ext>
              </a:extLst>
            </p:cNvPr>
            <p:cNvSpPr/>
            <p:nvPr/>
          </p:nvSpPr>
          <p:spPr>
            <a:xfrm>
              <a:off x="4009748" y="2119197"/>
              <a:ext cx="4486182" cy="2409671"/>
            </a:xfrm>
            <a:prstGeom prst="roundRect">
              <a:avLst/>
            </a:prstGeom>
            <a:solidFill>
              <a:schemeClr val="bg1"/>
            </a:solidFill>
            <a:ln w="9525" cap="flat" cmpd="sng" algn="ctr">
              <a:solidFill>
                <a:schemeClr val="accent2"/>
              </a:solidFill>
              <a:prstDash val="solid"/>
              <a:round/>
              <a:headEnd type="none" w="med" len="med"/>
              <a:tailEnd type="none" w="med" len="med"/>
            </a:ln>
            <a:effectLst/>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39" name="CasellaDiTesto 38">
              <a:extLst>
                <a:ext uri="{FF2B5EF4-FFF2-40B4-BE49-F238E27FC236}">
                  <a16:creationId xmlns:a16="http://schemas.microsoft.com/office/drawing/2014/main" id="{2BAE9969-EC94-A9AE-DB6D-73D2855566C1}"/>
                </a:ext>
              </a:extLst>
            </p:cNvPr>
            <p:cNvSpPr txBox="1"/>
            <p:nvPr/>
          </p:nvSpPr>
          <p:spPr>
            <a:xfrm>
              <a:off x="4009747" y="2149974"/>
              <a:ext cx="4486181" cy="307777"/>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ctr"/>
              <a:r>
                <a:rPr lang="it-IT" sz="1400" dirty="0"/>
                <a:t>Harry Potter</a:t>
              </a:r>
            </a:p>
          </p:txBody>
        </p:sp>
        <p:pic>
          <p:nvPicPr>
            <p:cNvPr id="40" name="Picture 6">
              <a:extLst>
                <a:ext uri="{FF2B5EF4-FFF2-40B4-BE49-F238E27FC236}">
                  <a16:creationId xmlns:a16="http://schemas.microsoft.com/office/drawing/2014/main" id="{998F56D3-B638-08E5-BB2F-EA23F468919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80604" y="2507644"/>
              <a:ext cx="2344464" cy="797118"/>
            </a:xfrm>
            <a:prstGeom prst="rect">
              <a:avLst/>
            </a:prstGeom>
            <a:noFill/>
            <a:extLst>
              <a:ext uri="{909E8E84-426E-40DD-AFC4-6F175D3DCCD1}">
                <a14:hiddenFill xmlns:a14="http://schemas.microsoft.com/office/drawing/2010/main">
                  <a:solidFill>
                    <a:srgbClr val="FFFFFF"/>
                  </a:solidFill>
                </a14:hiddenFill>
              </a:ext>
            </a:extLst>
          </p:spPr>
        </p:pic>
        <p:sp>
          <p:nvSpPr>
            <p:cNvPr id="41" name="CasellaDiTesto 40">
              <a:extLst>
                <a:ext uri="{FF2B5EF4-FFF2-40B4-BE49-F238E27FC236}">
                  <a16:creationId xmlns:a16="http://schemas.microsoft.com/office/drawing/2014/main" id="{C5FA65F9-358F-5A78-C264-660CE38F1338}"/>
                </a:ext>
              </a:extLst>
            </p:cNvPr>
            <p:cNvSpPr txBox="1"/>
            <p:nvPr/>
          </p:nvSpPr>
          <p:spPr>
            <a:xfrm>
              <a:off x="4009747" y="3308333"/>
              <a:ext cx="4486181" cy="1169551"/>
            </a:xfrm>
            <a:prstGeom prst="rect">
              <a:avLst/>
            </a:prstGeom>
            <a:noFill/>
            <a:ln>
              <a:noFill/>
            </a:ln>
            <a:effectLst/>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ctr"/>
              <a:r>
                <a:rPr lang="en-US" sz="1400" dirty="0"/>
                <a:t>Harry Potter is a series of seven fantasy novels written by British author J. K. Rowling. The novels chronicle the lives of a young wizard, Harry Potter, and his friends Hermione Granger and Ron Weasley, all of whom are students at Hogwarts School of Witchcraft and Wizardry.</a:t>
              </a:r>
              <a:endParaRPr lang="it-IT" sz="1400" dirty="0"/>
            </a:p>
          </p:txBody>
        </p:sp>
      </p:grpSp>
    </p:spTree>
    <p:extLst>
      <p:ext uri="{BB962C8B-B14F-4D97-AF65-F5344CB8AC3E}">
        <p14:creationId xmlns:p14="http://schemas.microsoft.com/office/powerpoint/2010/main" val="31929261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500"/>
                                        <p:tgtEl>
                                          <p:spTgt spid="31"/>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left)">
                                      <p:cBhvr>
                                        <p:cTn id="14" dur="500"/>
                                        <p:tgtEl>
                                          <p:spTgt spid="12"/>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left)">
                                      <p:cBhvr>
                                        <p:cTn id="18" dur="500"/>
                                        <p:tgtEl>
                                          <p:spTgt spid="18"/>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wipe(left)">
                                      <p:cBhvr>
                                        <p:cTn id="22" dur="500"/>
                                        <p:tgtEl>
                                          <p:spTgt spid="34"/>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wipe(left)">
                                      <p:cBhvr>
                                        <p:cTn id="25" dur="500"/>
                                        <p:tgtEl>
                                          <p:spTgt spid="35"/>
                                        </p:tgtEl>
                                      </p:cBhvr>
                                    </p:animEffect>
                                  </p:childTnLst>
                                </p:cTn>
                              </p:par>
                            </p:childTnLst>
                          </p:cTn>
                        </p:par>
                        <p:par>
                          <p:cTn id="26" fill="hold">
                            <p:stCondLst>
                              <p:cond delay="2000"/>
                            </p:stCondLst>
                            <p:childTnLst>
                              <p:par>
                                <p:cTn id="27" presetID="22" presetClass="entr" presetSubtype="8"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left)">
                                      <p:cBhvr>
                                        <p:cTn id="29" dur="500"/>
                                        <p:tgtEl>
                                          <p:spTgt spid="19"/>
                                        </p:tgtEl>
                                      </p:cBhvr>
                                    </p:animEffect>
                                  </p:childTnLst>
                                </p:cTn>
                              </p:par>
                            </p:childTnLst>
                          </p:cTn>
                        </p:par>
                        <p:par>
                          <p:cTn id="30" fill="hold">
                            <p:stCondLst>
                              <p:cond delay="2500"/>
                            </p:stCondLst>
                            <p:childTnLst>
                              <p:par>
                                <p:cTn id="31" presetID="22" presetClass="entr" presetSubtype="8" fill="hold" nodeType="after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wipe(left)">
                                      <p:cBhvr>
                                        <p:cTn id="33" dur="500"/>
                                        <p:tgtEl>
                                          <p:spTgt spid="36"/>
                                        </p:tgtEl>
                                      </p:cBhvr>
                                    </p:animEffect>
                                  </p:childTnLst>
                                </p:cTn>
                              </p:par>
                            </p:childTnLst>
                          </p:cTn>
                        </p:par>
                        <p:par>
                          <p:cTn id="34" fill="hold">
                            <p:stCondLst>
                              <p:cond delay="3000"/>
                            </p:stCondLst>
                            <p:childTnLst>
                              <p:par>
                                <p:cTn id="35" presetID="22" presetClass="entr" presetSubtype="8" fill="hold" nodeType="after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wipe(left)">
                                      <p:cBhvr>
                                        <p:cTn id="37" dur="500"/>
                                        <p:tgtEl>
                                          <p:spTgt spid="30"/>
                                        </p:tgtEl>
                                      </p:cBhvr>
                                    </p:animEffect>
                                  </p:childTnLst>
                                </p:cTn>
                              </p:par>
                            </p:childTnLst>
                          </p:cTn>
                        </p:par>
                        <p:par>
                          <p:cTn id="38" fill="hold">
                            <p:stCondLst>
                              <p:cond delay="3500"/>
                            </p:stCondLst>
                            <p:childTnLst>
                              <p:par>
                                <p:cTn id="39" presetID="22" presetClass="entr" presetSubtype="8" fill="hold" nodeType="after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wipe(left)">
                                      <p:cBhvr>
                                        <p:cTn id="4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3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892C3C4E-FDD3-409A-AD59-DDFD035B34CC}"/>
              </a:ext>
              <a:ext uri="{C183D7F6-B498-43B3-948B-1728B52AA6E4}">
                <adec:decorative xmlns:adec="http://schemas.microsoft.com/office/drawing/2017/decorative" val="1"/>
              </a:ext>
            </a:extLst>
          </p:cNvPr>
          <p:cNvPicPr>
            <a:picLocks noChangeAspect="1"/>
          </p:cNvPicPr>
          <p:nvPr/>
        </p:nvPicPr>
        <p:blipFill rotWithShape="1">
          <a:blip r:embed="rId2">
            <a:alphaModFix amt="45000"/>
          </a:blip>
          <a:srcRect r="52456" b="-1"/>
          <a:stretch/>
        </p:blipFill>
        <p:spPr>
          <a:xfrm>
            <a:off x="20" y="975"/>
            <a:ext cx="12191980" cy="6858000"/>
          </a:xfrm>
          <a:prstGeom prst="rect">
            <a:avLst/>
          </a:prstGeom>
        </p:spPr>
      </p:pic>
      <p:sp>
        <p:nvSpPr>
          <p:cNvPr id="2" name="Titolo 1">
            <a:extLst>
              <a:ext uri="{FF2B5EF4-FFF2-40B4-BE49-F238E27FC236}">
                <a16:creationId xmlns:a16="http://schemas.microsoft.com/office/drawing/2014/main" id="{4F2326C5-FE45-4E0E-98C0-F1787EA26348}"/>
              </a:ext>
            </a:extLst>
          </p:cNvPr>
          <p:cNvSpPr>
            <a:spLocks noGrp="1"/>
          </p:cNvSpPr>
          <p:nvPr>
            <p:ph type="title"/>
          </p:nvPr>
        </p:nvSpPr>
        <p:spPr/>
        <p:txBody>
          <a:bodyPr/>
          <a:lstStyle/>
          <a:p>
            <a:r>
              <a:rPr lang="en-US" sz="5400" dirty="0"/>
              <a:t>Noun Phrases Chunking</a:t>
            </a:r>
          </a:p>
        </p:txBody>
      </p:sp>
      <p:sp>
        <p:nvSpPr>
          <p:cNvPr id="8" name="CasellaDiTesto 7">
            <a:extLst>
              <a:ext uri="{FF2B5EF4-FFF2-40B4-BE49-F238E27FC236}">
                <a16:creationId xmlns:a16="http://schemas.microsoft.com/office/drawing/2014/main" id="{4D54386F-6032-49D5-AC1D-8B0FECEF77FB}"/>
              </a:ext>
            </a:extLst>
          </p:cNvPr>
          <p:cNvSpPr txBox="1"/>
          <p:nvPr/>
        </p:nvSpPr>
        <p:spPr>
          <a:xfrm>
            <a:off x="865956" y="1674431"/>
            <a:ext cx="10389917" cy="1889428"/>
          </a:xfrm>
          <a:prstGeom prst="rect">
            <a:avLst/>
          </a:prstGeom>
          <a:noFill/>
        </p:spPr>
        <p:txBody>
          <a:bodyPr wrap="square" rtlCol="0">
            <a:spAutoFit/>
          </a:bodyPr>
          <a:lstStyle/>
          <a:p>
            <a:pPr algn="just">
              <a:lnSpc>
                <a:spcPct val="150000"/>
              </a:lnSpc>
            </a:pPr>
            <a:r>
              <a:rPr lang="en-US" sz="2000" dirty="0"/>
              <a:t>As we have seen, it is possible to decompose a sentence into tokens and then perform </a:t>
            </a:r>
            <a:r>
              <a:rPr lang="en-US" sz="2000" dirty="0" err="1"/>
              <a:t>PoS</a:t>
            </a:r>
            <a:r>
              <a:rPr lang="en-US" sz="2000" dirty="0"/>
              <a:t> Tagging to identify the parts of speech to which those words belong and then identify their type, but these simple operations do not provide enough meaningful information about the sentence, which is why that a chunking operation was performed.</a:t>
            </a:r>
            <a:endParaRPr lang="it-IT" sz="2000" dirty="0"/>
          </a:p>
        </p:txBody>
      </p:sp>
      <p:pic>
        <p:nvPicPr>
          <p:cNvPr id="13" name="Picture 2">
            <a:extLst>
              <a:ext uri="{FF2B5EF4-FFF2-40B4-BE49-F238E27FC236}">
                <a16:creationId xmlns:a16="http://schemas.microsoft.com/office/drawing/2014/main" id="{DB342FEB-8E65-4EC5-90BD-78DF4D358D7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469" t="29051" r="10832" b="31839"/>
          <a:stretch/>
        </p:blipFill>
        <p:spPr bwMode="auto">
          <a:xfrm>
            <a:off x="143933" y="6104162"/>
            <a:ext cx="1253068" cy="6149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Picture 4">
            <a:extLst>
              <a:ext uri="{FF2B5EF4-FFF2-40B4-BE49-F238E27FC236}">
                <a16:creationId xmlns:a16="http://schemas.microsoft.com/office/drawing/2014/main" id="{6C4A6425-3FBA-4C8D-B1CA-3F58C45D70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63679" y="6080168"/>
            <a:ext cx="1584388" cy="6389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1" name="CasellaDiTesto 30">
            <a:extLst>
              <a:ext uri="{FF2B5EF4-FFF2-40B4-BE49-F238E27FC236}">
                <a16:creationId xmlns:a16="http://schemas.microsoft.com/office/drawing/2014/main" id="{41DC7BEE-3D35-7382-461E-C0E9E07553D8}"/>
              </a:ext>
            </a:extLst>
          </p:cNvPr>
          <p:cNvSpPr txBox="1"/>
          <p:nvPr/>
        </p:nvSpPr>
        <p:spPr>
          <a:xfrm>
            <a:off x="865956" y="3613180"/>
            <a:ext cx="6065196" cy="2351093"/>
          </a:xfrm>
          <a:prstGeom prst="rect">
            <a:avLst/>
          </a:prstGeom>
          <a:noFill/>
        </p:spPr>
        <p:txBody>
          <a:bodyPr wrap="square" rtlCol="0">
            <a:spAutoFit/>
          </a:bodyPr>
          <a:lstStyle/>
          <a:p>
            <a:pPr algn="just">
              <a:lnSpc>
                <a:spcPct val="150000"/>
              </a:lnSpc>
            </a:pPr>
            <a:r>
              <a:rPr lang="en-US" sz="2000" dirty="0"/>
              <a:t>Chunking is the process of breaking down a text into sentences such as Noun Phrases, Verb Phrases, Adjective Phrases, Adverb Phrases, and Preposition Phrases, and is commonly used to extract the Noun Phrases (NP) from the sentence.</a:t>
            </a:r>
            <a:endParaRPr lang="it-IT" sz="2000" dirty="0"/>
          </a:p>
        </p:txBody>
      </p:sp>
      <p:pic>
        <p:nvPicPr>
          <p:cNvPr id="32" name="Picture 4" descr="Chunking in NLP: decoded. When I started learning text processing… | by  Nikita Bachani | Towards Data Science">
            <a:extLst>
              <a:ext uri="{FF2B5EF4-FFF2-40B4-BE49-F238E27FC236}">
                <a16:creationId xmlns:a16="http://schemas.microsoft.com/office/drawing/2014/main" id="{3374E4D5-3CF3-6E91-1BF3-C259669369E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68357" y="4151930"/>
            <a:ext cx="4383664" cy="89842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3" name="CasellaDiTesto 32">
            <a:extLst>
              <a:ext uri="{FF2B5EF4-FFF2-40B4-BE49-F238E27FC236}">
                <a16:creationId xmlns:a16="http://schemas.microsoft.com/office/drawing/2014/main" id="{BEEDFD56-43E4-0281-EA4C-07402347664D}"/>
              </a:ext>
            </a:extLst>
          </p:cNvPr>
          <p:cNvSpPr txBox="1"/>
          <p:nvPr/>
        </p:nvSpPr>
        <p:spPr>
          <a:xfrm>
            <a:off x="865956" y="3563859"/>
            <a:ext cx="10356779" cy="1427763"/>
          </a:xfrm>
          <a:prstGeom prst="rect">
            <a:avLst/>
          </a:prstGeom>
          <a:noFill/>
        </p:spPr>
        <p:txBody>
          <a:bodyPr wrap="square" rtlCol="0">
            <a:spAutoFit/>
          </a:bodyPr>
          <a:lstStyle/>
          <a:p>
            <a:pPr algn="just">
              <a:lnSpc>
                <a:spcPct val="150000"/>
              </a:lnSpc>
            </a:pPr>
            <a:r>
              <a:rPr lang="en-US" sz="2000" dirty="0"/>
              <a:t>This process, essential for understanding the semantics of the text and in retrieving semantic information, was carried out by first defining a </a:t>
            </a:r>
            <a:r>
              <a:rPr lang="en-US" sz="2000" dirty="0" err="1"/>
              <a:t>RegExp</a:t>
            </a:r>
            <a:r>
              <a:rPr lang="en-US" sz="2000" dirty="0"/>
              <a:t> rule (</a:t>
            </a:r>
            <a:r>
              <a:rPr lang="en-US" sz="2000" dirty="0">
                <a:latin typeface="MonoLisa-Medium" panose="00000600000000000000" pitchFamily="2" charset="0"/>
              </a:rPr>
              <a:t>grammar</a:t>
            </a:r>
            <a:r>
              <a:rPr lang="en-US" sz="2000" dirty="0"/>
              <a:t>) for parsing the various tokens, that is</a:t>
            </a:r>
            <a:endParaRPr lang="it-IT" sz="2000" dirty="0"/>
          </a:p>
        </p:txBody>
      </p:sp>
      <p:sp>
        <p:nvSpPr>
          <p:cNvPr id="34" name="CasellaDiTesto 33">
            <a:extLst>
              <a:ext uri="{FF2B5EF4-FFF2-40B4-BE49-F238E27FC236}">
                <a16:creationId xmlns:a16="http://schemas.microsoft.com/office/drawing/2014/main" id="{1E386503-8A95-97A8-39B7-D093FF79BDF9}"/>
              </a:ext>
            </a:extLst>
          </p:cNvPr>
          <p:cNvSpPr txBox="1"/>
          <p:nvPr/>
        </p:nvSpPr>
        <p:spPr>
          <a:xfrm>
            <a:off x="1609505" y="5027127"/>
            <a:ext cx="8869680" cy="419217"/>
          </a:xfrm>
          <a:prstGeom prst="rect">
            <a:avLst/>
          </a:prstGeom>
          <a:noFill/>
        </p:spPr>
        <p:txBody>
          <a:bodyPr wrap="square" rtlCol="0">
            <a:spAutoFit/>
          </a:bodyPr>
          <a:lstStyle/>
          <a:p>
            <a:pPr algn="ctr">
              <a:lnSpc>
                <a:spcPct val="150000"/>
              </a:lnSpc>
            </a:pPr>
            <a:r>
              <a:rPr lang="en-US" sz="1600" dirty="0">
                <a:latin typeface="MonoLisa-Medium" panose="00000600000000000000" pitchFamily="2" charset="0"/>
              </a:rPr>
              <a:t>NP: {&lt;RB.*&gt;*&lt;DT&gt;?&lt;RB.*&gt;*&lt;JJ.*&gt;*&lt;NN.*&gt; |&lt;RB.*&gt;*&lt;JJ.*&gt;*&lt;PRP&gt;&lt;RB.*&gt;*}</a:t>
            </a:r>
            <a:endParaRPr lang="it-IT" sz="2000" dirty="0"/>
          </a:p>
        </p:txBody>
      </p:sp>
      <p:sp>
        <p:nvSpPr>
          <p:cNvPr id="35" name="CasellaDiTesto 34">
            <a:extLst>
              <a:ext uri="{FF2B5EF4-FFF2-40B4-BE49-F238E27FC236}">
                <a16:creationId xmlns:a16="http://schemas.microsoft.com/office/drawing/2014/main" id="{40FF454E-0E5E-C964-2464-A0BCE625879C}"/>
              </a:ext>
            </a:extLst>
          </p:cNvPr>
          <p:cNvSpPr txBox="1"/>
          <p:nvPr/>
        </p:nvSpPr>
        <p:spPr>
          <a:xfrm>
            <a:off x="1609505" y="5719023"/>
            <a:ext cx="8869680" cy="419217"/>
          </a:xfrm>
          <a:prstGeom prst="rect">
            <a:avLst/>
          </a:prstGeom>
          <a:noFill/>
        </p:spPr>
        <p:txBody>
          <a:bodyPr wrap="square" rtlCol="0">
            <a:spAutoFit/>
          </a:bodyPr>
          <a:lstStyle/>
          <a:p>
            <a:pPr algn="ctr">
              <a:lnSpc>
                <a:spcPct val="150000"/>
              </a:lnSpc>
            </a:pPr>
            <a:r>
              <a:rPr lang="en-US" sz="1600" dirty="0">
                <a:latin typeface="MonoLisa-Medium" panose="00000600000000000000" pitchFamily="2" charset="0"/>
              </a:rPr>
              <a:t>VP: {&lt;VB.*&gt;?&lt;RB.*&gt;*&lt;VB.*&gt;*}</a:t>
            </a:r>
            <a:endParaRPr lang="it-IT" sz="2000" dirty="0"/>
          </a:p>
        </p:txBody>
      </p:sp>
    </p:spTree>
    <p:extLst>
      <p:ext uri="{BB962C8B-B14F-4D97-AF65-F5344CB8AC3E}">
        <p14:creationId xmlns:p14="http://schemas.microsoft.com/office/powerpoint/2010/main" val="31587111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500"/>
                                        <p:tgtEl>
                                          <p:spTgt spid="31"/>
                                        </p:tgtEl>
                                      </p:cBhvr>
                                    </p:animEffect>
                                  </p:childTnLst>
                                </p:cTn>
                              </p:par>
                              <p:par>
                                <p:cTn id="12" presetID="10" presetClass="entr" presetSubtype="0" fill="hold" nodeType="with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500"/>
                                        <p:tgtEl>
                                          <p:spTgt spid="32"/>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500"/>
                                        <p:tgtEl>
                                          <p:spTgt spid="31"/>
                                        </p:tgtEl>
                                      </p:cBhvr>
                                    </p:animEffect>
                                    <p:set>
                                      <p:cBhvr>
                                        <p:cTn id="19" dur="1" fill="hold">
                                          <p:stCondLst>
                                            <p:cond delay="499"/>
                                          </p:stCondLst>
                                        </p:cTn>
                                        <p:tgtEl>
                                          <p:spTgt spid="31"/>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32"/>
                                        </p:tgtEl>
                                      </p:cBhvr>
                                    </p:animEffect>
                                    <p:set>
                                      <p:cBhvr>
                                        <p:cTn id="22" dur="1" fill="hold">
                                          <p:stCondLst>
                                            <p:cond delay="499"/>
                                          </p:stCondLst>
                                        </p:cTn>
                                        <p:tgtEl>
                                          <p:spTgt spid="32"/>
                                        </p:tgtEl>
                                        <p:attrNameLst>
                                          <p:attrName>style.visibility</p:attrName>
                                        </p:attrNameLst>
                                      </p:cBhvr>
                                      <p:to>
                                        <p:strVal val="hidden"/>
                                      </p:to>
                                    </p:se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fade">
                                      <p:cBhvr>
                                        <p:cTn id="26" dur="500"/>
                                        <p:tgtEl>
                                          <p:spTgt spid="3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fade">
                                      <p:cBhvr>
                                        <p:cTn id="29" dur="500"/>
                                        <p:tgtEl>
                                          <p:spTgt spid="3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1" grpId="0"/>
      <p:bldP spid="31" grpId="1"/>
      <p:bldP spid="33" grpId="0"/>
      <p:bldP spid="34" grpId="0"/>
      <p:bldP spid="3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892C3C4E-FDD3-409A-AD59-DDFD035B34CC}"/>
              </a:ext>
              <a:ext uri="{C183D7F6-B498-43B3-948B-1728B52AA6E4}">
                <adec:decorative xmlns:adec="http://schemas.microsoft.com/office/drawing/2017/decorative" val="1"/>
              </a:ext>
            </a:extLst>
          </p:cNvPr>
          <p:cNvPicPr>
            <a:picLocks noChangeAspect="1"/>
          </p:cNvPicPr>
          <p:nvPr/>
        </p:nvPicPr>
        <p:blipFill rotWithShape="1">
          <a:blip r:embed="rId2">
            <a:alphaModFix amt="45000"/>
          </a:blip>
          <a:srcRect r="52456" b="-1"/>
          <a:stretch/>
        </p:blipFill>
        <p:spPr>
          <a:xfrm>
            <a:off x="20" y="975"/>
            <a:ext cx="12191980" cy="6858000"/>
          </a:xfrm>
          <a:prstGeom prst="rect">
            <a:avLst/>
          </a:prstGeom>
        </p:spPr>
      </p:pic>
      <p:sp>
        <p:nvSpPr>
          <p:cNvPr id="2" name="Titolo 1">
            <a:extLst>
              <a:ext uri="{FF2B5EF4-FFF2-40B4-BE49-F238E27FC236}">
                <a16:creationId xmlns:a16="http://schemas.microsoft.com/office/drawing/2014/main" id="{4F2326C5-FE45-4E0E-98C0-F1787EA26348}"/>
              </a:ext>
            </a:extLst>
          </p:cNvPr>
          <p:cNvSpPr>
            <a:spLocks noGrp="1"/>
          </p:cNvSpPr>
          <p:nvPr>
            <p:ph type="title"/>
          </p:nvPr>
        </p:nvSpPr>
        <p:spPr/>
        <p:txBody>
          <a:bodyPr/>
          <a:lstStyle/>
          <a:p>
            <a:r>
              <a:rPr lang="en-US" sz="5400" dirty="0"/>
              <a:t>Triples Extraction</a:t>
            </a:r>
          </a:p>
        </p:txBody>
      </p:sp>
      <p:sp>
        <p:nvSpPr>
          <p:cNvPr id="8" name="CasellaDiTesto 7">
            <a:extLst>
              <a:ext uri="{FF2B5EF4-FFF2-40B4-BE49-F238E27FC236}">
                <a16:creationId xmlns:a16="http://schemas.microsoft.com/office/drawing/2014/main" id="{4D54386F-6032-49D5-AC1D-8B0FECEF77FB}"/>
              </a:ext>
            </a:extLst>
          </p:cNvPr>
          <p:cNvSpPr txBox="1"/>
          <p:nvPr/>
        </p:nvSpPr>
        <p:spPr>
          <a:xfrm>
            <a:off x="865956" y="1591930"/>
            <a:ext cx="10389917" cy="2812758"/>
          </a:xfrm>
          <a:prstGeom prst="rect">
            <a:avLst/>
          </a:prstGeom>
          <a:noFill/>
        </p:spPr>
        <p:txBody>
          <a:bodyPr wrap="square" rtlCol="0">
            <a:spAutoFit/>
          </a:bodyPr>
          <a:lstStyle/>
          <a:p>
            <a:pPr algn="just">
              <a:lnSpc>
                <a:spcPct val="150000"/>
              </a:lnSpc>
            </a:pPr>
            <a:r>
              <a:rPr lang="en-US" sz="2000" dirty="0"/>
              <a:t>To extract the triples from the text provided, we started from the Noun Phrases and the Verb Phrases obtained with the chunking operation, to define the triples as </a:t>
            </a:r>
            <a:r>
              <a:rPr lang="it-IT" sz="2000" dirty="0"/>
              <a:t>NP – VP – NP</a:t>
            </a:r>
            <a:r>
              <a:rPr lang="en-US" sz="2000" dirty="0"/>
              <a:t> sequences.</a:t>
            </a:r>
          </a:p>
          <a:p>
            <a:pPr algn="just">
              <a:lnSpc>
                <a:spcPct val="150000"/>
              </a:lnSpc>
            </a:pPr>
            <a:r>
              <a:rPr lang="en-US" sz="2000" dirty="0"/>
              <a:t>By defining the functions </a:t>
            </a:r>
            <a:r>
              <a:rPr lang="en-US" dirty="0" err="1">
                <a:latin typeface="MonoLisa-Medium" panose="00000600000000000000" pitchFamily="2" charset="0"/>
              </a:rPr>
              <a:t>get_nl_text_from_np</a:t>
            </a:r>
            <a:r>
              <a:rPr lang="en-US" dirty="0">
                <a:latin typeface="MonoLisa-Medium" panose="00000600000000000000" pitchFamily="2" charset="0"/>
              </a:rPr>
              <a:t>(np)</a:t>
            </a:r>
            <a:r>
              <a:rPr lang="en-US" sz="2000" dirty="0">
                <a:latin typeface="MonoLisa-Medium" panose="00000600000000000000" pitchFamily="2" charset="0"/>
              </a:rPr>
              <a:t> </a:t>
            </a:r>
            <a:r>
              <a:rPr lang="en-US" sz="2000" dirty="0"/>
              <a:t>and </a:t>
            </a:r>
            <a:r>
              <a:rPr lang="en-US" dirty="0" err="1">
                <a:latin typeface="MonoLisa-Medium" panose="00000600000000000000" pitchFamily="2" charset="0"/>
              </a:rPr>
              <a:t>get_nl_text_from_vp</a:t>
            </a:r>
            <a:r>
              <a:rPr lang="en-US" dirty="0">
                <a:latin typeface="MonoLisa-Medium" panose="00000600000000000000" pitchFamily="2" charset="0"/>
              </a:rPr>
              <a:t>(</a:t>
            </a:r>
            <a:r>
              <a:rPr lang="en-US" dirty="0" err="1">
                <a:latin typeface="MonoLisa-Medium" panose="00000600000000000000" pitchFamily="2" charset="0"/>
              </a:rPr>
              <a:t>vp</a:t>
            </a:r>
            <a:r>
              <a:rPr lang="en-US" dirty="0">
                <a:latin typeface="MonoLisa-Medium" panose="00000600000000000000" pitchFamily="2" charset="0"/>
              </a:rPr>
              <a:t>)</a:t>
            </a:r>
            <a:r>
              <a:rPr lang="en-US" sz="2000" dirty="0"/>
              <a:t>, we obtained the triples in natural language by eliminating all the constructs inserted during the chunking phase such as the brackets, the </a:t>
            </a:r>
            <a:r>
              <a:rPr lang="en-US" sz="2000" dirty="0" err="1"/>
              <a:t>PoS</a:t>
            </a:r>
            <a:r>
              <a:rPr lang="en-US" sz="2000" dirty="0"/>
              <a:t> tags and the names of the Noun Phrases and Verb Phrases obtained.</a:t>
            </a:r>
            <a:endParaRPr lang="it-IT" sz="2000" dirty="0"/>
          </a:p>
        </p:txBody>
      </p:sp>
      <p:pic>
        <p:nvPicPr>
          <p:cNvPr id="13" name="Picture 2">
            <a:extLst>
              <a:ext uri="{FF2B5EF4-FFF2-40B4-BE49-F238E27FC236}">
                <a16:creationId xmlns:a16="http://schemas.microsoft.com/office/drawing/2014/main" id="{DB342FEB-8E65-4EC5-90BD-78DF4D358D7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469" t="29051" r="10832" b="31839"/>
          <a:stretch/>
        </p:blipFill>
        <p:spPr bwMode="auto">
          <a:xfrm>
            <a:off x="143933" y="6104162"/>
            <a:ext cx="1253068" cy="6149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Picture 4">
            <a:extLst>
              <a:ext uri="{FF2B5EF4-FFF2-40B4-BE49-F238E27FC236}">
                <a16:creationId xmlns:a16="http://schemas.microsoft.com/office/drawing/2014/main" id="{6C4A6425-3FBA-4C8D-B1CA-3F58C45D70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63679" y="6080168"/>
            <a:ext cx="1584388" cy="6389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31" name="Gruppo 30">
            <a:extLst>
              <a:ext uri="{FF2B5EF4-FFF2-40B4-BE49-F238E27FC236}">
                <a16:creationId xmlns:a16="http://schemas.microsoft.com/office/drawing/2014/main" id="{EEB58AA5-2E69-DD72-319C-44445347A4DA}"/>
              </a:ext>
            </a:extLst>
          </p:cNvPr>
          <p:cNvGrpSpPr/>
          <p:nvPr/>
        </p:nvGrpSpPr>
        <p:grpSpPr>
          <a:xfrm>
            <a:off x="6577431" y="4308596"/>
            <a:ext cx="2209798" cy="932204"/>
            <a:chOff x="6385562" y="3118588"/>
            <a:chExt cx="2209798" cy="932204"/>
          </a:xfrm>
          <a:effectLst>
            <a:reflection blurRad="6350" stA="50000" endA="300" endPos="38500" dist="50800" dir="5400000" sy="-100000" algn="bl" rotWithShape="0"/>
          </a:effectLst>
        </p:grpSpPr>
        <p:sp>
          <p:nvSpPr>
            <p:cNvPr id="32" name="Rettangolo con angoli arrotondati 31">
              <a:extLst>
                <a:ext uri="{FF2B5EF4-FFF2-40B4-BE49-F238E27FC236}">
                  <a16:creationId xmlns:a16="http://schemas.microsoft.com/office/drawing/2014/main" id="{C7B48943-8AD9-36ED-58F5-3F6D06B9FC87}"/>
                </a:ext>
              </a:extLst>
            </p:cNvPr>
            <p:cNvSpPr/>
            <p:nvPr/>
          </p:nvSpPr>
          <p:spPr>
            <a:xfrm>
              <a:off x="6385562" y="3118588"/>
              <a:ext cx="2209798" cy="932204"/>
            </a:xfrm>
            <a:prstGeom prst="roundRect">
              <a:avLst/>
            </a:prstGeom>
            <a:solidFill>
              <a:schemeClr val="bg1"/>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33" name="CasellaDiTesto 32">
              <a:extLst>
                <a:ext uri="{FF2B5EF4-FFF2-40B4-BE49-F238E27FC236}">
                  <a16:creationId xmlns:a16="http://schemas.microsoft.com/office/drawing/2014/main" id="{2C78C38E-A0A8-504F-92E6-90931482129D}"/>
                </a:ext>
              </a:extLst>
            </p:cNvPr>
            <p:cNvSpPr txBox="1"/>
            <p:nvPr/>
          </p:nvSpPr>
          <p:spPr>
            <a:xfrm>
              <a:off x="6385562" y="3260988"/>
              <a:ext cx="2209798" cy="646331"/>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ctr"/>
              <a:r>
                <a:rPr lang="it-IT" dirty="0"/>
                <a:t>Triple</a:t>
              </a:r>
            </a:p>
            <a:p>
              <a:pPr algn="ctr"/>
              <a:r>
                <a:rPr lang="it-IT" dirty="0"/>
                <a:t>NP – VP – NP</a:t>
              </a:r>
            </a:p>
          </p:txBody>
        </p:sp>
      </p:grpSp>
      <p:grpSp>
        <p:nvGrpSpPr>
          <p:cNvPr id="34" name="Gruppo 33">
            <a:extLst>
              <a:ext uri="{FF2B5EF4-FFF2-40B4-BE49-F238E27FC236}">
                <a16:creationId xmlns:a16="http://schemas.microsoft.com/office/drawing/2014/main" id="{B9057BCA-152D-EE09-BF8A-8CB0E2BC6C06}"/>
              </a:ext>
            </a:extLst>
          </p:cNvPr>
          <p:cNvGrpSpPr/>
          <p:nvPr/>
        </p:nvGrpSpPr>
        <p:grpSpPr>
          <a:xfrm>
            <a:off x="865956" y="4527632"/>
            <a:ext cx="3986784" cy="496616"/>
            <a:chOff x="1280160" y="3117178"/>
            <a:chExt cx="3986784" cy="496616"/>
          </a:xfrm>
          <a:effectLst>
            <a:reflection blurRad="6350" stA="50000" endA="300" endPos="38500" dist="50800" dir="5400000" sy="-100000" algn="bl" rotWithShape="0"/>
          </a:effectLst>
        </p:grpSpPr>
        <p:grpSp>
          <p:nvGrpSpPr>
            <p:cNvPr id="35" name="Gruppo 34">
              <a:extLst>
                <a:ext uri="{FF2B5EF4-FFF2-40B4-BE49-F238E27FC236}">
                  <a16:creationId xmlns:a16="http://schemas.microsoft.com/office/drawing/2014/main" id="{5C5D1862-6B98-D9B0-9F52-FE5626A7EA4E}"/>
                </a:ext>
              </a:extLst>
            </p:cNvPr>
            <p:cNvGrpSpPr/>
            <p:nvPr/>
          </p:nvGrpSpPr>
          <p:grpSpPr>
            <a:xfrm>
              <a:off x="1280160" y="3117178"/>
              <a:ext cx="1078992" cy="495206"/>
              <a:chOff x="1280160" y="3117178"/>
              <a:chExt cx="1078992" cy="495206"/>
            </a:xfrm>
          </p:grpSpPr>
          <p:sp>
            <p:nvSpPr>
              <p:cNvPr id="44" name="Rettangolo con angoli arrotondati 43">
                <a:extLst>
                  <a:ext uri="{FF2B5EF4-FFF2-40B4-BE49-F238E27FC236}">
                    <a16:creationId xmlns:a16="http://schemas.microsoft.com/office/drawing/2014/main" id="{0B162638-631B-8285-3C67-1F7F0F5E884C}"/>
                  </a:ext>
                </a:extLst>
              </p:cNvPr>
              <p:cNvSpPr/>
              <p:nvPr/>
            </p:nvSpPr>
            <p:spPr>
              <a:xfrm>
                <a:off x="1280160" y="3117178"/>
                <a:ext cx="1078992" cy="495206"/>
              </a:xfrm>
              <a:prstGeom prst="roundRect">
                <a:avLst/>
              </a:prstGeom>
              <a:solidFill>
                <a:schemeClr val="bg1"/>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45" name="CasellaDiTesto 44">
                <a:extLst>
                  <a:ext uri="{FF2B5EF4-FFF2-40B4-BE49-F238E27FC236}">
                    <a16:creationId xmlns:a16="http://schemas.microsoft.com/office/drawing/2014/main" id="{80606529-0906-285D-94D0-461B39125861}"/>
                  </a:ext>
                </a:extLst>
              </p:cNvPr>
              <p:cNvSpPr txBox="1"/>
              <p:nvPr/>
            </p:nvSpPr>
            <p:spPr>
              <a:xfrm>
                <a:off x="1280160" y="3180115"/>
                <a:ext cx="1078992" cy="36933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ctr"/>
                <a:r>
                  <a:rPr lang="it-IT" dirty="0"/>
                  <a:t>NP</a:t>
                </a:r>
              </a:p>
            </p:txBody>
          </p:sp>
        </p:grpSp>
        <p:grpSp>
          <p:nvGrpSpPr>
            <p:cNvPr id="36" name="Gruppo 35">
              <a:extLst>
                <a:ext uri="{FF2B5EF4-FFF2-40B4-BE49-F238E27FC236}">
                  <a16:creationId xmlns:a16="http://schemas.microsoft.com/office/drawing/2014/main" id="{87EBFDEC-3FB1-CA62-3A20-B09A1DBF308C}"/>
                </a:ext>
              </a:extLst>
            </p:cNvPr>
            <p:cNvGrpSpPr/>
            <p:nvPr/>
          </p:nvGrpSpPr>
          <p:grpSpPr>
            <a:xfrm>
              <a:off x="2734056" y="3117178"/>
              <a:ext cx="1078992" cy="495206"/>
              <a:chOff x="2734056" y="3117178"/>
              <a:chExt cx="1078992" cy="495206"/>
            </a:xfrm>
          </p:grpSpPr>
          <p:sp>
            <p:nvSpPr>
              <p:cNvPr id="42" name="Rettangolo con angoli arrotondati 41">
                <a:extLst>
                  <a:ext uri="{FF2B5EF4-FFF2-40B4-BE49-F238E27FC236}">
                    <a16:creationId xmlns:a16="http://schemas.microsoft.com/office/drawing/2014/main" id="{762B3407-0086-AEC4-2C15-187EF2F1F236}"/>
                  </a:ext>
                </a:extLst>
              </p:cNvPr>
              <p:cNvSpPr/>
              <p:nvPr/>
            </p:nvSpPr>
            <p:spPr>
              <a:xfrm>
                <a:off x="2734056" y="3117178"/>
                <a:ext cx="1078992" cy="495206"/>
              </a:xfrm>
              <a:prstGeom prst="roundRect">
                <a:avLst/>
              </a:prstGeom>
              <a:solidFill>
                <a:schemeClr val="bg1"/>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43" name="CasellaDiTesto 42">
                <a:extLst>
                  <a:ext uri="{FF2B5EF4-FFF2-40B4-BE49-F238E27FC236}">
                    <a16:creationId xmlns:a16="http://schemas.microsoft.com/office/drawing/2014/main" id="{F6A06DD6-58B4-ED91-C38C-DF5A4429F697}"/>
                  </a:ext>
                </a:extLst>
              </p:cNvPr>
              <p:cNvSpPr txBox="1"/>
              <p:nvPr/>
            </p:nvSpPr>
            <p:spPr>
              <a:xfrm>
                <a:off x="2734056" y="3180115"/>
                <a:ext cx="1078992" cy="36933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ctr"/>
                <a:r>
                  <a:rPr lang="it-IT" dirty="0"/>
                  <a:t>VP</a:t>
                </a:r>
              </a:p>
            </p:txBody>
          </p:sp>
        </p:grpSp>
        <p:grpSp>
          <p:nvGrpSpPr>
            <p:cNvPr id="37" name="Gruppo 36">
              <a:extLst>
                <a:ext uri="{FF2B5EF4-FFF2-40B4-BE49-F238E27FC236}">
                  <a16:creationId xmlns:a16="http://schemas.microsoft.com/office/drawing/2014/main" id="{FBFC4A98-B8B9-5BDC-8776-C84108470024}"/>
                </a:ext>
              </a:extLst>
            </p:cNvPr>
            <p:cNvGrpSpPr/>
            <p:nvPr/>
          </p:nvGrpSpPr>
          <p:grpSpPr>
            <a:xfrm>
              <a:off x="4187952" y="3118588"/>
              <a:ext cx="1078992" cy="495206"/>
              <a:chOff x="4187952" y="3118588"/>
              <a:chExt cx="1078992" cy="495206"/>
            </a:xfrm>
          </p:grpSpPr>
          <p:sp>
            <p:nvSpPr>
              <p:cNvPr id="40" name="Rettangolo con angoli arrotondati 39">
                <a:extLst>
                  <a:ext uri="{FF2B5EF4-FFF2-40B4-BE49-F238E27FC236}">
                    <a16:creationId xmlns:a16="http://schemas.microsoft.com/office/drawing/2014/main" id="{30645EEB-8BEA-7C51-23BA-BE91C2E29F38}"/>
                  </a:ext>
                </a:extLst>
              </p:cNvPr>
              <p:cNvSpPr/>
              <p:nvPr/>
            </p:nvSpPr>
            <p:spPr>
              <a:xfrm>
                <a:off x="4187952" y="3118588"/>
                <a:ext cx="1078992" cy="495206"/>
              </a:xfrm>
              <a:prstGeom prst="roundRect">
                <a:avLst/>
              </a:prstGeom>
              <a:solidFill>
                <a:schemeClr val="bg1"/>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41" name="CasellaDiTesto 40">
                <a:extLst>
                  <a:ext uri="{FF2B5EF4-FFF2-40B4-BE49-F238E27FC236}">
                    <a16:creationId xmlns:a16="http://schemas.microsoft.com/office/drawing/2014/main" id="{32546893-4B8B-07C6-D266-AFD610AF3A42}"/>
                  </a:ext>
                </a:extLst>
              </p:cNvPr>
              <p:cNvSpPr txBox="1"/>
              <p:nvPr/>
            </p:nvSpPr>
            <p:spPr>
              <a:xfrm>
                <a:off x="4187952" y="3181525"/>
                <a:ext cx="1078992" cy="36933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ctr"/>
                <a:r>
                  <a:rPr lang="it-IT" dirty="0"/>
                  <a:t>NP</a:t>
                </a:r>
              </a:p>
            </p:txBody>
          </p:sp>
        </p:grpSp>
        <p:sp>
          <p:nvSpPr>
            <p:cNvPr id="38" name="CasellaDiTesto 37">
              <a:extLst>
                <a:ext uri="{FF2B5EF4-FFF2-40B4-BE49-F238E27FC236}">
                  <a16:creationId xmlns:a16="http://schemas.microsoft.com/office/drawing/2014/main" id="{FB4048AA-A8BC-B5CE-45BA-462990F08507}"/>
                </a:ext>
              </a:extLst>
            </p:cNvPr>
            <p:cNvSpPr txBox="1"/>
            <p:nvPr/>
          </p:nvSpPr>
          <p:spPr>
            <a:xfrm>
              <a:off x="2276857" y="3179578"/>
              <a:ext cx="539494" cy="36933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ctr"/>
              <a:r>
                <a:rPr lang="it-IT" dirty="0"/>
                <a:t>–</a:t>
              </a:r>
            </a:p>
          </p:txBody>
        </p:sp>
        <p:sp>
          <p:nvSpPr>
            <p:cNvPr id="39" name="CasellaDiTesto 38">
              <a:extLst>
                <a:ext uri="{FF2B5EF4-FFF2-40B4-BE49-F238E27FC236}">
                  <a16:creationId xmlns:a16="http://schemas.microsoft.com/office/drawing/2014/main" id="{BEB5074F-A30E-A0A4-B25E-A5C2C88216BD}"/>
                </a:ext>
              </a:extLst>
            </p:cNvPr>
            <p:cNvSpPr txBox="1"/>
            <p:nvPr/>
          </p:nvSpPr>
          <p:spPr>
            <a:xfrm>
              <a:off x="3730753" y="3179578"/>
              <a:ext cx="539494" cy="36933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ctr"/>
              <a:r>
                <a:rPr lang="it-IT" dirty="0"/>
                <a:t>–</a:t>
              </a:r>
            </a:p>
          </p:txBody>
        </p:sp>
      </p:grpSp>
      <p:pic>
        <p:nvPicPr>
          <p:cNvPr id="46" name="Elemento grafico 45" descr="Freccia: diritta con riempimento a tinta unita">
            <a:extLst>
              <a:ext uri="{FF2B5EF4-FFF2-40B4-BE49-F238E27FC236}">
                <a16:creationId xmlns:a16="http://schemas.microsoft.com/office/drawing/2014/main" id="{AA9E6137-95B9-E833-984A-D3F822DCA2E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0800000">
            <a:off x="5329086" y="4388698"/>
            <a:ext cx="772000" cy="772000"/>
          </a:xfrm>
          <a:prstGeom prst="rect">
            <a:avLst/>
          </a:prstGeom>
          <a:effectLst>
            <a:reflection blurRad="6350" stA="50000" endA="300" endPos="38500" dist="50800" dir="5400000" sy="-100000" algn="bl" rotWithShape="0"/>
          </a:effectLst>
        </p:spPr>
      </p:pic>
      <p:pic>
        <p:nvPicPr>
          <p:cNvPr id="47" name="Elemento grafico 46" descr="Freccia: diritta con riempimento a tinta unita">
            <a:extLst>
              <a:ext uri="{FF2B5EF4-FFF2-40B4-BE49-F238E27FC236}">
                <a16:creationId xmlns:a16="http://schemas.microsoft.com/office/drawing/2014/main" id="{0C43F26C-58CB-EF0F-22AF-D97320D9584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0800000">
            <a:off x="9263574" y="4388699"/>
            <a:ext cx="772000" cy="772000"/>
          </a:xfrm>
          <a:prstGeom prst="rect">
            <a:avLst/>
          </a:prstGeom>
          <a:effectLst>
            <a:reflection blurRad="6350" stA="50000" endA="300" endPos="38500" dist="50800" dir="5400000" sy="-100000" algn="bl" rotWithShape="0"/>
          </a:effectLst>
        </p:spPr>
      </p:pic>
      <p:pic>
        <p:nvPicPr>
          <p:cNvPr id="11266" name="Picture 2" descr="File di estensione .CSV Cosa sono e come si apre questo tipo di file? -  Mania informatica">
            <a:extLst>
              <a:ext uri="{FF2B5EF4-FFF2-40B4-BE49-F238E27FC236}">
                <a16:creationId xmlns:a16="http://schemas.microsoft.com/office/drawing/2014/main" id="{B72D2867-E48B-448F-2722-8F55E983ECA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511919" y="4201152"/>
            <a:ext cx="831719" cy="10396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8" name="CasellaDiTesto 47">
            <a:extLst>
              <a:ext uri="{FF2B5EF4-FFF2-40B4-BE49-F238E27FC236}">
                <a16:creationId xmlns:a16="http://schemas.microsoft.com/office/drawing/2014/main" id="{51989C75-BC12-5617-BED8-5DFBE1CDC7BE}"/>
              </a:ext>
            </a:extLst>
          </p:cNvPr>
          <p:cNvSpPr txBox="1"/>
          <p:nvPr/>
        </p:nvSpPr>
        <p:spPr>
          <a:xfrm>
            <a:off x="865955" y="1858979"/>
            <a:ext cx="10389917" cy="1889428"/>
          </a:xfrm>
          <a:prstGeom prst="rect">
            <a:avLst/>
          </a:prstGeom>
          <a:noFill/>
        </p:spPr>
        <p:txBody>
          <a:bodyPr wrap="square" rtlCol="0">
            <a:spAutoFit/>
          </a:bodyPr>
          <a:lstStyle/>
          <a:p>
            <a:pPr algn="just">
              <a:lnSpc>
                <a:spcPct val="150000"/>
              </a:lnSpc>
            </a:pPr>
            <a:r>
              <a:rPr lang="en-US" sz="2000" dirty="0"/>
              <a:t>It has to be noted that after several tests carried out with and without Stop Word Removal, we noted the information content eliminated by this operation, even if small, negatively affected the quality of the Noun Phrases and Verb Phrases extraction and consequently negatively affected the quality of the triples extracted.</a:t>
            </a:r>
            <a:endParaRPr lang="it-IT" sz="2000" dirty="0"/>
          </a:p>
        </p:txBody>
      </p:sp>
    </p:spTree>
    <p:extLst>
      <p:ext uri="{BB962C8B-B14F-4D97-AF65-F5344CB8AC3E}">
        <p14:creationId xmlns:p14="http://schemas.microsoft.com/office/powerpoint/2010/main" val="23734331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left)">
                                      <p:cBhvr>
                                        <p:cTn id="11" dur="500"/>
                                        <p:tgtEl>
                                          <p:spTgt spid="3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wipe(left)">
                                      <p:cBhvr>
                                        <p:cTn id="15" dur="500"/>
                                        <p:tgtEl>
                                          <p:spTgt spid="46"/>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left)">
                                      <p:cBhvr>
                                        <p:cTn id="19" dur="500"/>
                                        <p:tgtEl>
                                          <p:spTgt spid="31"/>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wipe(left)">
                                      <p:cBhvr>
                                        <p:cTn id="23" dur="500"/>
                                        <p:tgtEl>
                                          <p:spTgt spid="47"/>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11266"/>
                                        </p:tgtEl>
                                        <p:attrNameLst>
                                          <p:attrName>style.visibility</p:attrName>
                                        </p:attrNameLst>
                                      </p:cBhvr>
                                      <p:to>
                                        <p:strVal val="visible"/>
                                      </p:to>
                                    </p:set>
                                    <p:animEffect transition="in" filter="wipe(left)">
                                      <p:cBhvr>
                                        <p:cTn id="27" dur="500"/>
                                        <p:tgtEl>
                                          <p:spTgt spid="1126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8"/>
                                        </p:tgtEl>
                                      </p:cBhvr>
                                    </p:animEffect>
                                    <p:set>
                                      <p:cBhvr>
                                        <p:cTn id="32" dur="1" fill="hold">
                                          <p:stCondLst>
                                            <p:cond delay="499"/>
                                          </p:stCondLst>
                                        </p:cTn>
                                        <p:tgtEl>
                                          <p:spTgt spid="8"/>
                                        </p:tgtEl>
                                        <p:attrNameLst>
                                          <p:attrName>style.visibility</p:attrName>
                                        </p:attrNameLst>
                                      </p:cBhvr>
                                      <p:to>
                                        <p:strVal val="hidden"/>
                                      </p:to>
                                    </p:set>
                                  </p:childTnLst>
                                </p:cTn>
                              </p:par>
                              <p:par>
                                <p:cTn id="33" presetID="10" presetClass="entr" presetSubtype="0" fill="hold" grpId="0" nodeType="withEffect">
                                  <p:stCondLst>
                                    <p:cond delay="0"/>
                                  </p:stCondLst>
                                  <p:childTnLst>
                                    <p:set>
                                      <p:cBhvr>
                                        <p:cTn id="34" dur="1" fill="hold">
                                          <p:stCondLst>
                                            <p:cond delay="0"/>
                                          </p:stCondLst>
                                        </p:cTn>
                                        <p:tgtEl>
                                          <p:spTgt spid="48"/>
                                        </p:tgtEl>
                                        <p:attrNameLst>
                                          <p:attrName>style.visibility</p:attrName>
                                        </p:attrNameLst>
                                      </p:cBhvr>
                                      <p:to>
                                        <p:strVal val="visible"/>
                                      </p:to>
                                    </p:set>
                                    <p:animEffect transition="in" filter="fade">
                                      <p:cBhvr>
                                        <p:cTn id="35"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4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892C3C4E-FDD3-409A-AD59-DDFD035B34CC}"/>
              </a:ext>
              <a:ext uri="{C183D7F6-B498-43B3-948B-1728B52AA6E4}">
                <adec:decorative xmlns:adec="http://schemas.microsoft.com/office/drawing/2017/decorative" val="1"/>
              </a:ext>
            </a:extLst>
          </p:cNvPr>
          <p:cNvPicPr>
            <a:picLocks noChangeAspect="1"/>
          </p:cNvPicPr>
          <p:nvPr/>
        </p:nvPicPr>
        <p:blipFill rotWithShape="1">
          <a:blip r:embed="rId2">
            <a:alphaModFix amt="45000"/>
          </a:blip>
          <a:srcRect r="52456" b="-1"/>
          <a:stretch/>
        </p:blipFill>
        <p:spPr>
          <a:xfrm>
            <a:off x="20" y="975"/>
            <a:ext cx="12191980" cy="6858000"/>
          </a:xfrm>
          <a:prstGeom prst="rect">
            <a:avLst/>
          </a:prstGeom>
        </p:spPr>
      </p:pic>
      <p:sp>
        <p:nvSpPr>
          <p:cNvPr id="2" name="Titolo 1">
            <a:extLst>
              <a:ext uri="{FF2B5EF4-FFF2-40B4-BE49-F238E27FC236}">
                <a16:creationId xmlns:a16="http://schemas.microsoft.com/office/drawing/2014/main" id="{4F2326C5-FE45-4E0E-98C0-F1787EA26348}"/>
              </a:ext>
            </a:extLst>
          </p:cNvPr>
          <p:cNvSpPr>
            <a:spLocks noGrp="1"/>
          </p:cNvSpPr>
          <p:nvPr>
            <p:ph type="title"/>
          </p:nvPr>
        </p:nvSpPr>
        <p:spPr>
          <a:xfrm>
            <a:off x="1024128" y="585216"/>
            <a:ext cx="10231746" cy="1499616"/>
          </a:xfrm>
        </p:spPr>
        <p:txBody>
          <a:bodyPr/>
          <a:lstStyle/>
          <a:p>
            <a:r>
              <a:rPr lang="en-US" sz="5400" dirty="0"/>
              <a:t>Further Semantic Information Extraction</a:t>
            </a:r>
          </a:p>
        </p:txBody>
      </p:sp>
      <p:sp>
        <p:nvSpPr>
          <p:cNvPr id="8" name="CasellaDiTesto 7">
            <a:extLst>
              <a:ext uri="{FF2B5EF4-FFF2-40B4-BE49-F238E27FC236}">
                <a16:creationId xmlns:a16="http://schemas.microsoft.com/office/drawing/2014/main" id="{4D54386F-6032-49D5-AC1D-8B0FECEF77FB}"/>
              </a:ext>
            </a:extLst>
          </p:cNvPr>
          <p:cNvSpPr txBox="1"/>
          <p:nvPr/>
        </p:nvSpPr>
        <p:spPr>
          <a:xfrm>
            <a:off x="865956" y="1931289"/>
            <a:ext cx="10389917" cy="966098"/>
          </a:xfrm>
          <a:prstGeom prst="rect">
            <a:avLst/>
          </a:prstGeom>
          <a:noFill/>
        </p:spPr>
        <p:txBody>
          <a:bodyPr wrap="square" rtlCol="0">
            <a:spAutoFit/>
          </a:bodyPr>
          <a:lstStyle/>
          <a:p>
            <a:pPr algn="just">
              <a:lnSpc>
                <a:spcPct val="150000"/>
              </a:lnSpc>
            </a:pPr>
            <a:r>
              <a:rPr lang="it-IT" sz="2000" dirty="0"/>
              <a:t>At the end, </a:t>
            </a:r>
            <a:r>
              <a:rPr lang="it-IT" sz="2000" dirty="0" err="1"/>
              <a:t>we</a:t>
            </a:r>
            <a:r>
              <a:rPr lang="it-IT" sz="2000" dirty="0"/>
              <a:t> </a:t>
            </a:r>
            <a:r>
              <a:rPr lang="it-IT" sz="2000" dirty="0" err="1"/>
              <a:t>carried</a:t>
            </a:r>
            <a:r>
              <a:rPr lang="it-IT" sz="2000" dirty="0"/>
              <a:t> out </a:t>
            </a:r>
            <a:r>
              <a:rPr lang="it-IT" sz="2000" dirty="0" err="1"/>
              <a:t>two</a:t>
            </a:r>
            <a:r>
              <a:rPr lang="it-IT" sz="2000" dirty="0"/>
              <a:t> </a:t>
            </a:r>
            <a:r>
              <a:rPr lang="it-IT" sz="2000" dirty="0" err="1"/>
              <a:t>further</a:t>
            </a:r>
            <a:r>
              <a:rPr lang="it-IT" sz="2000" dirty="0"/>
              <a:t> </a:t>
            </a:r>
            <a:r>
              <a:rPr lang="it-IT" sz="2000" dirty="0" err="1"/>
              <a:t>operation</a:t>
            </a:r>
            <a:r>
              <a:rPr lang="it-IT" sz="2000" dirty="0"/>
              <a:t> of Semantic Information </a:t>
            </a:r>
            <a:r>
              <a:rPr lang="it-IT" sz="2000" dirty="0" err="1"/>
              <a:t>Extraction</a:t>
            </a:r>
            <a:r>
              <a:rPr lang="it-IT" sz="2000" dirty="0"/>
              <a:t>, </a:t>
            </a:r>
            <a:r>
              <a:rPr lang="it-IT" sz="2000" dirty="0" err="1"/>
              <a:t>Coreference</a:t>
            </a:r>
            <a:r>
              <a:rPr lang="it-IT" sz="2000" dirty="0"/>
              <a:t> </a:t>
            </a:r>
            <a:r>
              <a:rPr lang="it-IT" sz="2000" dirty="0" err="1"/>
              <a:t>Resolution</a:t>
            </a:r>
            <a:r>
              <a:rPr lang="it-IT" sz="2000" dirty="0"/>
              <a:t> and NER Tagging, </a:t>
            </a:r>
            <a:r>
              <a:rPr lang="it-IT" sz="2000" dirty="0" err="1"/>
              <a:t>starting</a:t>
            </a:r>
            <a:r>
              <a:rPr lang="it-IT" sz="2000" dirty="0"/>
              <a:t> from the </a:t>
            </a:r>
            <a:r>
              <a:rPr lang="it-IT" sz="2000" dirty="0" err="1"/>
              <a:t>natural</a:t>
            </a:r>
            <a:r>
              <a:rPr lang="it-IT" sz="2000" dirty="0"/>
              <a:t> </a:t>
            </a:r>
            <a:r>
              <a:rPr lang="it-IT" sz="2000" dirty="0" err="1"/>
              <a:t>language</a:t>
            </a:r>
            <a:r>
              <a:rPr lang="it-IT" sz="2000" dirty="0"/>
              <a:t> text.</a:t>
            </a:r>
          </a:p>
        </p:txBody>
      </p:sp>
      <p:pic>
        <p:nvPicPr>
          <p:cNvPr id="13" name="Picture 2">
            <a:extLst>
              <a:ext uri="{FF2B5EF4-FFF2-40B4-BE49-F238E27FC236}">
                <a16:creationId xmlns:a16="http://schemas.microsoft.com/office/drawing/2014/main" id="{DB342FEB-8E65-4EC5-90BD-78DF4D358D7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469" t="29051" r="10832" b="31839"/>
          <a:stretch/>
        </p:blipFill>
        <p:spPr bwMode="auto">
          <a:xfrm>
            <a:off x="143933" y="6104162"/>
            <a:ext cx="1253068" cy="6149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Picture 4">
            <a:extLst>
              <a:ext uri="{FF2B5EF4-FFF2-40B4-BE49-F238E27FC236}">
                <a16:creationId xmlns:a16="http://schemas.microsoft.com/office/drawing/2014/main" id="{6C4A6425-3FBA-4C8D-B1CA-3F58C45D70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63679" y="6080168"/>
            <a:ext cx="1584388" cy="6389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9" name="Picture 4" descr="Comprensione della necessità di NLP nel tuo chatbot - Sociallibreria">
            <a:extLst>
              <a:ext uri="{FF2B5EF4-FFF2-40B4-BE49-F238E27FC236}">
                <a16:creationId xmlns:a16="http://schemas.microsoft.com/office/drawing/2014/main" id="{4937D4EE-0B40-9663-C5A7-189F121FEF7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56126" y="3535660"/>
            <a:ext cx="3279748" cy="20183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0" name="Picture 8" descr="Document, note, paper, text icon - Free download">
            <a:extLst>
              <a:ext uri="{FF2B5EF4-FFF2-40B4-BE49-F238E27FC236}">
                <a16:creationId xmlns:a16="http://schemas.microsoft.com/office/drawing/2014/main" id="{A26CE0AF-EBB2-0131-4A36-6E59ED4783B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86837" y="3202373"/>
            <a:ext cx="1107188" cy="1107188"/>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pic>
        <p:nvPicPr>
          <p:cNvPr id="51" name="Elemento grafico 50" descr="Indietro con riempimento a tinta unita">
            <a:extLst>
              <a:ext uri="{FF2B5EF4-FFF2-40B4-BE49-F238E27FC236}">
                <a16:creationId xmlns:a16="http://schemas.microsoft.com/office/drawing/2014/main" id="{93E1DAC8-1992-A080-9AB4-2633F528852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11673356">
            <a:off x="3166180" y="4212380"/>
            <a:ext cx="664865" cy="664865"/>
          </a:xfrm>
          <a:prstGeom prst="rect">
            <a:avLst/>
          </a:prstGeom>
          <a:effectLst>
            <a:outerShdw blurRad="50800" dist="38100" dir="2700000" algn="tl" rotWithShape="0">
              <a:prstClr val="black">
                <a:alpha val="40000"/>
              </a:prstClr>
            </a:outerShdw>
          </a:effectLst>
        </p:spPr>
      </p:pic>
      <p:pic>
        <p:nvPicPr>
          <p:cNvPr id="52" name="Elemento grafico 51" descr="Indietro con riempimento a tinta unita">
            <a:extLst>
              <a:ext uri="{FF2B5EF4-FFF2-40B4-BE49-F238E27FC236}">
                <a16:creationId xmlns:a16="http://schemas.microsoft.com/office/drawing/2014/main" id="{33CC1C74-3BC2-9BA9-9F31-006F89BB6E8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8412315">
            <a:off x="7899432" y="3697406"/>
            <a:ext cx="664865" cy="664865"/>
          </a:xfrm>
          <a:prstGeom prst="rect">
            <a:avLst/>
          </a:prstGeom>
          <a:effectLst>
            <a:outerShdw blurRad="50800" dist="38100" dir="2700000" algn="tl" rotWithShape="0">
              <a:prstClr val="black">
                <a:alpha val="40000"/>
              </a:prstClr>
            </a:outerShdw>
          </a:effectLst>
        </p:spPr>
      </p:pic>
      <p:pic>
        <p:nvPicPr>
          <p:cNvPr id="53" name="Elemento grafico 52" descr="Indietro con riempimento a tinta unita">
            <a:extLst>
              <a:ext uri="{FF2B5EF4-FFF2-40B4-BE49-F238E27FC236}">
                <a16:creationId xmlns:a16="http://schemas.microsoft.com/office/drawing/2014/main" id="{E210256D-0533-5D05-6BEC-458C31127C0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13187685" flipV="1">
            <a:off x="7899431" y="4407219"/>
            <a:ext cx="664865" cy="664865"/>
          </a:xfrm>
          <a:prstGeom prst="rect">
            <a:avLst/>
          </a:prstGeom>
          <a:effectLst>
            <a:outerShdw blurRad="50800" dist="38100" dir="2700000" algn="tl" rotWithShape="0">
              <a:prstClr val="black">
                <a:alpha val="40000"/>
              </a:prstClr>
            </a:outerShdw>
          </a:effectLst>
        </p:spPr>
      </p:pic>
      <p:sp>
        <p:nvSpPr>
          <p:cNvPr id="59" name="CasellaDiTesto 58">
            <a:extLst>
              <a:ext uri="{FF2B5EF4-FFF2-40B4-BE49-F238E27FC236}">
                <a16:creationId xmlns:a16="http://schemas.microsoft.com/office/drawing/2014/main" id="{E5B4E4AB-D3B3-9387-5D7B-BEC942E2A1FC}"/>
              </a:ext>
            </a:extLst>
          </p:cNvPr>
          <p:cNvSpPr txBox="1"/>
          <p:nvPr/>
        </p:nvSpPr>
        <p:spPr>
          <a:xfrm>
            <a:off x="8555707" y="3281948"/>
            <a:ext cx="2816460" cy="788549"/>
          </a:xfrm>
          <a:prstGeom prst="rect">
            <a:avLst/>
          </a:prstGeom>
          <a:noFill/>
        </p:spPr>
        <p:txBody>
          <a:bodyPr wrap="square" rtlCol="0">
            <a:spAutoFit/>
          </a:bodyPr>
          <a:lstStyle/>
          <a:p>
            <a:pPr algn="ctr">
              <a:lnSpc>
                <a:spcPct val="150000"/>
              </a:lnSpc>
            </a:pPr>
            <a:r>
              <a:rPr lang="en-US" sz="1600" dirty="0">
                <a:latin typeface="MonoLisa-Medium" panose="00000600000000000000" pitchFamily="2" charset="0"/>
              </a:rPr>
              <a:t>Coreference Resolution</a:t>
            </a:r>
            <a:endParaRPr lang="it-IT" sz="2000" dirty="0"/>
          </a:p>
        </p:txBody>
      </p:sp>
      <p:sp>
        <p:nvSpPr>
          <p:cNvPr id="60" name="CasellaDiTesto 59">
            <a:extLst>
              <a:ext uri="{FF2B5EF4-FFF2-40B4-BE49-F238E27FC236}">
                <a16:creationId xmlns:a16="http://schemas.microsoft.com/office/drawing/2014/main" id="{18F3EF9F-7603-506D-14D6-764760FB7C07}"/>
              </a:ext>
            </a:extLst>
          </p:cNvPr>
          <p:cNvSpPr txBox="1"/>
          <p:nvPr/>
        </p:nvSpPr>
        <p:spPr>
          <a:xfrm>
            <a:off x="8555707" y="4907058"/>
            <a:ext cx="2816460" cy="419217"/>
          </a:xfrm>
          <a:prstGeom prst="rect">
            <a:avLst/>
          </a:prstGeom>
          <a:noFill/>
        </p:spPr>
        <p:txBody>
          <a:bodyPr wrap="square" rtlCol="0">
            <a:spAutoFit/>
          </a:bodyPr>
          <a:lstStyle/>
          <a:p>
            <a:pPr algn="ctr">
              <a:lnSpc>
                <a:spcPct val="150000"/>
              </a:lnSpc>
            </a:pPr>
            <a:r>
              <a:rPr lang="en-US" sz="1600" dirty="0">
                <a:latin typeface="MonoLisa-Medium" panose="00000600000000000000" pitchFamily="2" charset="0"/>
              </a:rPr>
              <a:t>NER Tagging</a:t>
            </a:r>
            <a:endParaRPr lang="it-IT" sz="2000" dirty="0"/>
          </a:p>
        </p:txBody>
      </p:sp>
    </p:spTree>
    <p:extLst>
      <p:ext uri="{BB962C8B-B14F-4D97-AF65-F5344CB8AC3E}">
        <p14:creationId xmlns:p14="http://schemas.microsoft.com/office/powerpoint/2010/main" val="2565679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0"/>
                                        </p:tgtEl>
                                        <p:attrNameLst>
                                          <p:attrName>style.visibility</p:attrName>
                                        </p:attrNameLst>
                                      </p:cBhvr>
                                      <p:to>
                                        <p:strVal val="visible"/>
                                      </p:to>
                                    </p:set>
                                    <p:animEffect transition="in" filter="fade">
                                      <p:cBhvr>
                                        <p:cTn id="11" dur="500"/>
                                        <p:tgtEl>
                                          <p:spTgt spid="5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1"/>
                                        </p:tgtEl>
                                        <p:attrNameLst>
                                          <p:attrName>style.visibility</p:attrName>
                                        </p:attrNameLst>
                                      </p:cBhvr>
                                      <p:to>
                                        <p:strVal val="visible"/>
                                      </p:to>
                                    </p:set>
                                    <p:animEffect transition="in" filter="fade">
                                      <p:cBhvr>
                                        <p:cTn id="15" dur="500"/>
                                        <p:tgtEl>
                                          <p:spTgt spid="51"/>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500"/>
                                        <p:tgtEl>
                                          <p:spTgt spid="49"/>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52"/>
                                        </p:tgtEl>
                                        <p:attrNameLst>
                                          <p:attrName>style.visibility</p:attrName>
                                        </p:attrNameLst>
                                      </p:cBhvr>
                                      <p:to>
                                        <p:strVal val="visible"/>
                                      </p:to>
                                    </p:set>
                                    <p:animEffect transition="in" filter="fade">
                                      <p:cBhvr>
                                        <p:cTn id="23" dur="500"/>
                                        <p:tgtEl>
                                          <p:spTgt spid="52"/>
                                        </p:tgtEl>
                                      </p:cBhvr>
                                    </p:animEffect>
                                  </p:childTnLst>
                                </p:cTn>
                              </p:par>
                              <p:par>
                                <p:cTn id="24" presetID="10" presetClass="entr" presetSubtype="0" fill="hold" nodeType="withEffect">
                                  <p:stCondLst>
                                    <p:cond delay="0"/>
                                  </p:stCondLst>
                                  <p:childTnLst>
                                    <p:set>
                                      <p:cBhvr>
                                        <p:cTn id="25" dur="1" fill="hold">
                                          <p:stCondLst>
                                            <p:cond delay="0"/>
                                          </p:stCondLst>
                                        </p:cTn>
                                        <p:tgtEl>
                                          <p:spTgt spid="53"/>
                                        </p:tgtEl>
                                        <p:attrNameLst>
                                          <p:attrName>style.visibility</p:attrName>
                                        </p:attrNameLst>
                                      </p:cBhvr>
                                      <p:to>
                                        <p:strVal val="visible"/>
                                      </p:to>
                                    </p:set>
                                    <p:animEffect transition="in" filter="fade">
                                      <p:cBhvr>
                                        <p:cTn id="26" dur="500"/>
                                        <p:tgtEl>
                                          <p:spTgt spid="53"/>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59"/>
                                        </p:tgtEl>
                                        <p:attrNameLst>
                                          <p:attrName>style.visibility</p:attrName>
                                        </p:attrNameLst>
                                      </p:cBhvr>
                                      <p:to>
                                        <p:strVal val="visible"/>
                                      </p:to>
                                    </p:set>
                                    <p:animEffect transition="in" filter="wipe(left)">
                                      <p:cBhvr>
                                        <p:cTn id="30" dur="500"/>
                                        <p:tgtEl>
                                          <p:spTgt spid="59"/>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wipe(left)">
                                      <p:cBhvr>
                                        <p:cTn id="33"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9" grpId="0"/>
      <p:bldP spid="6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892C3C4E-FDD3-409A-AD59-DDFD035B34CC}"/>
              </a:ext>
              <a:ext uri="{C183D7F6-B498-43B3-948B-1728B52AA6E4}">
                <adec:decorative xmlns:adec="http://schemas.microsoft.com/office/drawing/2017/decorative" val="1"/>
              </a:ext>
            </a:extLst>
          </p:cNvPr>
          <p:cNvPicPr>
            <a:picLocks noChangeAspect="1"/>
          </p:cNvPicPr>
          <p:nvPr/>
        </p:nvPicPr>
        <p:blipFill rotWithShape="1">
          <a:blip r:embed="rId2">
            <a:alphaModFix amt="45000"/>
          </a:blip>
          <a:srcRect r="52456" b="-1"/>
          <a:stretch/>
        </p:blipFill>
        <p:spPr>
          <a:xfrm>
            <a:off x="20" y="975"/>
            <a:ext cx="12191980" cy="6858000"/>
          </a:xfrm>
          <a:prstGeom prst="rect">
            <a:avLst/>
          </a:prstGeom>
        </p:spPr>
      </p:pic>
      <p:sp>
        <p:nvSpPr>
          <p:cNvPr id="2" name="Titolo 1">
            <a:extLst>
              <a:ext uri="{FF2B5EF4-FFF2-40B4-BE49-F238E27FC236}">
                <a16:creationId xmlns:a16="http://schemas.microsoft.com/office/drawing/2014/main" id="{4F2326C5-FE45-4E0E-98C0-F1787EA26348}"/>
              </a:ext>
            </a:extLst>
          </p:cNvPr>
          <p:cNvSpPr>
            <a:spLocks noGrp="1"/>
          </p:cNvSpPr>
          <p:nvPr>
            <p:ph type="title"/>
          </p:nvPr>
        </p:nvSpPr>
        <p:spPr/>
        <p:txBody>
          <a:bodyPr/>
          <a:lstStyle/>
          <a:p>
            <a:r>
              <a:rPr lang="en-US" sz="5400" dirty="0"/>
              <a:t>Coreference Resolution</a:t>
            </a:r>
          </a:p>
        </p:txBody>
      </p:sp>
      <p:sp>
        <p:nvSpPr>
          <p:cNvPr id="8" name="CasellaDiTesto 7">
            <a:extLst>
              <a:ext uri="{FF2B5EF4-FFF2-40B4-BE49-F238E27FC236}">
                <a16:creationId xmlns:a16="http://schemas.microsoft.com/office/drawing/2014/main" id="{4D54386F-6032-49D5-AC1D-8B0FECEF77FB}"/>
              </a:ext>
            </a:extLst>
          </p:cNvPr>
          <p:cNvSpPr txBox="1"/>
          <p:nvPr/>
        </p:nvSpPr>
        <p:spPr>
          <a:xfrm>
            <a:off x="865956" y="1728293"/>
            <a:ext cx="10389917" cy="1885966"/>
          </a:xfrm>
          <a:prstGeom prst="rect">
            <a:avLst/>
          </a:prstGeom>
          <a:noFill/>
        </p:spPr>
        <p:txBody>
          <a:bodyPr wrap="square" rtlCol="0">
            <a:spAutoFit/>
          </a:bodyPr>
          <a:lstStyle/>
          <a:p>
            <a:pPr algn="just">
              <a:lnSpc>
                <a:spcPct val="150000"/>
              </a:lnSpc>
            </a:pPr>
            <a:r>
              <a:rPr lang="en-US" sz="2000" dirty="0"/>
              <a:t>Coreference resolution is the task of finding all expressions that refer to the same entity in a text. It is an important step for a lot of higher-level NLP tasks that involve natural language understanding such as document summarization, question answering, and information extraction.</a:t>
            </a:r>
          </a:p>
          <a:p>
            <a:pPr algn="just">
              <a:lnSpc>
                <a:spcPct val="150000"/>
              </a:lnSpc>
            </a:pPr>
            <a:r>
              <a:rPr lang="en-US" sz="2000" dirty="0"/>
              <a:t>This operation was performed through the </a:t>
            </a:r>
            <a:r>
              <a:rPr lang="en-US" sz="2000" dirty="0" err="1">
                <a:latin typeface="MonoLisa-Medium" panose="00000600000000000000" pitchFamily="2" charset="0"/>
              </a:rPr>
              <a:t>spaCy</a:t>
            </a:r>
            <a:r>
              <a:rPr lang="en-US" sz="2000" dirty="0"/>
              <a:t> library</a:t>
            </a:r>
          </a:p>
        </p:txBody>
      </p:sp>
      <p:pic>
        <p:nvPicPr>
          <p:cNvPr id="13" name="Picture 2">
            <a:extLst>
              <a:ext uri="{FF2B5EF4-FFF2-40B4-BE49-F238E27FC236}">
                <a16:creationId xmlns:a16="http://schemas.microsoft.com/office/drawing/2014/main" id="{DB342FEB-8E65-4EC5-90BD-78DF4D358D7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469" t="29051" r="10832" b="31839"/>
          <a:stretch/>
        </p:blipFill>
        <p:spPr bwMode="auto">
          <a:xfrm>
            <a:off x="143933" y="6104162"/>
            <a:ext cx="1253068" cy="6149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Picture 4">
            <a:extLst>
              <a:ext uri="{FF2B5EF4-FFF2-40B4-BE49-F238E27FC236}">
                <a16:creationId xmlns:a16="http://schemas.microsoft.com/office/drawing/2014/main" id="{6C4A6425-3FBA-4C8D-B1CA-3F58C45D70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63679" y="6080168"/>
            <a:ext cx="1584388" cy="6389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5" name="CasellaDiTesto 24">
            <a:extLst>
              <a:ext uri="{FF2B5EF4-FFF2-40B4-BE49-F238E27FC236}">
                <a16:creationId xmlns:a16="http://schemas.microsoft.com/office/drawing/2014/main" id="{866C1331-7DC8-BC34-F83F-2AD962CDD5BA}"/>
              </a:ext>
            </a:extLst>
          </p:cNvPr>
          <p:cNvSpPr txBox="1"/>
          <p:nvPr/>
        </p:nvSpPr>
        <p:spPr>
          <a:xfrm>
            <a:off x="865956" y="3494384"/>
            <a:ext cx="10389917" cy="504433"/>
          </a:xfrm>
          <a:prstGeom prst="rect">
            <a:avLst/>
          </a:prstGeom>
          <a:noFill/>
        </p:spPr>
        <p:txBody>
          <a:bodyPr wrap="square" rtlCol="0">
            <a:spAutoFit/>
          </a:bodyPr>
          <a:lstStyle/>
          <a:p>
            <a:pPr algn="just">
              <a:lnSpc>
                <a:spcPct val="150000"/>
              </a:lnSpc>
            </a:pPr>
            <a:r>
              <a:rPr lang="en-US" sz="2000" dirty="0"/>
              <a:t>Firstly, we merged the phrases and the </a:t>
            </a:r>
            <a:r>
              <a:rPr lang="en-US" sz="2000" dirty="0" err="1"/>
              <a:t>punctuatin</a:t>
            </a:r>
            <a:r>
              <a:rPr lang="en-US" sz="2000" dirty="0"/>
              <a:t> marks in chunk:</a:t>
            </a:r>
            <a:endParaRPr lang="it-IT" sz="2000" dirty="0"/>
          </a:p>
        </p:txBody>
      </p:sp>
      <p:grpSp>
        <p:nvGrpSpPr>
          <p:cNvPr id="6" name="Gruppo 5">
            <a:extLst>
              <a:ext uri="{FF2B5EF4-FFF2-40B4-BE49-F238E27FC236}">
                <a16:creationId xmlns:a16="http://schemas.microsoft.com/office/drawing/2014/main" id="{18966773-414E-4143-FBD2-4A2A5A6039C8}"/>
              </a:ext>
            </a:extLst>
          </p:cNvPr>
          <p:cNvGrpSpPr/>
          <p:nvPr/>
        </p:nvGrpSpPr>
        <p:grpSpPr>
          <a:xfrm>
            <a:off x="8016616" y="4519925"/>
            <a:ext cx="2563044" cy="1715069"/>
            <a:chOff x="8016616" y="4245605"/>
            <a:chExt cx="2563044" cy="1715069"/>
          </a:xfrm>
        </p:grpSpPr>
        <p:sp>
          <p:nvSpPr>
            <p:cNvPr id="26" name="CasellaDiTesto 25">
              <a:extLst>
                <a:ext uri="{FF2B5EF4-FFF2-40B4-BE49-F238E27FC236}">
                  <a16:creationId xmlns:a16="http://schemas.microsoft.com/office/drawing/2014/main" id="{8D201C9A-AF25-5284-3E86-E442DF0D412F}"/>
                </a:ext>
              </a:extLst>
            </p:cNvPr>
            <p:cNvSpPr txBox="1"/>
            <p:nvPr/>
          </p:nvSpPr>
          <p:spPr>
            <a:xfrm>
              <a:off x="8016616" y="4245605"/>
              <a:ext cx="2563044" cy="419217"/>
            </a:xfrm>
            <a:prstGeom prst="rect">
              <a:avLst/>
            </a:prstGeom>
            <a:noFill/>
          </p:spPr>
          <p:txBody>
            <a:bodyPr wrap="square" rtlCol="0">
              <a:spAutoFit/>
            </a:bodyPr>
            <a:lstStyle/>
            <a:p>
              <a:pPr algn="ctr">
                <a:lnSpc>
                  <a:spcPct val="150000"/>
                </a:lnSpc>
              </a:pPr>
              <a:r>
                <a:rPr lang="en-US" sz="1600" dirty="0" err="1">
                  <a:latin typeface="MonoLisa-Medium" panose="00000600000000000000" pitchFamily="2" charset="0"/>
                </a:rPr>
                <a:t>merge_phrases</a:t>
              </a:r>
              <a:r>
                <a:rPr lang="en-US" sz="1600" dirty="0">
                  <a:latin typeface="MonoLisa-Medium" panose="00000600000000000000" pitchFamily="2" charset="0"/>
                </a:rPr>
                <a:t>(doc)</a:t>
              </a:r>
              <a:endParaRPr lang="it-IT" sz="2000" dirty="0"/>
            </a:p>
          </p:txBody>
        </p:sp>
        <p:pic>
          <p:nvPicPr>
            <p:cNvPr id="13314" name="Picture 2">
              <a:extLst>
                <a:ext uri="{FF2B5EF4-FFF2-40B4-BE49-F238E27FC236}">
                  <a16:creationId xmlns:a16="http://schemas.microsoft.com/office/drawing/2014/main" id="{A5F33C31-C858-822F-5715-344E326637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14218" y="4786577"/>
              <a:ext cx="1767840" cy="632003"/>
            </a:xfrm>
            <a:prstGeom prst="rect">
              <a:avLst/>
            </a:prstGeom>
            <a:noFill/>
            <a:extLst>
              <a:ext uri="{909E8E84-426E-40DD-AFC4-6F175D3DCCD1}">
                <a14:hiddenFill xmlns:a14="http://schemas.microsoft.com/office/drawing/2010/main">
                  <a:solidFill>
                    <a:srgbClr val="FFFFFF"/>
                  </a:solidFill>
                </a14:hiddenFill>
              </a:ext>
            </a:extLst>
          </p:spPr>
        </p:pic>
        <p:sp>
          <p:nvSpPr>
            <p:cNvPr id="28" name="CasellaDiTesto 27">
              <a:extLst>
                <a:ext uri="{FF2B5EF4-FFF2-40B4-BE49-F238E27FC236}">
                  <a16:creationId xmlns:a16="http://schemas.microsoft.com/office/drawing/2014/main" id="{17996EE7-F678-CD67-88C1-FD12EF63E5EC}"/>
                </a:ext>
              </a:extLst>
            </p:cNvPr>
            <p:cNvSpPr txBox="1"/>
            <p:nvPr/>
          </p:nvSpPr>
          <p:spPr>
            <a:xfrm>
              <a:off x="8016616" y="5541457"/>
              <a:ext cx="2563044" cy="419217"/>
            </a:xfrm>
            <a:prstGeom prst="rect">
              <a:avLst/>
            </a:prstGeom>
            <a:noFill/>
          </p:spPr>
          <p:txBody>
            <a:bodyPr wrap="square" rtlCol="0">
              <a:spAutoFit/>
            </a:bodyPr>
            <a:lstStyle/>
            <a:p>
              <a:pPr algn="ctr">
                <a:lnSpc>
                  <a:spcPct val="150000"/>
                </a:lnSpc>
              </a:pPr>
              <a:r>
                <a:rPr lang="en-US" sz="1600" dirty="0" err="1">
                  <a:latin typeface="MonoLisa-Medium" panose="00000600000000000000" pitchFamily="2" charset="0"/>
                </a:rPr>
                <a:t>merge_punct</a:t>
              </a:r>
              <a:r>
                <a:rPr lang="en-US" sz="1600" dirty="0">
                  <a:latin typeface="MonoLisa-Medium" panose="00000600000000000000" pitchFamily="2" charset="0"/>
                </a:rPr>
                <a:t>(doc)</a:t>
              </a:r>
              <a:endParaRPr lang="it-IT" sz="2000" dirty="0"/>
            </a:p>
          </p:txBody>
        </p:sp>
      </p:grpSp>
      <p:grpSp>
        <p:nvGrpSpPr>
          <p:cNvPr id="57" name="Gruppo 56">
            <a:extLst>
              <a:ext uri="{FF2B5EF4-FFF2-40B4-BE49-F238E27FC236}">
                <a16:creationId xmlns:a16="http://schemas.microsoft.com/office/drawing/2014/main" id="{B7709FA6-B525-EDB6-DBA3-28B520DEDC4C}"/>
              </a:ext>
            </a:extLst>
          </p:cNvPr>
          <p:cNvGrpSpPr/>
          <p:nvPr/>
        </p:nvGrpSpPr>
        <p:grpSpPr>
          <a:xfrm>
            <a:off x="930704" y="4290013"/>
            <a:ext cx="5385923" cy="606292"/>
            <a:chOff x="659621" y="2822708"/>
            <a:chExt cx="4399104" cy="495206"/>
          </a:xfrm>
        </p:grpSpPr>
        <p:pic>
          <p:nvPicPr>
            <p:cNvPr id="58" name="Immagine 57">
              <a:extLst>
                <a:ext uri="{FF2B5EF4-FFF2-40B4-BE49-F238E27FC236}">
                  <a16:creationId xmlns:a16="http://schemas.microsoft.com/office/drawing/2014/main" id="{2CC77EAF-DA9E-95FA-9AA9-AA04FAD75D37}"/>
                </a:ext>
              </a:extLst>
            </p:cNvPr>
            <p:cNvPicPr>
              <a:picLocks noChangeAspect="1"/>
            </p:cNvPicPr>
            <p:nvPr/>
          </p:nvPicPr>
          <p:blipFill rotWithShape="1">
            <a:blip r:embed="rId6"/>
            <a:srcRect r="96034"/>
            <a:stretch/>
          </p:blipFill>
          <p:spPr>
            <a:xfrm>
              <a:off x="659621" y="2822708"/>
              <a:ext cx="419372" cy="495206"/>
            </a:xfrm>
            <a:prstGeom prst="rect">
              <a:avLst/>
            </a:prstGeom>
          </p:spPr>
        </p:pic>
        <p:pic>
          <p:nvPicPr>
            <p:cNvPr id="59" name="Immagine 58">
              <a:extLst>
                <a:ext uri="{FF2B5EF4-FFF2-40B4-BE49-F238E27FC236}">
                  <a16:creationId xmlns:a16="http://schemas.microsoft.com/office/drawing/2014/main" id="{60C0C575-CB9B-221D-82E2-06C739BF7077}"/>
                </a:ext>
              </a:extLst>
            </p:cNvPr>
            <p:cNvPicPr>
              <a:picLocks noChangeAspect="1"/>
            </p:cNvPicPr>
            <p:nvPr/>
          </p:nvPicPr>
          <p:blipFill rotWithShape="1">
            <a:blip r:embed="rId6"/>
            <a:srcRect l="10723" r="85311"/>
            <a:stretch/>
          </p:blipFill>
          <p:spPr>
            <a:xfrm>
              <a:off x="1133859" y="2822708"/>
              <a:ext cx="419372" cy="495206"/>
            </a:xfrm>
            <a:prstGeom prst="rect">
              <a:avLst/>
            </a:prstGeom>
          </p:spPr>
        </p:pic>
        <p:pic>
          <p:nvPicPr>
            <p:cNvPr id="60" name="Immagine 59">
              <a:extLst>
                <a:ext uri="{FF2B5EF4-FFF2-40B4-BE49-F238E27FC236}">
                  <a16:creationId xmlns:a16="http://schemas.microsoft.com/office/drawing/2014/main" id="{E6A02729-B347-031C-FDBD-2B4A38B30636}"/>
                </a:ext>
              </a:extLst>
            </p:cNvPr>
            <p:cNvPicPr>
              <a:picLocks noChangeAspect="1"/>
            </p:cNvPicPr>
            <p:nvPr/>
          </p:nvPicPr>
          <p:blipFill rotWithShape="1">
            <a:blip r:embed="rId6"/>
            <a:srcRect l="21186" r="74848"/>
            <a:stretch/>
          </p:blipFill>
          <p:spPr>
            <a:xfrm>
              <a:off x="1553231" y="2822708"/>
              <a:ext cx="419372" cy="495206"/>
            </a:xfrm>
            <a:prstGeom prst="rect">
              <a:avLst/>
            </a:prstGeom>
          </p:spPr>
        </p:pic>
        <p:pic>
          <p:nvPicPr>
            <p:cNvPr id="61" name="Immagine 60">
              <a:extLst>
                <a:ext uri="{FF2B5EF4-FFF2-40B4-BE49-F238E27FC236}">
                  <a16:creationId xmlns:a16="http://schemas.microsoft.com/office/drawing/2014/main" id="{6FF66162-2C2C-CEDD-9093-34CC6E2D79B7}"/>
                </a:ext>
              </a:extLst>
            </p:cNvPr>
            <p:cNvPicPr>
              <a:picLocks noChangeAspect="1"/>
            </p:cNvPicPr>
            <p:nvPr/>
          </p:nvPicPr>
          <p:blipFill rotWithShape="1">
            <a:blip r:embed="rId6"/>
            <a:srcRect l="32011" r="64023"/>
            <a:stretch/>
          </p:blipFill>
          <p:spPr>
            <a:xfrm>
              <a:off x="1972603" y="2822708"/>
              <a:ext cx="419372" cy="495206"/>
            </a:xfrm>
            <a:prstGeom prst="rect">
              <a:avLst/>
            </a:prstGeom>
          </p:spPr>
        </p:pic>
        <p:pic>
          <p:nvPicPr>
            <p:cNvPr id="62" name="Immagine 61">
              <a:extLst>
                <a:ext uri="{FF2B5EF4-FFF2-40B4-BE49-F238E27FC236}">
                  <a16:creationId xmlns:a16="http://schemas.microsoft.com/office/drawing/2014/main" id="{FDD397BC-7D55-D4A9-1DF1-517FF3CDDAC8}"/>
                </a:ext>
              </a:extLst>
            </p:cNvPr>
            <p:cNvPicPr>
              <a:picLocks noChangeAspect="1"/>
            </p:cNvPicPr>
            <p:nvPr/>
          </p:nvPicPr>
          <p:blipFill rotWithShape="1">
            <a:blip r:embed="rId6"/>
            <a:srcRect l="42700" r="53334"/>
            <a:stretch/>
          </p:blipFill>
          <p:spPr>
            <a:xfrm>
              <a:off x="2325095" y="2822708"/>
              <a:ext cx="419372" cy="495206"/>
            </a:xfrm>
            <a:prstGeom prst="rect">
              <a:avLst/>
            </a:prstGeom>
          </p:spPr>
        </p:pic>
        <p:pic>
          <p:nvPicPr>
            <p:cNvPr id="63" name="Immagine 62">
              <a:extLst>
                <a:ext uri="{FF2B5EF4-FFF2-40B4-BE49-F238E27FC236}">
                  <a16:creationId xmlns:a16="http://schemas.microsoft.com/office/drawing/2014/main" id="{2F22FEF3-CC1C-5B21-A558-5AAFB62DA3FC}"/>
                </a:ext>
              </a:extLst>
            </p:cNvPr>
            <p:cNvPicPr>
              <a:picLocks noChangeAspect="1"/>
            </p:cNvPicPr>
            <p:nvPr/>
          </p:nvPicPr>
          <p:blipFill rotWithShape="1">
            <a:blip r:embed="rId6"/>
            <a:srcRect l="52701" r="42694"/>
            <a:stretch/>
          </p:blipFill>
          <p:spPr>
            <a:xfrm>
              <a:off x="2677587" y="2822708"/>
              <a:ext cx="486954" cy="495206"/>
            </a:xfrm>
            <a:prstGeom prst="rect">
              <a:avLst/>
            </a:prstGeom>
          </p:spPr>
        </p:pic>
        <p:pic>
          <p:nvPicPr>
            <p:cNvPr id="64" name="Immagine 63">
              <a:extLst>
                <a:ext uri="{FF2B5EF4-FFF2-40B4-BE49-F238E27FC236}">
                  <a16:creationId xmlns:a16="http://schemas.microsoft.com/office/drawing/2014/main" id="{1956D2D5-9538-BCB6-6B97-090286BED653}"/>
                </a:ext>
              </a:extLst>
            </p:cNvPr>
            <p:cNvPicPr>
              <a:picLocks noChangeAspect="1"/>
            </p:cNvPicPr>
            <p:nvPr/>
          </p:nvPicPr>
          <p:blipFill rotWithShape="1">
            <a:blip r:embed="rId6"/>
            <a:srcRect l="63468" r="31784"/>
            <a:stretch/>
          </p:blipFill>
          <p:spPr>
            <a:xfrm>
              <a:off x="3164541" y="2822708"/>
              <a:ext cx="502024" cy="495206"/>
            </a:xfrm>
            <a:prstGeom prst="rect">
              <a:avLst/>
            </a:prstGeom>
          </p:spPr>
        </p:pic>
        <p:pic>
          <p:nvPicPr>
            <p:cNvPr id="65" name="Immagine 64">
              <a:extLst>
                <a:ext uri="{FF2B5EF4-FFF2-40B4-BE49-F238E27FC236}">
                  <a16:creationId xmlns:a16="http://schemas.microsoft.com/office/drawing/2014/main" id="{5A39A00B-7CA9-ABB2-125E-608F9FBF64B6}"/>
                </a:ext>
              </a:extLst>
            </p:cNvPr>
            <p:cNvPicPr>
              <a:picLocks noChangeAspect="1"/>
            </p:cNvPicPr>
            <p:nvPr/>
          </p:nvPicPr>
          <p:blipFill rotWithShape="1">
            <a:blip r:embed="rId6"/>
            <a:srcRect l="73954" r="21298"/>
            <a:stretch/>
          </p:blipFill>
          <p:spPr>
            <a:xfrm>
              <a:off x="3601278" y="2822708"/>
              <a:ext cx="502024" cy="495206"/>
            </a:xfrm>
            <a:prstGeom prst="rect">
              <a:avLst/>
            </a:prstGeom>
          </p:spPr>
        </p:pic>
        <p:pic>
          <p:nvPicPr>
            <p:cNvPr id="66" name="Immagine 65">
              <a:extLst>
                <a:ext uri="{FF2B5EF4-FFF2-40B4-BE49-F238E27FC236}">
                  <a16:creationId xmlns:a16="http://schemas.microsoft.com/office/drawing/2014/main" id="{2A23D3E8-1CEC-46C6-EE79-86CDA6F53C3F}"/>
                </a:ext>
              </a:extLst>
            </p:cNvPr>
            <p:cNvPicPr>
              <a:picLocks noChangeAspect="1"/>
            </p:cNvPicPr>
            <p:nvPr/>
          </p:nvPicPr>
          <p:blipFill rotWithShape="1">
            <a:blip r:embed="rId6"/>
            <a:srcRect l="84834" r="10418"/>
            <a:stretch/>
          </p:blipFill>
          <p:spPr>
            <a:xfrm>
              <a:off x="4103302" y="2822708"/>
              <a:ext cx="502024" cy="495206"/>
            </a:xfrm>
            <a:prstGeom prst="rect">
              <a:avLst/>
            </a:prstGeom>
          </p:spPr>
        </p:pic>
        <p:pic>
          <p:nvPicPr>
            <p:cNvPr id="67" name="Immagine 66">
              <a:extLst>
                <a:ext uri="{FF2B5EF4-FFF2-40B4-BE49-F238E27FC236}">
                  <a16:creationId xmlns:a16="http://schemas.microsoft.com/office/drawing/2014/main" id="{393CBE8E-B242-4AB6-FA0B-D479D122D234}"/>
                </a:ext>
              </a:extLst>
            </p:cNvPr>
            <p:cNvPicPr>
              <a:picLocks noChangeAspect="1"/>
            </p:cNvPicPr>
            <p:nvPr/>
          </p:nvPicPr>
          <p:blipFill rotWithShape="1">
            <a:blip r:embed="rId6"/>
            <a:srcRect l="95263" r="-11"/>
            <a:stretch/>
          </p:blipFill>
          <p:spPr>
            <a:xfrm>
              <a:off x="4556701" y="2822708"/>
              <a:ext cx="502024" cy="495206"/>
            </a:xfrm>
            <a:prstGeom prst="rect">
              <a:avLst/>
            </a:prstGeom>
          </p:spPr>
        </p:pic>
      </p:grpSp>
      <p:grpSp>
        <p:nvGrpSpPr>
          <p:cNvPr id="74" name="Gruppo 73">
            <a:extLst>
              <a:ext uri="{FF2B5EF4-FFF2-40B4-BE49-F238E27FC236}">
                <a16:creationId xmlns:a16="http://schemas.microsoft.com/office/drawing/2014/main" id="{58F8354C-ADB4-8E3B-FF3D-9DA58AD9957D}"/>
              </a:ext>
            </a:extLst>
          </p:cNvPr>
          <p:cNvGrpSpPr/>
          <p:nvPr/>
        </p:nvGrpSpPr>
        <p:grpSpPr>
          <a:xfrm>
            <a:off x="1294944" y="5658971"/>
            <a:ext cx="4579958" cy="591953"/>
            <a:chOff x="1616527" y="2399090"/>
            <a:chExt cx="4579958" cy="591953"/>
          </a:xfrm>
        </p:grpSpPr>
        <p:pic>
          <p:nvPicPr>
            <p:cNvPr id="75" name="Immagine 74">
              <a:extLst>
                <a:ext uri="{FF2B5EF4-FFF2-40B4-BE49-F238E27FC236}">
                  <a16:creationId xmlns:a16="http://schemas.microsoft.com/office/drawing/2014/main" id="{BB98411F-AC72-5EA2-5694-77F7AB19F5D9}"/>
                </a:ext>
              </a:extLst>
            </p:cNvPr>
            <p:cNvPicPr>
              <a:picLocks noChangeAspect="1"/>
            </p:cNvPicPr>
            <p:nvPr/>
          </p:nvPicPr>
          <p:blipFill rotWithShape="1">
            <a:blip r:embed="rId7"/>
            <a:srcRect r="88190"/>
            <a:stretch/>
          </p:blipFill>
          <p:spPr>
            <a:xfrm>
              <a:off x="1616527" y="2402731"/>
              <a:ext cx="843209" cy="588312"/>
            </a:xfrm>
            <a:prstGeom prst="rect">
              <a:avLst/>
            </a:prstGeom>
          </p:spPr>
        </p:pic>
        <p:pic>
          <p:nvPicPr>
            <p:cNvPr id="76" name="Immagine 75">
              <a:extLst>
                <a:ext uri="{FF2B5EF4-FFF2-40B4-BE49-F238E27FC236}">
                  <a16:creationId xmlns:a16="http://schemas.microsoft.com/office/drawing/2014/main" id="{CA18C485-5486-442C-257B-00FD48B41ADF}"/>
                </a:ext>
              </a:extLst>
            </p:cNvPr>
            <p:cNvPicPr>
              <a:picLocks noChangeAspect="1"/>
            </p:cNvPicPr>
            <p:nvPr/>
          </p:nvPicPr>
          <p:blipFill rotWithShape="1">
            <a:blip r:embed="rId7"/>
            <a:srcRect l="21772" r="66418"/>
            <a:stretch/>
          </p:blipFill>
          <p:spPr>
            <a:xfrm>
              <a:off x="2447987" y="2399090"/>
              <a:ext cx="843209" cy="588312"/>
            </a:xfrm>
            <a:prstGeom prst="rect">
              <a:avLst/>
            </a:prstGeom>
          </p:spPr>
        </p:pic>
        <p:pic>
          <p:nvPicPr>
            <p:cNvPr id="77" name="Immagine 76">
              <a:extLst>
                <a:ext uri="{FF2B5EF4-FFF2-40B4-BE49-F238E27FC236}">
                  <a16:creationId xmlns:a16="http://schemas.microsoft.com/office/drawing/2014/main" id="{3978496B-8536-1202-62B1-FF8C6193613E}"/>
                </a:ext>
              </a:extLst>
            </p:cNvPr>
            <p:cNvPicPr>
              <a:picLocks noChangeAspect="1"/>
            </p:cNvPicPr>
            <p:nvPr/>
          </p:nvPicPr>
          <p:blipFill rotWithShape="1">
            <a:blip r:embed="rId7"/>
            <a:srcRect l="40310" r="40948"/>
            <a:stretch/>
          </p:blipFill>
          <p:spPr>
            <a:xfrm>
              <a:off x="3276171" y="2399090"/>
              <a:ext cx="1338156" cy="588312"/>
            </a:xfrm>
            <a:prstGeom prst="rect">
              <a:avLst/>
            </a:prstGeom>
          </p:spPr>
        </p:pic>
        <p:pic>
          <p:nvPicPr>
            <p:cNvPr id="78" name="Immagine 77">
              <a:extLst>
                <a:ext uri="{FF2B5EF4-FFF2-40B4-BE49-F238E27FC236}">
                  <a16:creationId xmlns:a16="http://schemas.microsoft.com/office/drawing/2014/main" id="{E7CAA8CB-2828-A019-6826-C9140F2002DF}"/>
                </a:ext>
              </a:extLst>
            </p:cNvPr>
            <p:cNvPicPr>
              <a:picLocks noChangeAspect="1"/>
            </p:cNvPicPr>
            <p:nvPr/>
          </p:nvPicPr>
          <p:blipFill rotWithShape="1">
            <a:blip r:embed="rId7"/>
            <a:srcRect l="65700" r="22490"/>
            <a:stretch/>
          </p:blipFill>
          <p:spPr>
            <a:xfrm>
              <a:off x="4613010" y="2399090"/>
              <a:ext cx="843209" cy="588312"/>
            </a:xfrm>
            <a:prstGeom prst="rect">
              <a:avLst/>
            </a:prstGeom>
          </p:spPr>
        </p:pic>
        <p:pic>
          <p:nvPicPr>
            <p:cNvPr id="79" name="Immagine 78">
              <a:extLst>
                <a:ext uri="{FF2B5EF4-FFF2-40B4-BE49-F238E27FC236}">
                  <a16:creationId xmlns:a16="http://schemas.microsoft.com/office/drawing/2014/main" id="{51A792D6-88C1-13CE-29BC-7C1DC139A40A}"/>
                </a:ext>
              </a:extLst>
            </p:cNvPr>
            <p:cNvPicPr>
              <a:picLocks noChangeAspect="1"/>
            </p:cNvPicPr>
            <p:nvPr/>
          </p:nvPicPr>
          <p:blipFill rotWithShape="1">
            <a:blip r:embed="rId7"/>
            <a:srcRect l="87554" t="-619" r="636" b="619"/>
            <a:stretch/>
          </p:blipFill>
          <p:spPr>
            <a:xfrm>
              <a:off x="5353276" y="2399090"/>
              <a:ext cx="843209" cy="588312"/>
            </a:xfrm>
            <a:prstGeom prst="rect">
              <a:avLst/>
            </a:prstGeom>
          </p:spPr>
        </p:pic>
      </p:grpSp>
      <p:pic>
        <p:nvPicPr>
          <p:cNvPr id="80" name="Elemento grafico 79" descr="Indietro con riempimento a tinta unita">
            <a:extLst>
              <a:ext uri="{FF2B5EF4-FFF2-40B4-BE49-F238E27FC236}">
                <a16:creationId xmlns:a16="http://schemas.microsoft.com/office/drawing/2014/main" id="{9BA0AB3A-B601-D8E0-F4C0-AE3EC26B472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13063495" flipV="1">
            <a:off x="6902965" y="4278067"/>
            <a:ext cx="664865" cy="664865"/>
          </a:xfrm>
          <a:prstGeom prst="rect">
            <a:avLst/>
          </a:prstGeom>
          <a:effectLst>
            <a:outerShdw blurRad="50800" dist="38100" dir="2700000" algn="tl" rotWithShape="0">
              <a:prstClr val="black">
                <a:alpha val="40000"/>
              </a:prstClr>
            </a:outerShdw>
          </a:effectLst>
        </p:spPr>
      </p:pic>
      <p:pic>
        <p:nvPicPr>
          <p:cNvPr id="81" name="Elemento grafico 80" descr="Indietro con riempimento a tinta unita">
            <a:extLst>
              <a:ext uri="{FF2B5EF4-FFF2-40B4-BE49-F238E27FC236}">
                <a16:creationId xmlns:a16="http://schemas.microsoft.com/office/drawing/2014/main" id="{EB1B4DF2-F893-D589-CB38-822A0533F5B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10958046" flipH="1">
            <a:off x="6902967" y="5620695"/>
            <a:ext cx="664865" cy="664865"/>
          </a:xfrm>
          <a:prstGeom prst="rect">
            <a:avLst/>
          </a:prstGeom>
          <a:effectLst>
            <a:outerShdw blurRad="50800" dist="38100" dir="2700000" algn="tl" rotWithShape="0">
              <a:prstClr val="black">
                <a:alpha val="40000"/>
              </a:prstClr>
            </a:outerShdw>
          </a:effectLst>
        </p:spPr>
      </p:pic>
      <p:sp>
        <p:nvSpPr>
          <p:cNvPr id="94" name="CasellaDiTesto 93">
            <a:extLst>
              <a:ext uri="{FF2B5EF4-FFF2-40B4-BE49-F238E27FC236}">
                <a16:creationId xmlns:a16="http://schemas.microsoft.com/office/drawing/2014/main" id="{D74A2AAD-4A95-3F3E-DA09-83EFD93A03CC}"/>
              </a:ext>
            </a:extLst>
          </p:cNvPr>
          <p:cNvSpPr txBox="1"/>
          <p:nvPr/>
        </p:nvSpPr>
        <p:spPr>
          <a:xfrm>
            <a:off x="865956" y="3494384"/>
            <a:ext cx="10389917" cy="504433"/>
          </a:xfrm>
          <a:prstGeom prst="rect">
            <a:avLst/>
          </a:prstGeom>
          <a:noFill/>
        </p:spPr>
        <p:txBody>
          <a:bodyPr wrap="square" rtlCol="0">
            <a:spAutoFit/>
          </a:bodyPr>
          <a:lstStyle/>
          <a:p>
            <a:pPr algn="just">
              <a:lnSpc>
                <a:spcPct val="150000"/>
              </a:lnSpc>
            </a:pPr>
            <a:r>
              <a:rPr lang="en-US" sz="2000" dirty="0"/>
              <a:t>Then, we applied the Coreference Resolution:</a:t>
            </a:r>
            <a:endParaRPr lang="it-IT" sz="2000" dirty="0"/>
          </a:p>
        </p:txBody>
      </p:sp>
      <p:grpSp>
        <p:nvGrpSpPr>
          <p:cNvPr id="95" name="Gruppo 94">
            <a:extLst>
              <a:ext uri="{FF2B5EF4-FFF2-40B4-BE49-F238E27FC236}">
                <a16:creationId xmlns:a16="http://schemas.microsoft.com/office/drawing/2014/main" id="{A77643CE-0775-E809-CC04-36CAD5F520D3}"/>
              </a:ext>
            </a:extLst>
          </p:cNvPr>
          <p:cNvGrpSpPr/>
          <p:nvPr/>
        </p:nvGrpSpPr>
        <p:grpSpPr>
          <a:xfrm>
            <a:off x="1068686" y="5376900"/>
            <a:ext cx="5276088" cy="1173194"/>
            <a:chOff x="6380098" y="4245605"/>
            <a:chExt cx="5276088" cy="1173194"/>
          </a:xfrm>
        </p:grpSpPr>
        <p:sp>
          <p:nvSpPr>
            <p:cNvPr id="96" name="CasellaDiTesto 95">
              <a:extLst>
                <a:ext uri="{FF2B5EF4-FFF2-40B4-BE49-F238E27FC236}">
                  <a16:creationId xmlns:a16="http://schemas.microsoft.com/office/drawing/2014/main" id="{AF3CE0DB-B6CB-85A4-2C9E-4C4D8BF69588}"/>
                </a:ext>
              </a:extLst>
            </p:cNvPr>
            <p:cNvSpPr txBox="1"/>
            <p:nvPr/>
          </p:nvSpPr>
          <p:spPr>
            <a:xfrm>
              <a:off x="6380098" y="4245605"/>
              <a:ext cx="5276088" cy="419217"/>
            </a:xfrm>
            <a:prstGeom prst="rect">
              <a:avLst/>
            </a:prstGeom>
            <a:noFill/>
          </p:spPr>
          <p:txBody>
            <a:bodyPr wrap="square" rtlCol="0">
              <a:spAutoFit/>
            </a:bodyPr>
            <a:lstStyle/>
            <a:p>
              <a:pPr algn="ctr">
                <a:lnSpc>
                  <a:spcPct val="150000"/>
                </a:lnSpc>
              </a:pPr>
              <a:r>
                <a:rPr lang="it-IT" sz="1600" dirty="0" err="1">
                  <a:effectLst/>
                  <a:latin typeface="MonoLisa-Medium" panose="00000600000000000000" pitchFamily="2" charset="0"/>
                  <a:ea typeface="Arial" panose="020B0604020202020204" pitchFamily="34" charset="0"/>
                  <a:cs typeface="Arial" panose="020B0604020202020204" pitchFamily="34" charset="0"/>
                </a:rPr>
                <a:t>displacy.render</a:t>
              </a:r>
              <a:r>
                <a:rPr lang="it-IT" sz="1600" dirty="0">
                  <a:effectLst/>
                  <a:latin typeface="MonoLisa-Medium" panose="00000600000000000000" pitchFamily="2" charset="0"/>
                  <a:ea typeface="Arial" panose="020B0604020202020204" pitchFamily="34" charset="0"/>
                  <a:cs typeface="Arial" panose="020B0604020202020204" pitchFamily="34" charset="0"/>
                </a:rPr>
                <a:t>(doc, </a:t>
              </a:r>
              <a:r>
                <a:rPr lang="it-IT" sz="1600" dirty="0" err="1">
                  <a:effectLst/>
                  <a:latin typeface="MonoLisa-Medium" panose="00000600000000000000" pitchFamily="2" charset="0"/>
                  <a:ea typeface="Arial" panose="020B0604020202020204" pitchFamily="34" charset="0"/>
                  <a:cs typeface="Arial" panose="020B0604020202020204" pitchFamily="34" charset="0"/>
                </a:rPr>
                <a:t>jupyter</a:t>
              </a:r>
              <a:r>
                <a:rPr lang="it-IT" sz="1600" dirty="0">
                  <a:effectLst/>
                  <a:latin typeface="MonoLisa-Medium" panose="00000600000000000000" pitchFamily="2" charset="0"/>
                  <a:ea typeface="Arial" panose="020B0604020202020204" pitchFamily="34" charset="0"/>
                  <a:cs typeface="Arial" panose="020B0604020202020204" pitchFamily="34" charset="0"/>
                </a:rPr>
                <a:t>=</a:t>
              </a:r>
              <a:r>
                <a:rPr lang="it-IT" sz="1600" dirty="0">
                  <a:solidFill>
                    <a:srgbClr val="00B0F0"/>
                  </a:solidFill>
                  <a:effectLst/>
                  <a:latin typeface="MonoLisa-Medium" panose="00000600000000000000" pitchFamily="2" charset="0"/>
                  <a:ea typeface="Arial" panose="020B0604020202020204" pitchFamily="34" charset="0"/>
                  <a:cs typeface="Arial" panose="020B0604020202020204" pitchFamily="34" charset="0"/>
                </a:rPr>
                <a:t>True</a:t>
              </a:r>
              <a:r>
                <a:rPr lang="it-IT" sz="1600" dirty="0">
                  <a:effectLst/>
                  <a:latin typeface="MonoLisa-Medium" panose="00000600000000000000" pitchFamily="2" charset="0"/>
                  <a:ea typeface="Arial" panose="020B0604020202020204" pitchFamily="34" charset="0"/>
                  <a:cs typeface="Arial" panose="020B0604020202020204" pitchFamily="34" charset="0"/>
                </a:rPr>
                <a:t>)</a:t>
              </a:r>
              <a:r>
                <a:rPr lang="it-IT" sz="1600" dirty="0">
                  <a:effectLst/>
                  <a:latin typeface="Arial" panose="020B0604020202020204" pitchFamily="34" charset="0"/>
                  <a:ea typeface="Arial" panose="020B0604020202020204" pitchFamily="34" charset="0"/>
                </a:rPr>
                <a:t> </a:t>
              </a:r>
              <a:endParaRPr lang="it-IT" dirty="0"/>
            </a:p>
          </p:txBody>
        </p:sp>
        <p:pic>
          <p:nvPicPr>
            <p:cNvPr id="97" name="Picture 2">
              <a:extLst>
                <a:ext uri="{FF2B5EF4-FFF2-40B4-BE49-F238E27FC236}">
                  <a16:creationId xmlns:a16="http://schemas.microsoft.com/office/drawing/2014/main" id="{26E4B6C9-5DD1-2111-1F09-D8E2105C958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34222" y="4786796"/>
              <a:ext cx="1767840" cy="632003"/>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104" name="Oggetto 103">
            <a:extLst>
              <a:ext uri="{FF2B5EF4-FFF2-40B4-BE49-F238E27FC236}">
                <a16:creationId xmlns:a16="http://schemas.microsoft.com/office/drawing/2014/main" id="{84E431E1-1EB8-78DD-39C8-C276549B633F}"/>
              </a:ext>
            </a:extLst>
          </p:cNvPr>
          <p:cNvGraphicFramePr>
            <a:graphicFrameLocks noChangeAspect="1"/>
          </p:cNvGraphicFramePr>
          <p:nvPr>
            <p:extLst>
              <p:ext uri="{D42A27DB-BD31-4B8C-83A1-F6EECF244321}">
                <p14:modId xmlns:p14="http://schemas.microsoft.com/office/powerpoint/2010/main" val="2165674218"/>
              </p:ext>
            </p:extLst>
          </p:nvPr>
        </p:nvGraphicFramePr>
        <p:xfrm>
          <a:off x="6234036" y="4351260"/>
          <a:ext cx="5578520" cy="1667477"/>
        </p:xfrm>
        <a:graphic>
          <a:graphicData uri="http://schemas.openxmlformats.org/presentationml/2006/ole">
            <mc:AlternateContent xmlns:mc="http://schemas.openxmlformats.org/markup-compatibility/2006">
              <mc:Choice xmlns:v="urn:schemas-microsoft-com:vml" Requires="v">
                <p:oleObj name="Document" r:id="rId10" imgW="6117372" imgH="1829455" progId="Word.OpenDocumentText.12">
                  <p:embed/>
                </p:oleObj>
              </mc:Choice>
              <mc:Fallback>
                <p:oleObj name="Document" r:id="rId10" imgW="6117372" imgH="1829455" progId="Word.OpenDocumentText.12">
                  <p:embed/>
                  <p:pic>
                    <p:nvPicPr>
                      <p:cNvPr id="106" name="Oggetto 105">
                        <a:extLst>
                          <a:ext uri="{FF2B5EF4-FFF2-40B4-BE49-F238E27FC236}">
                            <a16:creationId xmlns:a16="http://schemas.microsoft.com/office/drawing/2014/main" id="{18AB7D88-3E71-8A69-6029-226F9159C2C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34036" y="4351260"/>
                        <a:ext cx="5578520" cy="1667477"/>
                      </a:xfrm>
                      <a:prstGeom prst="rect">
                        <a:avLst/>
                      </a:prstGeom>
                      <a:noFill/>
                    </p:spPr>
                  </p:pic>
                </p:oleObj>
              </mc:Fallback>
            </mc:AlternateContent>
          </a:graphicData>
        </a:graphic>
      </p:graphicFrame>
      <p:pic>
        <p:nvPicPr>
          <p:cNvPr id="105" name="Elemento grafico 104" descr="Indietro con riempimento a tinta unita">
            <a:extLst>
              <a:ext uri="{FF2B5EF4-FFF2-40B4-BE49-F238E27FC236}">
                <a16:creationId xmlns:a16="http://schemas.microsoft.com/office/drawing/2014/main" id="{542EBAC6-43DB-9A93-57B0-D463AD1E71A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11464417" flipV="1">
            <a:off x="5884875" y="4802998"/>
            <a:ext cx="664865" cy="664865"/>
          </a:xfrm>
          <a:prstGeom prst="rect">
            <a:avLst/>
          </a:prstGeom>
          <a:effectLst>
            <a:outerShdw blurRad="50800" dist="38100" dir="2700000" algn="tl" rotWithShape="0">
              <a:prstClr val="black">
                <a:alpha val="40000"/>
              </a:prstClr>
            </a:outerShdw>
          </a:effectLst>
        </p:spPr>
      </p:pic>
      <p:pic>
        <p:nvPicPr>
          <p:cNvPr id="106" name="Elemento grafico 105" descr="Freccia: diritta con riempimento a tinta unita">
            <a:extLst>
              <a:ext uri="{FF2B5EF4-FFF2-40B4-BE49-F238E27FC236}">
                <a16:creationId xmlns:a16="http://schemas.microsoft.com/office/drawing/2014/main" id="{4A5FCCBF-1A9A-DBF4-C70D-FE82A40A0DFD}"/>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rot="16200000">
            <a:off x="3412574" y="4937211"/>
            <a:ext cx="588312" cy="588312"/>
          </a:xfrm>
          <a:prstGeom prst="rect">
            <a:avLst/>
          </a:prstGeom>
        </p:spPr>
      </p:pic>
    </p:spTree>
    <p:extLst>
      <p:ext uri="{BB962C8B-B14F-4D97-AF65-F5344CB8AC3E}">
        <p14:creationId xmlns:p14="http://schemas.microsoft.com/office/powerpoint/2010/main" val="37908107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150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childTnLst>
                          </p:cTn>
                        </p:par>
                        <p:par>
                          <p:cTn id="12" fill="hold">
                            <p:stCondLst>
                              <p:cond delay="2500"/>
                            </p:stCondLst>
                            <p:childTnLst>
                              <p:par>
                                <p:cTn id="13" presetID="22" presetClass="entr" presetSubtype="8" fill="hold" nodeType="afterEffect">
                                  <p:stCondLst>
                                    <p:cond delay="0"/>
                                  </p:stCondLst>
                                  <p:childTnLst>
                                    <p:set>
                                      <p:cBhvr>
                                        <p:cTn id="14" dur="1" fill="hold">
                                          <p:stCondLst>
                                            <p:cond delay="0"/>
                                          </p:stCondLst>
                                        </p:cTn>
                                        <p:tgtEl>
                                          <p:spTgt spid="57"/>
                                        </p:tgtEl>
                                        <p:attrNameLst>
                                          <p:attrName>style.visibility</p:attrName>
                                        </p:attrNameLst>
                                      </p:cBhvr>
                                      <p:to>
                                        <p:strVal val="visible"/>
                                      </p:to>
                                    </p:set>
                                    <p:animEffect transition="in" filter="wipe(left)">
                                      <p:cBhvr>
                                        <p:cTn id="15" dur="500"/>
                                        <p:tgtEl>
                                          <p:spTgt spid="57"/>
                                        </p:tgtEl>
                                      </p:cBhvr>
                                    </p:animEffect>
                                  </p:childTnLst>
                                </p:cTn>
                              </p:par>
                            </p:childTnLst>
                          </p:cTn>
                        </p:par>
                        <p:par>
                          <p:cTn id="16" fill="hold">
                            <p:stCondLst>
                              <p:cond delay="3000"/>
                            </p:stCondLst>
                            <p:childTnLst>
                              <p:par>
                                <p:cTn id="17" presetID="22" presetClass="entr" presetSubtype="8" fill="hold" nodeType="afterEffect">
                                  <p:stCondLst>
                                    <p:cond delay="0"/>
                                  </p:stCondLst>
                                  <p:childTnLst>
                                    <p:set>
                                      <p:cBhvr>
                                        <p:cTn id="18" dur="1" fill="hold">
                                          <p:stCondLst>
                                            <p:cond delay="0"/>
                                          </p:stCondLst>
                                        </p:cTn>
                                        <p:tgtEl>
                                          <p:spTgt spid="80"/>
                                        </p:tgtEl>
                                        <p:attrNameLst>
                                          <p:attrName>style.visibility</p:attrName>
                                        </p:attrNameLst>
                                      </p:cBhvr>
                                      <p:to>
                                        <p:strVal val="visible"/>
                                      </p:to>
                                    </p:set>
                                    <p:animEffect transition="in" filter="wipe(left)">
                                      <p:cBhvr>
                                        <p:cTn id="19" dur="500"/>
                                        <p:tgtEl>
                                          <p:spTgt spid="80"/>
                                        </p:tgtEl>
                                      </p:cBhvr>
                                    </p:animEffect>
                                  </p:childTnLst>
                                </p:cTn>
                              </p:par>
                            </p:childTnLst>
                          </p:cTn>
                        </p:par>
                        <p:par>
                          <p:cTn id="20" fill="hold">
                            <p:stCondLst>
                              <p:cond delay="3500"/>
                            </p:stCondLst>
                            <p:childTnLst>
                              <p:par>
                                <p:cTn id="21" presetID="22" presetClass="entr" presetSubtype="1"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up)">
                                      <p:cBhvr>
                                        <p:cTn id="23" dur="500"/>
                                        <p:tgtEl>
                                          <p:spTgt spid="6"/>
                                        </p:tgtEl>
                                      </p:cBhvr>
                                    </p:animEffect>
                                  </p:childTnLst>
                                </p:cTn>
                              </p:par>
                            </p:childTnLst>
                          </p:cTn>
                        </p:par>
                        <p:par>
                          <p:cTn id="24" fill="hold">
                            <p:stCondLst>
                              <p:cond delay="4000"/>
                            </p:stCondLst>
                            <p:childTnLst>
                              <p:par>
                                <p:cTn id="25" presetID="22" presetClass="entr" presetSubtype="2" fill="hold" nodeType="afterEffect">
                                  <p:stCondLst>
                                    <p:cond delay="0"/>
                                  </p:stCondLst>
                                  <p:childTnLst>
                                    <p:set>
                                      <p:cBhvr>
                                        <p:cTn id="26" dur="1" fill="hold">
                                          <p:stCondLst>
                                            <p:cond delay="0"/>
                                          </p:stCondLst>
                                        </p:cTn>
                                        <p:tgtEl>
                                          <p:spTgt spid="81"/>
                                        </p:tgtEl>
                                        <p:attrNameLst>
                                          <p:attrName>style.visibility</p:attrName>
                                        </p:attrNameLst>
                                      </p:cBhvr>
                                      <p:to>
                                        <p:strVal val="visible"/>
                                      </p:to>
                                    </p:set>
                                    <p:animEffect transition="in" filter="wipe(right)">
                                      <p:cBhvr>
                                        <p:cTn id="27" dur="500"/>
                                        <p:tgtEl>
                                          <p:spTgt spid="81"/>
                                        </p:tgtEl>
                                      </p:cBhvr>
                                    </p:animEffect>
                                  </p:childTnLst>
                                </p:cTn>
                              </p:par>
                            </p:childTnLst>
                          </p:cTn>
                        </p:par>
                        <p:par>
                          <p:cTn id="28" fill="hold">
                            <p:stCondLst>
                              <p:cond delay="4500"/>
                            </p:stCondLst>
                            <p:childTnLst>
                              <p:par>
                                <p:cTn id="29" presetID="22" presetClass="entr" presetSubtype="2" fill="hold" nodeType="afterEffect">
                                  <p:stCondLst>
                                    <p:cond delay="0"/>
                                  </p:stCondLst>
                                  <p:childTnLst>
                                    <p:set>
                                      <p:cBhvr>
                                        <p:cTn id="30" dur="1" fill="hold">
                                          <p:stCondLst>
                                            <p:cond delay="0"/>
                                          </p:stCondLst>
                                        </p:cTn>
                                        <p:tgtEl>
                                          <p:spTgt spid="74"/>
                                        </p:tgtEl>
                                        <p:attrNameLst>
                                          <p:attrName>style.visibility</p:attrName>
                                        </p:attrNameLst>
                                      </p:cBhvr>
                                      <p:to>
                                        <p:strVal val="visible"/>
                                      </p:to>
                                    </p:set>
                                    <p:animEffect transition="in" filter="wipe(right)">
                                      <p:cBhvr>
                                        <p:cTn id="31" dur="500"/>
                                        <p:tgtEl>
                                          <p:spTgt spid="7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grpId="1" nodeType="clickEffect">
                                  <p:stCondLst>
                                    <p:cond delay="0"/>
                                  </p:stCondLst>
                                  <p:childTnLst>
                                    <p:animEffect transition="out" filter="fade">
                                      <p:cBhvr>
                                        <p:cTn id="35" dur="500"/>
                                        <p:tgtEl>
                                          <p:spTgt spid="25"/>
                                        </p:tgtEl>
                                      </p:cBhvr>
                                    </p:animEffect>
                                    <p:set>
                                      <p:cBhvr>
                                        <p:cTn id="36" dur="1" fill="hold">
                                          <p:stCondLst>
                                            <p:cond delay="499"/>
                                          </p:stCondLst>
                                        </p:cTn>
                                        <p:tgtEl>
                                          <p:spTgt spid="25"/>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57"/>
                                        </p:tgtEl>
                                      </p:cBhvr>
                                    </p:animEffect>
                                    <p:set>
                                      <p:cBhvr>
                                        <p:cTn id="39" dur="1" fill="hold">
                                          <p:stCondLst>
                                            <p:cond delay="499"/>
                                          </p:stCondLst>
                                        </p:cTn>
                                        <p:tgtEl>
                                          <p:spTgt spid="57"/>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500"/>
                                        <p:tgtEl>
                                          <p:spTgt spid="80"/>
                                        </p:tgtEl>
                                      </p:cBhvr>
                                    </p:animEffect>
                                    <p:set>
                                      <p:cBhvr>
                                        <p:cTn id="42" dur="1" fill="hold">
                                          <p:stCondLst>
                                            <p:cond delay="499"/>
                                          </p:stCondLst>
                                        </p:cTn>
                                        <p:tgtEl>
                                          <p:spTgt spid="80"/>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500"/>
                                        <p:tgtEl>
                                          <p:spTgt spid="6"/>
                                        </p:tgtEl>
                                      </p:cBhvr>
                                    </p:animEffect>
                                    <p:set>
                                      <p:cBhvr>
                                        <p:cTn id="45" dur="1" fill="hold">
                                          <p:stCondLst>
                                            <p:cond delay="499"/>
                                          </p:stCondLst>
                                        </p:cTn>
                                        <p:tgtEl>
                                          <p:spTgt spid="6"/>
                                        </p:tgtEl>
                                        <p:attrNameLst>
                                          <p:attrName>style.visibility</p:attrName>
                                        </p:attrNameLst>
                                      </p:cBhvr>
                                      <p:to>
                                        <p:strVal val="hidden"/>
                                      </p:to>
                                    </p:set>
                                  </p:childTnLst>
                                </p:cTn>
                              </p:par>
                              <p:par>
                                <p:cTn id="46" presetID="10" presetClass="exit" presetSubtype="0" fill="hold" nodeType="withEffect">
                                  <p:stCondLst>
                                    <p:cond delay="0"/>
                                  </p:stCondLst>
                                  <p:childTnLst>
                                    <p:animEffect transition="out" filter="fade">
                                      <p:cBhvr>
                                        <p:cTn id="47" dur="500"/>
                                        <p:tgtEl>
                                          <p:spTgt spid="81"/>
                                        </p:tgtEl>
                                      </p:cBhvr>
                                    </p:animEffect>
                                    <p:set>
                                      <p:cBhvr>
                                        <p:cTn id="48" dur="1" fill="hold">
                                          <p:stCondLst>
                                            <p:cond delay="499"/>
                                          </p:stCondLst>
                                        </p:cTn>
                                        <p:tgtEl>
                                          <p:spTgt spid="81"/>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4.16667E-7 2.96296E-6 L -4.16667E-7 -0.1882 " pathEditMode="relative" rAng="0" ptsTypes="AA">
                                      <p:cBhvr>
                                        <p:cTn id="50" dur="1600" fill="hold"/>
                                        <p:tgtEl>
                                          <p:spTgt spid="74"/>
                                        </p:tgtEl>
                                        <p:attrNameLst>
                                          <p:attrName>ppt_x</p:attrName>
                                          <p:attrName>ppt_y</p:attrName>
                                        </p:attrNameLst>
                                      </p:cBhvr>
                                      <p:rCtr x="0" y="-9421"/>
                                    </p:animMotion>
                                  </p:childTnLst>
                                </p:cTn>
                              </p:par>
                              <p:par>
                                <p:cTn id="51" presetID="10" presetClass="entr" presetSubtype="0" fill="hold" grpId="0" nodeType="withEffect">
                                  <p:stCondLst>
                                    <p:cond delay="1000"/>
                                  </p:stCondLst>
                                  <p:childTnLst>
                                    <p:set>
                                      <p:cBhvr>
                                        <p:cTn id="52" dur="1" fill="hold">
                                          <p:stCondLst>
                                            <p:cond delay="0"/>
                                          </p:stCondLst>
                                        </p:cTn>
                                        <p:tgtEl>
                                          <p:spTgt spid="94"/>
                                        </p:tgtEl>
                                        <p:attrNameLst>
                                          <p:attrName>style.visibility</p:attrName>
                                        </p:attrNameLst>
                                      </p:cBhvr>
                                      <p:to>
                                        <p:strVal val="visible"/>
                                      </p:to>
                                    </p:set>
                                    <p:animEffect transition="in" filter="fade">
                                      <p:cBhvr>
                                        <p:cTn id="53" dur="500"/>
                                        <p:tgtEl>
                                          <p:spTgt spid="94"/>
                                        </p:tgtEl>
                                      </p:cBhvr>
                                    </p:animEffect>
                                  </p:childTnLst>
                                </p:cTn>
                              </p:par>
                            </p:childTnLst>
                          </p:cTn>
                        </p:par>
                        <p:par>
                          <p:cTn id="54" fill="hold">
                            <p:stCondLst>
                              <p:cond delay="1600"/>
                            </p:stCondLst>
                            <p:childTnLst>
                              <p:par>
                                <p:cTn id="55" presetID="22" presetClass="entr" presetSubtype="1" fill="hold" nodeType="afterEffect">
                                  <p:stCondLst>
                                    <p:cond delay="0"/>
                                  </p:stCondLst>
                                  <p:childTnLst>
                                    <p:set>
                                      <p:cBhvr>
                                        <p:cTn id="56" dur="1" fill="hold">
                                          <p:stCondLst>
                                            <p:cond delay="0"/>
                                          </p:stCondLst>
                                        </p:cTn>
                                        <p:tgtEl>
                                          <p:spTgt spid="106"/>
                                        </p:tgtEl>
                                        <p:attrNameLst>
                                          <p:attrName>style.visibility</p:attrName>
                                        </p:attrNameLst>
                                      </p:cBhvr>
                                      <p:to>
                                        <p:strVal val="visible"/>
                                      </p:to>
                                    </p:set>
                                    <p:animEffect transition="in" filter="wipe(up)">
                                      <p:cBhvr>
                                        <p:cTn id="57" dur="500"/>
                                        <p:tgtEl>
                                          <p:spTgt spid="106"/>
                                        </p:tgtEl>
                                      </p:cBhvr>
                                    </p:animEffect>
                                  </p:childTnLst>
                                </p:cTn>
                              </p:par>
                            </p:childTnLst>
                          </p:cTn>
                        </p:par>
                        <p:par>
                          <p:cTn id="58" fill="hold">
                            <p:stCondLst>
                              <p:cond delay="2100"/>
                            </p:stCondLst>
                            <p:childTnLst>
                              <p:par>
                                <p:cTn id="59" presetID="22" presetClass="entr" presetSubtype="1" fill="hold" nodeType="afterEffect">
                                  <p:stCondLst>
                                    <p:cond delay="0"/>
                                  </p:stCondLst>
                                  <p:childTnLst>
                                    <p:set>
                                      <p:cBhvr>
                                        <p:cTn id="60" dur="1" fill="hold">
                                          <p:stCondLst>
                                            <p:cond delay="0"/>
                                          </p:stCondLst>
                                        </p:cTn>
                                        <p:tgtEl>
                                          <p:spTgt spid="95"/>
                                        </p:tgtEl>
                                        <p:attrNameLst>
                                          <p:attrName>style.visibility</p:attrName>
                                        </p:attrNameLst>
                                      </p:cBhvr>
                                      <p:to>
                                        <p:strVal val="visible"/>
                                      </p:to>
                                    </p:set>
                                    <p:animEffect transition="in" filter="wipe(up)">
                                      <p:cBhvr>
                                        <p:cTn id="61" dur="500"/>
                                        <p:tgtEl>
                                          <p:spTgt spid="95"/>
                                        </p:tgtEl>
                                      </p:cBhvr>
                                    </p:animEffect>
                                  </p:childTnLst>
                                </p:cTn>
                              </p:par>
                            </p:childTnLst>
                          </p:cTn>
                        </p:par>
                        <p:par>
                          <p:cTn id="62" fill="hold">
                            <p:stCondLst>
                              <p:cond delay="2600"/>
                            </p:stCondLst>
                            <p:childTnLst>
                              <p:par>
                                <p:cTn id="63" presetID="22" presetClass="entr" presetSubtype="8" fill="hold" nodeType="afterEffect">
                                  <p:stCondLst>
                                    <p:cond delay="0"/>
                                  </p:stCondLst>
                                  <p:childTnLst>
                                    <p:set>
                                      <p:cBhvr>
                                        <p:cTn id="64" dur="1" fill="hold">
                                          <p:stCondLst>
                                            <p:cond delay="0"/>
                                          </p:stCondLst>
                                        </p:cTn>
                                        <p:tgtEl>
                                          <p:spTgt spid="105"/>
                                        </p:tgtEl>
                                        <p:attrNameLst>
                                          <p:attrName>style.visibility</p:attrName>
                                        </p:attrNameLst>
                                      </p:cBhvr>
                                      <p:to>
                                        <p:strVal val="visible"/>
                                      </p:to>
                                    </p:set>
                                    <p:animEffect transition="in" filter="wipe(left)">
                                      <p:cBhvr>
                                        <p:cTn id="65" dur="500"/>
                                        <p:tgtEl>
                                          <p:spTgt spid="105"/>
                                        </p:tgtEl>
                                      </p:cBhvr>
                                    </p:animEffect>
                                  </p:childTnLst>
                                </p:cTn>
                              </p:par>
                            </p:childTnLst>
                          </p:cTn>
                        </p:par>
                        <p:par>
                          <p:cTn id="66" fill="hold">
                            <p:stCondLst>
                              <p:cond delay="3100"/>
                            </p:stCondLst>
                            <p:childTnLst>
                              <p:par>
                                <p:cTn id="67" presetID="22" presetClass="entr" presetSubtype="8" fill="hold" nodeType="afterEffect">
                                  <p:stCondLst>
                                    <p:cond delay="0"/>
                                  </p:stCondLst>
                                  <p:childTnLst>
                                    <p:set>
                                      <p:cBhvr>
                                        <p:cTn id="68" dur="1" fill="hold">
                                          <p:stCondLst>
                                            <p:cond delay="0"/>
                                          </p:stCondLst>
                                        </p:cTn>
                                        <p:tgtEl>
                                          <p:spTgt spid="104"/>
                                        </p:tgtEl>
                                        <p:attrNameLst>
                                          <p:attrName>style.visibility</p:attrName>
                                        </p:attrNameLst>
                                      </p:cBhvr>
                                      <p:to>
                                        <p:strVal val="visible"/>
                                      </p:to>
                                    </p:set>
                                    <p:animEffect transition="in" filter="wipe(left)">
                                      <p:cBhvr>
                                        <p:cTn id="69"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5" grpId="0"/>
      <p:bldP spid="25" grpId="1"/>
      <p:bldP spid="9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892C3C4E-FDD3-409A-AD59-DDFD035B34CC}"/>
              </a:ext>
              <a:ext uri="{C183D7F6-B498-43B3-948B-1728B52AA6E4}">
                <adec:decorative xmlns:adec="http://schemas.microsoft.com/office/drawing/2017/decorative" val="1"/>
              </a:ext>
            </a:extLst>
          </p:cNvPr>
          <p:cNvPicPr>
            <a:picLocks noChangeAspect="1"/>
          </p:cNvPicPr>
          <p:nvPr/>
        </p:nvPicPr>
        <p:blipFill rotWithShape="1">
          <a:blip r:embed="rId2">
            <a:alphaModFix amt="45000"/>
          </a:blip>
          <a:srcRect r="52456" b="-1"/>
          <a:stretch/>
        </p:blipFill>
        <p:spPr>
          <a:xfrm>
            <a:off x="20" y="975"/>
            <a:ext cx="12191980" cy="6858000"/>
          </a:xfrm>
          <a:prstGeom prst="rect">
            <a:avLst/>
          </a:prstGeom>
        </p:spPr>
      </p:pic>
      <p:sp>
        <p:nvSpPr>
          <p:cNvPr id="2" name="Titolo 1">
            <a:extLst>
              <a:ext uri="{FF2B5EF4-FFF2-40B4-BE49-F238E27FC236}">
                <a16:creationId xmlns:a16="http://schemas.microsoft.com/office/drawing/2014/main" id="{4F2326C5-FE45-4E0E-98C0-F1787EA26348}"/>
              </a:ext>
            </a:extLst>
          </p:cNvPr>
          <p:cNvSpPr>
            <a:spLocks noGrp="1"/>
          </p:cNvSpPr>
          <p:nvPr>
            <p:ph type="title"/>
          </p:nvPr>
        </p:nvSpPr>
        <p:spPr/>
        <p:txBody>
          <a:bodyPr/>
          <a:lstStyle/>
          <a:p>
            <a:r>
              <a:rPr lang="en-US" sz="5400" dirty="0"/>
              <a:t>NER Tagging</a:t>
            </a:r>
          </a:p>
        </p:txBody>
      </p:sp>
      <p:sp>
        <p:nvSpPr>
          <p:cNvPr id="8" name="CasellaDiTesto 7">
            <a:extLst>
              <a:ext uri="{FF2B5EF4-FFF2-40B4-BE49-F238E27FC236}">
                <a16:creationId xmlns:a16="http://schemas.microsoft.com/office/drawing/2014/main" id="{4D54386F-6032-49D5-AC1D-8B0FECEF77FB}"/>
              </a:ext>
            </a:extLst>
          </p:cNvPr>
          <p:cNvSpPr txBox="1"/>
          <p:nvPr/>
        </p:nvSpPr>
        <p:spPr>
          <a:xfrm>
            <a:off x="1024128" y="1598755"/>
            <a:ext cx="10389917" cy="1889428"/>
          </a:xfrm>
          <a:prstGeom prst="rect">
            <a:avLst/>
          </a:prstGeom>
          <a:noFill/>
        </p:spPr>
        <p:txBody>
          <a:bodyPr wrap="square" rtlCol="0">
            <a:spAutoFit/>
          </a:bodyPr>
          <a:lstStyle/>
          <a:p>
            <a:pPr algn="just">
              <a:lnSpc>
                <a:spcPct val="150000"/>
              </a:lnSpc>
            </a:pPr>
            <a:r>
              <a:rPr lang="en-US" sz="2000" dirty="0"/>
              <a:t>Named-entity recognition (NER), also known as Named Entity Identification, Entity Chunking, and Entity Extraction, is a subtask of information extraction that seeks to locate and classify named entities mentioned in unstructured text into pre-defined categories such as person names, organizations, locations, medical codes, time expressions, quantities, percentages, etc.</a:t>
            </a:r>
            <a:endParaRPr lang="it-IT" sz="2000" dirty="0"/>
          </a:p>
        </p:txBody>
      </p:sp>
      <p:pic>
        <p:nvPicPr>
          <p:cNvPr id="13" name="Picture 2">
            <a:extLst>
              <a:ext uri="{FF2B5EF4-FFF2-40B4-BE49-F238E27FC236}">
                <a16:creationId xmlns:a16="http://schemas.microsoft.com/office/drawing/2014/main" id="{DB342FEB-8E65-4EC5-90BD-78DF4D358D7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469" t="29051" r="10832" b="31839"/>
          <a:stretch/>
        </p:blipFill>
        <p:spPr bwMode="auto">
          <a:xfrm>
            <a:off x="143933" y="6104162"/>
            <a:ext cx="1253068" cy="6149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2" name="CasellaDiTesto 51">
            <a:extLst>
              <a:ext uri="{FF2B5EF4-FFF2-40B4-BE49-F238E27FC236}">
                <a16:creationId xmlns:a16="http://schemas.microsoft.com/office/drawing/2014/main" id="{6A5B2F1A-6D02-0A83-BDCC-40DBCBFF2941}"/>
              </a:ext>
            </a:extLst>
          </p:cNvPr>
          <p:cNvSpPr txBox="1"/>
          <p:nvPr/>
        </p:nvSpPr>
        <p:spPr>
          <a:xfrm>
            <a:off x="691625" y="4821874"/>
            <a:ext cx="4443984" cy="375552"/>
          </a:xfrm>
          <a:prstGeom prst="rect">
            <a:avLst/>
          </a:prstGeom>
          <a:solidFill>
            <a:schemeClr val="bg1"/>
          </a:solidFill>
          <a:effectLst>
            <a:reflection blurRad="6350" stA="50000" endA="300" endPos="55000" dir="5400000" sy="-100000" algn="bl" rotWithShape="0"/>
            <a:softEdge rad="12700"/>
          </a:effectLst>
        </p:spPr>
        <p:txBody>
          <a:bodyPr wrap="square" rtlCol="0">
            <a:spAutoFit/>
          </a:bodyPr>
          <a:lstStyle/>
          <a:p>
            <a:pPr algn="ctr">
              <a:lnSpc>
                <a:spcPct val="150000"/>
              </a:lnSpc>
            </a:pPr>
            <a:r>
              <a:rPr lang="en-US" sz="1400" dirty="0">
                <a:latin typeface="Arial" panose="020B0604020202020204" pitchFamily="34" charset="0"/>
                <a:cs typeface="Arial" panose="020B0604020202020204" pitchFamily="34" charset="0"/>
              </a:rPr>
              <a:t>Harry Potter was a highly unusual boy in many ways.</a:t>
            </a:r>
            <a:endParaRPr lang="it-IT" dirty="0">
              <a:latin typeface="Arial" panose="020B0604020202020204" pitchFamily="34" charset="0"/>
              <a:cs typeface="Arial" panose="020B0604020202020204" pitchFamily="34" charset="0"/>
            </a:endParaRPr>
          </a:p>
        </p:txBody>
      </p:sp>
      <p:pic>
        <p:nvPicPr>
          <p:cNvPr id="14" name="Picture 4">
            <a:extLst>
              <a:ext uri="{FF2B5EF4-FFF2-40B4-BE49-F238E27FC236}">
                <a16:creationId xmlns:a16="http://schemas.microsoft.com/office/drawing/2014/main" id="{6C4A6425-3FBA-4C8D-B1CA-3F58C45D70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63679" y="6080168"/>
            <a:ext cx="1584388" cy="6389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CasellaDiTesto 11">
            <a:extLst>
              <a:ext uri="{FF2B5EF4-FFF2-40B4-BE49-F238E27FC236}">
                <a16:creationId xmlns:a16="http://schemas.microsoft.com/office/drawing/2014/main" id="{E2BE1253-06C2-55D7-9264-067E2BF82B51}"/>
              </a:ext>
            </a:extLst>
          </p:cNvPr>
          <p:cNvSpPr txBox="1"/>
          <p:nvPr/>
        </p:nvSpPr>
        <p:spPr>
          <a:xfrm>
            <a:off x="2218768" y="5303874"/>
            <a:ext cx="1389698" cy="419217"/>
          </a:xfrm>
          <a:prstGeom prst="rect">
            <a:avLst/>
          </a:prstGeom>
          <a:noFill/>
        </p:spPr>
        <p:txBody>
          <a:bodyPr wrap="square" rtlCol="0">
            <a:spAutoFit/>
          </a:bodyPr>
          <a:lstStyle/>
          <a:p>
            <a:pPr algn="ctr">
              <a:lnSpc>
                <a:spcPct val="150000"/>
              </a:lnSpc>
            </a:pPr>
            <a:r>
              <a:rPr lang="en-US" sz="1600" dirty="0" err="1">
                <a:latin typeface="MonoLisa-Medium" panose="00000600000000000000" pitchFamily="2" charset="0"/>
              </a:rPr>
              <a:t>text_nlp</a:t>
            </a:r>
            <a:endParaRPr lang="it-IT" sz="2000" dirty="0"/>
          </a:p>
        </p:txBody>
      </p:sp>
      <p:sp>
        <p:nvSpPr>
          <p:cNvPr id="31" name="CasellaDiTesto 30">
            <a:extLst>
              <a:ext uri="{FF2B5EF4-FFF2-40B4-BE49-F238E27FC236}">
                <a16:creationId xmlns:a16="http://schemas.microsoft.com/office/drawing/2014/main" id="{3429A04F-2914-785F-4466-6AD1A9E75949}"/>
              </a:ext>
            </a:extLst>
          </p:cNvPr>
          <p:cNvSpPr txBox="1"/>
          <p:nvPr/>
        </p:nvSpPr>
        <p:spPr>
          <a:xfrm>
            <a:off x="1024128" y="3457326"/>
            <a:ext cx="10389917" cy="504433"/>
          </a:xfrm>
          <a:prstGeom prst="rect">
            <a:avLst/>
          </a:prstGeom>
          <a:noFill/>
        </p:spPr>
        <p:txBody>
          <a:bodyPr wrap="square" rtlCol="0">
            <a:spAutoFit/>
          </a:bodyPr>
          <a:lstStyle/>
          <a:p>
            <a:pPr algn="just">
              <a:lnSpc>
                <a:spcPct val="150000"/>
              </a:lnSpc>
            </a:pPr>
            <a:r>
              <a:rPr lang="en-US" sz="2000" dirty="0"/>
              <a:t>This operation was performed, as the Coreference Resolution, through the </a:t>
            </a:r>
            <a:r>
              <a:rPr lang="en-US" sz="2000" dirty="0" err="1">
                <a:latin typeface="MonoLisa-Medium" panose="00000600000000000000" pitchFamily="2" charset="0"/>
              </a:rPr>
              <a:t>spaCy</a:t>
            </a:r>
            <a:r>
              <a:rPr lang="en-US" sz="2000" dirty="0"/>
              <a:t> library:</a:t>
            </a:r>
            <a:endParaRPr lang="it-IT" sz="2000" dirty="0"/>
          </a:p>
        </p:txBody>
      </p:sp>
      <p:grpSp>
        <p:nvGrpSpPr>
          <p:cNvPr id="46" name="Gruppo 45">
            <a:extLst>
              <a:ext uri="{FF2B5EF4-FFF2-40B4-BE49-F238E27FC236}">
                <a16:creationId xmlns:a16="http://schemas.microsoft.com/office/drawing/2014/main" id="{507156A0-15C3-C7F9-0FA3-5C380C854C27}"/>
              </a:ext>
            </a:extLst>
          </p:cNvPr>
          <p:cNvGrpSpPr/>
          <p:nvPr/>
        </p:nvGrpSpPr>
        <p:grpSpPr>
          <a:xfrm>
            <a:off x="4198906" y="4164538"/>
            <a:ext cx="7040880" cy="1161114"/>
            <a:chOff x="6380098" y="4245605"/>
            <a:chExt cx="6378961" cy="1161114"/>
          </a:xfrm>
        </p:grpSpPr>
        <p:sp>
          <p:nvSpPr>
            <p:cNvPr id="47" name="CasellaDiTesto 46">
              <a:extLst>
                <a:ext uri="{FF2B5EF4-FFF2-40B4-BE49-F238E27FC236}">
                  <a16:creationId xmlns:a16="http://schemas.microsoft.com/office/drawing/2014/main" id="{E2831099-FFE1-B764-D332-F33BBD88479B}"/>
                </a:ext>
              </a:extLst>
            </p:cNvPr>
            <p:cNvSpPr txBox="1"/>
            <p:nvPr/>
          </p:nvSpPr>
          <p:spPr>
            <a:xfrm>
              <a:off x="6380098" y="4245605"/>
              <a:ext cx="6378961" cy="419217"/>
            </a:xfrm>
            <a:prstGeom prst="rect">
              <a:avLst/>
            </a:prstGeom>
            <a:noFill/>
          </p:spPr>
          <p:txBody>
            <a:bodyPr wrap="square" rtlCol="0">
              <a:spAutoFit/>
            </a:bodyPr>
            <a:lstStyle/>
            <a:p>
              <a:pPr algn="ctr">
                <a:lnSpc>
                  <a:spcPct val="150000"/>
                </a:lnSpc>
              </a:pPr>
              <a:r>
                <a:rPr lang="it-IT" sz="1600" dirty="0" err="1">
                  <a:effectLst/>
                  <a:latin typeface="MonoLisa-Medium" panose="00000600000000000000" pitchFamily="2" charset="0"/>
                  <a:ea typeface="Arial" panose="020B0604020202020204" pitchFamily="34" charset="0"/>
                  <a:cs typeface="Arial" panose="020B0604020202020204" pitchFamily="34" charset="0"/>
                </a:rPr>
                <a:t>displacy.render</a:t>
              </a:r>
              <a:r>
                <a:rPr lang="it-IT" sz="1600" dirty="0">
                  <a:effectLst/>
                  <a:latin typeface="MonoLisa-Medium" panose="00000600000000000000" pitchFamily="2" charset="0"/>
                  <a:ea typeface="Arial" panose="020B0604020202020204" pitchFamily="34" charset="0"/>
                  <a:cs typeface="Arial" panose="020B0604020202020204" pitchFamily="34" charset="0"/>
                </a:rPr>
                <a:t>(</a:t>
              </a:r>
              <a:r>
                <a:rPr lang="it-IT" sz="1600" dirty="0" err="1">
                  <a:effectLst/>
                  <a:latin typeface="MonoLisa-Medium" panose="00000600000000000000" pitchFamily="2" charset="0"/>
                  <a:ea typeface="Arial" panose="020B0604020202020204" pitchFamily="34" charset="0"/>
                  <a:cs typeface="Arial" panose="020B0604020202020204" pitchFamily="34" charset="0"/>
                </a:rPr>
                <a:t>text_nlp</a:t>
              </a:r>
              <a:r>
                <a:rPr lang="it-IT" sz="1600" dirty="0">
                  <a:effectLst/>
                  <a:latin typeface="MonoLisa-Medium" panose="00000600000000000000" pitchFamily="2" charset="0"/>
                  <a:ea typeface="Arial" panose="020B0604020202020204" pitchFamily="34" charset="0"/>
                  <a:cs typeface="Arial" panose="020B0604020202020204" pitchFamily="34" charset="0"/>
                </a:rPr>
                <a:t>, style=‘</a:t>
              </a:r>
              <a:r>
                <a:rPr lang="it-IT" sz="1600" dirty="0" err="1">
                  <a:effectLst/>
                  <a:latin typeface="MonoLisa-Medium" panose="00000600000000000000" pitchFamily="2" charset="0"/>
                  <a:ea typeface="Arial" panose="020B0604020202020204" pitchFamily="34" charset="0"/>
                  <a:cs typeface="Arial" panose="020B0604020202020204" pitchFamily="34" charset="0"/>
                </a:rPr>
                <a:t>ent</a:t>
              </a:r>
              <a:r>
                <a:rPr lang="it-IT" sz="1600" dirty="0">
                  <a:effectLst/>
                  <a:latin typeface="MonoLisa-Medium" panose="00000600000000000000" pitchFamily="2" charset="0"/>
                  <a:ea typeface="Arial" panose="020B0604020202020204" pitchFamily="34" charset="0"/>
                  <a:cs typeface="Arial" panose="020B0604020202020204" pitchFamily="34" charset="0"/>
                </a:rPr>
                <a:t>’, </a:t>
              </a:r>
              <a:r>
                <a:rPr lang="it-IT" sz="1600" dirty="0" err="1">
                  <a:effectLst/>
                  <a:latin typeface="MonoLisa-Medium" panose="00000600000000000000" pitchFamily="2" charset="0"/>
                  <a:ea typeface="Arial" panose="020B0604020202020204" pitchFamily="34" charset="0"/>
                  <a:cs typeface="Arial" panose="020B0604020202020204" pitchFamily="34" charset="0"/>
                </a:rPr>
                <a:t>jupyter</a:t>
              </a:r>
              <a:r>
                <a:rPr lang="it-IT" sz="1600" dirty="0">
                  <a:effectLst/>
                  <a:latin typeface="MonoLisa-Medium" panose="00000600000000000000" pitchFamily="2" charset="0"/>
                  <a:ea typeface="Arial" panose="020B0604020202020204" pitchFamily="34" charset="0"/>
                  <a:cs typeface="Arial" panose="020B0604020202020204" pitchFamily="34" charset="0"/>
                </a:rPr>
                <a:t>=</a:t>
              </a:r>
              <a:r>
                <a:rPr lang="it-IT" sz="1600" dirty="0">
                  <a:solidFill>
                    <a:srgbClr val="00B0F0"/>
                  </a:solidFill>
                  <a:effectLst/>
                  <a:latin typeface="MonoLisa-Medium" panose="00000600000000000000" pitchFamily="2" charset="0"/>
                  <a:ea typeface="Arial" panose="020B0604020202020204" pitchFamily="34" charset="0"/>
                  <a:cs typeface="Arial" panose="020B0604020202020204" pitchFamily="34" charset="0"/>
                </a:rPr>
                <a:t>True</a:t>
              </a:r>
              <a:r>
                <a:rPr lang="it-IT" sz="1600" dirty="0">
                  <a:effectLst/>
                  <a:latin typeface="MonoLisa-Medium" panose="00000600000000000000" pitchFamily="2" charset="0"/>
                  <a:ea typeface="Arial" panose="020B0604020202020204" pitchFamily="34" charset="0"/>
                  <a:cs typeface="Arial" panose="020B0604020202020204" pitchFamily="34" charset="0"/>
                </a:rPr>
                <a:t>)</a:t>
              </a:r>
              <a:r>
                <a:rPr lang="it-IT" sz="1600" dirty="0">
                  <a:effectLst/>
                  <a:latin typeface="Arial" panose="020B0604020202020204" pitchFamily="34" charset="0"/>
                  <a:ea typeface="Arial" panose="020B0604020202020204" pitchFamily="34" charset="0"/>
                </a:rPr>
                <a:t> </a:t>
              </a:r>
              <a:endParaRPr lang="it-IT" dirty="0"/>
            </a:p>
          </p:txBody>
        </p:sp>
        <p:pic>
          <p:nvPicPr>
            <p:cNvPr id="48" name="Picture 2">
              <a:extLst>
                <a:ext uri="{FF2B5EF4-FFF2-40B4-BE49-F238E27FC236}">
                  <a16:creationId xmlns:a16="http://schemas.microsoft.com/office/drawing/2014/main" id="{BB6797C1-568C-3808-DFA5-F4F7F57FE8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27581" y="4774716"/>
              <a:ext cx="1767840" cy="632003"/>
            </a:xfrm>
            <a:prstGeom prst="rect">
              <a:avLst/>
            </a:prstGeom>
            <a:noFill/>
            <a:extLst>
              <a:ext uri="{909E8E84-426E-40DD-AFC4-6F175D3DCCD1}">
                <a14:hiddenFill xmlns:a14="http://schemas.microsoft.com/office/drawing/2010/main">
                  <a:solidFill>
                    <a:srgbClr val="FFFFFF"/>
                  </a:solidFill>
                </a14:hiddenFill>
              </a:ext>
            </a:extLst>
          </p:spPr>
        </p:pic>
      </p:grpSp>
      <p:pic>
        <p:nvPicPr>
          <p:cNvPr id="50" name="Elemento grafico 49" descr="Indietro con riempimento a tinta unita">
            <a:extLst>
              <a:ext uri="{FF2B5EF4-FFF2-40B4-BE49-F238E27FC236}">
                <a16:creationId xmlns:a16="http://schemas.microsoft.com/office/drawing/2014/main" id="{2F041A7C-05FE-CFE6-BB5B-011005A83E4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8416973">
            <a:off x="5427349" y="4876552"/>
            <a:ext cx="664865" cy="664865"/>
          </a:xfrm>
          <a:prstGeom prst="rect">
            <a:avLst/>
          </a:prstGeom>
          <a:effectLst>
            <a:outerShdw blurRad="50800" dist="38100" dir="2700000" algn="tl" rotWithShape="0">
              <a:prstClr val="black">
                <a:alpha val="40000"/>
              </a:prstClr>
            </a:outerShdw>
          </a:effectLst>
        </p:spPr>
      </p:pic>
      <p:pic>
        <p:nvPicPr>
          <p:cNvPr id="53" name="Immagine 52">
            <a:extLst>
              <a:ext uri="{FF2B5EF4-FFF2-40B4-BE49-F238E27FC236}">
                <a16:creationId xmlns:a16="http://schemas.microsoft.com/office/drawing/2014/main" id="{2BCF650C-CF07-BA78-64A0-7CE24AF15080}"/>
              </a:ext>
            </a:extLst>
          </p:cNvPr>
          <p:cNvPicPr>
            <a:picLocks noChangeAspect="1"/>
          </p:cNvPicPr>
          <p:nvPr/>
        </p:nvPicPr>
        <p:blipFill>
          <a:blip r:embed="rId8"/>
          <a:stretch>
            <a:fillRect/>
          </a:stretch>
        </p:blipFill>
        <p:spPr>
          <a:xfrm>
            <a:off x="4660618" y="5781493"/>
            <a:ext cx="4736058" cy="50443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4" name="Elemento grafico 53" descr="Indietro con riempimento a tinta unita">
            <a:extLst>
              <a:ext uri="{FF2B5EF4-FFF2-40B4-BE49-F238E27FC236}">
                <a16:creationId xmlns:a16="http://schemas.microsoft.com/office/drawing/2014/main" id="{09F49E4D-C728-B6F0-E0E2-4C9ECB1CCA9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8702319" flipV="1">
            <a:off x="9064244" y="5102408"/>
            <a:ext cx="664865" cy="66486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537208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500"/>
                                        <p:tgtEl>
                                          <p:spTgt spid="3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wipe(left)">
                                      <p:cBhvr>
                                        <p:cTn id="15" dur="500"/>
                                        <p:tgtEl>
                                          <p:spTgt spid="5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wipe(left)">
                                      <p:cBhvr>
                                        <p:cTn id="22" dur="500"/>
                                        <p:tgtEl>
                                          <p:spTgt spid="50"/>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46"/>
                                        </p:tgtEl>
                                        <p:attrNameLst>
                                          <p:attrName>style.visibility</p:attrName>
                                        </p:attrNameLst>
                                      </p:cBhvr>
                                      <p:to>
                                        <p:strVal val="visible"/>
                                      </p:to>
                                    </p:set>
                                    <p:animEffect transition="in" filter="wipe(left)">
                                      <p:cBhvr>
                                        <p:cTn id="26" dur="500"/>
                                        <p:tgtEl>
                                          <p:spTgt spid="46"/>
                                        </p:tgtEl>
                                      </p:cBhvr>
                                    </p:animEffect>
                                  </p:childTnLst>
                                </p:cTn>
                              </p:par>
                            </p:childTnLst>
                          </p:cTn>
                        </p:par>
                        <p:par>
                          <p:cTn id="27" fill="hold">
                            <p:stCondLst>
                              <p:cond delay="2500"/>
                            </p:stCondLst>
                            <p:childTnLst>
                              <p:par>
                                <p:cTn id="28" presetID="22" presetClass="entr" presetSubtype="1" fill="hold" nodeType="afterEffect">
                                  <p:stCondLst>
                                    <p:cond delay="0"/>
                                  </p:stCondLst>
                                  <p:childTnLst>
                                    <p:set>
                                      <p:cBhvr>
                                        <p:cTn id="29" dur="1" fill="hold">
                                          <p:stCondLst>
                                            <p:cond delay="0"/>
                                          </p:stCondLst>
                                        </p:cTn>
                                        <p:tgtEl>
                                          <p:spTgt spid="54"/>
                                        </p:tgtEl>
                                        <p:attrNameLst>
                                          <p:attrName>style.visibility</p:attrName>
                                        </p:attrNameLst>
                                      </p:cBhvr>
                                      <p:to>
                                        <p:strVal val="visible"/>
                                      </p:to>
                                    </p:set>
                                    <p:animEffect transition="in" filter="wipe(up)">
                                      <p:cBhvr>
                                        <p:cTn id="30" dur="500"/>
                                        <p:tgtEl>
                                          <p:spTgt spid="54"/>
                                        </p:tgtEl>
                                      </p:cBhvr>
                                    </p:animEffect>
                                  </p:childTnLst>
                                </p:cTn>
                              </p:par>
                            </p:childTnLst>
                          </p:cTn>
                        </p:par>
                        <p:par>
                          <p:cTn id="31" fill="hold">
                            <p:stCondLst>
                              <p:cond delay="3000"/>
                            </p:stCondLst>
                            <p:childTnLst>
                              <p:par>
                                <p:cTn id="32" presetID="22" presetClass="entr" presetSubtype="2" fill="hold" nodeType="afterEffect">
                                  <p:stCondLst>
                                    <p:cond delay="0"/>
                                  </p:stCondLst>
                                  <p:childTnLst>
                                    <p:set>
                                      <p:cBhvr>
                                        <p:cTn id="33" dur="1" fill="hold">
                                          <p:stCondLst>
                                            <p:cond delay="0"/>
                                          </p:stCondLst>
                                        </p:cTn>
                                        <p:tgtEl>
                                          <p:spTgt spid="53"/>
                                        </p:tgtEl>
                                        <p:attrNameLst>
                                          <p:attrName>style.visibility</p:attrName>
                                        </p:attrNameLst>
                                      </p:cBhvr>
                                      <p:to>
                                        <p:strVal val="visible"/>
                                      </p:to>
                                    </p:set>
                                    <p:animEffect transition="in" filter="wipe(right)">
                                      <p:cBhvr>
                                        <p:cTn id="34"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2" grpId="0" animBg="1"/>
      <p:bldP spid="12" grpId="0"/>
      <p:bldP spid="31"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C23416DF-B283-4D9F-A625-146552CA9E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Oval 5">
            <a:extLst>
              <a:ext uri="{FF2B5EF4-FFF2-40B4-BE49-F238E27FC236}">
                <a16:creationId xmlns:a16="http://schemas.microsoft.com/office/drawing/2014/main" id="{73834904-4D9B-41F7-8DA6-0709FD9F7E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2" name="Straight Connector 31">
            <a:extLst>
              <a:ext uri="{FF2B5EF4-FFF2-40B4-BE49-F238E27FC236}">
                <a16:creationId xmlns:a16="http://schemas.microsoft.com/office/drawing/2014/main" id="{C00D1207-ECAF-48E9-8834-2CE4D21982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A8B5B693-C595-4524-A03C-B775B6BE5D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magine 3">
            <a:extLst>
              <a:ext uri="{FF2B5EF4-FFF2-40B4-BE49-F238E27FC236}">
                <a16:creationId xmlns:a16="http://schemas.microsoft.com/office/drawing/2014/main" id="{00FD3057-7546-47C9-A19D-B23C1C3947B1}"/>
              </a:ext>
              <a:ext uri="{C183D7F6-B498-43B3-948B-1728B52AA6E4}">
                <adec:decorative xmlns:adec="http://schemas.microsoft.com/office/drawing/2017/decorative" val="1"/>
              </a:ext>
            </a:extLst>
          </p:cNvPr>
          <p:cNvPicPr>
            <a:picLocks noChangeAspect="1"/>
          </p:cNvPicPr>
          <p:nvPr/>
        </p:nvPicPr>
        <p:blipFill rotWithShape="1">
          <a:blip r:embed="rId2"/>
          <a:srcRect r="52456" b="-1"/>
          <a:stretch/>
        </p:blipFill>
        <p:spPr>
          <a:xfrm>
            <a:off x="-3048" y="-2"/>
            <a:ext cx="12195047" cy="6858021"/>
          </a:xfrm>
          <a:prstGeom prst="rect">
            <a:avLst/>
          </a:prstGeom>
        </p:spPr>
      </p:pic>
      <p:sp>
        <p:nvSpPr>
          <p:cNvPr id="36" name="Rectangle 35">
            <a:extLst>
              <a:ext uri="{FF2B5EF4-FFF2-40B4-BE49-F238E27FC236}">
                <a16:creationId xmlns:a16="http://schemas.microsoft.com/office/drawing/2014/main" id="{211CBF94-6002-4EC8-9498-6AC47E680A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275" y="4676775"/>
            <a:ext cx="10917644" cy="15469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25D6D18-743A-447E-BA04-9F8FA6AF0874}"/>
              </a:ext>
            </a:extLst>
          </p:cNvPr>
          <p:cNvSpPr>
            <a:spLocks noGrp="1"/>
          </p:cNvSpPr>
          <p:nvPr>
            <p:ph type="title"/>
          </p:nvPr>
        </p:nvSpPr>
        <p:spPr>
          <a:xfrm>
            <a:off x="952500" y="4773068"/>
            <a:ext cx="7277100" cy="1354365"/>
          </a:xfrm>
        </p:spPr>
        <p:txBody>
          <a:bodyPr vert="horz" lIns="91440" tIns="45720" rIns="91440" bIns="45720" rtlCol="0" anchor="ctr">
            <a:normAutofit/>
          </a:bodyPr>
          <a:lstStyle/>
          <a:p>
            <a:pPr algn="r"/>
            <a:r>
              <a:rPr lang="en-US" spc="200" dirty="0">
                <a:solidFill>
                  <a:srgbClr val="FFFFFF"/>
                </a:solidFill>
              </a:rPr>
              <a:t>Thanks for the attention</a:t>
            </a:r>
          </a:p>
        </p:txBody>
      </p:sp>
      <p:cxnSp>
        <p:nvCxnSpPr>
          <p:cNvPr id="38" name="Straight Connector 37">
            <a:extLst>
              <a:ext uri="{FF2B5EF4-FFF2-40B4-BE49-F238E27FC236}">
                <a16:creationId xmlns:a16="http://schemas.microsoft.com/office/drawing/2014/main" id="{981A7DF2-B382-4775-B387-03B45F29E9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499305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14" name="Picture 4">
            <a:extLst>
              <a:ext uri="{FF2B5EF4-FFF2-40B4-BE49-F238E27FC236}">
                <a16:creationId xmlns:a16="http://schemas.microsoft.com/office/drawing/2014/main" id="{07E5CA5E-E1FF-41DF-B561-8BD95D4005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9261" y="298497"/>
            <a:ext cx="4147671" cy="16725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3" name="Picture 2">
            <a:extLst>
              <a:ext uri="{FF2B5EF4-FFF2-40B4-BE49-F238E27FC236}">
                <a16:creationId xmlns:a16="http://schemas.microsoft.com/office/drawing/2014/main" id="{E6C57663-C224-4CF3-9066-E2C3E5FA3C4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9469" t="29051" r="10832" b="31839"/>
          <a:stretch/>
        </p:blipFill>
        <p:spPr bwMode="auto">
          <a:xfrm>
            <a:off x="5092109" y="2932520"/>
            <a:ext cx="2001974" cy="9824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2" name="Picture 4" descr="Comprensione della necessità di NLP nel tuo chatbot - Sociallibreria">
            <a:extLst>
              <a:ext uri="{FF2B5EF4-FFF2-40B4-BE49-F238E27FC236}">
                <a16:creationId xmlns:a16="http://schemas.microsoft.com/office/drawing/2014/main" id="{0588069C-93A0-CA0A-E3D3-FCBE26421C8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24167" y="4850671"/>
            <a:ext cx="1948631" cy="11991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683688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892C3C4E-FDD3-409A-AD59-DDFD035B34CC}"/>
              </a:ext>
              <a:ext uri="{C183D7F6-B498-43B3-948B-1728B52AA6E4}">
                <adec:decorative xmlns:adec="http://schemas.microsoft.com/office/drawing/2017/decorative" val="1"/>
              </a:ext>
            </a:extLst>
          </p:cNvPr>
          <p:cNvPicPr>
            <a:picLocks noChangeAspect="1"/>
          </p:cNvPicPr>
          <p:nvPr/>
        </p:nvPicPr>
        <p:blipFill rotWithShape="1">
          <a:blip r:embed="rId2">
            <a:alphaModFix amt="45000"/>
          </a:blip>
          <a:srcRect r="52456" b="-1"/>
          <a:stretch/>
        </p:blipFill>
        <p:spPr>
          <a:xfrm>
            <a:off x="20" y="975"/>
            <a:ext cx="12191980" cy="6858000"/>
          </a:xfrm>
          <a:prstGeom prst="rect">
            <a:avLst/>
          </a:prstGeom>
        </p:spPr>
      </p:pic>
      <p:sp>
        <p:nvSpPr>
          <p:cNvPr id="2" name="Titolo 1">
            <a:extLst>
              <a:ext uri="{FF2B5EF4-FFF2-40B4-BE49-F238E27FC236}">
                <a16:creationId xmlns:a16="http://schemas.microsoft.com/office/drawing/2014/main" id="{4F2326C5-FE45-4E0E-98C0-F1787EA26348}"/>
              </a:ext>
            </a:extLst>
          </p:cNvPr>
          <p:cNvSpPr>
            <a:spLocks noGrp="1"/>
          </p:cNvSpPr>
          <p:nvPr>
            <p:ph type="title"/>
          </p:nvPr>
        </p:nvSpPr>
        <p:spPr/>
        <p:txBody>
          <a:bodyPr/>
          <a:lstStyle/>
          <a:p>
            <a:r>
              <a:rPr lang="it-IT" dirty="0" err="1"/>
              <a:t>Overview</a:t>
            </a:r>
            <a:endParaRPr lang="it-IT" dirty="0"/>
          </a:p>
        </p:txBody>
      </p:sp>
      <p:sp>
        <p:nvSpPr>
          <p:cNvPr id="3" name="Segnaposto contenuto 2">
            <a:extLst>
              <a:ext uri="{FF2B5EF4-FFF2-40B4-BE49-F238E27FC236}">
                <a16:creationId xmlns:a16="http://schemas.microsoft.com/office/drawing/2014/main" id="{5331CE5C-EACC-4B31-8D4F-5AB52F712C92}"/>
              </a:ext>
            </a:extLst>
          </p:cNvPr>
          <p:cNvSpPr>
            <a:spLocks noGrp="1"/>
          </p:cNvSpPr>
          <p:nvPr>
            <p:ph idx="1"/>
          </p:nvPr>
        </p:nvSpPr>
        <p:spPr>
          <a:xfrm>
            <a:off x="1024127" y="1811215"/>
            <a:ext cx="9836529" cy="923359"/>
          </a:xfrm>
        </p:spPr>
        <p:txBody>
          <a:bodyPr>
            <a:normAutofit fontScale="92500" lnSpcReduction="10000"/>
          </a:bodyPr>
          <a:lstStyle/>
          <a:p>
            <a:pPr algn="just">
              <a:lnSpc>
                <a:spcPct val="150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scope of the project was the relevant semantic information extraction from natural language text to perform Subject – Verb – Object triples extraction.</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it-IT" dirty="0"/>
          </a:p>
        </p:txBody>
      </p:sp>
      <p:pic>
        <p:nvPicPr>
          <p:cNvPr id="1028" name="Picture 4" descr="Comprensione della necessità di NLP nel tuo chatbot - Sociallibreria">
            <a:extLst>
              <a:ext uri="{FF2B5EF4-FFF2-40B4-BE49-F238E27FC236}">
                <a16:creationId xmlns:a16="http://schemas.microsoft.com/office/drawing/2014/main" id="{5DBC7C34-C27B-32D9-0D8A-22495F37AA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6126" y="3535660"/>
            <a:ext cx="3279748" cy="20183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Picture 2">
            <a:extLst>
              <a:ext uri="{FF2B5EF4-FFF2-40B4-BE49-F238E27FC236}">
                <a16:creationId xmlns:a16="http://schemas.microsoft.com/office/drawing/2014/main" id="{590DF806-3971-4079-9CA7-0782A139817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9469" t="29051" r="10832" b="31839"/>
          <a:stretch/>
        </p:blipFill>
        <p:spPr bwMode="auto">
          <a:xfrm>
            <a:off x="143933" y="6104162"/>
            <a:ext cx="1253068" cy="6149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5" name="Picture 4">
            <a:extLst>
              <a:ext uri="{FF2B5EF4-FFF2-40B4-BE49-F238E27FC236}">
                <a16:creationId xmlns:a16="http://schemas.microsoft.com/office/drawing/2014/main" id="{521D62F7-3814-401A-AFAC-98E31E8CFED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63679" y="6080168"/>
            <a:ext cx="1584388" cy="6389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32" name="Picture 8" descr="Document, note, paper, text icon - Free download">
            <a:extLst>
              <a:ext uri="{FF2B5EF4-FFF2-40B4-BE49-F238E27FC236}">
                <a16:creationId xmlns:a16="http://schemas.microsoft.com/office/drawing/2014/main" id="{0444F896-1581-141A-36C6-D6E79C44CC6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86837" y="3202373"/>
            <a:ext cx="1107188" cy="1107188"/>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pic>
        <p:nvPicPr>
          <p:cNvPr id="7" name="Immagine 6">
            <a:extLst>
              <a:ext uri="{FF2B5EF4-FFF2-40B4-BE49-F238E27FC236}">
                <a16:creationId xmlns:a16="http://schemas.microsoft.com/office/drawing/2014/main" id="{BA08AE62-B23D-7429-3B89-996BF76696E7}"/>
              </a:ext>
            </a:extLst>
          </p:cNvPr>
          <p:cNvPicPr>
            <a:picLocks noChangeAspect="1"/>
          </p:cNvPicPr>
          <p:nvPr/>
        </p:nvPicPr>
        <p:blipFill>
          <a:blip r:embed="rId7"/>
          <a:stretch>
            <a:fillRect/>
          </a:stretch>
        </p:blipFill>
        <p:spPr>
          <a:xfrm>
            <a:off x="8594123" y="2549467"/>
            <a:ext cx="2932205" cy="13028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7" name="Elemento grafico 16" descr="Indietro con riempimento a tinta unita">
            <a:extLst>
              <a:ext uri="{FF2B5EF4-FFF2-40B4-BE49-F238E27FC236}">
                <a16:creationId xmlns:a16="http://schemas.microsoft.com/office/drawing/2014/main" id="{22611E81-BF00-DE02-9886-20D0A98194B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11673356">
            <a:off x="3166180" y="4212380"/>
            <a:ext cx="664865" cy="664865"/>
          </a:xfrm>
          <a:prstGeom prst="rect">
            <a:avLst/>
          </a:prstGeom>
          <a:effectLst>
            <a:outerShdw blurRad="50800" dist="38100" dir="2700000" algn="tl" rotWithShape="0">
              <a:prstClr val="black">
                <a:alpha val="40000"/>
              </a:prstClr>
            </a:outerShdw>
          </a:effectLst>
        </p:spPr>
      </p:pic>
      <p:pic>
        <p:nvPicPr>
          <p:cNvPr id="18" name="Elemento grafico 17" descr="Indietro con riempimento a tinta unita">
            <a:extLst>
              <a:ext uri="{FF2B5EF4-FFF2-40B4-BE49-F238E27FC236}">
                <a16:creationId xmlns:a16="http://schemas.microsoft.com/office/drawing/2014/main" id="{BB3B39E1-1B1B-D251-EBDF-5C8094951BB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8412315">
            <a:off x="7899432" y="3697406"/>
            <a:ext cx="664865" cy="664865"/>
          </a:xfrm>
          <a:prstGeom prst="rect">
            <a:avLst/>
          </a:prstGeom>
          <a:effectLst>
            <a:outerShdw blurRad="50800" dist="38100" dir="2700000" algn="tl" rotWithShape="0">
              <a:prstClr val="black">
                <a:alpha val="40000"/>
              </a:prstClr>
            </a:outerShdw>
          </a:effectLst>
        </p:spPr>
      </p:pic>
      <p:pic>
        <p:nvPicPr>
          <p:cNvPr id="1036" name="Picture 12" descr="GitHub rende gratuite le repository private per i team">
            <a:extLst>
              <a:ext uri="{FF2B5EF4-FFF2-40B4-BE49-F238E27FC236}">
                <a16:creationId xmlns:a16="http://schemas.microsoft.com/office/drawing/2014/main" id="{0C6120A9-91EE-51B0-8AE8-1F2D950F70C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80910" y="6170095"/>
            <a:ext cx="1135854" cy="6389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0" name="Segnaposto contenuto 2">
            <a:extLst>
              <a:ext uri="{FF2B5EF4-FFF2-40B4-BE49-F238E27FC236}">
                <a16:creationId xmlns:a16="http://schemas.microsoft.com/office/drawing/2014/main" id="{922225AE-32FC-25AA-E9A9-07F4CBF18CCE}"/>
              </a:ext>
            </a:extLst>
          </p:cNvPr>
          <p:cNvSpPr txBox="1">
            <a:spLocks/>
          </p:cNvSpPr>
          <p:nvPr/>
        </p:nvSpPr>
        <p:spPr>
          <a:xfrm>
            <a:off x="4824073" y="6272784"/>
            <a:ext cx="5823601" cy="638918"/>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just">
              <a:lnSpc>
                <a:spcPct val="150000"/>
              </a:lnSpc>
              <a:spcAft>
                <a:spcPts val="800"/>
              </a:spcAft>
            </a:pPr>
            <a:r>
              <a:rPr lang="it-IT" sz="1200" u="sng" dirty="0">
                <a:solidFill>
                  <a:srgbClr val="0000FF"/>
                </a:solidFill>
                <a:effectLst/>
                <a:latin typeface="Arial" panose="020B0604020202020204" pitchFamily="34" charset="0"/>
                <a:ea typeface="Arial" panose="020B0604020202020204" pitchFamily="34" charset="0"/>
                <a:hlinkClick r:id="rId11"/>
              </a:rPr>
              <a:t>https://github.com/GiuseppeGaetano/TecnologieSemantiche.git</a:t>
            </a:r>
            <a:endParaRPr lang="it-IT" sz="1600" dirty="0"/>
          </a:p>
        </p:txBody>
      </p:sp>
      <p:grpSp>
        <p:nvGrpSpPr>
          <p:cNvPr id="21" name="Gruppo 20">
            <a:extLst>
              <a:ext uri="{FF2B5EF4-FFF2-40B4-BE49-F238E27FC236}">
                <a16:creationId xmlns:a16="http://schemas.microsoft.com/office/drawing/2014/main" id="{E340EFE9-B83F-6485-F260-593F70490013}"/>
              </a:ext>
            </a:extLst>
          </p:cNvPr>
          <p:cNvGrpSpPr/>
          <p:nvPr/>
        </p:nvGrpSpPr>
        <p:grpSpPr>
          <a:xfrm>
            <a:off x="8955326" y="4788556"/>
            <a:ext cx="2209798" cy="932204"/>
            <a:chOff x="6385562" y="3118588"/>
            <a:chExt cx="2209798" cy="932204"/>
          </a:xfrm>
          <a:effectLst>
            <a:reflection blurRad="6350" stA="52000" endA="300" endPos="35000" dir="5400000" sy="-100000" algn="bl" rotWithShape="0"/>
          </a:effectLst>
        </p:grpSpPr>
        <p:sp>
          <p:nvSpPr>
            <p:cNvPr id="22" name="Rettangolo con angoli arrotondati 21">
              <a:extLst>
                <a:ext uri="{FF2B5EF4-FFF2-40B4-BE49-F238E27FC236}">
                  <a16:creationId xmlns:a16="http://schemas.microsoft.com/office/drawing/2014/main" id="{F167D493-A96C-ABF6-0F2A-7A5E2CC933D8}"/>
                </a:ext>
              </a:extLst>
            </p:cNvPr>
            <p:cNvSpPr/>
            <p:nvPr/>
          </p:nvSpPr>
          <p:spPr>
            <a:xfrm>
              <a:off x="6385562" y="3118588"/>
              <a:ext cx="2209798" cy="932204"/>
            </a:xfrm>
            <a:prstGeom prst="roundRect">
              <a:avLst/>
            </a:prstGeom>
            <a:solidFill>
              <a:schemeClr val="bg1"/>
            </a:solidFill>
            <a:ln w="9525" cap="flat" cmpd="sng" algn="ctr">
              <a:solidFill>
                <a:schemeClr val="accent2"/>
              </a:solidFill>
              <a:prstDash val="solid"/>
              <a:round/>
              <a:headEnd type="none" w="med" len="med"/>
              <a:tailEnd type="none" w="med" len="med"/>
            </a:ln>
            <a:effectLst/>
          </p:spPr>
          <p:style>
            <a:lnRef idx="0">
              <a:scrgbClr r="0" g="0" b="0"/>
            </a:lnRef>
            <a:fillRef idx="0">
              <a:scrgbClr r="0" g="0" b="0"/>
            </a:fillRef>
            <a:effectRef idx="0">
              <a:scrgbClr r="0" g="0" b="0"/>
            </a:effectRef>
            <a:fontRef idx="minor">
              <a:schemeClr val="accent2"/>
            </a:fontRef>
          </p:style>
          <p:txBody>
            <a:bodyPr rtlCol="0" anchor="ctr"/>
            <a:lstStyle/>
            <a:p>
              <a:pPr algn="ctr"/>
              <a:endParaRPr lang="it-IT" dirty="0"/>
            </a:p>
          </p:txBody>
        </p:sp>
        <p:sp>
          <p:nvSpPr>
            <p:cNvPr id="23" name="CasellaDiTesto 22">
              <a:extLst>
                <a:ext uri="{FF2B5EF4-FFF2-40B4-BE49-F238E27FC236}">
                  <a16:creationId xmlns:a16="http://schemas.microsoft.com/office/drawing/2014/main" id="{C5EAD82E-B5EC-5666-D01F-20133410463E}"/>
                </a:ext>
              </a:extLst>
            </p:cNvPr>
            <p:cNvSpPr txBox="1"/>
            <p:nvPr/>
          </p:nvSpPr>
          <p:spPr>
            <a:xfrm>
              <a:off x="6385562" y="3260988"/>
              <a:ext cx="2209798" cy="646331"/>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ctr"/>
              <a:r>
                <a:rPr lang="it-IT" dirty="0"/>
                <a:t>Triple</a:t>
              </a:r>
            </a:p>
            <a:p>
              <a:pPr algn="ctr"/>
              <a:r>
                <a:rPr lang="it-IT" dirty="0" err="1"/>
                <a:t>Subj</a:t>
              </a:r>
              <a:r>
                <a:rPr lang="it-IT" dirty="0"/>
                <a:t> – </a:t>
              </a:r>
              <a:r>
                <a:rPr lang="it-IT" dirty="0" err="1"/>
                <a:t>Verb</a:t>
              </a:r>
              <a:r>
                <a:rPr lang="it-IT" dirty="0"/>
                <a:t> – </a:t>
              </a:r>
              <a:r>
                <a:rPr lang="it-IT" dirty="0" err="1"/>
                <a:t>Obj</a:t>
              </a:r>
              <a:endParaRPr lang="it-IT" dirty="0"/>
            </a:p>
          </p:txBody>
        </p:sp>
      </p:grpSp>
      <p:pic>
        <p:nvPicPr>
          <p:cNvPr id="24" name="Elemento grafico 23" descr="Indietro con riempimento a tinta unita">
            <a:extLst>
              <a:ext uri="{FF2B5EF4-FFF2-40B4-BE49-F238E27FC236}">
                <a16:creationId xmlns:a16="http://schemas.microsoft.com/office/drawing/2014/main" id="{3454CA06-688A-C65B-8CA6-DA855992982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13187685" flipV="1">
            <a:off x="7899431" y="4407219"/>
            <a:ext cx="664865" cy="66486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5029006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32"/>
                                        </p:tgtEl>
                                        <p:attrNameLst>
                                          <p:attrName>style.visibility</p:attrName>
                                        </p:attrNameLst>
                                      </p:cBhvr>
                                      <p:to>
                                        <p:strVal val="visible"/>
                                      </p:to>
                                    </p:set>
                                    <p:animEffect transition="in" filter="fade">
                                      <p:cBhvr>
                                        <p:cTn id="7" dur="500"/>
                                        <p:tgtEl>
                                          <p:spTgt spid="103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28"/>
                                        </p:tgtEl>
                                        <p:attrNameLst>
                                          <p:attrName>style.visibility</p:attrName>
                                        </p:attrNameLst>
                                      </p:cBhvr>
                                      <p:to>
                                        <p:strVal val="visible"/>
                                      </p:to>
                                    </p:set>
                                    <p:animEffect transition="in" filter="fade">
                                      <p:cBhvr>
                                        <p:cTn id="15" dur="500"/>
                                        <p:tgtEl>
                                          <p:spTgt spid="1028"/>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par>
                                <p:cTn id="20" presetID="10" presetClass="entr" presetSubtype="0" fill="hold"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22" presetClass="entr" presetSubtype="8"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left)">
                                      <p:cBhvr>
                                        <p:cTn id="29" dur="500"/>
                                        <p:tgtEl>
                                          <p:spTgt spid="21"/>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par>
                                <p:cTn id="34" presetID="10" presetClass="entr" presetSubtype="0" fill="hold" nodeType="withEffect">
                                  <p:stCondLst>
                                    <p:cond delay="0"/>
                                  </p:stCondLst>
                                  <p:childTnLst>
                                    <p:set>
                                      <p:cBhvr>
                                        <p:cTn id="35" dur="1" fill="hold">
                                          <p:stCondLst>
                                            <p:cond delay="0"/>
                                          </p:stCondLst>
                                        </p:cTn>
                                        <p:tgtEl>
                                          <p:spTgt spid="1036"/>
                                        </p:tgtEl>
                                        <p:attrNameLst>
                                          <p:attrName>style.visibility</p:attrName>
                                        </p:attrNameLst>
                                      </p:cBhvr>
                                      <p:to>
                                        <p:strVal val="visible"/>
                                      </p:to>
                                    </p:set>
                                    <p:animEffect transition="in" filter="fade">
                                      <p:cBhvr>
                                        <p:cTn id="36" dur="500"/>
                                        <p:tgtEl>
                                          <p:spTgt spid="1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Immagine 44">
            <a:extLst>
              <a:ext uri="{FF2B5EF4-FFF2-40B4-BE49-F238E27FC236}">
                <a16:creationId xmlns:a16="http://schemas.microsoft.com/office/drawing/2014/main" id="{30362498-1188-4E3C-9127-D6CD86D253FE}"/>
              </a:ext>
              <a:ext uri="{C183D7F6-B498-43B3-948B-1728B52AA6E4}">
                <adec:decorative xmlns:adec="http://schemas.microsoft.com/office/drawing/2017/decorative" val="1"/>
              </a:ext>
            </a:extLst>
          </p:cNvPr>
          <p:cNvPicPr>
            <a:picLocks noChangeAspect="1"/>
          </p:cNvPicPr>
          <p:nvPr/>
        </p:nvPicPr>
        <p:blipFill rotWithShape="1">
          <a:blip r:embed="rId2">
            <a:alphaModFix amt="45000"/>
          </a:blip>
          <a:srcRect r="52456" b="-1"/>
          <a:stretch/>
        </p:blipFill>
        <p:spPr>
          <a:xfrm>
            <a:off x="20" y="975"/>
            <a:ext cx="12191980" cy="6858000"/>
          </a:xfrm>
          <a:prstGeom prst="rect">
            <a:avLst/>
          </a:prstGeom>
        </p:spPr>
      </p:pic>
      <p:sp>
        <p:nvSpPr>
          <p:cNvPr id="187" name="DATASET"/>
          <p:cNvSpPr txBox="1"/>
          <p:nvPr/>
        </p:nvSpPr>
        <p:spPr>
          <a:xfrm>
            <a:off x="1064012" y="1116423"/>
            <a:ext cx="4264090" cy="8207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sz="5000"/>
            </a:lvl1pPr>
          </a:lstStyle>
          <a:p>
            <a:pPr algn="just"/>
            <a:r>
              <a:rPr lang="it-IT" sz="2500" dirty="0"/>
              <a:t>Word </a:t>
            </a:r>
            <a:r>
              <a:rPr lang="it-IT" sz="2500" dirty="0" err="1"/>
              <a:t>Tokenization</a:t>
            </a:r>
            <a:r>
              <a:rPr lang="it-IT" sz="2500" dirty="0"/>
              <a:t> and Stop Word </a:t>
            </a:r>
            <a:r>
              <a:rPr lang="it-IT" sz="2500" dirty="0" err="1"/>
              <a:t>Removal</a:t>
            </a:r>
            <a:endParaRPr sz="2500" dirty="0"/>
          </a:p>
        </p:txBody>
      </p:sp>
      <p:sp>
        <p:nvSpPr>
          <p:cNvPr id="188" name="PREPROCESSING"/>
          <p:cNvSpPr txBox="1"/>
          <p:nvPr/>
        </p:nvSpPr>
        <p:spPr>
          <a:xfrm>
            <a:off x="1064011" y="2772978"/>
            <a:ext cx="3900117" cy="436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sz="5000"/>
            </a:lvl1pPr>
          </a:lstStyle>
          <a:p>
            <a:pPr algn="just"/>
            <a:r>
              <a:rPr lang="it-IT" sz="2500" dirty="0" err="1"/>
              <a:t>PoS</a:t>
            </a:r>
            <a:r>
              <a:rPr lang="it-IT" sz="2500" dirty="0"/>
              <a:t> Tagging and </a:t>
            </a:r>
            <a:r>
              <a:rPr lang="it-IT" sz="2500" dirty="0" err="1"/>
              <a:t>Correction</a:t>
            </a:r>
            <a:endParaRPr sz="2500" dirty="0"/>
          </a:p>
        </p:txBody>
      </p:sp>
      <p:sp>
        <p:nvSpPr>
          <p:cNvPr id="189" name="CLUSTERING"/>
          <p:cNvSpPr txBox="1"/>
          <p:nvPr/>
        </p:nvSpPr>
        <p:spPr>
          <a:xfrm>
            <a:off x="1064012" y="4272428"/>
            <a:ext cx="3752890" cy="436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nchor="ctr">
            <a:spAutoFit/>
          </a:bodyPr>
          <a:lstStyle>
            <a:lvl1pPr>
              <a:defRPr sz="5000"/>
            </a:lvl1pPr>
          </a:lstStyle>
          <a:p>
            <a:pPr algn="just"/>
            <a:r>
              <a:rPr lang="it-IT" sz="2500" dirty="0" err="1"/>
              <a:t>Lemmatization</a:t>
            </a:r>
            <a:endParaRPr sz="2500" dirty="0"/>
          </a:p>
        </p:txBody>
      </p:sp>
      <p:sp>
        <p:nvSpPr>
          <p:cNvPr id="191" name="Linea"/>
          <p:cNvSpPr/>
          <p:nvPr/>
        </p:nvSpPr>
        <p:spPr>
          <a:xfrm flipV="1">
            <a:off x="5780165" y="1499380"/>
            <a:ext cx="1" cy="1514220"/>
          </a:xfrm>
          <a:prstGeom prst="line">
            <a:avLst/>
          </a:prstGeom>
          <a:ln w="254000">
            <a:solidFill>
              <a:schemeClr val="accent1"/>
            </a:solidFill>
            <a:miter lim="400000"/>
            <a:tailEnd type="oval"/>
          </a:ln>
        </p:spPr>
        <p:txBody>
          <a:bodyPr lIns="25400" tIns="25400" rIns="25400" bIns="25400" anchor="ctr"/>
          <a:lstStyle/>
          <a:p>
            <a:pPr algn="ctr">
              <a:lnSpc>
                <a:spcPct val="80000"/>
              </a:lnSpc>
              <a:defRPr sz="4000" cap="all">
                <a:latin typeface="+mn-lt"/>
                <a:ea typeface="+mn-ea"/>
                <a:cs typeface="+mn-cs"/>
                <a:sym typeface="DIN Condensed Bold"/>
              </a:defRPr>
            </a:pPr>
            <a:endParaRPr sz="2000"/>
          </a:p>
        </p:txBody>
      </p:sp>
      <p:sp>
        <p:nvSpPr>
          <p:cNvPr id="192" name="Linea"/>
          <p:cNvSpPr/>
          <p:nvPr/>
        </p:nvSpPr>
        <p:spPr>
          <a:xfrm flipV="1">
            <a:off x="5780165" y="3000153"/>
            <a:ext cx="1" cy="1514220"/>
          </a:xfrm>
          <a:prstGeom prst="line">
            <a:avLst/>
          </a:prstGeom>
          <a:ln w="254000">
            <a:solidFill>
              <a:schemeClr val="accent1"/>
            </a:solidFill>
            <a:miter lim="400000"/>
            <a:tailEnd type="oval"/>
          </a:ln>
        </p:spPr>
        <p:txBody>
          <a:bodyPr lIns="25400" tIns="25400" rIns="25400" bIns="25400" anchor="ctr"/>
          <a:lstStyle/>
          <a:p>
            <a:pPr algn="ctr">
              <a:lnSpc>
                <a:spcPct val="80000"/>
              </a:lnSpc>
              <a:defRPr sz="4000" cap="all">
                <a:latin typeface="+mn-lt"/>
                <a:ea typeface="+mn-ea"/>
                <a:cs typeface="+mn-cs"/>
                <a:sym typeface="DIN Condensed Bold"/>
              </a:defRPr>
            </a:pPr>
            <a:endParaRPr sz="2000"/>
          </a:p>
        </p:txBody>
      </p:sp>
      <p:sp>
        <p:nvSpPr>
          <p:cNvPr id="193" name="Linea"/>
          <p:cNvSpPr/>
          <p:nvPr/>
        </p:nvSpPr>
        <p:spPr>
          <a:xfrm flipV="1">
            <a:off x="5780165" y="4490437"/>
            <a:ext cx="1" cy="1514220"/>
          </a:xfrm>
          <a:prstGeom prst="line">
            <a:avLst/>
          </a:prstGeom>
          <a:ln w="254000">
            <a:solidFill>
              <a:schemeClr val="accent1"/>
            </a:solidFill>
            <a:miter lim="400000"/>
            <a:tailEnd type="oval"/>
          </a:ln>
        </p:spPr>
        <p:txBody>
          <a:bodyPr lIns="25400" tIns="25400" rIns="25400" bIns="25400" anchor="ctr"/>
          <a:lstStyle/>
          <a:p>
            <a:pPr algn="ctr">
              <a:lnSpc>
                <a:spcPct val="80000"/>
              </a:lnSpc>
              <a:defRPr sz="4000" cap="all">
                <a:latin typeface="+mn-lt"/>
                <a:ea typeface="+mn-ea"/>
                <a:cs typeface="+mn-cs"/>
                <a:sym typeface="DIN Condensed Bold"/>
              </a:defRPr>
            </a:pPr>
            <a:endParaRPr sz="2000"/>
          </a:p>
        </p:txBody>
      </p:sp>
      <p:sp>
        <p:nvSpPr>
          <p:cNvPr id="194" name="Linea"/>
          <p:cNvSpPr/>
          <p:nvPr/>
        </p:nvSpPr>
        <p:spPr>
          <a:xfrm>
            <a:off x="5780165" y="4957707"/>
            <a:ext cx="1" cy="1186848"/>
          </a:xfrm>
          <a:prstGeom prst="line">
            <a:avLst/>
          </a:prstGeom>
          <a:ln w="254000">
            <a:solidFill>
              <a:schemeClr val="accent1"/>
            </a:solidFill>
            <a:miter lim="400000"/>
            <a:tailEnd type="oval"/>
          </a:ln>
        </p:spPr>
        <p:txBody>
          <a:bodyPr lIns="25400" tIns="25400" rIns="25400" bIns="25400" anchor="ctr"/>
          <a:lstStyle/>
          <a:p>
            <a:pPr algn="ctr">
              <a:lnSpc>
                <a:spcPct val="80000"/>
              </a:lnSpc>
              <a:defRPr sz="4000" cap="all">
                <a:latin typeface="+mn-lt"/>
                <a:ea typeface="+mn-ea"/>
                <a:cs typeface="+mn-cs"/>
                <a:sym typeface="DIN Condensed Bold"/>
              </a:defRPr>
            </a:pPr>
            <a:endParaRPr sz="2000"/>
          </a:p>
        </p:txBody>
      </p:sp>
      <p:sp>
        <p:nvSpPr>
          <p:cNvPr id="217" name="Linea"/>
          <p:cNvSpPr/>
          <p:nvPr/>
        </p:nvSpPr>
        <p:spPr>
          <a:xfrm flipV="1">
            <a:off x="381000" y="776324"/>
            <a:ext cx="10477501" cy="2"/>
          </a:xfrm>
          <a:prstGeom prst="line">
            <a:avLst/>
          </a:prstGeom>
          <a:ln w="19050"/>
        </p:spPr>
        <p:style>
          <a:lnRef idx="1">
            <a:schemeClr val="accent1"/>
          </a:lnRef>
          <a:fillRef idx="0">
            <a:schemeClr val="accent1"/>
          </a:fillRef>
          <a:effectRef idx="0">
            <a:schemeClr val="accent1"/>
          </a:effectRef>
          <a:fontRef idx="minor">
            <a:schemeClr val="tx1"/>
          </a:fontRef>
        </p:style>
        <p:txBody>
          <a:bodyPr lIns="25400" tIns="25400" rIns="25400" bIns="25400" anchor="ctr"/>
          <a:lstStyle/>
          <a:p>
            <a:pPr defTabSz="228600">
              <a:defRPr sz="1200">
                <a:solidFill>
                  <a:srgbClr val="000000"/>
                </a:solidFill>
                <a:latin typeface="Helvetica"/>
                <a:ea typeface="Helvetica"/>
                <a:cs typeface="Helvetica"/>
                <a:sym typeface="Helvetica"/>
              </a:defRPr>
            </a:pPr>
            <a:endParaRPr sz="600"/>
          </a:p>
        </p:txBody>
      </p:sp>
      <p:sp>
        <p:nvSpPr>
          <p:cNvPr id="218" name="contributo personale alla soluzione del problema"/>
          <p:cNvSpPr txBox="1"/>
          <p:nvPr/>
        </p:nvSpPr>
        <p:spPr>
          <a:xfrm>
            <a:off x="381000" y="230402"/>
            <a:ext cx="10477500" cy="404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nchor="b">
            <a:spAutoFit/>
          </a:bodyPr>
          <a:lstStyle>
            <a:lvl1pPr defTabSz="647700">
              <a:lnSpc>
                <a:spcPct val="80000"/>
              </a:lnSpc>
              <a:spcBef>
                <a:spcPts val="0"/>
              </a:spcBef>
              <a:defRPr sz="5600" cap="all" spc="280">
                <a:solidFill>
                  <a:schemeClr val="accent1"/>
                </a:solidFill>
                <a:latin typeface="DIN Alternate Bold"/>
                <a:ea typeface="DIN Alternate Bold"/>
                <a:cs typeface="DIN Alternate Bold"/>
                <a:sym typeface="DIN Alternate Bold"/>
              </a:defRPr>
            </a:lvl1pPr>
          </a:lstStyle>
          <a:p>
            <a:endParaRPr sz="2800" dirty="0"/>
          </a:p>
        </p:txBody>
      </p:sp>
      <p:sp>
        <p:nvSpPr>
          <p:cNvPr id="220" name="Ovale"/>
          <p:cNvSpPr/>
          <p:nvPr/>
        </p:nvSpPr>
        <p:spPr>
          <a:xfrm>
            <a:off x="5372148" y="1097432"/>
            <a:ext cx="816034" cy="799978"/>
          </a:xfrm>
          <a:prstGeom prst="ellipse">
            <a:avLst/>
          </a:prstGeom>
          <a:solidFill>
            <a:srgbClr val="FF0000"/>
          </a:solidFill>
          <a:ln w="12700">
            <a:miter lim="400000"/>
          </a:ln>
        </p:spPr>
        <p:txBody>
          <a:bodyPr lIns="25400" tIns="25400" rIns="25400" bIns="25400" anchor="ctr"/>
          <a:lstStyle/>
          <a:p>
            <a:pPr algn="ctr">
              <a:lnSpc>
                <a:spcPct val="80000"/>
              </a:lnSpc>
              <a:defRPr sz="4000" cap="all">
                <a:solidFill>
                  <a:srgbClr val="FFFFFF"/>
                </a:solidFill>
                <a:latin typeface="+mn-lt"/>
                <a:ea typeface="+mn-ea"/>
                <a:cs typeface="+mn-cs"/>
                <a:sym typeface="DIN Condensed Bold"/>
              </a:defRPr>
            </a:pPr>
            <a:endParaRPr sz="2000"/>
          </a:p>
        </p:txBody>
      </p:sp>
      <p:sp>
        <p:nvSpPr>
          <p:cNvPr id="221" name="Linea"/>
          <p:cNvSpPr/>
          <p:nvPr/>
        </p:nvSpPr>
        <p:spPr>
          <a:xfrm flipV="1">
            <a:off x="5780165" y="1692816"/>
            <a:ext cx="1" cy="972456"/>
          </a:xfrm>
          <a:prstGeom prst="line">
            <a:avLst/>
          </a:prstGeom>
          <a:ln w="254000">
            <a:solidFill>
              <a:srgbClr val="FF0000"/>
            </a:solidFill>
            <a:miter lim="400000"/>
          </a:ln>
        </p:spPr>
        <p:txBody>
          <a:bodyPr lIns="25400" tIns="25400" rIns="25400" bIns="25400" anchor="ctr"/>
          <a:lstStyle/>
          <a:p>
            <a:pPr algn="ctr">
              <a:lnSpc>
                <a:spcPct val="80000"/>
              </a:lnSpc>
              <a:defRPr sz="4000" cap="all">
                <a:latin typeface="+mn-lt"/>
                <a:ea typeface="+mn-ea"/>
                <a:cs typeface="+mn-cs"/>
                <a:sym typeface="DIN Condensed Bold"/>
              </a:defRPr>
            </a:pPr>
            <a:endParaRPr sz="2000"/>
          </a:p>
        </p:txBody>
      </p:sp>
      <p:sp>
        <p:nvSpPr>
          <p:cNvPr id="223" name="Linea"/>
          <p:cNvSpPr/>
          <p:nvPr/>
        </p:nvSpPr>
        <p:spPr>
          <a:xfrm flipV="1">
            <a:off x="5780165" y="3208995"/>
            <a:ext cx="1" cy="925258"/>
          </a:xfrm>
          <a:prstGeom prst="line">
            <a:avLst/>
          </a:prstGeom>
          <a:ln w="254000">
            <a:solidFill>
              <a:srgbClr val="FF0000"/>
            </a:solidFill>
            <a:miter lim="400000"/>
          </a:ln>
        </p:spPr>
        <p:txBody>
          <a:bodyPr lIns="25400" tIns="25400" rIns="25400" bIns="25400" anchor="ctr"/>
          <a:lstStyle/>
          <a:p>
            <a:pPr algn="ctr">
              <a:lnSpc>
                <a:spcPct val="80000"/>
              </a:lnSpc>
              <a:defRPr sz="4000" cap="all">
                <a:latin typeface="+mn-lt"/>
                <a:ea typeface="+mn-ea"/>
                <a:cs typeface="+mn-cs"/>
                <a:sym typeface="DIN Condensed Bold"/>
              </a:defRPr>
            </a:pPr>
            <a:endParaRPr sz="2000"/>
          </a:p>
        </p:txBody>
      </p:sp>
      <p:sp>
        <p:nvSpPr>
          <p:cNvPr id="225" name="Linea"/>
          <p:cNvSpPr/>
          <p:nvPr/>
        </p:nvSpPr>
        <p:spPr>
          <a:xfrm flipV="1">
            <a:off x="5780165" y="4699279"/>
            <a:ext cx="1" cy="1106877"/>
          </a:xfrm>
          <a:prstGeom prst="line">
            <a:avLst/>
          </a:prstGeom>
          <a:ln w="254000">
            <a:solidFill>
              <a:srgbClr val="FF0000"/>
            </a:solidFill>
            <a:miter lim="400000"/>
          </a:ln>
        </p:spPr>
        <p:txBody>
          <a:bodyPr lIns="25400" tIns="25400" rIns="25400" bIns="25400" anchor="ctr"/>
          <a:lstStyle/>
          <a:p>
            <a:pPr algn="ctr">
              <a:lnSpc>
                <a:spcPct val="80000"/>
              </a:lnSpc>
              <a:defRPr sz="4000" cap="all">
                <a:latin typeface="+mn-lt"/>
                <a:ea typeface="+mn-ea"/>
                <a:cs typeface="+mn-cs"/>
                <a:sym typeface="DIN Condensed Bold"/>
              </a:defRPr>
            </a:pPr>
            <a:endParaRPr sz="2000"/>
          </a:p>
        </p:txBody>
      </p:sp>
      <p:sp>
        <p:nvSpPr>
          <p:cNvPr id="42" name="Ovale">
            <a:extLst>
              <a:ext uri="{FF2B5EF4-FFF2-40B4-BE49-F238E27FC236}">
                <a16:creationId xmlns:a16="http://schemas.microsoft.com/office/drawing/2014/main" id="{E47BC03F-F140-4FAD-B0B8-22B662FA252F}"/>
              </a:ext>
            </a:extLst>
          </p:cNvPr>
          <p:cNvSpPr/>
          <p:nvPr/>
        </p:nvSpPr>
        <p:spPr>
          <a:xfrm>
            <a:off x="5372148" y="2609055"/>
            <a:ext cx="816034" cy="799978"/>
          </a:xfrm>
          <a:prstGeom prst="ellipse">
            <a:avLst/>
          </a:prstGeom>
          <a:solidFill>
            <a:srgbClr val="FF0000"/>
          </a:solidFill>
          <a:ln w="12700">
            <a:solidFill>
              <a:srgbClr val="FF0000"/>
            </a:solidFill>
            <a:miter lim="400000"/>
          </a:ln>
        </p:spPr>
        <p:txBody>
          <a:bodyPr lIns="25400" tIns="25400" rIns="25400" bIns="25400" anchor="ctr"/>
          <a:lstStyle/>
          <a:p>
            <a:pPr algn="ctr">
              <a:lnSpc>
                <a:spcPct val="80000"/>
              </a:lnSpc>
              <a:defRPr sz="4000" cap="all">
                <a:solidFill>
                  <a:srgbClr val="FFFFFF"/>
                </a:solidFill>
                <a:latin typeface="+mn-lt"/>
                <a:ea typeface="+mn-ea"/>
                <a:cs typeface="+mn-cs"/>
                <a:sym typeface="DIN Condensed Bold"/>
              </a:defRPr>
            </a:pPr>
            <a:endParaRPr sz="2000"/>
          </a:p>
        </p:txBody>
      </p:sp>
      <p:sp>
        <p:nvSpPr>
          <p:cNvPr id="43" name="Ovale">
            <a:extLst>
              <a:ext uri="{FF2B5EF4-FFF2-40B4-BE49-F238E27FC236}">
                <a16:creationId xmlns:a16="http://schemas.microsoft.com/office/drawing/2014/main" id="{4D6E8F1F-931E-48B0-BF80-2429EFF46549}"/>
              </a:ext>
            </a:extLst>
          </p:cNvPr>
          <p:cNvSpPr/>
          <p:nvPr/>
        </p:nvSpPr>
        <p:spPr>
          <a:xfrm>
            <a:off x="5372148" y="4101894"/>
            <a:ext cx="816034" cy="799978"/>
          </a:xfrm>
          <a:prstGeom prst="ellipse">
            <a:avLst/>
          </a:prstGeom>
          <a:solidFill>
            <a:srgbClr val="FF0000"/>
          </a:solidFill>
          <a:ln w="12700">
            <a:solidFill>
              <a:srgbClr val="FF0000"/>
            </a:solidFill>
            <a:miter lim="400000"/>
          </a:ln>
        </p:spPr>
        <p:txBody>
          <a:bodyPr lIns="25400" tIns="25400" rIns="25400" bIns="25400" anchor="ctr"/>
          <a:lstStyle/>
          <a:p>
            <a:pPr algn="ctr">
              <a:lnSpc>
                <a:spcPct val="80000"/>
              </a:lnSpc>
              <a:defRPr sz="4000" cap="all">
                <a:solidFill>
                  <a:srgbClr val="FFFFFF"/>
                </a:solidFill>
                <a:latin typeface="+mn-lt"/>
                <a:ea typeface="+mn-ea"/>
                <a:cs typeface="+mn-cs"/>
                <a:sym typeface="DIN Condensed Bold"/>
              </a:defRPr>
            </a:pPr>
            <a:endParaRPr sz="2000"/>
          </a:p>
        </p:txBody>
      </p:sp>
      <p:sp>
        <p:nvSpPr>
          <p:cNvPr id="44" name="Ovale">
            <a:extLst>
              <a:ext uri="{FF2B5EF4-FFF2-40B4-BE49-F238E27FC236}">
                <a16:creationId xmlns:a16="http://schemas.microsoft.com/office/drawing/2014/main" id="{32F5EF6E-DB79-4E00-920D-57E14B3CB6B2}"/>
              </a:ext>
            </a:extLst>
          </p:cNvPr>
          <p:cNvSpPr/>
          <p:nvPr/>
        </p:nvSpPr>
        <p:spPr>
          <a:xfrm>
            <a:off x="5372148" y="5739144"/>
            <a:ext cx="816034" cy="799978"/>
          </a:xfrm>
          <a:prstGeom prst="ellipse">
            <a:avLst/>
          </a:prstGeom>
          <a:solidFill>
            <a:srgbClr val="FF0000"/>
          </a:solidFill>
          <a:ln w="12700">
            <a:solidFill>
              <a:srgbClr val="FF0000"/>
            </a:solidFill>
            <a:miter lim="400000"/>
          </a:ln>
        </p:spPr>
        <p:txBody>
          <a:bodyPr lIns="25400" tIns="25400" rIns="25400" bIns="25400" anchor="ctr"/>
          <a:lstStyle/>
          <a:p>
            <a:pPr algn="ctr">
              <a:lnSpc>
                <a:spcPct val="80000"/>
              </a:lnSpc>
              <a:defRPr sz="4000" cap="all">
                <a:solidFill>
                  <a:srgbClr val="FFFFFF"/>
                </a:solidFill>
                <a:latin typeface="+mn-lt"/>
                <a:ea typeface="+mn-ea"/>
                <a:cs typeface="+mn-cs"/>
                <a:sym typeface="DIN Condensed Bold"/>
              </a:defRPr>
            </a:pPr>
            <a:endParaRPr sz="2000"/>
          </a:p>
        </p:txBody>
      </p:sp>
      <p:sp>
        <p:nvSpPr>
          <p:cNvPr id="46" name="Titolo 1">
            <a:extLst>
              <a:ext uri="{FF2B5EF4-FFF2-40B4-BE49-F238E27FC236}">
                <a16:creationId xmlns:a16="http://schemas.microsoft.com/office/drawing/2014/main" id="{F13B93F2-4844-4034-B60B-56F1A3E47021}"/>
              </a:ext>
            </a:extLst>
          </p:cNvPr>
          <p:cNvSpPr txBox="1">
            <a:spLocks/>
          </p:cNvSpPr>
          <p:nvPr/>
        </p:nvSpPr>
        <p:spPr>
          <a:xfrm>
            <a:off x="393217" y="120088"/>
            <a:ext cx="9720072" cy="149961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it-IT" dirty="0" err="1"/>
              <a:t>Walkthrough</a:t>
            </a:r>
            <a:endParaRPr lang="it-IT" dirty="0"/>
          </a:p>
        </p:txBody>
      </p:sp>
      <p:pic>
        <p:nvPicPr>
          <p:cNvPr id="2054" name="Picture 6" descr="A Detailed Study on Stemming vs Lemmatization In Python">
            <a:extLst>
              <a:ext uri="{FF2B5EF4-FFF2-40B4-BE49-F238E27FC236}">
                <a16:creationId xmlns:a16="http://schemas.microsoft.com/office/drawing/2014/main" id="{495C3C00-305C-36D6-71A7-73903D5D3FF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5429"/>
          <a:stretch/>
        </p:blipFill>
        <p:spPr bwMode="auto">
          <a:xfrm>
            <a:off x="7832493" y="3887334"/>
            <a:ext cx="4135834" cy="10973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4" name="Picture 2">
            <a:extLst>
              <a:ext uri="{FF2B5EF4-FFF2-40B4-BE49-F238E27FC236}">
                <a16:creationId xmlns:a16="http://schemas.microsoft.com/office/drawing/2014/main" id="{B13C2D65-0D9C-4229-9824-EB53972F305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9469" t="29051" r="10832" b="31839"/>
          <a:stretch/>
        </p:blipFill>
        <p:spPr bwMode="auto">
          <a:xfrm>
            <a:off x="143933" y="6104162"/>
            <a:ext cx="1253068" cy="6149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6" name="Picture 4">
            <a:extLst>
              <a:ext uri="{FF2B5EF4-FFF2-40B4-BE49-F238E27FC236}">
                <a16:creationId xmlns:a16="http://schemas.microsoft.com/office/drawing/2014/main" id="{F62DE399-CE50-476A-8432-2563BB3CD9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63679" y="6080168"/>
            <a:ext cx="1584388" cy="6389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90" name="E-MAIL CATEGORIZATION"/>
          <p:cNvSpPr txBox="1"/>
          <p:nvPr/>
        </p:nvSpPr>
        <p:spPr>
          <a:xfrm>
            <a:off x="1064012" y="5806157"/>
            <a:ext cx="4401906" cy="436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nchor="ctr">
            <a:spAutoFit/>
          </a:bodyPr>
          <a:lstStyle>
            <a:lvl1pPr>
              <a:defRPr sz="5000"/>
            </a:lvl1pPr>
          </a:lstStyle>
          <a:p>
            <a:pPr algn="just"/>
            <a:r>
              <a:rPr lang="it-IT" sz="2500" dirty="0"/>
              <a:t>Semantic Information </a:t>
            </a:r>
            <a:r>
              <a:rPr lang="it-IT" sz="2500" dirty="0" err="1"/>
              <a:t>Exstraction</a:t>
            </a:r>
            <a:endParaRPr sz="2500" dirty="0"/>
          </a:p>
        </p:txBody>
      </p:sp>
      <p:pic>
        <p:nvPicPr>
          <p:cNvPr id="2052" name="Picture 4" descr="Part Of Speech Tagging – POS Tagging in NLP | byteiota">
            <a:extLst>
              <a:ext uri="{FF2B5EF4-FFF2-40B4-BE49-F238E27FC236}">
                <a16:creationId xmlns:a16="http://schemas.microsoft.com/office/drawing/2014/main" id="{CFDDDE9D-3D27-747B-F7C7-B635F55BCDB2}"/>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14852"/>
          <a:stretch/>
        </p:blipFill>
        <p:spPr bwMode="auto">
          <a:xfrm>
            <a:off x="6571842" y="2310924"/>
            <a:ext cx="3179918" cy="13538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056" name="Picture 8" descr="DBpedia Dataset | Papers With Code">
            <a:extLst>
              <a:ext uri="{FF2B5EF4-FFF2-40B4-BE49-F238E27FC236}">
                <a16:creationId xmlns:a16="http://schemas.microsoft.com/office/drawing/2014/main" id="{F7FEC586-B0D8-83E4-1E46-1631841C2BE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38565" y="5302258"/>
            <a:ext cx="1017000" cy="626293"/>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pic>
        <p:nvPicPr>
          <p:cNvPr id="35" name="Picture 2" descr="Princeton's WordNet">
            <a:extLst>
              <a:ext uri="{FF2B5EF4-FFF2-40B4-BE49-F238E27FC236}">
                <a16:creationId xmlns:a16="http://schemas.microsoft.com/office/drawing/2014/main" id="{C17D8899-A49A-3094-EDF9-2F44E9FF1128}"/>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7356" t="7995" r="7511" b="8451"/>
          <a:stretch/>
        </p:blipFill>
        <p:spPr bwMode="auto">
          <a:xfrm>
            <a:off x="7058782" y="5253904"/>
            <a:ext cx="1219200" cy="7978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3" name="Picture 4" descr="Chunking in NLP: decoded. When I started learning text processing… | by  Nikita Bachani | Towards Data Science">
            <a:extLst>
              <a:ext uri="{FF2B5EF4-FFF2-40B4-BE49-F238E27FC236}">
                <a16:creationId xmlns:a16="http://schemas.microsoft.com/office/drawing/2014/main" id="{6E525C50-2474-8943-8A55-68B47377D66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90149" y="6004657"/>
            <a:ext cx="2451820" cy="5024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4" name="Gruppo 3">
            <a:extLst>
              <a:ext uri="{FF2B5EF4-FFF2-40B4-BE49-F238E27FC236}">
                <a16:creationId xmlns:a16="http://schemas.microsoft.com/office/drawing/2014/main" id="{614A3D3E-DAF5-2E4C-BF22-8D8E233F74AB}"/>
              </a:ext>
            </a:extLst>
          </p:cNvPr>
          <p:cNvGrpSpPr/>
          <p:nvPr/>
        </p:nvGrpSpPr>
        <p:grpSpPr>
          <a:xfrm>
            <a:off x="8278711" y="901897"/>
            <a:ext cx="2919708" cy="1310435"/>
            <a:chOff x="8278711" y="901897"/>
            <a:chExt cx="2919708" cy="1310435"/>
          </a:xfrm>
        </p:grpSpPr>
        <p:pic>
          <p:nvPicPr>
            <p:cNvPr id="2050" name="Picture 2" descr="notebook.community">
              <a:extLst>
                <a:ext uri="{FF2B5EF4-FFF2-40B4-BE49-F238E27FC236}">
                  <a16:creationId xmlns:a16="http://schemas.microsoft.com/office/drawing/2014/main" id="{AA3F4752-EE9D-CF0A-41B7-16F2171C0FD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78711" y="901897"/>
              <a:ext cx="2919708" cy="12532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 name="Elemento grafico 2" descr="Chiudi con riempimento a tinta unita">
              <a:extLst>
                <a:ext uri="{FF2B5EF4-FFF2-40B4-BE49-F238E27FC236}">
                  <a16:creationId xmlns:a16="http://schemas.microsoft.com/office/drawing/2014/main" id="{EEF18BFF-5A44-003D-4817-D36189E3E25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526865" y="1499380"/>
              <a:ext cx="423400" cy="423400"/>
            </a:xfrm>
            <a:prstGeom prst="rect">
              <a:avLst/>
            </a:prstGeom>
          </p:spPr>
        </p:pic>
        <p:pic>
          <p:nvPicPr>
            <p:cNvPr id="37" name="Elemento grafico 36" descr="Chiudi con riempimento a tinta unita">
              <a:extLst>
                <a:ext uri="{FF2B5EF4-FFF2-40B4-BE49-F238E27FC236}">
                  <a16:creationId xmlns:a16="http://schemas.microsoft.com/office/drawing/2014/main" id="{B32FB58C-5E54-1A62-1C29-3B66467A28E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608377" y="1788932"/>
              <a:ext cx="423400" cy="423400"/>
            </a:xfrm>
            <a:prstGeom prst="rect">
              <a:avLst/>
            </a:prstGeom>
          </p:spPr>
        </p:pic>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87"/>
                                        </p:tgtEl>
                                        <p:attrNameLst>
                                          <p:attrName>style.visibility</p:attrName>
                                        </p:attrNameLst>
                                      </p:cBhvr>
                                      <p:to>
                                        <p:strVal val="visible"/>
                                      </p:to>
                                    </p:set>
                                    <p:animEffect transition="in" filter="fade">
                                      <p:cBhvr>
                                        <p:cTn id="7" dur="600"/>
                                        <p:tgtEl>
                                          <p:spTgt spid="187"/>
                                        </p:tgtEl>
                                      </p:cBhvr>
                                    </p:animEffect>
                                    <p:anim calcmode="lin" valueType="num">
                                      <p:cBhvr>
                                        <p:cTn id="8" dur="600" fill="hold"/>
                                        <p:tgtEl>
                                          <p:spTgt spid="187"/>
                                        </p:tgtEl>
                                        <p:attrNameLst>
                                          <p:attrName>ppt_x</p:attrName>
                                        </p:attrNameLst>
                                      </p:cBhvr>
                                      <p:tavLst>
                                        <p:tav tm="0">
                                          <p:val>
                                            <p:strVal val="#ppt_x"/>
                                          </p:val>
                                        </p:tav>
                                        <p:tav tm="100000">
                                          <p:val>
                                            <p:strVal val="#ppt_x"/>
                                          </p:val>
                                        </p:tav>
                                      </p:tavLst>
                                    </p:anim>
                                    <p:anim calcmode="lin" valueType="num">
                                      <p:cBhvr>
                                        <p:cTn id="9" dur="600" fill="hold"/>
                                        <p:tgtEl>
                                          <p:spTgt spid="187"/>
                                        </p:tgtEl>
                                        <p:attrNameLst>
                                          <p:attrName>ppt_y</p:attrName>
                                        </p:attrNameLst>
                                      </p:cBhvr>
                                      <p:tavLst>
                                        <p:tav tm="0">
                                          <p:val>
                                            <p:strVal val="#ppt_y-.1"/>
                                          </p:val>
                                        </p:tav>
                                        <p:tav tm="100000">
                                          <p:val>
                                            <p:strVal val="#ppt_y"/>
                                          </p:val>
                                        </p:tav>
                                      </p:tavLst>
                                    </p:anim>
                                  </p:childTnLst>
                                </p:cTn>
                              </p:par>
                              <p:par>
                                <p:cTn id="10" presetID="22" presetClass="entr" presetSubtype="1" fill="hold" grpId="0" nodeType="withEffect">
                                  <p:stCondLst>
                                    <p:cond delay="400"/>
                                  </p:stCondLst>
                                  <p:childTnLst>
                                    <p:set>
                                      <p:cBhvr>
                                        <p:cTn id="11" dur="1" fill="hold">
                                          <p:stCondLst>
                                            <p:cond delay="0"/>
                                          </p:stCondLst>
                                        </p:cTn>
                                        <p:tgtEl>
                                          <p:spTgt spid="220"/>
                                        </p:tgtEl>
                                        <p:attrNameLst>
                                          <p:attrName>style.visibility</p:attrName>
                                        </p:attrNameLst>
                                      </p:cBhvr>
                                      <p:to>
                                        <p:strVal val="visible"/>
                                      </p:to>
                                    </p:set>
                                    <p:animEffect transition="in" filter="wipe(up)">
                                      <p:cBhvr>
                                        <p:cTn id="12" dur="500"/>
                                        <p:tgtEl>
                                          <p:spTgt spid="220"/>
                                        </p:tgtEl>
                                      </p:cBhvr>
                                    </p:animEffect>
                                  </p:childTnLst>
                                </p:cTn>
                              </p:par>
                            </p:childTnLst>
                          </p:cTn>
                        </p:par>
                        <p:par>
                          <p:cTn id="13" fill="hold">
                            <p:stCondLst>
                              <p:cond delay="900"/>
                            </p:stCondLst>
                            <p:childTnLst>
                              <p:par>
                                <p:cTn id="14" presetID="47" presetClass="entr" presetSubtype="0"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600"/>
                                        <p:tgtEl>
                                          <p:spTgt spid="4"/>
                                        </p:tgtEl>
                                      </p:cBhvr>
                                    </p:animEffect>
                                    <p:anim calcmode="lin" valueType="num">
                                      <p:cBhvr>
                                        <p:cTn id="17" dur="600" fill="hold"/>
                                        <p:tgtEl>
                                          <p:spTgt spid="4"/>
                                        </p:tgtEl>
                                        <p:attrNameLst>
                                          <p:attrName>ppt_x</p:attrName>
                                        </p:attrNameLst>
                                      </p:cBhvr>
                                      <p:tavLst>
                                        <p:tav tm="0">
                                          <p:val>
                                            <p:strVal val="#ppt_x"/>
                                          </p:val>
                                        </p:tav>
                                        <p:tav tm="100000">
                                          <p:val>
                                            <p:strVal val="#ppt_x"/>
                                          </p:val>
                                        </p:tav>
                                      </p:tavLst>
                                    </p:anim>
                                    <p:anim calcmode="lin" valueType="num">
                                      <p:cBhvr>
                                        <p:cTn id="18" dur="6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7" presetClass="entr" presetSubtype="0" fill="hold" grpId="0" nodeType="clickEffect">
                                  <p:stCondLst>
                                    <p:cond delay="0"/>
                                  </p:stCondLst>
                                  <p:childTnLst>
                                    <p:set>
                                      <p:cBhvr>
                                        <p:cTn id="22" dur="1" fill="hold">
                                          <p:stCondLst>
                                            <p:cond delay="0"/>
                                          </p:stCondLst>
                                        </p:cTn>
                                        <p:tgtEl>
                                          <p:spTgt spid="188"/>
                                        </p:tgtEl>
                                        <p:attrNameLst>
                                          <p:attrName>style.visibility</p:attrName>
                                        </p:attrNameLst>
                                      </p:cBhvr>
                                      <p:to>
                                        <p:strVal val="visible"/>
                                      </p:to>
                                    </p:set>
                                    <p:animEffect transition="in" filter="fade">
                                      <p:cBhvr>
                                        <p:cTn id="23" dur="600"/>
                                        <p:tgtEl>
                                          <p:spTgt spid="188"/>
                                        </p:tgtEl>
                                      </p:cBhvr>
                                    </p:animEffect>
                                    <p:anim calcmode="lin" valueType="num">
                                      <p:cBhvr>
                                        <p:cTn id="24" dur="600" fill="hold"/>
                                        <p:tgtEl>
                                          <p:spTgt spid="188"/>
                                        </p:tgtEl>
                                        <p:attrNameLst>
                                          <p:attrName>ppt_x</p:attrName>
                                        </p:attrNameLst>
                                      </p:cBhvr>
                                      <p:tavLst>
                                        <p:tav tm="0">
                                          <p:val>
                                            <p:strVal val="#ppt_x"/>
                                          </p:val>
                                        </p:tav>
                                        <p:tav tm="100000">
                                          <p:val>
                                            <p:strVal val="#ppt_x"/>
                                          </p:val>
                                        </p:tav>
                                      </p:tavLst>
                                    </p:anim>
                                    <p:anim calcmode="lin" valueType="num">
                                      <p:cBhvr>
                                        <p:cTn id="25" dur="600" fill="hold"/>
                                        <p:tgtEl>
                                          <p:spTgt spid="188"/>
                                        </p:tgtEl>
                                        <p:attrNameLst>
                                          <p:attrName>ppt_y</p:attrName>
                                        </p:attrNameLst>
                                      </p:cBhvr>
                                      <p:tavLst>
                                        <p:tav tm="0">
                                          <p:val>
                                            <p:strVal val="#ppt_y-.1"/>
                                          </p:val>
                                        </p:tav>
                                        <p:tav tm="100000">
                                          <p:val>
                                            <p:strVal val="#ppt_y"/>
                                          </p:val>
                                        </p:tav>
                                      </p:tavLst>
                                    </p:anim>
                                  </p:childTnLst>
                                </p:cTn>
                              </p:par>
                            </p:childTnLst>
                          </p:cTn>
                        </p:par>
                        <p:par>
                          <p:cTn id="26" fill="hold">
                            <p:stCondLst>
                              <p:cond delay="600"/>
                            </p:stCondLst>
                            <p:childTnLst>
                              <p:par>
                                <p:cTn id="27" presetID="22" presetClass="entr" presetSubtype="1" fill="hold" grpId="0" nodeType="afterEffect">
                                  <p:stCondLst>
                                    <p:cond delay="0"/>
                                  </p:stCondLst>
                                  <p:iterate>
                                    <p:tmAbs val="0"/>
                                  </p:iterate>
                                  <p:childTnLst>
                                    <p:set>
                                      <p:cBhvr>
                                        <p:cTn id="28" fill="hold"/>
                                        <p:tgtEl>
                                          <p:spTgt spid="221"/>
                                        </p:tgtEl>
                                        <p:attrNameLst>
                                          <p:attrName>style.visibility</p:attrName>
                                        </p:attrNameLst>
                                      </p:cBhvr>
                                      <p:to>
                                        <p:strVal val="visible"/>
                                      </p:to>
                                    </p:set>
                                    <p:animEffect transition="in" filter="wipe(up)">
                                      <p:cBhvr>
                                        <p:cTn id="29" dur="500"/>
                                        <p:tgtEl>
                                          <p:spTgt spid="221"/>
                                        </p:tgtEl>
                                      </p:cBhvr>
                                    </p:animEffect>
                                  </p:childTnLst>
                                </p:cTn>
                              </p:par>
                              <p:par>
                                <p:cTn id="30" presetID="22" presetClass="entr" presetSubtype="1" fill="hold" grpId="0" nodeType="withEffect">
                                  <p:stCondLst>
                                    <p:cond delay="400"/>
                                  </p:stCondLst>
                                  <p:childTnLst>
                                    <p:set>
                                      <p:cBhvr>
                                        <p:cTn id="31" dur="1" fill="hold">
                                          <p:stCondLst>
                                            <p:cond delay="0"/>
                                          </p:stCondLst>
                                        </p:cTn>
                                        <p:tgtEl>
                                          <p:spTgt spid="42"/>
                                        </p:tgtEl>
                                        <p:attrNameLst>
                                          <p:attrName>style.visibility</p:attrName>
                                        </p:attrNameLst>
                                      </p:cBhvr>
                                      <p:to>
                                        <p:strVal val="visible"/>
                                      </p:to>
                                    </p:set>
                                    <p:animEffect transition="in" filter="wipe(up)">
                                      <p:cBhvr>
                                        <p:cTn id="32" dur="500"/>
                                        <p:tgtEl>
                                          <p:spTgt spid="42"/>
                                        </p:tgtEl>
                                      </p:cBhvr>
                                    </p:animEffect>
                                  </p:childTnLst>
                                </p:cTn>
                              </p:par>
                            </p:childTnLst>
                          </p:cTn>
                        </p:par>
                        <p:par>
                          <p:cTn id="33" fill="hold">
                            <p:stCondLst>
                              <p:cond delay="1500"/>
                            </p:stCondLst>
                            <p:childTnLst>
                              <p:par>
                                <p:cTn id="34" presetID="47" presetClass="entr" presetSubtype="0" fill="hold" nodeType="afterEffect">
                                  <p:stCondLst>
                                    <p:cond delay="0"/>
                                  </p:stCondLst>
                                  <p:childTnLst>
                                    <p:set>
                                      <p:cBhvr>
                                        <p:cTn id="35" dur="1" fill="hold">
                                          <p:stCondLst>
                                            <p:cond delay="0"/>
                                          </p:stCondLst>
                                        </p:cTn>
                                        <p:tgtEl>
                                          <p:spTgt spid="2052"/>
                                        </p:tgtEl>
                                        <p:attrNameLst>
                                          <p:attrName>style.visibility</p:attrName>
                                        </p:attrNameLst>
                                      </p:cBhvr>
                                      <p:to>
                                        <p:strVal val="visible"/>
                                      </p:to>
                                    </p:set>
                                    <p:animEffect transition="in" filter="fade">
                                      <p:cBhvr>
                                        <p:cTn id="36" dur="600"/>
                                        <p:tgtEl>
                                          <p:spTgt spid="2052"/>
                                        </p:tgtEl>
                                      </p:cBhvr>
                                    </p:animEffect>
                                    <p:anim calcmode="lin" valueType="num">
                                      <p:cBhvr>
                                        <p:cTn id="37" dur="600" fill="hold"/>
                                        <p:tgtEl>
                                          <p:spTgt spid="2052"/>
                                        </p:tgtEl>
                                        <p:attrNameLst>
                                          <p:attrName>ppt_x</p:attrName>
                                        </p:attrNameLst>
                                      </p:cBhvr>
                                      <p:tavLst>
                                        <p:tav tm="0">
                                          <p:val>
                                            <p:strVal val="#ppt_x"/>
                                          </p:val>
                                        </p:tav>
                                        <p:tav tm="100000">
                                          <p:val>
                                            <p:strVal val="#ppt_x"/>
                                          </p:val>
                                        </p:tav>
                                      </p:tavLst>
                                    </p:anim>
                                    <p:anim calcmode="lin" valueType="num">
                                      <p:cBhvr>
                                        <p:cTn id="38" dur="600" fill="hold"/>
                                        <p:tgtEl>
                                          <p:spTgt spid="2052"/>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7" presetClass="entr" presetSubtype="0" fill="hold" grpId="0" nodeType="clickEffect">
                                  <p:stCondLst>
                                    <p:cond delay="0"/>
                                  </p:stCondLst>
                                  <p:childTnLst>
                                    <p:set>
                                      <p:cBhvr>
                                        <p:cTn id="42" dur="1" fill="hold">
                                          <p:stCondLst>
                                            <p:cond delay="0"/>
                                          </p:stCondLst>
                                        </p:cTn>
                                        <p:tgtEl>
                                          <p:spTgt spid="189"/>
                                        </p:tgtEl>
                                        <p:attrNameLst>
                                          <p:attrName>style.visibility</p:attrName>
                                        </p:attrNameLst>
                                      </p:cBhvr>
                                      <p:to>
                                        <p:strVal val="visible"/>
                                      </p:to>
                                    </p:set>
                                    <p:animEffect transition="in" filter="fade">
                                      <p:cBhvr>
                                        <p:cTn id="43" dur="600"/>
                                        <p:tgtEl>
                                          <p:spTgt spid="189"/>
                                        </p:tgtEl>
                                      </p:cBhvr>
                                    </p:animEffect>
                                    <p:anim calcmode="lin" valueType="num">
                                      <p:cBhvr>
                                        <p:cTn id="44" dur="600" fill="hold"/>
                                        <p:tgtEl>
                                          <p:spTgt spid="189"/>
                                        </p:tgtEl>
                                        <p:attrNameLst>
                                          <p:attrName>ppt_x</p:attrName>
                                        </p:attrNameLst>
                                      </p:cBhvr>
                                      <p:tavLst>
                                        <p:tav tm="0">
                                          <p:val>
                                            <p:strVal val="#ppt_x"/>
                                          </p:val>
                                        </p:tav>
                                        <p:tav tm="100000">
                                          <p:val>
                                            <p:strVal val="#ppt_x"/>
                                          </p:val>
                                        </p:tav>
                                      </p:tavLst>
                                    </p:anim>
                                    <p:anim calcmode="lin" valueType="num">
                                      <p:cBhvr>
                                        <p:cTn id="45" dur="600" fill="hold"/>
                                        <p:tgtEl>
                                          <p:spTgt spid="189"/>
                                        </p:tgtEl>
                                        <p:attrNameLst>
                                          <p:attrName>ppt_y</p:attrName>
                                        </p:attrNameLst>
                                      </p:cBhvr>
                                      <p:tavLst>
                                        <p:tav tm="0">
                                          <p:val>
                                            <p:strVal val="#ppt_y-.1"/>
                                          </p:val>
                                        </p:tav>
                                        <p:tav tm="100000">
                                          <p:val>
                                            <p:strVal val="#ppt_y"/>
                                          </p:val>
                                        </p:tav>
                                      </p:tavLst>
                                    </p:anim>
                                  </p:childTnLst>
                                </p:cTn>
                              </p:par>
                            </p:childTnLst>
                          </p:cTn>
                        </p:par>
                        <p:par>
                          <p:cTn id="46" fill="hold">
                            <p:stCondLst>
                              <p:cond delay="600"/>
                            </p:stCondLst>
                            <p:childTnLst>
                              <p:par>
                                <p:cTn id="47" presetID="22" presetClass="entr" presetSubtype="1" fill="hold" grpId="0" nodeType="afterEffect">
                                  <p:stCondLst>
                                    <p:cond delay="0"/>
                                  </p:stCondLst>
                                  <p:iterate>
                                    <p:tmAbs val="0"/>
                                  </p:iterate>
                                  <p:childTnLst>
                                    <p:set>
                                      <p:cBhvr>
                                        <p:cTn id="48" fill="hold"/>
                                        <p:tgtEl>
                                          <p:spTgt spid="223"/>
                                        </p:tgtEl>
                                        <p:attrNameLst>
                                          <p:attrName>style.visibility</p:attrName>
                                        </p:attrNameLst>
                                      </p:cBhvr>
                                      <p:to>
                                        <p:strVal val="visible"/>
                                      </p:to>
                                    </p:set>
                                    <p:animEffect transition="in" filter="wipe(up)">
                                      <p:cBhvr>
                                        <p:cTn id="49" dur="500"/>
                                        <p:tgtEl>
                                          <p:spTgt spid="223"/>
                                        </p:tgtEl>
                                      </p:cBhvr>
                                    </p:animEffect>
                                  </p:childTnLst>
                                </p:cTn>
                              </p:par>
                              <p:par>
                                <p:cTn id="50" presetID="22" presetClass="entr" presetSubtype="1" fill="hold" grpId="0" nodeType="withEffect">
                                  <p:stCondLst>
                                    <p:cond delay="400"/>
                                  </p:stCondLst>
                                  <p:childTnLst>
                                    <p:set>
                                      <p:cBhvr>
                                        <p:cTn id="51" dur="1" fill="hold">
                                          <p:stCondLst>
                                            <p:cond delay="0"/>
                                          </p:stCondLst>
                                        </p:cTn>
                                        <p:tgtEl>
                                          <p:spTgt spid="43"/>
                                        </p:tgtEl>
                                        <p:attrNameLst>
                                          <p:attrName>style.visibility</p:attrName>
                                        </p:attrNameLst>
                                      </p:cBhvr>
                                      <p:to>
                                        <p:strVal val="visible"/>
                                      </p:to>
                                    </p:set>
                                    <p:animEffect transition="in" filter="wipe(up)">
                                      <p:cBhvr>
                                        <p:cTn id="52" dur="500"/>
                                        <p:tgtEl>
                                          <p:spTgt spid="43"/>
                                        </p:tgtEl>
                                      </p:cBhvr>
                                    </p:animEffect>
                                  </p:childTnLst>
                                </p:cTn>
                              </p:par>
                            </p:childTnLst>
                          </p:cTn>
                        </p:par>
                        <p:par>
                          <p:cTn id="53" fill="hold">
                            <p:stCondLst>
                              <p:cond delay="1500"/>
                            </p:stCondLst>
                            <p:childTnLst>
                              <p:par>
                                <p:cTn id="54" presetID="47" presetClass="entr" presetSubtype="0" fill="hold" nodeType="afterEffect">
                                  <p:stCondLst>
                                    <p:cond delay="0"/>
                                  </p:stCondLst>
                                  <p:childTnLst>
                                    <p:set>
                                      <p:cBhvr>
                                        <p:cTn id="55" dur="1" fill="hold">
                                          <p:stCondLst>
                                            <p:cond delay="0"/>
                                          </p:stCondLst>
                                        </p:cTn>
                                        <p:tgtEl>
                                          <p:spTgt spid="2054"/>
                                        </p:tgtEl>
                                        <p:attrNameLst>
                                          <p:attrName>style.visibility</p:attrName>
                                        </p:attrNameLst>
                                      </p:cBhvr>
                                      <p:to>
                                        <p:strVal val="visible"/>
                                      </p:to>
                                    </p:set>
                                    <p:animEffect transition="in" filter="fade">
                                      <p:cBhvr>
                                        <p:cTn id="56" dur="600"/>
                                        <p:tgtEl>
                                          <p:spTgt spid="2054"/>
                                        </p:tgtEl>
                                      </p:cBhvr>
                                    </p:animEffect>
                                    <p:anim calcmode="lin" valueType="num">
                                      <p:cBhvr>
                                        <p:cTn id="57" dur="600" fill="hold"/>
                                        <p:tgtEl>
                                          <p:spTgt spid="2054"/>
                                        </p:tgtEl>
                                        <p:attrNameLst>
                                          <p:attrName>ppt_x</p:attrName>
                                        </p:attrNameLst>
                                      </p:cBhvr>
                                      <p:tavLst>
                                        <p:tav tm="0">
                                          <p:val>
                                            <p:strVal val="#ppt_x"/>
                                          </p:val>
                                        </p:tav>
                                        <p:tav tm="100000">
                                          <p:val>
                                            <p:strVal val="#ppt_x"/>
                                          </p:val>
                                        </p:tav>
                                      </p:tavLst>
                                    </p:anim>
                                    <p:anim calcmode="lin" valueType="num">
                                      <p:cBhvr>
                                        <p:cTn id="58" dur="600" fill="hold"/>
                                        <p:tgtEl>
                                          <p:spTgt spid="2054"/>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7" presetClass="entr" presetSubtype="0" fill="hold" grpId="0" nodeType="clickEffect">
                                  <p:stCondLst>
                                    <p:cond delay="0"/>
                                  </p:stCondLst>
                                  <p:childTnLst>
                                    <p:set>
                                      <p:cBhvr>
                                        <p:cTn id="62" dur="1" fill="hold">
                                          <p:stCondLst>
                                            <p:cond delay="0"/>
                                          </p:stCondLst>
                                        </p:cTn>
                                        <p:tgtEl>
                                          <p:spTgt spid="190"/>
                                        </p:tgtEl>
                                        <p:attrNameLst>
                                          <p:attrName>style.visibility</p:attrName>
                                        </p:attrNameLst>
                                      </p:cBhvr>
                                      <p:to>
                                        <p:strVal val="visible"/>
                                      </p:to>
                                    </p:set>
                                    <p:animEffect transition="in" filter="fade">
                                      <p:cBhvr>
                                        <p:cTn id="63" dur="600"/>
                                        <p:tgtEl>
                                          <p:spTgt spid="190"/>
                                        </p:tgtEl>
                                      </p:cBhvr>
                                    </p:animEffect>
                                    <p:anim calcmode="lin" valueType="num">
                                      <p:cBhvr>
                                        <p:cTn id="64" dur="600" fill="hold"/>
                                        <p:tgtEl>
                                          <p:spTgt spid="190"/>
                                        </p:tgtEl>
                                        <p:attrNameLst>
                                          <p:attrName>ppt_x</p:attrName>
                                        </p:attrNameLst>
                                      </p:cBhvr>
                                      <p:tavLst>
                                        <p:tav tm="0">
                                          <p:val>
                                            <p:strVal val="#ppt_x"/>
                                          </p:val>
                                        </p:tav>
                                        <p:tav tm="100000">
                                          <p:val>
                                            <p:strVal val="#ppt_x"/>
                                          </p:val>
                                        </p:tav>
                                      </p:tavLst>
                                    </p:anim>
                                    <p:anim calcmode="lin" valueType="num">
                                      <p:cBhvr>
                                        <p:cTn id="65" dur="600" fill="hold"/>
                                        <p:tgtEl>
                                          <p:spTgt spid="190"/>
                                        </p:tgtEl>
                                        <p:attrNameLst>
                                          <p:attrName>ppt_y</p:attrName>
                                        </p:attrNameLst>
                                      </p:cBhvr>
                                      <p:tavLst>
                                        <p:tav tm="0">
                                          <p:val>
                                            <p:strVal val="#ppt_y-.1"/>
                                          </p:val>
                                        </p:tav>
                                        <p:tav tm="100000">
                                          <p:val>
                                            <p:strVal val="#ppt_y"/>
                                          </p:val>
                                        </p:tav>
                                      </p:tavLst>
                                    </p:anim>
                                  </p:childTnLst>
                                </p:cTn>
                              </p:par>
                            </p:childTnLst>
                          </p:cTn>
                        </p:par>
                        <p:par>
                          <p:cTn id="66" fill="hold">
                            <p:stCondLst>
                              <p:cond delay="600"/>
                            </p:stCondLst>
                            <p:childTnLst>
                              <p:par>
                                <p:cTn id="67" presetID="22" presetClass="entr" presetSubtype="1" fill="hold" grpId="0" nodeType="afterEffect">
                                  <p:stCondLst>
                                    <p:cond delay="0"/>
                                  </p:stCondLst>
                                  <p:iterate>
                                    <p:tmAbs val="0"/>
                                  </p:iterate>
                                  <p:childTnLst>
                                    <p:set>
                                      <p:cBhvr>
                                        <p:cTn id="68" fill="hold"/>
                                        <p:tgtEl>
                                          <p:spTgt spid="225"/>
                                        </p:tgtEl>
                                        <p:attrNameLst>
                                          <p:attrName>style.visibility</p:attrName>
                                        </p:attrNameLst>
                                      </p:cBhvr>
                                      <p:to>
                                        <p:strVal val="visible"/>
                                      </p:to>
                                    </p:set>
                                    <p:animEffect transition="in" filter="wipe(up)">
                                      <p:cBhvr>
                                        <p:cTn id="69" dur="500"/>
                                        <p:tgtEl>
                                          <p:spTgt spid="225"/>
                                        </p:tgtEl>
                                      </p:cBhvr>
                                    </p:animEffect>
                                  </p:childTnLst>
                                </p:cTn>
                              </p:par>
                              <p:par>
                                <p:cTn id="70" presetID="22" presetClass="entr" presetSubtype="1" fill="hold" grpId="0" nodeType="withEffect">
                                  <p:stCondLst>
                                    <p:cond delay="400"/>
                                  </p:stCondLst>
                                  <p:childTnLst>
                                    <p:set>
                                      <p:cBhvr>
                                        <p:cTn id="71" dur="1" fill="hold">
                                          <p:stCondLst>
                                            <p:cond delay="0"/>
                                          </p:stCondLst>
                                        </p:cTn>
                                        <p:tgtEl>
                                          <p:spTgt spid="44"/>
                                        </p:tgtEl>
                                        <p:attrNameLst>
                                          <p:attrName>style.visibility</p:attrName>
                                        </p:attrNameLst>
                                      </p:cBhvr>
                                      <p:to>
                                        <p:strVal val="visible"/>
                                      </p:to>
                                    </p:set>
                                    <p:animEffect transition="in" filter="wipe(up)">
                                      <p:cBhvr>
                                        <p:cTn id="72" dur="500"/>
                                        <p:tgtEl>
                                          <p:spTgt spid="44"/>
                                        </p:tgtEl>
                                      </p:cBhvr>
                                    </p:animEffect>
                                  </p:childTnLst>
                                </p:cTn>
                              </p:par>
                            </p:childTnLst>
                          </p:cTn>
                        </p:par>
                        <p:par>
                          <p:cTn id="73" fill="hold">
                            <p:stCondLst>
                              <p:cond delay="1500"/>
                            </p:stCondLst>
                            <p:childTnLst>
                              <p:par>
                                <p:cTn id="74" presetID="47" presetClass="entr" presetSubtype="0" fill="hold" nodeType="after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fade">
                                      <p:cBhvr>
                                        <p:cTn id="76" dur="600"/>
                                        <p:tgtEl>
                                          <p:spTgt spid="35"/>
                                        </p:tgtEl>
                                      </p:cBhvr>
                                    </p:animEffect>
                                    <p:anim calcmode="lin" valueType="num">
                                      <p:cBhvr>
                                        <p:cTn id="77" dur="600" fill="hold"/>
                                        <p:tgtEl>
                                          <p:spTgt spid="35"/>
                                        </p:tgtEl>
                                        <p:attrNameLst>
                                          <p:attrName>ppt_x</p:attrName>
                                        </p:attrNameLst>
                                      </p:cBhvr>
                                      <p:tavLst>
                                        <p:tav tm="0">
                                          <p:val>
                                            <p:strVal val="#ppt_x"/>
                                          </p:val>
                                        </p:tav>
                                        <p:tav tm="100000">
                                          <p:val>
                                            <p:strVal val="#ppt_x"/>
                                          </p:val>
                                        </p:tav>
                                      </p:tavLst>
                                    </p:anim>
                                    <p:anim calcmode="lin" valueType="num">
                                      <p:cBhvr>
                                        <p:cTn id="78" dur="600" fill="hold"/>
                                        <p:tgtEl>
                                          <p:spTgt spid="35"/>
                                        </p:tgtEl>
                                        <p:attrNameLst>
                                          <p:attrName>ppt_y</p:attrName>
                                        </p:attrNameLst>
                                      </p:cBhvr>
                                      <p:tavLst>
                                        <p:tav tm="0">
                                          <p:val>
                                            <p:strVal val="#ppt_y-.1"/>
                                          </p:val>
                                        </p:tav>
                                        <p:tav tm="100000">
                                          <p:val>
                                            <p:strVal val="#ppt_y"/>
                                          </p:val>
                                        </p:tav>
                                      </p:tavLst>
                                    </p:anim>
                                  </p:childTnLst>
                                </p:cTn>
                              </p:par>
                              <p:par>
                                <p:cTn id="79" presetID="47" presetClass="entr" presetSubtype="0" fill="hold" nodeType="withEffect">
                                  <p:stCondLst>
                                    <p:cond delay="300"/>
                                  </p:stCondLst>
                                  <p:childTnLst>
                                    <p:set>
                                      <p:cBhvr>
                                        <p:cTn id="80" dur="1" fill="hold">
                                          <p:stCondLst>
                                            <p:cond delay="0"/>
                                          </p:stCondLst>
                                        </p:cTn>
                                        <p:tgtEl>
                                          <p:spTgt spid="33"/>
                                        </p:tgtEl>
                                        <p:attrNameLst>
                                          <p:attrName>style.visibility</p:attrName>
                                        </p:attrNameLst>
                                      </p:cBhvr>
                                      <p:to>
                                        <p:strVal val="visible"/>
                                      </p:to>
                                    </p:set>
                                    <p:animEffect transition="in" filter="fade">
                                      <p:cBhvr>
                                        <p:cTn id="81" dur="600"/>
                                        <p:tgtEl>
                                          <p:spTgt spid="33"/>
                                        </p:tgtEl>
                                      </p:cBhvr>
                                    </p:animEffect>
                                    <p:anim calcmode="lin" valueType="num">
                                      <p:cBhvr>
                                        <p:cTn id="82" dur="600" fill="hold"/>
                                        <p:tgtEl>
                                          <p:spTgt spid="33"/>
                                        </p:tgtEl>
                                        <p:attrNameLst>
                                          <p:attrName>ppt_x</p:attrName>
                                        </p:attrNameLst>
                                      </p:cBhvr>
                                      <p:tavLst>
                                        <p:tav tm="0">
                                          <p:val>
                                            <p:strVal val="#ppt_x"/>
                                          </p:val>
                                        </p:tav>
                                        <p:tav tm="100000">
                                          <p:val>
                                            <p:strVal val="#ppt_x"/>
                                          </p:val>
                                        </p:tav>
                                      </p:tavLst>
                                    </p:anim>
                                    <p:anim calcmode="lin" valueType="num">
                                      <p:cBhvr>
                                        <p:cTn id="83" dur="600" fill="hold"/>
                                        <p:tgtEl>
                                          <p:spTgt spid="33"/>
                                        </p:tgtEl>
                                        <p:attrNameLst>
                                          <p:attrName>ppt_y</p:attrName>
                                        </p:attrNameLst>
                                      </p:cBhvr>
                                      <p:tavLst>
                                        <p:tav tm="0">
                                          <p:val>
                                            <p:strVal val="#ppt_y-.1"/>
                                          </p:val>
                                        </p:tav>
                                        <p:tav tm="100000">
                                          <p:val>
                                            <p:strVal val="#ppt_y"/>
                                          </p:val>
                                        </p:tav>
                                      </p:tavLst>
                                    </p:anim>
                                  </p:childTnLst>
                                </p:cTn>
                              </p:par>
                              <p:par>
                                <p:cTn id="84" presetID="47" presetClass="entr" presetSubtype="0" fill="hold" nodeType="withEffect">
                                  <p:stCondLst>
                                    <p:cond delay="700"/>
                                  </p:stCondLst>
                                  <p:childTnLst>
                                    <p:set>
                                      <p:cBhvr>
                                        <p:cTn id="85" dur="1" fill="hold">
                                          <p:stCondLst>
                                            <p:cond delay="0"/>
                                          </p:stCondLst>
                                        </p:cTn>
                                        <p:tgtEl>
                                          <p:spTgt spid="2056"/>
                                        </p:tgtEl>
                                        <p:attrNameLst>
                                          <p:attrName>style.visibility</p:attrName>
                                        </p:attrNameLst>
                                      </p:cBhvr>
                                      <p:to>
                                        <p:strVal val="visible"/>
                                      </p:to>
                                    </p:set>
                                    <p:animEffect transition="in" filter="fade">
                                      <p:cBhvr>
                                        <p:cTn id="86" dur="600"/>
                                        <p:tgtEl>
                                          <p:spTgt spid="2056"/>
                                        </p:tgtEl>
                                      </p:cBhvr>
                                    </p:animEffect>
                                    <p:anim calcmode="lin" valueType="num">
                                      <p:cBhvr>
                                        <p:cTn id="87" dur="600" fill="hold"/>
                                        <p:tgtEl>
                                          <p:spTgt spid="2056"/>
                                        </p:tgtEl>
                                        <p:attrNameLst>
                                          <p:attrName>ppt_x</p:attrName>
                                        </p:attrNameLst>
                                      </p:cBhvr>
                                      <p:tavLst>
                                        <p:tav tm="0">
                                          <p:val>
                                            <p:strVal val="#ppt_x"/>
                                          </p:val>
                                        </p:tav>
                                        <p:tav tm="100000">
                                          <p:val>
                                            <p:strVal val="#ppt_x"/>
                                          </p:val>
                                        </p:tav>
                                      </p:tavLst>
                                    </p:anim>
                                    <p:anim calcmode="lin" valueType="num">
                                      <p:cBhvr>
                                        <p:cTn id="88" dur="600" fill="hold"/>
                                        <p:tgtEl>
                                          <p:spTgt spid="20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 grpId="0" animBg="1"/>
      <p:bldP spid="188" grpId="0" animBg="1"/>
      <p:bldP spid="189" grpId="0" animBg="1"/>
      <p:bldP spid="220" grpId="0" animBg="1"/>
      <p:bldP spid="221" grpId="0" animBg="1" advAuto="0"/>
      <p:bldP spid="223" grpId="0" animBg="1" advAuto="0"/>
      <p:bldP spid="225" grpId="0" animBg="1" advAuto="0"/>
      <p:bldP spid="42" grpId="0" animBg="1"/>
      <p:bldP spid="43" grpId="0" animBg="1"/>
      <p:bldP spid="44" grpId="0" animBg="1"/>
      <p:bldP spid="19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892C3C4E-FDD3-409A-AD59-DDFD035B34CC}"/>
              </a:ext>
              <a:ext uri="{C183D7F6-B498-43B3-948B-1728B52AA6E4}">
                <adec:decorative xmlns:adec="http://schemas.microsoft.com/office/drawing/2017/decorative" val="1"/>
              </a:ext>
            </a:extLst>
          </p:cNvPr>
          <p:cNvPicPr>
            <a:picLocks noChangeAspect="1"/>
          </p:cNvPicPr>
          <p:nvPr/>
        </p:nvPicPr>
        <p:blipFill rotWithShape="1">
          <a:blip r:embed="rId2">
            <a:alphaModFix amt="45000"/>
          </a:blip>
          <a:srcRect r="52456" b="-1"/>
          <a:stretch/>
        </p:blipFill>
        <p:spPr>
          <a:xfrm>
            <a:off x="20" y="975"/>
            <a:ext cx="12191980" cy="6858000"/>
          </a:xfrm>
          <a:prstGeom prst="rect">
            <a:avLst/>
          </a:prstGeom>
        </p:spPr>
      </p:pic>
      <p:sp>
        <p:nvSpPr>
          <p:cNvPr id="2" name="Titolo 1">
            <a:extLst>
              <a:ext uri="{FF2B5EF4-FFF2-40B4-BE49-F238E27FC236}">
                <a16:creationId xmlns:a16="http://schemas.microsoft.com/office/drawing/2014/main" id="{4F2326C5-FE45-4E0E-98C0-F1787EA26348}"/>
              </a:ext>
            </a:extLst>
          </p:cNvPr>
          <p:cNvSpPr>
            <a:spLocks noGrp="1"/>
          </p:cNvSpPr>
          <p:nvPr>
            <p:ph type="title"/>
          </p:nvPr>
        </p:nvSpPr>
        <p:spPr/>
        <p:txBody>
          <a:bodyPr/>
          <a:lstStyle/>
          <a:p>
            <a:r>
              <a:rPr lang="en-US" sz="5400" dirty="0"/>
              <a:t>Word Tokenization</a:t>
            </a:r>
          </a:p>
        </p:txBody>
      </p:sp>
      <p:sp>
        <p:nvSpPr>
          <p:cNvPr id="8" name="CasellaDiTesto 7">
            <a:extLst>
              <a:ext uri="{FF2B5EF4-FFF2-40B4-BE49-F238E27FC236}">
                <a16:creationId xmlns:a16="http://schemas.microsoft.com/office/drawing/2014/main" id="{4D54386F-6032-49D5-AC1D-8B0FECEF77FB}"/>
              </a:ext>
            </a:extLst>
          </p:cNvPr>
          <p:cNvSpPr txBox="1"/>
          <p:nvPr/>
        </p:nvSpPr>
        <p:spPr>
          <a:xfrm>
            <a:off x="865956" y="2084832"/>
            <a:ext cx="10389917" cy="1427763"/>
          </a:xfrm>
          <a:prstGeom prst="rect">
            <a:avLst/>
          </a:prstGeom>
          <a:noFill/>
        </p:spPr>
        <p:txBody>
          <a:bodyPr wrap="square" rtlCol="0">
            <a:spAutoFit/>
          </a:bodyPr>
          <a:lstStyle/>
          <a:p>
            <a:pPr algn="just">
              <a:lnSpc>
                <a:spcPct val="150000"/>
              </a:lnSpc>
            </a:pPr>
            <a:r>
              <a:rPr lang="en-US" sz="2000" dirty="0"/>
              <a:t>Starting from the text in natural language, through the </a:t>
            </a:r>
            <a:r>
              <a:rPr lang="en-US" sz="2000" dirty="0" err="1">
                <a:latin typeface="MonoLisa-Medium" panose="00000600000000000000" pitchFamily="2" charset="0"/>
              </a:rPr>
              <a:t>nltk</a:t>
            </a:r>
            <a:r>
              <a:rPr lang="en-US" sz="2000" dirty="0"/>
              <a:t> library, the tokens relating to the various words have been extracted using the </a:t>
            </a:r>
            <a:r>
              <a:rPr lang="en-US" sz="2000" dirty="0" err="1">
                <a:latin typeface="MonoLisa-Medium" panose="00000600000000000000" pitchFamily="2" charset="0"/>
              </a:rPr>
              <a:t>word_tokenize</a:t>
            </a:r>
            <a:r>
              <a:rPr lang="en-US" sz="2000" dirty="0">
                <a:latin typeface="MonoLisa-Medium" panose="00000600000000000000" pitchFamily="2" charset="0"/>
              </a:rPr>
              <a:t>(text)</a:t>
            </a:r>
            <a:r>
              <a:rPr lang="en-US" sz="2000" dirty="0"/>
              <a:t> function, which returns the text given in input as a list of words (token).</a:t>
            </a:r>
            <a:endParaRPr lang="it-IT" sz="2000" dirty="0"/>
          </a:p>
        </p:txBody>
      </p:sp>
      <p:pic>
        <p:nvPicPr>
          <p:cNvPr id="13" name="Picture 2">
            <a:extLst>
              <a:ext uri="{FF2B5EF4-FFF2-40B4-BE49-F238E27FC236}">
                <a16:creationId xmlns:a16="http://schemas.microsoft.com/office/drawing/2014/main" id="{DB342FEB-8E65-4EC5-90BD-78DF4D358D7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469" t="29051" r="10832" b="31839"/>
          <a:stretch/>
        </p:blipFill>
        <p:spPr bwMode="auto">
          <a:xfrm>
            <a:off x="143933" y="6104162"/>
            <a:ext cx="1253068" cy="6149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Picture 4">
            <a:extLst>
              <a:ext uri="{FF2B5EF4-FFF2-40B4-BE49-F238E27FC236}">
                <a16:creationId xmlns:a16="http://schemas.microsoft.com/office/drawing/2014/main" id="{6C4A6425-3FBA-4C8D-B1CA-3F58C45D70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63679" y="6080168"/>
            <a:ext cx="1584388" cy="6389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098" name="Picture 2" descr="Day 40 of 100DaysofML. NLTK. Natural Language Toolkit is one… | by Charan  Soneji | 100DaysofMLcode | Medium">
            <a:extLst>
              <a:ext uri="{FF2B5EF4-FFF2-40B4-BE49-F238E27FC236}">
                <a16:creationId xmlns:a16="http://schemas.microsoft.com/office/drawing/2014/main" id="{AE07B7C7-E82C-100C-56C5-16C2CAE48D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57278" y="4943727"/>
            <a:ext cx="1277444" cy="1389652"/>
          </a:xfrm>
          <a:prstGeom prst="rect">
            <a:avLst/>
          </a:prstGeom>
          <a:noFill/>
          <a:effectLst>
            <a:reflection blurRad="6350" stA="50000" endA="300" endPos="38500" dist="50800" dir="5400000" sy="-100000" algn="bl" rotWithShape="0"/>
          </a:effectLst>
          <a:extLst>
            <a:ext uri="{909E8E84-426E-40DD-AFC4-6F175D3DCCD1}">
              <a14:hiddenFill xmlns:a14="http://schemas.microsoft.com/office/drawing/2010/main">
                <a:solidFill>
                  <a:srgbClr val="FFFFFF"/>
                </a:solidFill>
              </a14:hiddenFill>
            </a:ext>
          </a:extLst>
        </p:spPr>
      </p:pic>
      <p:pic>
        <p:nvPicPr>
          <p:cNvPr id="9" name="Picture 2" descr="notebook.community">
            <a:extLst>
              <a:ext uri="{FF2B5EF4-FFF2-40B4-BE49-F238E27FC236}">
                <a16:creationId xmlns:a16="http://schemas.microsoft.com/office/drawing/2014/main" id="{C8BBF664-41C2-69A2-A51F-310512942753}"/>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4576" t="2449" r="3006" b="74485"/>
          <a:stretch/>
        </p:blipFill>
        <p:spPr bwMode="auto">
          <a:xfrm>
            <a:off x="242045" y="3851055"/>
            <a:ext cx="4312025" cy="4619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2" descr="notebook.community">
            <a:extLst>
              <a:ext uri="{FF2B5EF4-FFF2-40B4-BE49-F238E27FC236}">
                <a16:creationId xmlns:a16="http://schemas.microsoft.com/office/drawing/2014/main" id="{EBF09AB3-EFE3-EBCE-00FE-E053C383FC89}"/>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4161" t="51140" r="3556" b="1691"/>
          <a:stretch/>
        </p:blipFill>
        <p:spPr bwMode="auto">
          <a:xfrm>
            <a:off x="7946721" y="3656205"/>
            <a:ext cx="3881718" cy="8516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CasellaDiTesto 11">
            <a:extLst>
              <a:ext uri="{FF2B5EF4-FFF2-40B4-BE49-F238E27FC236}">
                <a16:creationId xmlns:a16="http://schemas.microsoft.com/office/drawing/2014/main" id="{E2BE1253-06C2-55D7-9264-067E2BF82B51}"/>
              </a:ext>
            </a:extLst>
          </p:cNvPr>
          <p:cNvSpPr txBox="1"/>
          <p:nvPr/>
        </p:nvSpPr>
        <p:spPr>
          <a:xfrm>
            <a:off x="1946653" y="4594293"/>
            <a:ext cx="834215" cy="419217"/>
          </a:xfrm>
          <a:prstGeom prst="rect">
            <a:avLst/>
          </a:prstGeom>
          <a:noFill/>
        </p:spPr>
        <p:txBody>
          <a:bodyPr wrap="square" rtlCol="0">
            <a:spAutoFit/>
          </a:bodyPr>
          <a:lstStyle/>
          <a:p>
            <a:pPr algn="ctr">
              <a:lnSpc>
                <a:spcPct val="150000"/>
              </a:lnSpc>
            </a:pPr>
            <a:r>
              <a:rPr lang="en-US" sz="1600" dirty="0">
                <a:latin typeface="MonoLisa-Medium" panose="00000600000000000000" pitchFamily="2" charset="0"/>
              </a:rPr>
              <a:t>text</a:t>
            </a:r>
            <a:endParaRPr lang="it-IT" sz="2000" dirty="0"/>
          </a:p>
        </p:txBody>
      </p:sp>
      <p:sp>
        <p:nvSpPr>
          <p:cNvPr id="16" name="CasellaDiTesto 15">
            <a:extLst>
              <a:ext uri="{FF2B5EF4-FFF2-40B4-BE49-F238E27FC236}">
                <a16:creationId xmlns:a16="http://schemas.microsoft.com/office/drawing/2014/main" id="{A389F56C-70E9-9040-674F-2F59ACA85D67}"/>
              </a:ext>
            </a:extLst>
          </p:cNvPr>
          <p:cNvSpPr txBox="1"/>
          <p:nvPr/>
        </p:nvSpPr>
        <p:spPr>
          <a:xfrm>
            <a:off x="4436005" y="4592994"/>
            <a:ext cx="3319990" cy="419217"/>
          </a:xfrm>
          <a:prstGeom prst="rect">
            <a:avLst/>
          </a:prstGeom>
          <a:noFill/>
        </p:spPr>
        <p:txBody>
          <a:bodyPr wrap="square" rtlCol="0">
            <a:spAutoFit/>
          </a:bodyPr>
          <a:lstStyle/>
          <a:p>
            <a:pPr algn="ctr">
              <a:lnSpc>
                <a:spcPct val="150000"/>
              </a:lnSpc>
            </a:pPr>
            <a:r>
              <a:rPr lang="en-US" sz="1600" dirty="0" err="1">
                <a:latin typeface="MonoLisa-Medium" panose="00000600000000000000" pitchFamily="2" charset="0"/>
              </a:rPr>
              <a:t>word_tokenize</a:t>
            </a:r>
            <a:r>
              <a:rPr lang="en-US" sz="1600" dirty="0">
                <a:latin typeface="MonoLisa-Medium" panose="00000600000000000000" pitchFamily="2" charset="0"/>
              </a:rPr>
              <a:t>(text)</a:t>
            </a:r>
            <a:endParaRPr lang="it-IT" sz="1600" dirty="0"/>
          </a:p>
        </p:txBody>
      </p:sp>
      <p:sp>
        <p:nvSpPr>
          <p:cNvPr id="17" name="CasellaDiTesto 16">
            <a:extLst>
              <a:ext uri="{FF2B5EF4-FFF2-40B4-BE49-F238E27FC236}">
                <a16:creationId xmlns:a16="http://schemas.microsoft.com/office/drawing/2014/main" id="{448F27A6-C88F-7592-B8CE-C3F468E91821}"/>
              </a:ext>
            </a:extLst>
          </p:cNvPr>
          <p:cNvSpPr txBox="1"/>
          <p:nvPr/>
        </p:nvSpPr>
        <p:spPr>
          <a:xfrm>
            <a:off x="8682813" y="4592994"/>
            <a:ext cx="2409533" cy="419217"/>
          </a:xfrm>
          <a:prstGeom prst="rect">
            <a:avLst/>
          </a:prstGeom>
          <a:noFill/>
        </p:spPr>
        <p:txBody>
          <a:bodyPr wrap="square" rtlCol="0">
            <a:spAutoFit/>
          </a:bodyPr>
          <a:lstStyle/>
          <a:p>
            <a:pPr algn="ctr">
              <a:lnSpc>
                <a:spcPct val="150000"/>
              </a:lnSpc>
            </a:pPr>
            <a:r>
              <a:rPr lang="en-US" sz="1600" dirty="0" err="1">
                <a:latin typeface="MonoLisa-Medium" panose="00000600000000000000" pitchFamily="2" charset="0"/>
              </a:rPr>
              <a:t>tokenized_text</a:t>
            </a:r>
            <a:endParaRPr lang="it-IT" sz="2000" dirty="0"/>
          </a:p>
        </p:txBody>
      </p:sp>
      <p:pic>
        <p:nvPicPr>
          <p:cNvPr id="18" name="Elemento grafico 17" descr="Indietro con riempimento a tinta unita">
            <a:extLst>
              <a:ext uri="{FF2B5EF4-FFF2-40B4-BE49-F238E27FC236}">
                <a16:creationId xmlns:a16="http://schemas.microsoft.com/office/drawing/2014/main" id="{001F0C7C-CA26-67A9-B232-9DC79203251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11673356">
            <a:off x="3977552" y="5191113"/>
            <a:ext cx="664865" cy="664865"/>
          </a:xfrm>
          <a:prstGeom prst="rect">
            <a:avLst/>
          </a:prstGeom>
          <a:effectLst>
            <a:outerShdw blurRad="50800" dist="38100" dir="2700000" algn="tl" rotWithShape="0">
              <a:prstClr val="black">
                <a:alpha val="40000"/>
              </a:prstClr>
            </a:outerShdw>
          </a:effectLst>
        </p:spPr>
      </p:pic>
      <p:pic>
        <p:nvPicPr>
          <p:cNvPr id="19" name="Elemento grafico 18" descr="Indietro con riempimento a tinta unita">
            <a:extLst>
              <a:ext uri="{FF2B5EF4-FFF2-40B4-BE49-F238E27FC236}">
                <a16:creationId xmlns:a16="http://schemas.microsoft.com/office/drawing/2014/main" id="{1A7C46C3-551D-0B82-A48B-11C1FDE0B75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8023859">
            <a:off x="7614288" y="5255818"/>
            <a:ext cx="664865" cy="66486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422031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4098"/>
                                        </p:tgtEl>
                                        <p:attrNameLst>
                                          <p:attrName>style.visibility</p:attrName>
                                        </p:attrNameLst>
                                      </p:cBhvr>
                                      <p:to>
                                        <p:strVal val="visible"/>
                                      </p:to>
                                    </p:set>
                                    <p:animEffect transition="in" filter="fade">
                                      <p:cBhvr>
                                        <p:cTn id="22" dur="500"/>
                                        <p:tgtEl>
                                          <p:spTgt spid="409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childTnLst>
                          </p:cTn>
                        </p:par>
                        <p:par>
                          <p:cTn id="26" fill="hold">
                            <p:stCondLst>
                              <p:cond delay="2000"/>
                            </p:stCondLst>
                            <p:childTnLst>
                              <p:par>
                                <p:cTn id="27" presetID="10" presetClass="entr" presetSubtype="0"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500"/>
                                        <p:tgtEl>
                                          <p:spTgt spid="19"/>
                                        </p:tgtEl>
                                      </p:cBhvr>
                                    </p:animEffect>
                                  </p:childTnLst>
                                </p:cTn>
                              </p:par>
                            </p:childTnLst>
                          </p:cTn>
                        </p:par>
                        <p:par>
                          <p:cTn id="30" fill="hold">
                            <p:stCondLst>
                              <p:cond delay="2500"/>
                            </p:stCondLst>
                            <p:childTnLst>
                              <p:par>
                                <p:cTn id="31" presetID="10" presetClass="entr" presetSubtype="0" fill="hold"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6"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892C3C4E-FDD3-409A-AD59-DDFD035B34CC}"/>
              </a:ext>
              <a:ext uri="{C183D7F6-B498-43B3-948B-1728B52AA6E4}">
                <adec:decorative xmlns:adec="http://schemas.microsoft.com/office/drawing/2017/decorative" val="1"/>
              </a:ext>
            </a:extLst>
          </p:cNvPr>
          <p:cNvPicPr>
            <a:picLocks noChangeAspect="1"/>
          </p:cNvPicPr>
          <p:nvPr/>
        </p:nvPicPr>
        <p:blipFill rotWithShape="1">
          <a:blip r:embed="rId2">
            <a:alphaModFix amt="45000"/>
          </a:blip>
          <a:srcRect r="52456" b="-1"/>
          <a:stretch/>
        </p:blipFill>
        <p:spPr>
          <a:xfrm>
            <a:off x="20" y="975"/>
            <a:ext cx="12191980" cy="6858000"/>
          </a:xfrm>
          <a:prstGeom prst="rect">
            <a:avLst/>
          </a:prstGeom>
        </p:spPr>
      </p:pic>
      <p:sp>
        <p:nvSpPr>
          <p:cNvPr id="2" name="Titolo 1">
            <a:extLst>
              <a:ext uri="{FF2B5EF4-FFF2-40B4-BE49-F238E27FC236}">
                <a16:creationId xmlns:a16="http://schemas.microsoft.com/office/drawing/2014/main" id="{4F2326C5-FE45-4E0E-98C0-F1787EA26348}"/>
              </a:ext>
            </a:extLst>
          </p:cNvPr>
          <p:cNvSpPr>
            <a:spLocks noGrp="1"/>
          </p:cNvSpPr>
          <p:nvPr>
            <p:ph type="title"/>
          </p:nvPr>
        </p:nvSpPr>
        <p:spPr/>
        <p:txBody>
          <a:bodyPr/>
          <a:lstStyle/>
          <a:p>
            <a:r>
              <a:rPr lang="en-US" sz="5400" dirty="0"/>
              <a:t>Stop World Removal</a:t>
            </a:r>
          </a:p>
        </p:txBody>
      </p:sp>
      <p:sp>
        <p:nvSpPr>
          <p:cNvPr id="8" name="CasellaDiTesto 7">
            <a:extLst>
              <a:ext uri="{FF2B5EF4-FFF2-40B4-BE49-F238E27FC236}">
                <a16:creationId xmlns:a16="http://schemas.microsoft.com/office/drawing/2014/main" id="{4D54386F-6032-49D5-AC1D-8B0FECEF77FB}"/>
              </a:ext>
            </a:extLst>
          </p:cNvPr>
          <p:cNvSpPr txBox="1"/>
          <p:nvPr/>
        </p:nvSpPr>
        <p:spPr>
          <a:xfrm>
            <a:off x="880025" y="1662650"/>
            <a:ext cx="10389917" cy="1427763"/>
          </a:xfrm>
          <a:prstGeom prst="rect">
            <a:avLst/>
          </a:prstGeom>
          <a:noFill/>
        </p:spPr>
        <p:txBody>
          <a:bodyPr wrap="square" rtlCol="0">
            <a:spAutoFit/>
          </a:bodyPr>
          <a:lstStyle/>
          <a:p>
            <a:pPr algn="just">
              <a:lnSpc>
                <a:spcPct val="150000"/>
              </a:lnSpc>
            </a:pPr>
            <a:r>
              <a:rPr lang="en-US" sz="2000" dirty="0"/>
              <a:t>Starting from the list of tokens obtained in the previous step, we removed the so-called stop words, obtained through the </a:t>
            </a:r>
            <a:r>
              <a:rPr lang="en-US" sz="2000" dirty="0" err="1">
                <a:latin typeface="MonoLisa-Medium" panose="00000600000000000000" pitchFamily="2" charset="0"/>
              </a:rPr>
              <a:t>stopwords.words</a:t>
            </a:r>
            <a:r>
              <a:rPr lang="en-US" sz="2000" dirty="0">
                <a:latin typeface="MonoLisa-Medium" panose="00000600000000000000" pitchFamily="2" charset="0"/>
              </a:rPr>
              <a:t> ('English')</a:t>
            </a:r>
            <a:r>
              <a:rPr lang="en-US" sz="2000" dirty="0"/>
              <a:t> function and eliminating all verbs from this list.</a:t>
            </a:r>
            <a:endParaRPr lang="it-IT" sz="2000" dirty="0"/>
          </a:p>
        </p:txBody>
      </p:sp>
      <p:pic>
        <p:nvPicPr>
          <p:cNvPr id="13" name="Picture 2">
            <a:extLst>
              <a:ext uri="{FF2B5EF4-FFF2-40B4-BE49-F238E27FC236}">
                <a16:creationId xmlns:a16="http://schemas.microsoft.com/office/drawing/2014/main" id="{DB342FEB-8E65-4EC5-90BD-78DF4D358D7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469" t="29051" r="10832" b="31839"/>
          <a:stretch/>
        </p:blipFill>
        <p:spPr bwMode="auto">
          <a:xfrm>
            <a:off x="143933" y="6104162"/>
            <a:ext cx="1253068" cy="6149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Picture 4">
            <a:extLst>
              <a:ext uri="{FF2B5EF4-FFF2-40B4-BE49-F238E27FC236}">
                <a16:creationId xmlns:a16="http://schemas.microsoft.com/office/drawing/2014/main" id="{6C4A6425-3FBA-4C8D-B1CA-3F58C45D70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63679" y="6080168"/>
            <a:ext cx="1584388" cy="6389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2" descr="notebook.community">
            <a:extLst>
              <a:ext uri="{FF2B5EF4-FFF2-40B4-BE49-F238E27FC236}">
                <a16:creationId xmlns:a16="http://schemas.microsoft.com/office/drawing/2014/main" id="{EBF09AB3-EFE3-EBCE-00FE-E053C383FC8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161" t="51140" r="3556" b="1691"/>
          <a:stretch/>
        </p:blipFill>
        <p:spPr bwMode="auto">
          <a:xfrm>
            <a:off x="143933" y="3199068"/>
            <a:ext cx="3881718" cy="8516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6" name="CasellaDiTesto 15">
            <a:extLst>
              <a:ext uri="{FF2B5EF4-FFF2-40B4-BE49-F238E27FC236}">
                <a16:creationId xmlns:a16="http://schemas.microsoft.com/office/drawing/2014/main" id="{A389F56C-70E9-9040-674F-2F59ACA85D67}"/>
              </a:ext>
            </a:extLst>
          </p:cNvPr>
          <p:cNvSpPr txBox="1"/>
          <p:nvPr/>
        </p:nvSpPr>
        <p:spPr>
          <a:xfrm>
            <a:off x="4899864" y="3812611"/>
            <a:ext cx="6417923" cy="369332"/>
          </a:xfrm>
          <a:prstGeom prst="rect">
            <a:avLst/>
          </a:prstGeom>
          <a:noFill/>
        </p:spPr>
        <p:txBody>
          <a:bodyPr wrap="square" rtlCol="0">
            <a:spAutoFit/>
          </a:bodyPr>
          <a:lstStyle/>
          <a:p>
            <a:r>
              <a:rPr lang="en-US" dirty="0"/>
              <a:t>[word for word in </a:t>
            </a:r>
            <a:r>
              <a:rPr lang="en-US" dirty="0" err="1"/>
              <a:t>word_tokenized_txt</a:t>
            </a:r>
            <a:r>
              <a:rPr lang="en-US" dirty="0"/>
              <a:t> if not word in </a:t>
            </a:r>
            <a:r>
              <a:rPr lang="en-US" dirty="0" err="1"/>
              <a:t>sw_to_remove</a:t>
            </a:r>
            <a:r>
              <a:rPr lang="en-US" dirty="0"/>
              <a:t>]</a:t>
            </a:r>
          </a:p>
        </p:txBody>
      </p:sp>
      <p:sp>
        <p:nvSpPr>
          <p:cNvPr id="17" name="CasellaDiTesto 16">
            <a:extLst>
              <a:ext uri="{FF2B5EF4-FFF2-40B4-BE49-F238E27FC236}">
                <a16:creationId xmlns:a16="http://schemas.microsoft.com/office/drawing/2014/main" id="{448F27A6-C88F-7592-B8CE-C3F468E91821}"/>
              </a:ext>
            </a:extLst>
          </p:cNvPr>
          <p:cNvSpPr txBox="1"/>
          <p:nvPr/>
        </p:nvSpPr>
        <p:spPr>
          <a:xfrm>
            <a:off x="880025" y="4050715"/>
            <a:ext cx="2409533" cy="419217"/>
          </a:xfrm>
          <a:prstGeom prst="rect">
            <a:avLst/>
          </a:prstGeom>
          <a:noFill/>
        </p:spPr>
        <p:txBody>
          <a:bodyPr wrap="square" rtlCol="0">
            <a:spAutoFit/>
          </a:bodyPr>
          <a:lstStyle/>
          <a:p>
            <a:pPr algn="ctr">
              <a:lnSpc>
                <a:spcPct val="150000"/>
              </a:lnSpc>
            </a:pPr>
            <a:r>
              <a:rPr lang="en-US" sz="1600" dirty="0" err="1">
                <a:latin typeface="MonoLisa-Medium" panose="00000600000000000000" pitchFamily="2" charset="0"/>
              </a:rPr>
              <a:t>tokenized_text</a:t>
            </a:r>
            <a:endParaRPr lang="it-IT" sz="2000" dirty="0"/>
          </a:p>
        </p:txBody>
      </p:sp>
      <p:pic>
        <p:nvPicPr>
          <p:cNvPr id="18" name="Elemento grafico 17" descr="Indietro con riempimento a tinta unita">
            <a:extLst>
              <a:ext uri="{FF2B5EF4-FFF2-40B4-BE49-F238E27FC236}">
                <a16:creationId xmlns:a16="http://schemas.microsoft.com/office/drawing/2014/main" id="{001F0C7C-CA26-67A9-B232-9DC79203251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8358895">
            <a:off x="3975057" y="4552548"/>
            <a:ext cx="664865" cy="664865"/>
          </a:xfrm>
          <a:prstGeom prst="rect">
            <a:avLst/>
          </a:prstGeom>
          <a:effectLst>
            <a:outerShdw blurRad="50800" dist="38100" dir="2700000" algn="tl" rotWithShape="0">
              <a:prstClr val="black">
                <a:alpha val="40000"/>
              </a:prstClr>
            </a:outerShdw>
          </a:effectLst>
        </p:spPr>
      </p:pic>
      <p:pic>
        <p:nvPicPr>
          <p:cNvPr id="19" name="Elemento grafico 18" descr="Indietro con riempimento a tinta unita">
            <a:extLst>
              <a:ext uri="{FF2B5EF4-FFF2-40B4-BE49-F238E27FC236}">
                <a16:creationId xmlns:a16="http://schemas.microsoft.com/office/drawing/2014/main" id="{1A7C46C3-551D-0B82-A48B-11C1FDE0B75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1435825" flipV="1">
            <a:off x="3975059" y="3620961"/>
            <a:ext cx="664865" cy="664865"/>
          </a:xfrm>
          <a:prstGeom prst="rect">
            <a:avLst/>
          </a:prstGeom>
          <a:effectLst>
            <a:outerShdw blurRad="50800" dist="38100" dir="2700000" algn="tl" rotWithShape="0">
              <a:prstClr val="black">
                <a:alpha val="40000"/>
              </a:prstClr>
            </a:outerShdw>
          </a:effectLst>
        </p:spPr>
      </p:pic>
      <p:pic>
        <p:nvPicPr>
          <p:cNvPr id="5122" name="Picture 2" descr="Sample of stop words. | Download Table">
            <a:extLst>
              <a:ext uri="{FF2B5EF4-FFF2-40B4-BE49-F238E27FC236}">
                <a16:creationId xmlns:a16="http://schemas.microsoft.com/office/drawing/2014/main" id="{1E69B106-26F2-4076-48FA-1A9B3A2E090F}"/>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360" t="20989" r="48661" b="49697"/>
          <a:stretch/>
        </p:blipFill>
        <p:spPr bwMode="auto">
          <a:xfrm>
            <a:off x="880024" y="4665603"/>
            <a:ext cx="2409534" cy="105949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0" name="CasellaDiTesto 19">
            <a:extLst>
              <a:ext uri="{FF2B5EF4-FFF2-40B4-BE49-F238E27FC236}">
                <a16:creationId xmlns:a16="http://schemas.microsoft.com/office/drawing/2014/main" id="{F71F1EA5-AE8C-C406-1430-AA2A358742EA}"/>
              </a:ext>
            </a:extLst>
          </p:cNvPr>
          <p:cNvSpPr txBox="1"/>
          <p:nvPr/>
        </p:nvSpPr>
        <p:spPr>
          <a:xfrm>
            <a:off x="880025" y="5719248"/>
            <a:ext cx="2409533" cy="419217"/>
          </a:xfrm>
          <a:prstGeom prst="rect">
            <a:avLst/>
          </a:prstGeom>
          <a:noFill/>
        </p:spPr>
        <p:txBody>
          <a:bodyPr wrap="square" rtlCol="0">
            <a:spAutoFit/>
          </a:bodyPr>
          <a:lstStyle/>
          <a:p>
            <a:pPr algn="ctr">
              <a:lnSpc>
                <a:spcPct val="150000"/>
              </a:lnSpc>
            </a:pPr>
            <a:r>
              <a:rPr lang="en-US" sz="1600" dirty="0" err="1">
                <a:latin typeface="MonoLisa-Medium" panose="00000600000000000000" pitchFamily="2" charset="0"/>
              </a:rPr>
              <a:t>stop_words</a:t>
            </a:r>
            <a:endParaRPr lang="it-IT" sz="2000" dirty="0"/>
          </a:p>
        </p:txBody>
      </p:sp>
      <p:pic>
        <p:nvPicPr>
          <p:cNvPr id="21" name="Elemento grafico 20" descr="Indietro con riempimento a tinta unita">
            <a:extLst>
              <a:ext uri="{FF2B5EF4-FFF2-40B4-BE49-F238E27FC236}">
                <a16:creationId xmlns:a16="http://schemas.microsoft.com/office/drawing/2014/main" id="{1816E16D-02FB-A028-9E01-F14AA6B99AB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7543189" flipV="1">
            <a:off x="9133992" y="4442846"/>
            <a:ext cx="664865" cy="664865"/>
          </a:xfrm>
          <a:prstGeom prst="rect">
            <a:avLst/>
          </a:prstGeom>
          <a:effectLst>
            <a:outerShdw blurRad="50800" dist="38100" dir="2700000" algn="tl" rotWithShape="0">
              <a:prstClr val="black">
                <a:alpha val="40000"/>
              </a:prstClr>
            </a:outerShdw>
          </a:effectLst>
        </p:spPr>
      </p:pic>
      <p:grpSp>
        <p:nvGrpSpPr>
          <p:cNvPr id="6" name="Gruppo 5">
            <a:extLst>
              <a:ext uri="{FF2B5EF4-FFF2-40B4-BE49-F238E27FC236}">
                <a16:creationId xmlns:a16="http://schemas.microsoft.com/office/drawing/2014/main" id="{2CB5E167-497E-CE97-4DC4-EDAA4F0BC50A}"/>
              </a:ext>
            </a:extLst>
          </p:cNvPr>
          <p:cNvGrpSpPr/>
          <p:nvPr/>
        </p:nvGrpSpPr>
        <p:grpSpPr>
          <a:xfrm>
            <a:off x="6074983" y="5076183"/>
            <a:ext cx="3881718" cy="888551"/>
            <a:chOff x="6543285" y="5182473"/>
            <a:chExt cx="3881718" cy="888551"/>
          </a:xfrm>
        </p:grpSpPr>
        <p:pic>
          <p:nvPicPr>
            <p:cNvPr id="26" name="Picture 2" descr="notebook.community">
              <a:extLst>
                <a:ext uri="{FF2B5EF4-FFF2-40B4-BE49-F238E27FC236}">
                  <a16:creationId xmlns:a16="http://schemas.microsoft.com/office/drawing/2014/main" id="{98EF3DA7-CE28-F9A2-CEA6-B83926D0353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161" t="51140" r="3556" b="1691"/>
            <a:stretch/>
          </p:blipFill>
          <p:spPr bwMode="auto">
            <a:xfrm>
              <a:off x="6543285" y="5182473"/>
              <a:ext cx="3881718" cy="8516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Elemento grafico 4" descr="Chiudi con riempimento a tinta unita">
              <a:extLst>
                <a:ext uri="{FF2B5EF4-FFF2-40B4-BE49-F238E27FC236}">
                  <a16:creationId xmlns:a16="http://schemas.microsoft.com/office/drawing/2014/main" id="{0C892DCC-2D2F-9FAE-4A13-C6BE5D886F3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307952" y="5583551"/>
              <a:ext cx="487473" cy="487473"/>
            </a:xfrm>
            <a:prstGeom prst="rect">
              <a:avLst/>
            </a:prstGeom>
          </p:spPr>
        </p:pic>
        <p:pic>
          <p:nvPicPr>
            <p:cNvPr id="27" name="Elemento grafico 26" descr="Chiudi con riempimento a tinta unita">
              <a:extLst>
                <a:ext uri="{FF2B5EF4-FFF2-40B4-BE49-F238E27FC236}">
                  <a16:creationId xmlns:a16="http://schemas.microsoft.com/office/drawing/2014/main" id="{0A9A4E56-9496-3B0C-04AB-96F4E46C550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240407" y="5182473"/>
              <a:ext cx="487473" cy="487473"/>
            </a:xfrm>
            <a:prstGeom prst="rect">
              <a:avLst/>
            </a:prstGeom>
          </p:spPr>
        </p:pic>
      </p:grpSp>
      <p:sp>
        <p:nvSpPr>
          <p:cNvPr id="28" name="CasellaDiTesto 27">
            <a:extLst>
              <a:ext uri="{FF2B5EF4-FFF2-40B4-BE49-F238E27FC236}">
                <a16:creationId xmlns:a16="http://schemas.microsoft.com/office/drawing/2014/main" id="{ED7CF83D-909B-9688-3394-293D44CB8760}"/>
              </a:ext>
            </a:extLst>
          </p:cNvPr>
          <p:cNvSpPr txBox="1"/>
          <p:nvPr/>
        </p:nvSpPr>
        <p:spPr>
          <a:xfrm>
            <a:off x="4850672" y="2717666"/>
            <a:ext cx="6277576" cy="3736087"/>
          </a:xfrm>
          <a:prstGeom prst="rect">
            <a:avLst/>
          </a:prstGeom>
          <a:noFill/>
        </p:spPr>
        <p:txBody>
          <a:bodyPr wrap="square" rtlCol="0">
            <a:spAutoFit/>
          </a:bodyPr>
          <a:lstStyle/>
          <a:p>
            <a:pPr algn="just">
              <a:lnSpc>
                <a:spcPct val="150000"/>
              </a:lnSpc>
            </a:pPr>
            <a:r>
              <a:rPr lang="en-US" sz="2000" dirty="0"/>
              <a:t>The reason to perform this kind of operation is that these kind of words are available in abundance in any human language, and by removing them we remove the low-level information from our text to give more attention to important information </a:t>
            </a:r>
            <a:r>
              <a:rPr lang="en-US" sz="2000" dirty="0" err="1"/>
              <a:t>becouse</a:t>
            </a:r>
            <a:r>
              <a:rPr lang="en-US" sz="2000" dirty="0"/>
              <a:t> the removal of these words does not have any negative consequences and allows us to definitively reduce the size of the data set and therefore reduce the total execution time.</a:t>
            </a:r>
            <a:endParaRPr lang="it-IT" sz="2000" dirty="0"/>
          </a:p>
        </p:txBody>
      </p:sp>
    </p:spTree>
    <p:extLst>
      <p:ext uri="{BB962C8B-B14F-4D97-AF65-F5344CB8AC3E}">
        <p14:creationId xmlns:p14="http://schemas.microsoft.com/office/powerpoint/2010/main" val="28568029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wipe(left)">
                                      <p:cBhvr>
                                        <p:cTn id="14" dur="500"/>
                                        <p:tgtEl>
                                          <p:spTgt spid="17"/>
                                        </p:tgtEl>
                                      </p:cBhvr>
                                    </p:animEffect>
                                  </p:childTnLst>
                                </p:cTn>
                              </p:par>
                              <p:par>
                                <p:cTn id="15" presetID="22" presetClass="entr" presetSubtype="8" fill="hold" nodeType="withEffect">
                                  <p:stCondLst>
                                    <p:cond delay="0"/>
                                  </p:stCondLst>
                                  <p:childTnLst>
                                    <p:set>
                                      <p:cBhvr>
                                        <p:cTn id="16" dur="1" fill="hold">
                                          <p:stCondLst>
                                            <p:cond delay="0"/>
                                          </p:stCondLst>
                                        </p:cTn>
                                        <p:tgtEl>
                                          <p:spTgt spid="5122"/>
                                        </p:tgtEl>
                                        <p:attrNameLst>
                                          <p:attrName>style.visibility</p:attrName>
                                        </p:attrNameLst>
                                      </p:cBhvr>
                                      <p:to>
                                        <p:strVal val="visible"/>
                                      </p:to>
                                    </p:set>
                                    <p:animEffect transition="in" filter="wipe(left)">
                                      <p:cBhvr>
                                        <p:cTn id="17" dur="500"/>
                                        <p:tgtEl>
                                          <p:spTgt spid="5122"/>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left)">
                                      <p:cBhvr>
                                        <p:cTn id="20" dur="500"/>
                                        <p:tgtEl>
                                          <p:spTgt spid="20"/>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left)">
                                      <p:cBhvr>
                                        <p:cTn id="24" dur="500"/>
                                        <p:tgtEl>
                                          <p:spTgt spid="18"/>
                                        </p:tgtEl>
                                      </p:cBhvr>
                                    </p:animEffect>
                                  </p:childTnLst>
                                </p:cTn>
                              </p:par>
                              <p:par>
                                <p:cTn id="25" presetID="22" presetClass="entr" presetSubtype="8"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500"/>
                                        <p:tgtEl>
                                          <p:spTgt spid="19"/>
                                        </p:tgtEl>
                                      </p:cBhvr>
                                    </p:animEffect>
                                  </p:childTnLst>
                                </p:cTn>
                              </p:par>
                            </p:childTnLst>
                          </p:cTn>
                        </p:par>
                        <p:par>
                          <p:cTn id="28" fill="hold">
                            <p:stCondLst>
                              <p:cond delay="1500"/>
                            </p:stCondLst>
                            <p:childTnLst>
                              <p:par>
                                <p:cTn id="29" presetID="22" presetClass="entr" presetSubtype="8"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left)">
                                      <p:cBhvr>
                                        <p:cTn id="31" dur="500"/>
                                        <p:tgtEl>
                                          <p:spTgt spid="16"/>
                                        </p:tgtEl>
                                      </p:cBhvr>
                                    </p:animEffect>
                                  </p:childTnLst>
                                </p:cTn>
                              </p:par>
                            </p:childTnLst>
                          </p:cTn>
                        </p:par>
                        <p:par>
                          <p:cTn id="32" fill="hold">
                            <p:stCondLst>
                              <p:cond delay="2000"/>
                            </p:stCondLst>
                            <p:childTnLst>
                              <p:par>
                                <p:cTn id="33" presetID="22" presetClass="entr" presetSubtype="1" fill="hold" nodeType="after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up)">
                                      <p:cBhvr>
                                        <p:cTn id="35" dur="500"/>
                                        <p:tgtEl>
                                          <p:spTgt spid="21"/>
                                        </p:tgtEl>
                                      </p:cBhvr>
                                    </p:animEffect>
                                  </p:childTnLst>
                                </p:cTn>
                              </p:par>
                            </p:childTnLst>
                          </p:cTn>
                        </p:par>
                        <p:par>
                          <p:cTn id="36" fill="hold">
                            <p:stCondLst>
                              <p:cond delay="2500"/>
                            </p:stCondLst>
                            <p:childTnLst>
                              <p:par>
                                <p:cTn id="37" presetID="22" presetClass="entr" presetSubtype="2" fill="hold" nodeType="after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right)">
                                      <p:cBhvr>
                                        <p:cTn id="39" dur="500"/>
                                        <p:tgtEl>
                                          <p:spTgt spid="6"/>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nodeType="clickEffect">
                                  <p:stCondLst>
                                    <p:cond delay="0"/>
                                  </p:stCondLst>
                                  <p:childTnLst>
                                    <p:animEffect transition="out" filter="fade">
                                      <p:cBhvr>
                                        <p:cTn id="43" dur="500"/>
                                        <p:tgtEl>
                                          <p:spTgt spid="10"/>
                                        </p:tgtEl>
                                      </p:cBhvr>
                                    </p:animEffect>
                                    <p:set>
                                      <p:cBhvr>
                                        <p:cTn id="44" dur="1" fill="hold">
                                          <p:stCondLst>
                                            <p:cond delay="499"/>
                                          </p:stCondLst>
                                        </p:cTn>
                                        <p:tgtEl>
                                          <p:spTgt spid="10"/>
                                        </p:tgtEl>
                                        <p:attrNameLst>
                                          <p:attrName>style.visibility</p:attrName>
                                        </p:attrNameLst>
                                      </p:cBhvr>
                                      <p:to>
                                        <p:strVal val="hidden"/>
                                      </p:to>
                                    </p:set>
                                  </p:childTnLst>
                                </p:cTn>
                              </p:par>
                              <p:par>
                                <p:cTn id="45" presetID="10" presetClass="exit" presetSubtype="0" fill="hold" grpId="2" nodeType="withEffect">
                                  <p:stCondLst>
                                    <p:cond delay="0"/>
                                  </p:stCondLst>
                                  <p:childTnLst>
                                    <p:animEffect transition="out" filter="fade">
                                      <p:cBhvr>
                                        <p:cTn id="46" dur="500"/>
                                        <p:tgtEl>
                                          <p:spTgt spid="17"/>
                                        </p:tgtEl>
                                      </p:cBhvr>
                                    </p:animEffect>
                                    <p:set>
                                      <p:cBhvr>
                                        <p:cTn id="47" dur="1" fill="hold">
                                          <p:stCondLst>
                                            <p:cond delay="499"/>
                                          </p:stCondLst>
                                        </p:cTn>
                                        <p:tgtEl>
                                          <p:spTgt spid="17"/>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5122"/>
                                        </p:tgtEl>
                                      </p:cBhvr>
                                    </p:animEffect>
                                    <p:set>
                                      <p:cBhvr>
                                        <p:cTn id="50" dur="1" fill="hold">
                                          <p:stCondLst>
                                            <p:cond delay="499"/>
                                          </p:stCondLst>
                                        </p:cTn>
                                        <p:tgtEl>
                                          <p:spTgt spid="5122"/>
                                        </p:tgtEl>
                                        <p:attrNameLst>
                                          <p:attrName>style.visibility</p:attrName>
                                        </p:attrNameLst>
                                      </p:cBhvr>
                                      <p:to>
                                        <p:strVal val="hidden"/>
                                      </p:to>
                                    </p:set>
                                  </p:childTnLst>
                                </p:cTn>
                              </p:par>
                              <p:par>
                                <p:cTn id="51" presetID="10" presetClass="exit" presetSubtype="0" fill="hold" grpId="2" nodeType="withEffect">
                                  <p:stCondLst>
                                    <p:cond delay="0"/>
                                  </p:stCondLst>
                                  <p:childTnLst>
                                    <p:animEffect transition="out" filter="fade">
                                      <p:cBhvr>
                                        <p:cTn id="52" dur="500"/>
                                        <p:tgtEl>
                                          <p:spTgt spid="20"/>
                                        </p:tgtEl>
                                      </p:cBhvr>
                                    </p:animEffect>
                                    <p:set>
                                      <p:cBhvr>
                                        <p:cTn id="53" dur="1" fill="hold">
                                          <p:stCondLst>
                                            <p:cond delay="499"/>
                                          </p:stCondLst>
                                        </p:cTn>
                                        <p:tgtEl>
                                          <p:spTgt spid="20"/>
                                        </p:tgtEl>
                                        <p:attrNameLst>
                                          <p:attrName>style.visibility</p:attrName>
                                        </p:attrNameLst>
                                      </p:cBhvr>
                                      <p:to>
                                        <p:strVal val="hidden"/>
                                      </p:to>
                                    </p:set>
                                  </p:childTnLst>
                                </p:cTn>
                              </p:par>
                              <p:par>
                                <p:cTn id="54" presetID="10" presetClass="exit" presetSubtype="0" fill="hold" nodeType="withEffect">
                                  <p:stCondLst>
                                    <p:cond delay="0"/>
                                  </p:stCondLst>
                                  <p:childTnLst>
                                    <p:animEffect transition="out" filter="fade">
                                      <p:cBhvr>
                                        <p:cTn id="55" dur="500"/>
                                        <p:tgtEl>
                                          <p:spTgt spid="18"/>
                                        </p:tgtEl>
                                      </p:cBhvr>
                                    </p:animEffect>
                                    <p:set>
                                      <p:cBhvr>
                                        <p:cTn id="56" dur="1" fill="hold">
                                          <p:stCondLst>
                                            <p:cond delay="499"/>
                                          </p:stCondLst>
                                        </p:cTn>
                                        <p:tgtEl>
                                          <p:spTgt spid="18"/>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500"/>
                                        <p:tgtEl>
                                          <p:spTgt spid="19"/>
                                        </p:tgtEl>
                                      </p:cBhvr>
                                    </p:animEffect>
                                    <p:set>
                                      <p:cBhvr>
                                        <p:cTn id="59" dur="1" fill="hold">
                                          <p:stCondLst>
                                            <p:cond delay="499"/>
                                          </p:stCondLst>
                                        </p:cTn>
                                        <p:tgtEl>
                                          <p:spTgt spid="19"/>
                                        </p:tgtEl>
                                        <p:attrNameLst>
                                          <p:attrName>style.visibility</p:attrName>
                                        </p:attrNameLst>
                                      </p:cBhvr>
                                      <p:to>
                                        <p:strVal val="hidden"/>
                                      </p:to>
                                    </p:set>
                                  </p:childTnLst>
                                </p:cTn>
                              </p:par>
                              <p:par>
                                <p:cTn id="60" presetID="10" presetClass="exit" presetSubtype="0" fill="hold" grpId="2" nodeType="withEffect">
                                  <p:stCondLst>
                                    <p:cond delay="0"/>
                                  </p:stCondLst>
                                  <p:childTnLst>
                                    <p:animEffect transition="out" filter="fade">
                                      <p:cBhvr>
                                        <p:cTn id="61" dur="500"/>
                                        <p:tgtEl>
                                          <p:spTgt spid="16"/>
                                        </p:tgtEl>
                                      </p:cBhvr>
                                    </p:animEffect>
                                    <p:set>
                                      <p:cBhvr>
                                        <p:cTn id="62" dur="1" fill="hold">
                                          <p:stCondLst>
                                            <p:cond delay="499"/>
                                          </p:stCondLst>
                                        </p:cTn>
                                        <p:tgtEl>
                                          <p:spTgt spid="16"/>
                                        </p:tgtEl>
                                        <p:attrNameLst>
                                          <p:attrName>style.visibility</p:attrName>
                                        </p:attrNameLst>
                                      </p:cBhvr>
                                      <p:to>
                                        <p:strVal val="hidden"/>
                                      </p:to>
                                    </p:set>
                                  </p:childTnLst>
                                </p:cTn>
                              </p:par>
                              <p:par>
                                <p:cTn id="63" presetID="10" presetClass="exit" presetSubtype="0" fill="hold" nodeType="withEffect">
                                  <p:stCondLst>
                                    <p:cond delay="0"/>
                                  </p:stCondLst>
                                  <p:childTnLst>
                                    <p:animEffect transition="out" filter="fade">
                                      <p:cBhvr>
                                        <p:cTn id="64" dur="500"/>
                                        <p:tgtEl>
                                          <p:spTgt spid="21"/>
                                        </p:tgtEl>
                                      </p:cBhvr>
                                    </p:animEffect>
                                    <p:set>
                                      <p:cBhvr>
                                        <p:cTn id="65" dur="1" fill="hold">
                                          <p:stCondLst>
                                            <p:cond delay="499"/>
                                          </p:stCondLst>
                                        </p:cTn>
                                        <p:tgtEl>
                                          <p:spTgt spid="21"/>
                                        </p:tgtEl>
                                        <p:attrNameLst>
                                          <p:attrName>style.visibility</p:attrName>
                                        </p:attrNameLst>
                                      </p:cBhvr>
                                      <p:to>
                                        <p:strVal val="hidden"/>
                                      </p:to>
                                    </p:set>
                                  </p:childTnLst>
                                </p:cTn>
                              </p:par>
                            </p:childTnLst>
                          </p:cTn>
                        </p:par>
                        <p:par>
                          <p:cTn id="66" fill="hold">
                            <p:stCondLst>
                              <p:cond delay="500"/>
                            </p:stCondLst>
                            <p:childTnLst>
                              <p:par>
                                <p:cTn id="67" presetID="42" presetClass="path" presetSubtype="0" accel="50000" decel="50000" fill="hold" nodeType="afterEffect">
                                  <p:stCondLst>
                                    <p:cond delay="0"/>
                                  </p:stCondLst>
                                  <p:childTnLst>
                                    <p:animMotion origin="layout" path="M -1.875E-6 -1.11111E-6 L -0.45872 -0.14213 " pathEditMode="relative" rAng="0" ptsTypes="AA">
                                      <p:cBhvr>
                                        <p:cTn id="68" dur="2000" fill="hold"/>
                                        <p:tgtEl>
                                          <p:spTgt spid="6"/>
                                        </p:tgtEl>
                                        <p:attrNameLst>
                                          <p:attrName>ppt_x</p:attrName>
                                          <p:attrName>ppt_y</p:attrName>
                                        </p:attrNameLst>
                                      </p:cBhvr>
                                      <p:rCtr x="-22943" y="-7106"/>
                                    </p:animMotion>
                                  </p:childTnLst>
                                </p:cTn>
                              </p:par>
                              <p:par>
                                <p:cTn id="69" presetID="10" presetClass="entr" presetSubtype="0" fill="hold" grpId="0" nodeType="withEffect">
                                  <p:stCondLst>
                                    <p:cond delay="1000"/>
                                  </p:stCondLst>
                                  <p:childTnLst>
                                    <p:set>
                                      <p:cBhvr>
                                        <p:cTn id="70" dur="1" fill="hold">
                                          <p:stCondLst>
                                            <p:cond delay="0"/>
                                          </p:stCondLst>
                                        </p:cTn>
                                        <p:tgtEl>
                                          <p:spTgt spid="28"/>
                                        </p:tgtEl>
                                        <p:attrNameLst>
                                          <p:attrName>style.visibility</p:attrName>
                                        </p:attrNameLst>
                                      </p:cBhvr>
                                      <p:to>
                                        <p:strVal val="visible"/>
                                      </p:to>
                                    </p:set>
                                    <p:animEffect transition="in" filter="fade">
                                      <p:cBhvr>
                                        <p:cTn id="7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16" grpId="2"/>
      <p:bldP spid="17" grpId="0"/>
      <p:bldP spid="17" grpId="2"/>
      <p:bldP spid="20" grpId="0"/>
      <p:bldP spid="20" grpId="2"/>
      <p:bldP spid="2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892C3C4E-FDD3-409A-AD59-DDFD035B34CC}"/>
              </a:ext>
              <a:ext uri="{C183D7F6-B498-43B3-948B-1728B52AA6E4}">
                <adec:decorative xmlns:adec="http://schemas.microsoft.com/office/drawing/2017/decorative" val="1"/>
              </a:ext>
            </a:extLst>
          </p:cNvPr>
          <p:cNvPicPr>
            <a:picLocks noChangeAspect="1"/>
          </p:cNvPicPr>
          <p:nvPr/>
        </p:nvPicPr>
        <p:blipFill rotWithShape="1">
          <a:blip r:embed="rId2">
            <a:alphaModFix amt="45000"/>
          </a:blip>
          <a:srcRect r="52456" b="-1"/>
          <a:stretch/>
        </p:blipFill>
        <p:spPr>
          <a:xfrm>
            <a:off x="20" y="975"/>
            <a:ext cx="12191980" cy="6858000"/>
          </a:xfrm>
          <a:prstGeom prst="rect">
            <a:avLst/>
          </a:prstGeom>
        </p:spPr>
      </p:pic>
      <p:sp>
        <p:nvSpPr>
          <p:cNvPr id="2" name="Titolo 1">
            <a:extLst>
              <a:ext uri="{FF2B5EF4-FFF2-40B4-BE49-F238E27FC236}">
                <a16:creationId xmlns:a16="http://schemas.microsoft.com/office/drawing/2014/main" id="{4F2326C5-FE45-4E0E-98C0-F1787EA26348}"/>
              </a:ext>
            </a:extLst>
          </p:cNvPr>
          <p:cNvSpPr>
            <a:spLocks noGrp="1"/>
          </p:cNvSpPr>
          <p:nvPr>
            <p:ph type="title"/>
          </p:nvPr>
        </p:nvSpPr>
        <p:spPr/>
        <p:txBody>
          <a:bodyPr/>
          <a:lstStyle/>
          <a:p>
            <a:r>
              <a:rPr lang="en-US" sz="5400" dirty="0" err="1"/>
              <a:t>PoS</a:t>
            </a:r>
            <a:r>
              <a:rPr lang="en-US" sz="5400" dirty="0"/>
              <a:t> Tagging</a:t>
            </a:r>
          </a:p>
        </p:txBody>
      </p:sp>
      <p:sp>
        <p:nvSpPr>
          <p:cNvPr id="8" name="CasellaDiTesto 7">
            <a:extLst>
              <a:ext uri="{FF2B5EF4-FFF2-40B4-BE49-F238E27FC236}">
                <a16:creationId xmlns:a16="http://schemas.microsoft.com/office/drawing/2014/main" id="{4D54386F-6032-49D5-AC1D-8B0FECEF77FB}"/>
              </a:ext>
            </a:extLst>
          </p:cNvPr>
          <p:cNvSpPr txBox="1"/>
          <p:nvPr/>
        </p:nvSpPr>
        <p:spPr>
          <a:xfrm>
            <a:off x="770467" y="1651259"/>
            <a:ext cx="10389917" cy="1889428"/>
          </a:xfrm>
          <a:prstGeom prst="rect">
            <a:avLst/>
          </a:prstGeom>
          <a:noFill/>
        </p:spPr>
        <p:txBody>
          <a:bodyPr wrap="square" rtlCol="0">
            <a:spAutoFit/>
          </a:bodyPr>
          <a:lstStyle/>
          <a:p>
            <a:pPr algn="just">
              <a:lnSpc>
                <a:spcPct val="150000"/>
              </a:lnSpc>
            </a:pPr>
            <a:r>
              <a:rPr lang="en-US" sz="2000" dirty="0"/>
              <a:t>Obtained the list of tokens, we performed the Part of Speech Tagging (</a:t>
            </a:r>
            <a:r>
              <a:rPr lang="en-US" sz="2000" dirty="0" err="1"/>
              <a:t>PoS</a:t>
            </a:r>
            <a:r>
              <a:rPr lang="en-US" sz="2000" dirty="0"/>
              <a:t> Tagging) through the </a:t>
            </a:r>
            <a:r>
              <a:rPr lang="en-US" sz="2000" dirty="0" err="1">
                <a:latin typeface="MonoLisa-Medium" panose="00000600000000000000" pitchFamily="2" charset="0"/>
              </a:rPr>
              <a:t>pos_tag</a:t>
            </a:r>
            <a:r>
              <a:rPr lang="en-US" sz="2000" dirty="0">
                <a:latin typeface="MonoLisa-Medium" panose="00000600000000000000" pitchFamily="2" charset="0"/>
              </a:rPr>
              <a:t> (</a:t>
            </a:r>
            <a:r>
              <a:rPr lang="en-US" sz="2000" dirty="0" err="1">
                <a:latin typeface="MonoLisa-Medium" panose="00000600000000000000" pitchFamily="2" charset="0"/>
              </a:rPr>
              <a:t>tokenized_text</a:t>
            </a:r>
            <a:r>
              <a:rPr lang="en-US" sz="2000" dirty="0">
                <a:latin typeface="MonoLisa-Medium" panose="00000600000000000000" pitchFamily="2" charset="0"/>
              </a:rPr>
              <a:t>)</a:t>
            </a:r>
            <a:r>
              <a:rPr lang="en-US" sz="2000" dirty="0"/>
              <a:t> function. This operation classifies the words in a text in correspondence with a particular part of the speech, according to the definition of the word and its context, associating each of these word with a tag that identifies its type. </a:t>
            </a:r>
            <a:endParaRPr lang="it-IT" sz="2000" dirty="0"/>
          </a:p>
        </p:txBody>
      </p:sp>
      <p:pic>
        <p:nvPicPr>
          <p:cNvPr id="13" name="Picture 2">
            <a:extLst>
              <a:ext uri="{FF2B5EF4-FFF2-40B4-BE49-F238E27FC236}">
                <a16:creationId xmlns:a16="http://schemas.microsoft.com/office/drawing/2014/main" id="{DB342FEB-8E65-4EC5-90BD-78DF4D358D7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469" t="29051" r="10832" b="31839"/>
          <a:stretch/>
        </p:blipFill>
        <p:spPr bwMode="auto">
          <a:xfrm>
            <a:off x="143933" y="6104162"/>
            <a:ext cx="1253068" cy="6149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5" name="Immagine 14">
            <a:extLst>
              <a:ext uri="{FF2B5EF4-FFF2-40B4-BE49-F238E27FC236}">
                <a16:creationId xmlns:a16="http://schemas.microsoft.com/office/drawing/2014/main" id="{BDF14875-01D0-84F6-EFBC-A35AA9E23C3B}"/>
              </a:ext>
            </a:extLst>
          </p:cNvPr>
          <p:cNvPicPr>
            <a:picLocks noChangeAspect="1"/>
          </p:cNvPicPr>
          <p:nvPr/>
        </p:nvPicPr>
        <p:blipFill>
          <a:blip r:embed="rId4"/>
          <a:stretch>
            <a:fillRect/>
          </a:stretch>
        </p:blipFill>
        <p:spPr>
          <a:xfrm>
            <a:off x="511548" y="3785079"/>
            <a:ext cx="3619047" cy="5968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Picture 4">
            <a:extLst>
              <a:ext uri="{FF2B5EF4-FFF2-40B4-BE49-F238E27FC236}">
                <a16:creationId xmlns:a16="http://schemas.microsoft.com/office/drawing/2014/main" id="{6C4A6425-3FBA-4C8D-B1CA-3F58C45D70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63679" y="6080168"/>
            <a:ext cx="1584388" cy="6389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1" name="CasellaDiTesto 20">
            <a:extLst>
              <a:ext uri="{FF2B5EF4-FFF2-40B4-BE49-F238E27FC236}">
                <a16:creationId xmlns:a16="http://schemas.microsoft.com/office/drawing/2014/main" id="{17F80B53-DC80-3462-87EA-BBA3D8FE3592}"/>
              </a:ext>
            </a:extLst>
          </p:cNvPr>
          <p:cNvSpPr txBox="1"/>
          <p:nvPr/>
        </p:nvSpPr>
        <p:spPr>
          <a:xfrm>
            <a:off x="5449046" y="3678624"/>
            <a:ext cx="5609997" cy="1889428"/>
          </a:xfrm>
          <a:prstGeom prst="rect">
            <a:avLst/>
          </a:prstGeom>
          <a:noFill/>
        </p:spPr>
        <p:txBody>
          <a:bodyPr wrap="square" rtlCol="0">
            <a:spAutoFit/>
          </a:bodyPr>
          <a:lstStyle/>
          <a:p>
            <a:pPr algn="just">
              <a:lnSpc>
                <a:spcPct val="150000"/>
              </a:lnSpc>
            </a:pPr>
            <a:r>
              <a:rPr lang="en-US" sz="2000" dirty="0"/>
              <a:t>This operation serves to resolve to a certain extent the lexical ambiguities that can occur when a word can take on different meanings depending on the context.</a:t>
            </a:r>
            <a:endParaRPr lang="it-IT" sz="2000" dirty="0"/>
          </a:p>
        </p:txBody>
      </p:sp>
      <p:pic>
        <p:nvPicPr>
          <p:cNvPr id="20" name="Picture 4" descr="Part Of Speech Tagging – POS Tagging in NLP | byteiota">
            <a:extLst>
              <a:ext uri="{FF2B5EF4-FFF2-40B4-BE49-F238E27FC236}">
                <a16:creationId xmlns:a16="http://schemas.microsoft.com/office/drawing/2014/main" id="{ECD54EC2-E457-3C3A-BDBF-23310DC8AAF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26105" b="14852"/>
          <a:stretch/>
        </p:blipFill>
        <p:spPr bwMode="auto">
          <a:xfrm>
            <a:off x="7755995" y="3473854"/>
            <a:ext cx="4109616" cy="12132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098" name="Picture 2" descr="Day 40 of 100DaysofML. NLTK. Natural Language Toolkit is one… | by Charan  Soneji | 100DaysofMLcode | Medium">
            <a:extLst>
              <a:ext uri="{FF2B5EF4-FFF2-40B4-BE49-F238E27FC236}">
                <a16:creationId xmlns:a16="http://schemas.microsoft.com/office/drawing/2014/main" id="{AE07B7C7-E82C-100C-56C5-16C2CAE48D9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7278" y="4943727"/>
            <a:ext cx="1277444" cy="1389652"/>
          </a:xfrm>
          <a:prstGeom prst="rect">
            <a:avLst/>
          </a:prstGeom>
          <a:noFill/>
          <a:effectLst>
            <a:reflection blurRad="6350" stA="50000" endA="300" endPos="38500" dist="50800" dir="5400000" sy="-100000" algn="bl" rotWithShape="0"/>
          </a:effectLst>
          <a:extLst>
            <a:ext uri="{909E8E84-426E-40DD-AFC4-6F175D3DCCD1}">
              <a14:hiddenFill xmlns:a14="http://schemas.microsoft.com/office/drawing/2010/main">
                <a:solidFill>
                  <a:srgbClr val="FFFFFF"/>
                </a:solidFill>
              </a14:hiddenFill>
            </a:ext>
          </a:extLst>
        </p:spPr>
      </p:pic>
      <p:sp>
        <p:nvSpPr>
          <p:cNvPr id="12" name="CasellaDiTesto 11">
            <a:extLst>
              <a:ext uri="{FF2B5EF4-FFF2-40B4-BE49-F238E27FC236}">
                <a16:creationId xmlns:a16="http://schemas.microsoft.com/office/drawing/2014/main" id="{E2BE1253-06C2-55D7-9264-067E2BF82B51}"/>
              </a:ext>
            </a:extLst>
          </p:cNvPr>
          <p:cNvSpPr txBox="1"/>
          <p:nvPr/>
        </p:nvSpPr>
        <p:spPr>
          <a:xfrm>
            <a:off x="1132957" y="4537930"/>
            <a:ext cx="2376230" cy="419217"/>
          </a:xfrm>
          <a:prstGeom prst="rect">
            <a:avLst/>
          </a:prstGeom>
          <a:noFill/>
        </p:spPr>
        <p:txBody>
          <a:bodyPr wrap="square" rtlCol="0">
            <a:spAutoFit/>
          </a:bodyPr>
          <a:lstStyle/>
          <a:p>
            <a:pPr algn="ctr">
              <a:lnSpc>
                <a:spcPct val="150000"/>
              </a:lnSpc>
            </a:pPr>
            <a:r>
              <a:rPr lang="en-US" sz="1600" dirty="0" err="1">
                <a:latin typeface="MonoLisa-Medium" panose="00000600000000000000" pitchFamily="2" charset="0"/>
              </a:rPr>
              <a:t>tokenized_text</a:t>
            </a:r>
            <a:endParaRPr lang="it-IT" sz="2000" dirty="0"/>
          </a:p>
        </p:txBody>
      </p:sp>
      <p:sp>
        <p:nvSpPr>
          <p:cNvPr id="16" name="CasellaDiTesto 15">
            <a:extLst>
              <a:ext uri="{FF2B5EF4-FFF2-40B4-BE49-F238E27FC236}">
                <a16:creationId xmlns:a16="http://schemas.microsoft.com/office/drawing/2014/main" id="{A389F56C-70E9-9040-674F-2F59ACA85D67}"/>
              </a:ext>
            </a:extLst>
          </p:cNvPr>
          <p:cNvSpPr txBox="1"/>
          <p:nvPr/>
        </p:nvSpPr>
        <p:spPr>
          <a:xfrm>
            <a:off x="4436005" y="4458124"/>
            <a:ext cx="3319990" cy="419217"/>
          </a:xfrm>
          <a:prstGeom prst="rect">
            <a:avLst/>
          </a:prstGeom>
          <a:noFill/>
        </p:spPr>
        <p:txBody>
          <a:bodyPr wrap="square" rtlCol="0">
            <a:spAutoFit/>
          </a:bodyPr>
          <a:lstStyle/>
          <a:p>
            <a:pPr algn="ctr">
              <a:lnSpc>
                <a:spcPct val="150000"/>
              </a:lnSpc>
            </a:pPr>
            <a:r>
              <a:rPr lang="en-US" sz="1600" dirty="0" err="1">
                <a:latin typeface="MonoLisa-Medium" panose="00000600000000000000" pitchFamily="2" charset="0"/>
              </a:rPr>
              <a:t>pos_tag</a:t>
            </a:r>
            <a:r>
              <a:rPr lang="en-US" sz="1600" dirty="0">
                <a:latin typeface="MonoLisa-Medium" panose="00000600000000000000" pitchFamily="2" charset="0"/>
              </a:rPr>
              <a:t>(</a:t>
            </a:r>
            <a:r>
              <a:rPr lang="en-US" sz="1600" dirty="0" err="1">
                <a:latin typeface="MonoLisa-Medium" panose="00000600000000000000" pitchFamily="2" charset="0"/>
              </a:rPr>
              <a:t>tokenized_text</a:t>
            </a:r>
            <a:r>
              <a:rPr lang="en-US" sz="1600" dirty="0">
                <a:latin typeface="MonoLisa-Medium" panose="00000600000000000000" pitchFamily="2" charset="0"/>
              </a:rPr>
              <a:t>)</a:t>
            </a:r>
            <a:endParaRPr lang="it-IT" sz="1600" dirty="0"/>
          </a:p>
        </p:txBody>
      </p:sp>
      <p:sp>
        <p:nvSpPr>
          <p:cNvPr id="17" name="CasellaDiTesto 16">
            <a:extLst>
              <a:ext uri="{FF2B5EF4-FFF2-40B4-BE49-F238E27FC236}">
                <a16:creationId xmlns:a16="http://schemas.microsoft.com/office/drawing/2014/main" id="{448F27A6-C88F-7592-B8CE-C3F468E91821}"/>
              </a:ext>
            </a:extLst>
          </p:cNvPr>
          <p:cNvSpPr txBox="1"/>
          <p:nvPr/>
        </p:nvSpPr>
        <p:spPr>
          <a:xfrm>
            <a:off x="8682813" y="4592994"/>
            <a:ext cx="2409533" cy="419217"/>
          </a:xfrm>
          <a:prstGeom prst="rect">
            <a:avLst/>
          </a:prstGeom>
          <a:noFill/>
        </p:spPr>
        <p:txBody>
          <a:bodyPr wrap="square" rtlCol="0">
            <a:spAutoFit/>
          </a:bodyPr>
          <a:lstStyle/>
          <a:p>
            <a:pPr algn="ctr">
              <a:lnSpc>
                <a:spcPct val="150000"/>
              </a:lnSpc>
            </a:pPr>
            <a:r>
              <a:rPr lang="en-US" sz="1600" dirty="0" err="1">
                <a:latin typeface="MonoLisa-Medium" panose="00000600000000000000" pitchFamily="2" charset="0"/>
              </a:rPr>
              <a:t>tokenized_text</a:t>
            </a:r>
            <a:endParaRPr lang="it-IT" sz="2000" dirty="0"/>
          </a:p>
        </p:txBody>
      </p:sp>
      <p:pic>
        <p:nvPicPr>
          <p:cNvPr id="18" name="Elemento grafico 17" descr="Indietro con riempimento a tinta unita">
            <a:extLst>
              <a:ext uri="{FF2B5EF4-FFF2-40B4-BE49-F238E27FC236}">
                <a16:creationId xmlns:a16="http://schemas.microsoft.com/office/drawing/2014/main" id="{001F0C7C-CA26-67A9-B232-9DC79203251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11673356">
            <a:off x="3850815" y="4900810"/>
            <a:ext cx="664865" cy="664865"/>
          </a:xfrm>
          <a:prstGeom prst="rect">
            <a:avLst/>
          </a:prstGeom>
          <a:effectLst>
            <a:outerShdw blurRad="50800" dist="38100" dir="2700000" algn="tl" rotWithShape="0">
              <a:prstClr val="black">
                <a:alpha val="40000"/>
              </a:prstClr>
            </a:outerShdw>
          </a:effectLst>
        </p:spPr>
      </p:pic>
      <p:pic>
        <p:nvPicPr>
          <p:cNvPr id="19" name="Elemento grafico 18" descr="Indietro con riempimento a tinta unita">
            <a:extLst>
              <a:ext uri="{FF2B5EF4-FFF2-40B4-BE49-F238E27FC236}">
                <a16:creationId xmlns:a16="http://schemas.microsoft.com/office/drawing/2014/main" id="{1A7C46C3-551D-0B82-A48B-11C1FDE0B75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8023859">
            <a:off x="7741026" y="4900810"/>
            <a:ext cx="664865" cy="664865"/>
          </a:xfrm>
          <a:prstGeom prst="rect">
            <a:avLst/>
          </a:prstGeom>
          <a:effectLst>
            <a:outerShdw blurRad="50800" dist="38100" dir="2700000" algn="tl" rotWithShape="0">
              <a:prstClr val="black">
                <a:alpha val="40000"/>
              </a:prstClr>
            </a:outerShdw>
          </a:effectLst>
        </p:spPr>
      </p:pic>
      <p:pic>
        <p:nvPicPr>
          <p:cNvPr id="5" name="Immagine 4">
            <a:extLst>
              <a:ext uri="{FF2B5EF4-FFF2-40B4-BE49-F238E27FC236}">
                <a16:creationId xmlns:a16="http://schemas.microsoft.com/office/drawing/2014/main" id="{62FFFBC7-A192-3F4E-3D1D-570C70D08C81}"/>
              </a:ext>
            </a:extLst>
          </p:cNvPr>
          <p:cNvPicPr>
            <a:picLocks noChangeAspect="1"/>
          </p:cNvPicPr>
          <p:nvPr/>
        </p:nvPicPr>
        <p:blipFill>
          <a:blip r:embed="rId10"/>
          <a:stretch>
            <a:fillRect/>
          </a:stretch>
        </p:blipFill>
        <p:spPr>
          <a:xfrm>
            <a:off x="3777936" y="5167962"/>
            <a:ext cx="3703750" cy="1401947"/>
          </a:xfrm>
          <a:prstGeom prst="roundRect">
            <a:avLst>
              <a:gd name="adj" fmla="val 8594"/>
            </a:avLst>
          </a:prstGeom>
          <a:solidFill>
            <a:srgbClr val="FFFFFF">
              <a:shade val="85000"/>
            </a:srgbClr>
          </a:solidFill>
          <a:ln>
            <a:noFill/>
          </a:ln>
          <a:effectLst>
            <a:reflection blurRad="6350" stA="52000" endA="300" endPos="35000" dir="5400000" sy="-100000" algn="bl" rotWithShape="0"/>
          </a:effectLst>
        </p:spPr>
      </p:pic>
    </p:spTree>
    <p:extLst>
      <p:ext uri="{BB962C8B-B14F-4D97-AF65-F5344CB8AC3E}">
        <p14:creationId xmlns:p14="http://schemas.microsoft.com/office/powerpoint/2010/main" val="12964215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left)">
                                      <p:cBhvr>
                                        <p:cTn id="14" dur="500"/>
                                        <p:tgtEl>
                                          <p:spTgt spid="12"/>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left)">
                                      <p:cBhvr>
                                        <p:cTn id="18" dur="500"/>
                                        <p:tgtEl>
                                          <p:spTgt spid="18"/>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4098"/>
                                        </p:tgtEl>
                                        <p:attrNameLst>
                                          <p:attrName>style.visibility</p:attrName>
                                        </p:attrNameLst>
                                      </p:cBhvr>
                                      <p:to>
                                        <p:strVal val="visible"/>
                                      </p:to>
                                    </p:set>
                                    <p:animEffect transition="in" filter="wipe(left)">
                                      <p:cBhvr>
                                        <p:cTn id="22" dur="500"/>
                                        <p:tgtEl>
                                          <p:spTgt spid="4098"/>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left)">
                                      <p:cBhvr>
                                        <p:cTn id="25" dur="500"/>
                                        <p:tgtEl>
                                          <p:spTgt spid="16"/>
                                        </p:tgtEl>
                                      </p:cBhvr>
                                    </p:animEffect>
                                  </p:childTnLst>
                                </p:cTn>
                              </p:par>
                            </p:childTnLst>
                          </p:cTn>
                        </p:par>
                        <p:par>
                          <p:cTn id="26" fill="hold">
                            <p:stCondLst>
                              <p:cond delay="2000"/>
                            </p:stCondLst>
                            <p:childTnLst>
                              <p:par>
                                <p:cTn id="27" presetID="22" presetClass="entr" presetSubtype="8"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left)">
                                      <p:cBhvr>
                                        <p:cTn id="29" dur="500"/>
                                        <p:tgtEl>
                                          <p:spTgt spid="19"/>
                                        </p:tgtEl>
                                      </p:cBhvr>
                                    </p:animEffect>
                                  </p:childTnLst>
                                </p:cTn>
                              </p:par>
                            </p:childTnLst>
                          </p:cTn>
                        </p:par>
                        <p:par>
                          <p:cTn id="30" fill="hold">
                            <p:stCondLst>
                              <p:cond delay="2500"/>
                            </p:stCondLst>
                            <p:childTnLst>
                              <p:par>
                                <p:cTn id="31" presetID="22" presetClass="entr" presetSubtype="8" fill="hold" nodeType="after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wipe(left)">
                                      <p:cBhvr>
                                        <p:cTn id="33" dur="500"/>
                                        <p:tgtEl>
                                          <p:spTgt spid="20"/>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left)">
                                      <p:cBhvr>
                                        <p:cTn id="36" dur="5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nodeType="clickEffect">
                                  <p:stCondLst>
                                    <p:cond delay="0"/>
                                  </p:stCondLst>
                                  <p:childTnLst>
                                    <p:animEffect transition="out" filter="fade">
                                      <p:cBhvr>
                                        <p:cTn id="40" dur="500"/>
                                        <p:tgtEl>
                                          <p:spTgt spid="15"/>
                                        </p:tgtEl>
                                      </p:cBhvr>
                                    </p:animEffect>
                                    <p:set>
                                      <p:cBhvr>
                                        <p:cTn id="41" dur="1" fill="hold">
                                          <p:stCondLst>
                                            <p:cond delay="499"/>
                                          </p:stCondLst>
                                        </p:cTn>
                                        <p:tgtEl>
                                          <p:spTgt spid="15"/>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12"/>
                                        </p:tgtEl>
                                      </p:cBhvr>
                                    </p:animEffect>
                                    <p:set>
                                      <p:cBhvr>
                                        <p:cTn id="44" dur="1" fill="hold">
                                          <p:stCondLst>
                                            <p:cond delay="499"/>
                                          </p:stCondLst>
                                        </p:cTn>
                                        <p:tgtEl>
                                          <p:spTgt spid="12"/>
                                        </p:tgtEl>
                                        <p:attrNameLst>
                                          <p:attrName>style.visibility</p:attrName>
                                        </p:attrNameLst>
                                      </p:cBhvr>
                                      <p:to>
                                        <p:strVal val="hidden"/>
                                      </p:to>
                                    </p:set>
                                  </p:childTnLst>
                                </p:cTn>
                              </p:par>
                              <p:par>
                                <p:cTn id="45" presetID="10" presetClass="exit" presetSubtype="0" fill="hold" nodeType="withEffect">
                                  <p:stCondLst>
                                    <p:cond delay="0"/>
                                  </p:stCondLst>
                                  <p:childTnLst>
                                    <p:animEffect transition="out" filter="fade">
                                      <p:cBhvr>
                                        <p:cTn id="46" dur="500"/>
                                        <p:tgtEl>
                                          <p:spTgt spid="18"/>
                                        </p:tgtEl>
                                      </p:cBhvr>
                                    </p:animEffect>
                                    <p:set>
                                      <p:cBhvr>
                                        <p:cTn id="47" dur="1" fill="hold">
                                          <p:stCondLst>
                                            <p:cond delay="499"/>
                                          </p:stCondLst>
                                        </p:cTn>
                                        <p:tgtEl>
                                          <p:spTgt spid="18"/>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4098"/>
                                        </p:tgtEl>
                                      </p:cBhvr>
                                    </p:animEffect>
                                    <p:set>
                                      <p:cBhvr>
                                        <p:cTn id="50" dur="1" fill="hold">
                                          <p:stCondLst>
                                            <p:cond delay="499"/>
                                          </p:stCondLst>
                                        </p:cTn>
                                        <p:tgtEl>
                                          <p:spTgt spid="4098"/>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16"/>
                                        </p:tgtEl>
                                      </p:cBhvr>
                                    </p:animEffect>
                                    <p:set>
                                      <p:cBhvr>
                                        <p:cTn id="53" dur="1" fill="hold">
                                          <p:stCondLst>
                                            <p:cond delay="499"/>
                                          </p:stCondLst>
                                        </p:cTn>
                                        <p:tgtEl>
                                          <p:spTgt spid="16"/>
                                        </p:tgtEl>
                                        <p:attrNameLst>
                                          <p:attrName>style.visibility</p:attrName>
                                        </p:attrNameLst>
                                      </p:cBhvr>
                                      <p:to>
                                        <p:strVal val="hidden"/>
                                      </p:to>
                                    </p:set>
                                  </p:childTnLst>
                                </p:cTn>
                              </p:par>
                              <p:par>
                                <p:cTn id="54" presetID="10" presetClass="exit" presetSubtype="0" fill="hold" nodeType="withEffect">
                                  <p:stCondLst>
                                    <p:cond delay="0"/>
                                  </p:stCondLst>
                                  <p:childTnLst>
                                    <p:animEffect transition="out" filter="fade">
                                      <p:cBhvr>
                                        <p:cTn id="55" dur="500"/>
                                        <p:tgtEl>
                                          <p:spTgt spid="19"/>
                                        </p:tgtEl>
                                      </p:cBhvr>
                                    </p:animEffect>
                                    <p:set>
                                      <p:cBhvr>
                                        <p:cTn id="56" dur="1" fill="hold">
                                          <p:stCondLst>
                                            <p:cond delay="499"/>
                                          </p:stCondLst>
                                        </p:cTn>
                                        <p:tgtEl>
                                          <p:spTgt spid="19"/>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500"/>
                                        <p:tgtEl>
                                          <p:spTgt spid="17"/>
                                        </p:tgtEl>
                                      </p:cBhvr>
                                    </p:animEffect>
                                    <p:set>
                                      <p:cBhvr>
                                        <p:cTn id="59" dur="1" fill="hold">
                                          <p:stCondLst>
                                            <p:cond delay="499"/>
                                          </p:stCondLst>
                                        </p:cTn>
                                        <p:tgtEl>
                                          <p:spTgt spid="17"/>
                                        </p:tgtEl>
                                        <p:attrNameLst>
                                          <p:attrName>style.visibility</p:attrName>
                                        </p:attrNameLst>
                                      </p:cBhvr>
                                      <p:to>
                                        <p:strVal val="hidden"/>
                                      </p:to>
                                    </p:set>
                                  </p:childTnLst>
                                </p:cTn>
                              </p:par>
                              <p:par>
                                <p:cTn id="60" presetID="42" presetClass="path" presetSubtype="0" accel="50000" decel="50000" fill="hold" nodeType="withEffect">
                                  <p:stCondLst>
                                    <p:cond delay="0"/>
                                  </p:stCondLst>
                                  <p:childTnLst>
                                    <p:animMotion origin="layout" path="M 3.54167E-6 1.11111E-6 L -0.61185 0.03148 " pathEditMode="relative" rAng="0" ptsTypes="AA">
                                      <p:cBhvr>
                                        <p:cTn id="61" dur="2000" fill="hold"/>
                                        <p:tgtEl>
                                          <p:spTgt spid="20"/>
                                        </p:tgtEl>
                                        <p:attrNameLst>
                                          <p:attrName>ppt_x</p:attrName>
                                          <p:attrName>ppt_y</p:attrName>
                                        </p:attrNameLst>
                                      </p:cBhvr>
                                      <p:rCtr x="-30560" y="1551"/>
                                    </p:animMotion>
                                  </p:childTnLst>
                                </p:cTn>
                              </p:par>
                              <p:par>
                                <p:cTn id="62" presetID="10" presetClass="entr" presetSubtype="0" fill="hold" grpId="0" nodeType="withEffect">
                                  <p:stCondLst>
                                    <p:cond delay="1000"/>
                                  </p:stCondLst>
                                  <p:childTnLst>
                                    <p:set>
                                      <p:cBhvr>
                                        <p:cTn id="63" dur="1" fill="hold">
                                          <p:stCondLst>
                                            <p:cond delay="0"/>
                                          </p:stCondLst>
                                        </p:cTn>
                                        <p:tgtEl>
                                          <p:spTgt spid="21"/>
                                        </p:tgtEl>
                                        <p:attrNameLst>
                                          <p:attrName>style.visibility</p:attrName>
                                        </p:attrNameLst>
                                      </p:cBhvr>
                                      <p:to>
                                        <p:strVal val="visible"/>
                                      </p:to>
                                    </p:set>
                                    <p:animEffect transition="in" filter="fade">
                                      <p:cBhvr>
                                        <p:cTn id="64" dur="500"/>
                                        <p:tgtEl>
                                          <p:spTgt spid="21"/>
                                        </p:tgtEl>
                                      </p:cBhvr>
                                    </p:animEffect>
                                  </p:childTnLst>
                                </p:cTn>
                              </p:par>
                            </p:childTnLst>
                          </p:cTn>
                        </p:par>
                        <p:par>
                          <p:cTn id="65" fill="hold">
                            <p:stCondLst>
                              <p:cond delay="2000"/>
                            </p:stCondLst>
                            <p:childTnLst>
                              <p:par>
                                <p:cTn id="66" presetID="10" presetClass="entr" presetSubtype="0" fill="hold" nodeType="afterEffect">
                                  <p:stCondLst>
                                    <p:cond delay="0"/>
                                  </p:stCondLst>
                                  <p:childTnLst>
                                    <p:set>
                                      <p:cBhvr>
                                        <p:cTn id="67" dur="1" fill="hold">
                                          <p:stCondLst>
                                            <p:cond delay="0"/>
                                          </p:stCondLst>
                                        </p:cTn>
                                        <p:tgtEl>
                                          <p:spTgt spid="5"/>
                                        </p:tgtEl>
                                        <p:attrNameLst>
                                          <p:attrName>style.visibility</p:attrName>
                                        </p:attrNameLst>
                                      </p:cBhvr>
                                      <p:to>
                                        <p:strVal val="visible"/>
                                      </p:to>
                                    </p:set>
                                    <p:animEffect transition="in" filter="fade">
                                      <p:cBhvr>
                                        <p:cTn id="6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1" grpId="0"/>
      <p:bldP spid="12" grpId="0"/>
      <p:bldP spid="12" grpId="1"/>
      <p:bldP spid="16" grpId="0"/>
      <p:bldP spid="16" grpId="1"/>
      <p:bldP spid="17" grpId="0"/>
      <p:bldP spid="17"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892C3C4E-FDD3-409A-AD59-DDFD035B34CC}"/>
              </a:ext>
              <a:ext uri="{C183D7F6-B498-43B3-948B-1728B52AA6E4}">
                <adec:decorative xmlns:adec="http://schemas.microsoft.com/office/drawing/2017/decorative" val="1"/>
              </a:ext>
            </a:extLst>
          </p:cNvPr>
          <p:cNvPicPr>
            <a:picLocks noChangeAspect="1"/>
          </p:cNvPicPr>
          <p:nvPr/>
        </p:nvPicPr>
        <p:blipFill rotWithShape="1">
          <a:blip r:embed="rId2">
            <a:alphaModFix amt="45000"/>
          </a:blip>
          <a:srcRect r="52456" b="-1"/>
          <a:stretch/>
        </p:blipFill>
        <p:spPr>
          <a:xfrm>
            <a:off x="20" y="975"/>
            <a:ext cx="12191980" cy="6858000"/>
          </a:xfrm>
          <a:prstGeom prst="rect">
            <a:avLst/>
          </a:prstGeom>
        </p:spPr>
      </p:pic>
      <p:sp>
        <p:nvSpPr>
          <p:cNvPr id="2" name="Titolo 1">
            <a:extLst>
              <a:ext uri="{FF2B5EF4-FFF2-40B4-BE49-F238E27FC236}">
                <a16:creationId xmlns:a16="http://schemas.microsoft.com/office/drawing/2014/main" id="{4F2326C5-FE45-4E0E-98C0-F1787EA26348}"/>
              </a:ext>
            </a:extLst>
          </p:cNvPr>
          <p:cNvSpPr>
            <a:spLocks noGrp="1"/>
          </p:cNvSpPr>
          <p:nvPr>
            <p:ph type="title"/>
          </p:nvPr>
        </p:nvSpPr>
        <p:spPr/>
        <p:txBody>
          <a:bodyPr/>
          <a:lstStyle/>
          <a:p>
            <a:r>
              <a:rPr lang="en-US" sz="5400" dirty="0"/>
              <a:t>Correction</a:t>
            </a:r>
          </a:p>
        </p:txBody>
      </p:sp>
      <p:pic>
        <p:nvPicPr>
          <p:cNvPr id="13" name="Picture 2">
            <a:extLst>
              <a:ext uri="{FF2B5EF4-FFF2-40B4-BE49-F238E27FC236}">
                <a16:creationId xmlns:a16="http://schemas.microsoft.com/office/drawing/2014/main" id="{DB342FEB-8E65-4EC5-90BD-78DF4D358D7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469" t="29051" r="10832" b="31839"/>
          <a:stretch/>
        </p:blipFill>
        <p:spPr bwMode="auto">
          <a:xfrm>
            <a:off x="143933" y="6104162"/>
            <a:ext cx="1253068" cy="6149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Picture 4">
            <a:extLst>
              <a:ext uri="{FF2B5EF4-FFF2-40B4-BE49-F238E27FC236}">
                <a16:creationId xmlns:a16="http://schemas.microsoft.com/office/drawing/2014/main" id="{6C4A6425-3FBA-4C8D-B1CA-3F58C45D70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63679" y="6080168"/>
            <a:ext cx="1584388" cy="6389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5" name="CasellaDiTesto 14">
            <a:extLst>
              <a:ext uri="{FF2B5EF4-FFF2-40B4-BE49-F238E27FC236}">
                <a16:creationId xmlns:a16="http://schemas.microsoft.com/office/drawing/2014/main" id="{27AD7B0B-18BA-06CD-4F68-CEC62A5C354D}"/>
              </a:ext>
            </a:extLst>
          </p:cNvPr>
          <p:cNvSpPr txBox="1"/>
          <p:nvPr/>
        </p:nvSpPr>
        <p:spPr>
          <a:xfrm>
            <a:off x="770467" y="1671728"/>
            <a:ext cx="10389917" cy="966098"/>
          </a:xfrm>
          <a:prstGeom prst="rect">
            <a:avLst/>
          </a:prstGeom>
          <a:noFill/>
        </p:spPr>
        <p:txBody>
          <a:bodyPr wrap="square" rtlCol="0">
            <a:spAutoFit/>
          </a:bodyPr>
          <a:lstStyle/>
          <a:p>
            <a:pPr algn="just">
              <a:lnSpc>
                <a:spcPct val="150000"/>
              </a:lnSpc>
            </a:pPr>
            <a:r>
              <a:rPr lang="en-US" sz="2000" dirty="0"/>
              <a:t>After the </a:t>
            </a:r>
            <a:r>
              <a:rPr lang="en-US" sz="2000" dirty="0" err="1"/>
              <a:t>PoS</a:t>
            </a:r>
            <a:r>
              <a:rPr lang="en-US" sz="2000" dirty="0"/>
              <a:t> Tagging, a quality check was carried out on the tokens and their associated tags, and we noticed some problems:</a:t>
            </a:r>
          </a:p>
        </p:txBody>
      </p:sp>
      <p:sp>
        <p:nvSpPr>
          <p:cNvPr id="20" name="CasellaDiTesto 19">
            <a:extLst>
              <a:ext uri="{FF2B5EF4-FFF2-40B4-BE49-F238E27FC236}">
                <a16:creationId xmlns:a16="http://schemas.microsoft.com/office/drawing/2014/main" id="{FF6B0F2B-9A06-B673-487C-C6A253473B62}"/>
              </a:ext>
            </a:extLst>
          </p:cNvPr>
          <p:cNvSpPr txBox="1"/>
          <p:nvPr/>
        </p:nvSpPr>
        <p:spPr>
          <a:xfrm>
            <a:off x="770467" y="3310797"/>
            <a:ext cx="5922942" cy="2351093"/>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dirty="0"/>
              <a:t>Some tokens were associated with wrong tags;</a:t>
            </a:r>
          </a:p>
          <a:p>
            <a:pPr marL="342900" indent="-342900" algn="just">
              <a:lnSpc>
                <a:spcPct val="150000"/>
              </a:lnSpc>
              <a:buFont typeface="Arial" panose="020B0604020202020204" pitchFamily="34" charset="0"/>
              <a:buChar char="•"/>
            </a:pPr>
            <a:r>
              <a:rPr lang="en-US" sz="2000" dirty="0"/>
              <a:t>Some sequences of words referring to the same entity were divided and classified individually;</a:t>
            </a:r>
          </a:p>
          <a:p>
            <a:pPr marL="342900" indent="-342900" algn="just">
              <a:lnSpc>
                <a:spcPct val="150000"/>
              </a:lnSpc>
              <a:buFont typeface="Arial" panose="020B0604020202020204" pitchFamily="34" charset="0"/>
              <a:buChar char="•"/>
            </a:pPr>
            <a:r>
              <a:rPr lang="en-US" sz="2000" dirty="0"/>
              <a:t>The titles associated with people were divided by the relative entity and classified individually.</a:t>
            </a:r>
            <a:endParaRPr lang="it-IT" sz="2000" dirty="0"/>
          </a:p>
        </p:txBody>
      </p:sp>
      <p:grpSp>
        <p:nvGrpSpPr>
          <p:cNvPr id="11" name="Gruppo 10">
            <a:extLst>
              <a:ext uri="{FF2B5EF4-FFF2-40B4-BE49-F238E27FC236}">
                <a16:creationId xmlns:a16="http://schemas.microsoft.com/office/drawing/2014/main" id="{0A0ECFE7-075D-B286-F3AC-7C6775924453}"/>
              </a:ext>
            </a:extLst>
          </p:cNvPr>
          <p:cNvGrpSpPr/>
          <p:nvPr/>
        </p:nvGrpSpPr>
        <p:grpSpPr>
          <a:xfrm>
            <a:off x="7824216" y="3083952"/>
            <a:ext cx="1078992" cy="495206"/>
            <a:chOff x="8001000" y="2637826"/>
            <a:chExt cx="1078992" cy="495206"/>
          </a:xfrm>
          <a:effectLst>
            <a:reflection blurRad="6350" stA="52000" endA="300" endPos="35000" dir="5400000" sy="-100000" algn="bl" rotWithShape="0"/>
          </a:effectLst>
        </p:grpSpPr>
        <p:sp>
          <p:nvSpPr>
            <p:cNvPr id="5" name="Rettangolo con angoli arrotondati 4">
              <a:extLst>
                <a:ext uri="{FF2B5EF4-FFF2-40B4-BE49-F238E27FC236}">
                  <a16:creationId xmlns:a16="http://schemas.microsoft.com/office/drawing/2014/main" id="{66EA4E30-BD04-0A3B-E1F5-FA80ABC56CD0}"/>
                </a:ext>
              </a:extLst>
            </p:cNvPr>
            <p:cNvSpPr/>
            <p:nvPr/>
          </p:nvSpPr>
          <p:spPr>
            <a:xfrm>
              <a:off x="8001000" y="2637826"/>
              <a:ext cx="1078992" cy="495206"/>
            </a:xfrm>
            <a:prstGeom prst="roundRect">
              <a:avLst/>
            </a:prstGeom>
            <a:solidFill>
              <a:schemeClr val="bg1"/>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3" name="CasellaDiTesto 2">
              <a:extLst>
                <a:ext uri="{FF2B5EF4-FFF2-40B4-BE49-F238E27FC236}">
                  <a16:creationId xmlns:a16="http://schemas.microsoft.com/office/drawing/2014/main" id="{EF0ABB35-4A5F-484D-060C-F9C527362357}"/>
                </a:ext>
              </a:extLst>
            </p:cNvPr>
            <p:cNvSpPr txBox="1"/>
            <p:nvPr/>
          </p:nvSpPr>
          <p:spPr>
            <a:xfrm>
              <a:off x="8001000" y="2700763"/>
              <a:ext cx="1078992" cy="36933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ctr"/>
              <a:r>
                <a:rPr lang="it-IT" dirty="0" err="1"/>
                <a:t>Hogwarts</a:t>
              </a:r>
              <a:endParaRPr lang="it-IT" dirty="0"/>
            </a:p>
          </p:txBody>
        </p:sp>
      </p:grpSp>
      <p:cxnSp>
        <p:nvCxnSpPr>
          <p:cNvPr id="24" name="Connettore 2 23">
            <a:extLst>
              <a:ext uri="{FF2B5EF4-FFF2-40B4-BE49-F238E27FC236}">
                <a16:creationId xmlns:a16="http://schemas.microsoft.com/office/drawing/2014/main" id="{2AF9AB43-0B2E-0EB5-86BD-C5B8810A8D5F}"/>
              </a:ext>
            </a:extLst>
          </p:cNvPr>
          <p:cNvCxnSpPr/>
          <p:nvPr/>
        </p:nvCxnSpPr>
        <p:spPr>
          <a:xfrm>
            <a:off x="8988552" y="3328416"/>
            <a:ext cx="57607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69" name="Gruppo 68">
            <a:extLst>
              <a:ext uri="{FF2B5EF4-FFF2-40B4-BE49-F238E27FC236}">
                <a16:creationId xmlns:a16="http://schemas.microsoft.com/office/drawing/2014/main" id="{FFAAABCE-5AA4-306B-D5F2-733808BD3116}"/>
              </a:ext>
            </a:extLst>
          </p:cNvPr>
          <p:cNvGrpSpPr/>
          <p:nvPr/>
        </p:nvGrpSpPr>
        <p:grpSpPr>
          <a:xfrm>
            <a:off x="9677400" y="3058811"/>
            <a:ext cx="1078992" cy="495206"/>
            <a:chOff x="4712208" y="1266941"/>
            <a:chExt cx="1078992" cy="495206"/>
          </a:xfrm>
        </p:grpSpPr>
        <p:sp>
          <p:nvSpPr>
            <p:cNvPr id="70" name="Rettangolo con angoli arrotondati 69">
              <a:extLst>
                <a:ext uri="{FF2B5EF4-FFF2-40B4-BE49-F238E27FC236}">
                  <a16:creationId xmlns:a16="http://schemas.microsoft.com/office/drawing/2014/main" id="{42A7D872-AC48-6393-0139-373CC3613F11}"/>
                </a:ext>
              </a:extLst>
            </p:cNvPr>
            <p:cNvSpPr/>
            <p:nvPr/>
          </p:nvSpPr>
          <p:spPr>
            <a:xfrm>
              <a:off x="4712208" y="1266941"/>
              <a:ext cx="1078992" cy="495206"/>
            </a:xfrm>
            <a:prstGeom prst="roundRect">
              <a:avLst/>
            </a:prstGeom>
            <a:solidFill>
              <a:schemeClr val="bg1"/>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71" name="CasellaDiTesto 70">
              <a:extLst>
                <a:ext uri="{FF2B5EF4-FFF2-40B4-BE49-F238E27FC236}">
                  <a16:creationId xmlns:a16="http://schemas.microsoft.com/office/drawing/2014/main" id="{42B6056E-AAD2-B263-8534-EB3FB3EA81A9}"/>
                </a:ext>
              </a:extLst>
            </p:cNvPr>
            <p:cNvSpPr txBox="1"/>
            <p:nvPr/>
          </p:nvSpPr>
          <p:spPr>
            <a:xfrm>
              <a:off x="4712208" y="1329878"/>
              <a:ext cx="1078992" cy="36933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ctr"/>
              <a:r>
                <a:rPr lang="it-IT" dirty="0"/>
                <a:t>NNP</a:t>
              </a:r>
            </a:p>
          </p:txBody>
        </p:sp>
      </p:grpSp>
      <p:grpSp>
        <p:nvGrpSpPr>
          <p:cNvPr id="26" name="Gruppo 25">
            <a:extLst>
              <a:ext uri="{FF2B5EF4-FFF2-40B4-BE49-F238E27FC236}">
                <a16:creationId xmlns:a16="http://schemas.microsoft.com/office/drawing/2014/main" id="{4D63BA67-EC5A-895F-A084-EF42A793C663}"/>
              </a:ext>
            </a:extLst>
          </p:cNvPr>
          <p:cNvGrpSpPr/>
          <p:nvPr/>
        </p:nvGrpSpPr>
        <p:grpSpPr>
          <a:xfrm>
            <a:off x="9677400" y="3063194"/>
            <a:ext cx="1078992" cy="495206"/>
            <a:chOff x="4389120" y="1019338"/>
            <a:chExt cx="1078992" cy="495206"/>
          </a:xfrm>
          <a:effectLst>
            <a:reflection blurRad="6350" stA="52000" endA="300" endPos="35000" dir="5400000" sy="-100000" algn="bl" rotWithShape="0"/>
          </a:effectLst>
        </p:grpSpPr>
        <p:sp>
          <p:nvSpPr>
            <p:cNvPr id="27" name="Rettangolo con angoli arrotondati 26">
              <a:extLst>
                <a:ext uri="{FF2B5EF4-FFF2-40B4-BE49-F238E27FC236}">
                  <a16:creationId xmlns:a16="http://schemas.microsoft.com/office/drawing/2014/main" id="{759E012A-4483-85BE-6EF5-80EA72C35FE5}"/>
                </a:ext>
              </a:extLst>
            </p:cNvPr>
            <p:cNvSpPr/>
            <p:nvPr/>
          </p:nvSpPr>
          <p:spPr>
            <a:xfrm>
              <a:off x="4389120" y="1019338"/>
              <a:ext cx="1078992" cy="495206"/>
            </a:xfrm>
            <a:prstGeom prst="roundRect">
              <a:avLst/>
            </a:prstGeom>
            <a:solidFill>
              <a:schemeClr val="bg1"/>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28" name="CasellaDiTesto 27">
              <a:extLst>
                <a:ext uri="{FF2B5EF4-FFF2-40B4-BE49-F238E27FC236}">
                  <a16:creationId xmlns:a16="http://schemas.microsoft.com/office/drawing/2014/main" id="{4A9B2D8B-A130-CCFE-04BA-4BA8C3E5F6F1}"/>
                </a:ext>
              </a:extLst>
            </p:cNvPr>
            <p:cNvSpPr txBox="1"/>
            <p:nvPr/>
          </p:nvSpPr>
          <p:spPr>
            <a:xfrm>
              <a:off x="4389120" y="1082275"/>
              <a:ext cx="1078992" cy="36933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ctr"/>
              <a:r>
                <a:rPr lang="it-IT" dirty="0"/>
                <a:t>VBZ</a:t>
              </a:r>
            </a:p>
          </p:txBody>
        </p:sp>
      </p:grpSp>
      <p:sp>
        <p:nvSpPr>
          <p:cNvPr id="25" name="Arco 24">
            <a:extLst>
              <a:ext uri="{FF2B5EF4-FFF2-40B4-BE49-F238E27FC236}">
                <a16:creationId xmlns:a16="http://schemas.microsoft.com/office/drawing/2014/main" id="{A7AB4313-11F2-52F4-A549-B985B6222B3D}"/>
              </a:ext>
            </a:extLst>
          </p:cNvPr>
          <p:cNvSpPr/>
          <p:nvPr/>
        </p:nvSpPr>
        <p:spPr>
          <a:xfrm rot="17121942">
            <a:off x="9412909" y="2331278"/>
            <a:ext cx="1247710" cy="2153689"/>
          </a:xfrm>
          <a:prstGeom prst="arc">
            <a:avLst>
              <a:gd name="adj1" fmla="val 16279772"/>
              <a:gd name="adj2" fmla="val 18603754"/>
            </a:avLst>
          </a:prstGeom>
          <a:ln w="19050">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grpSp>
        <p:nvGrpSpPr>
          <p:cNvPr id="33" name="Gruppo 32">
            <a:extLst>
              <a:ext uri="{FF2B5EF4-FFF2-40B4-BE49-F238E27FC236}">
                <a16:creationId xmlns:a16="http://schemas.microsoft.com/office/drawing/2014/main" id="{F9F42976-ED76-95E9-9249-19366CB5C881}"/>
              </a:ext>
            </a:extLst>
          </p:cNvPr>
          <p:cNvGrpSpPr/>
          <p:nvPr/>
        </p:nvGrpSpPr>
        <p:grpSpPr>
          <a:xfrm>
            <a:off x="9661958" y="2467688"/>
            <a:ext cx="1078992" cy="495206"/>
            <a:chOff x="7162800" y="1419341"/>
            <a:chExt cx="1078992" cy="495206"/>
          </a:xfrm>
          <a:effectLst>
            <a:reflection blurRad="6350" stA="52000" endA="300" endPos="35000" dir="5400000" sy="-100000" algn="bl" rotWithShape="0"/>
          </a:effectLst>
        </p:grpSpPr>
        <p:sp>
          <p:nvSpPr>
            <p:cNvPr id="34" name="Rettangolo con angoli arrotondati 33">
              <a:extLst>
                <a:ext uri="{FF2B5EF4-FFF2-40B4-BE49-F238E27FC236}">
                  <a16:creationId xmlns:a16="http://schemas.microsoft.com/office/drawing/2014/main" id="{5FF5671F-AF83-F1D4-EAD8-B57341E92E92}"/>
                </a:ext>
              </a:extLst>
            </p:cNvPr>
            <p:cNvSpPr/>
            <p:nvPr/>
          </p:nvSpPr>
          <p:spPr>
            <a:xfrm>
              <a:off x="7162800" y="1419341"/>
              <a:ext cx="1078992" cy="495206"/>
            </a:xfrm>
            <a:prstGeom prst="roundRect">
              <a:avLst/>
            </a:prstGeom>
            <a:solidFill>
              <a:schemeClr val="bg1"/>
            </a:solidFill>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dirty="0"/>
            </a:p>
          </p:txBody>
        </p:sp>
        <p:sp>
          <p:nvSpPr>
            <p:cNvPr id="35" name="CasellaDiTesto 34">
              <a:extLst>
                <a:ext uri="{FF2B5EF4-FFF2-40B4-BE49-F238E27FC236}">
                  <a16:creationId xmlns:a16="http://schemas.microsoft.com/office/drawing/2014/main" id="{5918FDF1-CE5B-DBFD-857D-B1C47567FFAF}"/>
                </a:ext>
              </a:extLst>
            </p:cNvPr>
            <p:cNvSpPr txBox="1"/>
            <p:nvPr/>
          </p:nvSpPr>
          <p:spPr>
            <a:xfrm>
              <a:off x="7162800" y="1482278"/>
              <a:ext cx="1078992" cy="36933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ctr"/>
              <a:r>
                <a:rPr lang="it-IT" dirty="0"/>
                <a:t>NNP</a:t>
              </a:r>
            </a:p>
          </p:txBody>
        </p:sp>
      </p:grpSp>
      <p:grpSp>
        <p:nvGrpSpPr>
          <p:cNvPr id="36" name="Gruppo 35">
            <a:extLst>
              <a:ext uri="{FF2B5EF4-FFF2-40B4-BE49-F238E27FC236}">
                <a16:creationId xmlns:a16="http://schemas.microsoft.com/office/drawing/2014/main" id="{27DF2610-3D45-075E-0A82-DB857D48D642}"/>
              </a:ext>
            </a:extLst>
          </p:cNvPr>
          <p:cNvGrpSpPr/>
          <p:nvPr/>
        </p:nvGrpSpPr>
        <p:grpSpPr>
          <a:xfrm>
            <a:off x="7881528" y="3872271"/>
            <a:ext cx="1078992" cy="495206"/>
            <a:chOff x="3422904" y="1019338"/>
            <a:chExt cx="1078992" cy="495206"/>
          </a:xfrm>
          <a:effectLst>
            <a:reflection blurRad="6350" stA="52000" endA="300" endPos="35000" dir="5400000" sy="-100000" algn="bl" rotWithShape="0"/>
          </a:effectLst>
        </p:grpSpPr>
        <p:sp>
          <p:nvSpPr>
            <p:cNvPr id="37" name="Rettangolo con angoli arrotondati 36">
              <a:extLst>
                <a:ext uri="{FF2B5EF4-FFF2-40B4-BE49-F238E27FC236}">
                  <a16:creationId xmlns:a16="http://schemas.microsoft.com/office/drawing/2014/main" id="{04A7D8B8-43EF-4CEA-38A0-604F7134EF09}"/>
                </a:ext>
              </a:extLst>
            </p:cNvPr>
            <p:cNvSpPr/>
            <p:nvPr/>
          </p:nvSpPr>
          <p:spPr>
            <a:xfrm>
              <a:off x="3422904" y="1019338"/>
              <a:ext cx="1078992" cy="495206"/>
            </a:xfrm>
            <a:prstGeom prst="roundRect">
              <a:avLst/>
            </a:prstGeom>
            <a:solidFill>
              <a:schemeClr val="bg1"/>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38" name="CasellaDiTesto 37">
              <a:extLst>
                <a:ext uri="{FF2B5EF4-FFF2-40B4-BE49-F238E27FC236}">
                  <a16:creationId xmlns:a16="http://schemas.microsoft.com/office/drawing/2014/main" id="{69550370-A3A4-21BC-113A-90F09510C086}"/>
                </a:ext>
              </a:extLst>
            </p:cNvPr>
            <p:cNvSpPr txBox="1"/>
            <p:nvPr/>
          </p:nvSpPr>
          <p:spPr>
            <a:xfrm>
              <a:off x="3422904" y="1082275"/>
              <a:ext cx="1078992" cy="36933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ctr"/>
              <a:r>
                <a:rPr lang="it-IT" dirty="0"/>
                <a:t>Professor</a:t>
              </a:r>
            </a:p>
          </p:txBody>
        </p:sp>
      </p:grpSp>
      <p:grpSp>
        <p:nvGrpSpPr>
          <p:cNvPr id="39" name="Gruppo 38">
            <a:extLst>
              <a:ext uri="{FF2B5EF4-FFF2-40B4-BE49-F238E27FC236}">
                <a16:creationId xmlns:a16="http://schemas.microsoft.com/office/drawing/2014/main" id="{5BFC1B75-F399-0817-CB8B-7F8EA8E411B7}"/>
              </a:ext>
            </a:extLst>
          </p:cNvPr>
          <p:cNvGrpSpPr/>
          <p:nvPr/>
        </p:nvGrpSpPr>
        <p:grpSpPr>
          <a:xfrm>
            <a:off x="9198564" y="3872271"/>
            <a:ext cx="1078992" cy="495206"/>
            <a:chOff x="4831080" y="1009462"/>
            <a:chExt cx="1078992" cy="495206"/>
          </a:xfrm>
          <a:effectLst>
            <a:reflection blurRad="6350" stA="52000" endA="300" endPos="35000" dir="5400000" sy="-100000" algn="bl" rotWithShape="0"/>
          </a:effectLst>
        </p:grpSpPr>
        <p:sp>
          <p:nvSpPr>
            <p:cNvPr id="40" name="Rettangolo con angoli arrotondati 39">
              <a:extLst>
                <a:ext uri="{FF2B5EF4-FFF2-40B4-BE49-F238E27FC236}">
                  <a16:creationId xmlns:a16="http://schemas.microsoft.com/office/drawing/2014/main" id="{5646E30F-EFD9-E7BC-E2A3-F431AA0D8196}"/>
                </a:ext>
              </a:extLst>
            </p:cNvPr>
            <p:cNvSpPr/>
            <p:nvPr/>
          </p:nvSpPr>
          <p:spPr>
            <a:xfrm>
              <a:off x="4831080" y="1009462"/>
              <a:ext cx="1078992" cy="495206"/>
            </a:xfrm>
            <a:prstGeom prst="roundRect">
              <a:avLst/>
            </a:prstGeom>
            <a:solidFill>
              <a:schemeClr val="bg1"/>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41" name="CasellaDiTesto 40">
              <a:extLst>
                <a:ext uri="{FF2B5EF4-FFF2-40B4-BE49-F238E27FC236}">
                  <a16:creationId xmlns:a16="http://schemas.microsoft.com/office/drawing/2014/main" id="{227BB5F0-20A6-95F0-741F-39E54AB8F237}"/>
                </a:ext>
              </a:extLst>
            </p:cNvPr>
            <p:cNvSpPr txBox="1"/>
            <p:nvPr/>
          </p:nvSpPr>
          <p:spPr>
            <a:xfrm>
              <a:off x="4831080" y="1072399"/>
              <a:ext cx="1078992" cy="36933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ctr"/>
              <a:r>
                <a:rPr lang="it-IT" dirty="0" err="1"/>
                <a:t>Snape</a:t>
              </a:r>
              <a:endParaRPr lang="it-IT" dirty="0"/>
            </a:p>
          </p:txBody>
        </p:sp>
      </p:grpSp>
      <p:grpSp>
        <p:nvGrpSpPr>
          <p:cNvPr id="42" name="Gruppo 41">
            <a:extLst>
              <a:ext uri="{FF2B5EF4-FFF2-40B4-BE49-F238E27FC236}">
                <a16:creationId xmlns:a16="http://schemas.microsoft.com/office/drawing/2014/main" id="{A206BBB4-E737-71DD-B369-B7FDD0B0565F}"/>
              </a:ext>
            </a:extLst>
          </p:cNvPr>
          <p:cNvGrpSpPr/>
          <p:nvPr/>
        </p:nvGrpSpPr>
        <p:grpSpPr>
          <a:xfrm>
            <a:off x="8031480" y="4660590"/>
            <a:ext cx="2069592" cy="495206"/>
            <a:chOff x="4026408" y="271591"/>
            <a:chExt cx="2069592" cy="495206"/>
          </a:xfrm>
          <a:effectLst>
            <a:reflection blurRad="6350" stA="52000" endA="300" endPos="35000" dir="5400000" sy="-100000" algn="bl" rotWithShape="0"/>
          </a:effectLst>
        </p:grpSpPr>
        <p:sp>
          <p:nvSpPr>
            <p:cNvPr id="43" name="Rettangolo con angoli arrotondati 42">
              <a:extLst>
                <a:ext uri="{FF2B5EF4-FFF2-40B4-BE49-F238E27FC236}">
                  <a16:creationId xmlns:a16="http://schemas.microsoft.com/office/drawing/2014/main" id="{779EC89A-BEB2-2759-6782-BF26FC7211DA}"/>
                </a:ext>
              </a:extLst>
            </p:cNvPr>
            <p:cNvSpPr/>
            <p:nvPr/>
          </p:nvSpPr>
          <p:spPr>
            <a:xfrm>
              <a:off x="4026408" y="271591"/>
              <a:ext cx="2069592" cy="495206"/>
            </a:xfrm>
            <a:prstGeom prst="roundRect">
              <a:avLst/>
            </a:prstGeom>
            <a:solidFill>
              <a:schemeClr val="bg1"/>
            </a:solidFill>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44" name="CasellaDiTesto 43">
              <a:extLst>
                <a:ext uri="{FF2B5EF4-FFF2-40B4-BE49-F238E27FC236}">
                  <a16:creationId xmlns:a16="http://schemas.microsoft.com/office/drawing/2014/main" id="{F2E21EC3-34C6-589A-C088-0AC1CED9ED2D}"/>
                </a:ext>
              </a:extLst>
            </p:cNvPr>
            <p:cNvSpPr txBox="1"/>
            <p:nvPr/>
          </p:nvSpPr>
          <p:spPr>
            <a:xfrm>
              <a:off x="4026408" y="334528"/>
              <a:ext cx="2069592" cy="36933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ctr"/>
              <a:r>
                <a:rPr lang="it-IT" dirty="0"/>
                <a:t>Professor </a:t>
              </a:r>
              <a:r>
                <a:rPr lang="it-IT" dirty="0" err="1"/>
                <a:t>Snape</a:t>
              </a:r>
              <a:endParaRPr lang="it-IT" dirty="0"/>
            </a:p>
          </p:txBody>
        </p:sp>
      </p:grpSp>
      <p:cxnSp>
        <p:nvCxnSpPr>
          <p:cNvPr id="47" name="Connettore curvo 46">
            <a:extLst>
              <a:ext uri="{FF2B5EF4-FFF2-40B4-BE49-F238E27FC236}">
                <a16:creationId xmlns:a16="http://schemas.microsoft.com/office/drawing/2014/main" id="{0E1B5F70-B2A0-39C2-319A-00B693A7584B}"/>
              </a:ext>
            </a:extLst>
          </p:cNvPr>
          <p:cNvCxnSpPr>
            <a:cxnSpLocks/>
            <a:stCxn id="37" idx="2"/>
            <a:endCxn id="43" idx="0"/>
          </p:cNvCxnSpPr>
          <p:nvPr/>
        </p:nvCxnSpPr>
        <p:spPr>
          <a:xfrm rot="16200000" flipH="1">
            <a:off x="8597094" y="4191407"/>
            <a:ext cx="293113" cy="645252"/>
          </a:xfrm>
          <a:prstGeom prst="curvedConnector3">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0" name="Connettore curvo 49">
            <a:extLst>
              <a:ext uri="{FF2B5EF4-FFF2-40B4-BE49-F238E27FC236}">
                <a16:creationId xmlns:a16="http://schemas.microsoft.com/office/drawing/2014/main" id="{AD06620A-FA1F-4E0A-71E4-E26E35BD152E}"/>
              </a:ext>
            </a:extLst>
          </p:cNvPr>
          <p:cNvCxnSpPr>
            <a:cxnSpLocks/>
            <a:stCxn id="40" idx="2"/>
            <a:endCxn id="43" idx="0"/>
          </p:cNvCxnSpPr>
          <p:nvPr/>
        </p:nvCxnSpPr>
        <p:spPr>
          <a:xfrm rot="5400000">
            <a:off x="9255612" y="4178141"/>
            <a:ext cx="293113" cy="671784"/>
          </a:xfrm>
          <a:prstGeom prst="curvedConnector3">
            <a:avLst>
              <a:gd name="adj1" fmla="val 50000"/>
            </a:avLst>
          </a:prstGeom>
          <a:ln>
            <a:prstDash val="dash"/>
            <a:tailEnd type="triangle"/>
          </a:ln>
        </p:spPr>
        <p:style>
          <a:lnRef idx="1">
            <a:schemeClr val="accent1"/>
          </a:lnRef>
          <a:fillRef idx="0">
            <a:schemeClr val="accent1"/>
          </a:fillRef>
          <a:effectRef idx="0">
            <a:schemeClr val="accent1"/>
          </a:effectRef>
          <a:fontRef idx="minor">
            <a:schemeClr val="tx1"/>
          </a:fontRef>
        </p:style>
      </p:cxnSp>
      <p:grpSp>
        <p:nvGrpSpPr>
          <p:cNvPr id="53" name="Gruppo 52">
            <a:extLst>
              <a:ext uri="{FF2B5EF4-FFF2-40B4-BE49-F238E27FC236}">
                <a16:creationId xmlns:a16="http://schemas.microsoft.com/office/drawing/2014/main" id="{BCF013C2-249F-223A-2D1E-0A2A267EDEAE}"/>
              </a:ext>
            </a:extLst>
          </p:cNvPr>
          <p:cNvGrpSpPr/>
          <p:nvPr/>
        </p:nvGrpSpPr>
        <p:grpSpPr>
          <a:xfrm>
            <a:off x="7881528" y="5414287"/>
            <a:ext cx="1078992" cy="495206"/>
            <a:chOff x="8854440" y="1204004"/>
            <a:chExt cx="1078992" cy="495206"/>
          </a:xfrm>
          <a:effectLst>
            <a:reflection blurRad="6350" stA="52000" endA="300" endPos="35000" dir="5400000" sy="-100000" algn="bl" rotWithShape="0"/>
          </a:effectLst>
        </p:grpSpPr>
        <p:sp>
          <p:nvSpPr>
            <p:cNvPr id="54" name="Rettangolo con angoli arrotondati 53">
              <a:extLst>
                <a:ext uri="{FF2B5EF4-FFF2-40B4-BE49-F238E27FC236}">
                  <a16:creationId xmlns:a16="http://schemas.microsoft.com/office/drawing/2014/main" id="{76A192A1-7057-78E5-2EEE-F2141FB59860}"/>
                </a:ext>
              </a:extLst>
            </p:cNvPr>
            <p:cNvSpPr/>
            <p:nvPr/>
          </p:nvSpPr>
          <p:spPr>
            <a:xfrm>
              <a:off x="8854440" y="1204004"/>
              <a:ext cx="1078992" cy="495206"/>
            </a:xfrm>
            <a:prstGeom prst="roundRect">
              <a:avLst/>
            </a:prstGeom>
            <a:solidFill>
              <a:schemeClr val="bg1"/>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55" name="CasellaDiTesto 54">
              <a:extLst>
                <a:ext uri="{FF2B5EF4-FFF2-40B4-BE49-F238E27FC236}">
                  <a16:creationId xmlns:a16="http://schemas.microsoft.com/office/drawing/2014/main" id="{3F9E97A1-9F95-A6C1-4D0C-DD4044240A0B}"/>
                </a:ext>
              </a:extLst>
            </p:cNvPr>
            <p:cNvSpPr txBox="1"/>
            <p:nvPr/>
          </p:nvSpPr>
          <p:spPr>
            <a:xfrm>
              <a:off x="8854440" y="1266941"/>
              <a:ext cx="1078992" cy="36933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ctr"/>
              <a:r>
                <a:rPr lang="it-IT" dirty="0"/>
                <a:t>Harry</a:t>
              </a:r>
            </a:p>
          </p:txBody>
        </p:sp>
      </p:grpSp>
      <p:grpSp>
        <p:nvGrpSpPr>
          <p:cNvPr id="56" name="Gruppo 55">
            <a:extLst>
              <a:ext uri="{FF2B5EF4-FFF2-40B4-BE49-F238E27FC236}">
                <a16:creationId xmlns:a16="http://schemas.microsoft.com/office/drawing/2014/main" id="{6F933386-272D-FF64-CF13-28B2E7B81106}"/>
              </a:ext>
            </a:extLst>
          </p:cNvPr>
          <p:cNvGrpSpPr/>
          <p:nvPr/>
        </p:nvGrpSpPr>
        <p:grpSpPr>
          <a:xfrm>
            <a:off x="9198564" y="5414287"/>
            <a:ext cx="1078992" cy="495206"/>
            <a:chOff x="10211965" y="1194128"/>
            <a:chExt cx="1078992" cy="495206"/>
          </a:xfrm>
          <a:effectLst>
            <a:reflection blurRad="6350" stA="52000" endA="300" endPos="35000" dir="5400000" sy="-100000" algn="bl" rotWithShape="0"/>
          </a:effectLst>
        </p:grpSpPr>
        <p:sp>
          <p:nvSpPr>
            <p:cNvPr id="57" name="Rettangolo con angoli arrotondati 56">
              <a:extLst>
                <a:ext uri="{FF2B5EF4-FFF2-40B4-BE49-F238E27FC236}">
                  <a16:creationId xmlns:a16="http://schemas.microsoft.com/office/drawing/2014/main" id="{539DC15F-9C54-15C4-D978-4FF98D4DDF38}"/>
                </a:ext>
              </a:extLst>
            </p:cNvPr>
            <p:cNvSpPr/>
            <p:nvPr/>
          </p:nvSpPr>
          <p:spPr>
            <a:xfrm>
              <a:off x="10211965" y="1194128"/>
              <a:ext cx="1078992" cy="495206"/>
            </a:xfrm>
            <a:prstGeom prst="roundRect">
              <a:avLst/>
            </a:prstGeom>
            <a:solidFill>
              <a:schemeClr val="bg1"/>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58" name="CasellaDiTesto 57">
              <a:extLst>
                <a:ext uri="{FF2B5EF4-FFF2-40B4-BE49-F238E27FC236}">
                  <a16:creationId xmlns:a16="http://schemas.microsoft.com/office/drawing/2014/main" id="{DBBD4FC6-B81F-78BC-EAD4-5B92A7E84BC4}"/>
                </a:ext>
              </a:extLst>
            </p:cNvPr>
            <p:cNvSpPr txBox="1"/>
            <p:nvPr/>
          </p:nvSpPr>
          <p:spPr>
            <a:xfrm>
              <a:off x="10211965" y="1257065"/>
              <a:ext cx="1078992" cy="36933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ctr"/>
              <a:r>
                <a:rPr lang="it-IT" dirty="0"/>
                <a:t>Potter</a:t>
              </a:r>
            </a:p>
          </p:txBody>
        </p:sp>
      </p:grpSp>
      <p:grpSp>
        <p:nvGrpSpPr>
          <p:cNvPr id="59" name="Gruppo 58">
            <a:extLst>
              <a:ext uri="{FF2B5EF4-FFF2-40B4-BE49-F238E27FC236}">
                <a16:creationId xmlns:a16="http://schemas.microsoft.com/office/drawing/2014/main" id="{B1DD7FF4-C62B-2399-E26D-04784C9DD848}"/>
              </a:ext>
            </a:extLst>
          </p:cNvPr>
          <p:cNvGrpSpPr/>
          <p:nvPr/>
        </p:nvGrpSpPr>
        <p:grpSpPr>
          <a:xfrm>
            <a:off x="8272272" y="6136631"/>
            <a:ext cx="1588008" cy="495206"/>
            <a:chOff x="8854440" y="517122"/>
            <a:chExt cx="1588008" cy="495206"/>
          </a:xfrm>
          <a:effectLst>
            <a:reflection blurRad="6350" stA="52000" endA="300" endPos="35000" dir="5400000" sy="-100000" algn="bl" rotWithShape="0"/>
          </a:effectLst>
        </p:grpSpPr>
        <p:sp>
          <p:nvSpPr>
            <p:cNvPr id="60" name="Rettangolo con angoli arrotondati 59">
              <a:extLst>
                <a:ext uri="{FF2B5EF4-FFF2-40B4-BE49-F238E27FC236}">
                  <a16:creationId xmlns:a16="http://schemas.microsoft.com/office/drawing/2014/main" id="{BBFEB9CB-DF89-2FF5-BBB5-FD12E58E8962}"/>
                </a:ext>
              </a:extLst>
            </p:cNvPr>
            <p:cNvSpPr/>
            <p:nvPr/>
          </p:nvSpPr>
          <p:spPr>
            <a:xfrm>
              <a:off x="8854440" y="517122"/>
              <a:ext cx="1588008" cy="495206"/>
            </a:xfrm>
            <a:prstGeom prst="roundRect">
              <a:avLst/>
            </a:prstGeom>
            <a:solidFill>
              <a:schemeClr val="bg1"/>
            </a:solidFill>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61" name="CasellaDiTesto 60">
              <a:extLst>
                <a:ext uri="{FF2B5EF4-FFF2-40B4-BE49-F238E27FC236}">
                  <a16:creationId xmlns:a16="http://schemas.microsoft.com/office/drawing/2014/main" id="{7552882F-7643-6F63-A471-A00D624D1D72}"/>
                </a:ext>
              </a:extLst>
            </p:cNvPr>
            <p:cNvSpPr txBox="1"/>
            <p:nvPr/>
          </p:nvSpPr>
          <p:spPr>
            <a:xfrm>
              <a:off x="8854440" y="580059"/>
              <a:ext cx="1588008" cy="36933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ctr"/>
              <a:r>
                <a:rPr lang="it-IT" dirty="0"/>
                <a:t>Harry Potter</a:t>
              </a:r>
            </a:p>
          </p:txBody>
        </p:sp>
      </p:grpSp>
      <p:cxnSp>
        <p:nvCxnSpPr>
          <p:cNvPr id="62" name="Connettore curvo 61">
            <a:extLst>
              <a:ext uri="{FF2B5EF4-FFF2-40B4-BE49-F238E27FC236}">
                <a16:creationId xmlns:a16="http://schemas.microsoft.com/office/drawing/2014/main" id="{964C17D3-D8A9-0C1B-03A9-0B66855DE4C1}"/>
              </a:ext>
            </a:extLst>
          </p:cNvPr>
          <p:cNvCxnSpPr>
            <a:cxnSpLocks/>
            <a:stCxn id="54" idx="2"/>
            <a:endCxn id="60" idx="0"/>
          </p:cNvCxnSpPr>
          <p:nvPr/>
        </p:nvCxnSpPr>
        <p:spPr>
          <a:xfrm rot="16200000" flipH="1">
            <a:off x="8630081" y="5700436"/>
            <a:ext cx="227138" cy="645252"/>
          </a:xfrm>
          <a:prstGeom prst="curvedConnector3">
            <a:avLst>
              <a:gd name="adj1" fmla="val 50000"/>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3" name="Connettore curvo 62">
            <a:extLst>
              <a:ext uri="{FF2B5EF4-FFF2-40B4-BE49-F238E27FC236}">
                <a16:creationId xmlns:a16="http://schemas.microsoft.com/office/drawing/2014/main" id="{0FCE2425-E2DC-547C-3C60-307499F1DF69}"/>
              </a:ext>
            </a:extLst>
          </p:cNvPr>
          <p:cNvCxnSpPr>
            <a:cxnSpLocks/>
            <a:stCxn id="57" idx="2"/>
            <a:endCxn id="60" idx="0"/>
          </p:cNvCxnSpPr>
          <p:nvPr/>
        </p:nvCxnSpPr>
        <p:spPr>
          <a:xfrm rot="5400000">
            <a:off x="9288599" y="5687170"/>
            <a:ext cx="227138" cy="671784"/>
          </a:xfrm>
          <a:prstGeom prst="curvedConnector3">
            <a:avLst>
              <a:gd name="adj1" fmla="val 50000"/>
            </a:avLst>
          </a:prstGeom>
          <a:ln>
            <a:prstDash val="dash"/>
            <a:tailEnd type="triangle"/>
          </a:ln>
        </p:spPr>
        <p:style>
          <a:lnRef idx="1">
            <a:schemeClr val="accent1"/>
          </a:lnRef>
          <a:fillRef idx="0">
            <a:schemeClr val="accent1"/>
          </a:fillRef>
          <a:effectRef idx="0">
            <a:schemeClr val="accent1"/>
          </a:effectRef>
          <a:fontRef idx="minor">
            <a:schemeClr val="tx1"/>
          </a:fontRef>
        </p:style>
      </p:cxnSp>
      <p:grpSp>
        <p:nvGrpSpPr>
          <p:cNvPr id="72" name="Gruppo 71">
            <a:extLst>
              <a:ext uri="{FF2B5EF4-FFF2-40B4-BE49-F238E27FC236}">
                <a16:creationId xmlns:a16="http://schemas.microsoft.com/office/drawing/2014/main" id="{3FA38708-D318-BACE-1B95-F02E33DF9CB3}"/>
              </a:ext>
            </a:extLst>
          </p:cNvPr>
          <p:cNvGrpSpPr/>
          <p:nvPr/>
        </p:nvGrpSpPr>
        <p:grpSpPr>
          <a:xfrm>
            <a:off x="8031480" y="3867149"/>
            <a:ext cx="2069592" cy="495206"/>
            <a:chOff x="4026408" y="271591"/>
            <a:chExt cx="2069592" cy="495206"/>
          </a:xfrm>
          <a:effectLst>
            <a:reflection blurRad="6350" stA="52000" endA="300" endPos="35000" dir="5400000" sy="-100000" algn="bl" rotWithShape="0"/>
          </a:effectLst>
        </p:grpSpPr>
        <p:sp>
          <p:nvSpPr>
            <p:cNvPr id="73" name="Rettangolo con angoli arrotondati 72">
              <a:extLst>
                <a:ext uri="{FF2B5EF4-FFF2-40B4-BE49-F238E27FC236}">
                  <a16:creationId xmlns:a16="http://schemas.microsoft.com/office/drawing/2014/main" id="{2B10350D-48DC-258F-DB1C-8EA16ED88C91}"/>
                </a:ext>
              </a:extLst>
            </p:cNvPr>
            <p:cNvSpPr/>
            <p:nvPr/>
          </p:nvSpPr>
          <p:spPr>
            <a:xfrm>
              <a:off x="4026408" y="271591"/>
              <a:ext cx="2069592" cy="495206"/>
            </a:xfrm>
            <a:prstGeom prst="roundRect">
              <a:avLst/>
            </a:prstGeom>
            <a:solidFill>
              <a:schemeClr val="bg1"/>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74" name="CasellaDiTesto 73">
              <a:extLst>
                <a:ext uri="{FF2B5EF4-FFF2-40B4-BE49-F238E27FC236}">
                  <a16:creationId xmlns:a16="http://schemas.microsoft.com/office/drawing/2014/main" id="{F5AAA77E-905D-2A81-E92D-9E77763AA6C0}"/>
                </a:ext>
              </a:extLst>
            </p:cNvPr>
            <p:cNvSpPr txBox="1"/>
            <p:nvPr/>
          </p:nvSpPr>
          <p:spPr>
            <a:xfrm>
              <a:off x="4026408" y="334528"/>
              <a:ext cx="2069592" cy="36933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ctr"/>
              <a:r>
                <a:rPr lang="it-IT" dirty="0"/>
                <a:t>Professor </a:t>
              </a:r>
              <a:r>
                <a:rPr lang="it-IT" dirty="0" err="1"/>
                <a:t>Snape</a:t>
              </a:r>
              <a:endParaRPr lang="it-IT" dirty="0"/>
            </a:p>
          </p:txBody>
        </p:sp>
      </p:grpSp>
      <p:grpSp>
        <p:nvGrpSpPr>
          <p:cNvPr id="75" name="Gruppo 74">
            <a:extLst>
              <a:ext uri="{FF2B5EF4-FFF2-40B4-BE49-F238E27FC236}">
                <a16:creationId xmlns:a16="http://schemas.microsoft.com/office/drawing/2014/main" id="{9AFA8381-52B7-EAEA-3DDA-0B05E7A0DC35}"/>
              </a:ext>
            </a:extLst>
          </p:cNvPr>
          <p:cNvGrpSpPr/>
          <p:nvPr/>
        </p:nvGrpSpPr>
        <p:grpSpPr>
          <a:xfrm>
            <a:off x="8285538" y="5403399"/>
            <a:ext cx="1588008" cy="495206"/>
            <a:chOff x="8854440" y="517122"/>
            <a:chExt cx="1588008" cy="495206"/>
          </a:xfrm>
          <a:effectLst>
            <a:reflection blurRad="6350" stA="52000" endA="300" endPos="35000" dir="5400000" sy="-100000" algn="bl" rotWithShape="0"/>
          </a:effectLst>
        </p:grpSpPr>
        <p:sp>
          <p:nvSpPr>
            <p:cNvPr id="76" name="Rettangolo con angoli arrotondati 75">
              <a:extLst>
                <a:ext uri="{FF2B5EF4-FFF2-40B4-BE49-F238E27FC236}">
                  <a16:creationId xmlns:a16="http://schemas.microsoft.com/office/drawing/2014/main" id="{FFD6DE99-8E7D-B996-C0AD-005AF8EF8667}"/>
                </a:ext>
              </a:extLst>
            </p:cNvPr>
            <p:cNvSpPr/>
            <p:nvPr/>
          </p:nvSpPr>
          <p:spPr>
            <a:xfrm>
              <a:off x="8854440" y="517122"/>
              <a:ext cx="1588008" cy="495206"/>
            </a:xfrm>
            <a:prstGeom prst="roundRect">
              <a:avLst/>
            </a:prstGeom>
            <a:solidFill>
              <a:schemeClr val="bg1"/>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77" name="CasellaDiTesto 76">
              <a:extLst>
                <a:ext uri="{FF2B5EF4-FFF2-40B4-BE49-F238E27FC236}">
                  <a16:creationId xmlns:a16="http://schemas.microsoft.com/office/drawing/2014/main" id="{F367902F-7992-33AF-3B25-17AFC4FE2107}"/>
                </a:ext>
              </a:extLst>
            </p:cNvPr>
            <p:cNvSpPr txBox="1"/>
            <p:nvPr/>
          </p:nvSpPr>
          <p:spPr>
            <a:xfrm>
              <a:off x="8854440" y="580059"/>
              <a:ext cx="1588008" cy="36933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ctr"/>
              <a:r>
                <a:rPr lang="it-IT" dirty="0"/>
                <a:t>Harry Potter</a:t>
              </a:r>
            </a:p>
          </p:txBody>
        </p:sp>
      </p:grpSp>
      <p:sp>
        <p:nvSpPr>
          <p:cNvPr id="79" name="CasellaDiTesto 78">
            <a:extLst>
              <a:ext uri="{FF2B5EF4-FFF2-40B4-BE49-F238E27FC236}">
                <a16:creationId xmlns:a16="http://schemas.microsoft.com/office/drawing/2014/main" id="{5983E249-1562-0354-BF20-718018910A3C}"/>
              </a:ext>
            </a:extLst>
          </p:cNvPr>
          <p:cNvSpPr txBox="1"/>
          <p:nvPr/>
        </p:nvSpPr>
        <p:spPr>
          <a:xfrm>
            <a:off x="730029" y="1671728"/>
            <a:ext cx="7020735" cy="4683352"/>
          </a:xfrm>
          <a:prstGeom prst="rect">
            <a:avLst/>
          </a:prstGeom>
          <a:noFill/>
        </p:spPr>
        <p:txBody>
          <a:bodyPr wrap="square" rtlCol="0">
            <a:spAutoFit/>
          </a:bodyPr>
          <a:lstStyle/>
          <a:p>
            <a:pPr algn="just">
              <a:lnSpc>
                <a:spcPct val="150000"/>
              </a:lnSpc>
            </a:pPr>
            <a:r>
              <a:rPr lang="en-US" sz="2000" dirty="0"/>
              <a:t>To solve these problems, three different lists have been defined:</a:t>
            </a:r>
          </a:p>
          <a:p>
            <a:pPr marL="342900" indent="-342900" algn="just">
              <a:lnSpc>
                <a:spcPct val="150000"/>
              </a:lnSpc>
              <a:buFont typeface="Arial" panose="020B0604020202020204" pitchFamily="34" charset="0"/>
              <a:buChar char="•"/>
            </a:pPr>
            <a:r>
              <a:rPr lang="en-US" sz="2000" dirty="0" err="1">
                <a:latin typeface="MonoLisa-Medium" panose="00000600000000000000" pitchFamily="2" charset="0"/>
              </a:rPr>
              <a:t>ch_list</a:t>
            </a:r>
            <a:r>
              <a:rPr lang="en-US" sz="2000" dirty="0"/>
              <a:t>, containing the names and surnames of the characters present in the book;</a:t>
            </a:r>
          </a:p>
          <a:p>
            <a:pPr marL="342900" indent="-342900" algn="just">
              <a:lnSpc>
                <a:spcPct val="150000"/>
              </a:lnSpc>
              <a:buFont typeface="Arial" panose="020B0604020202020204" pitchFamily="34" charset="0"/>
              <a:buChar char="•"/>
            </a:pPr>
            <a:r>
              <a:rPr lang="en-US" sz="2000" dirty="0">
                <a:latin typeface="MonoLisa-Medium" panose="00000600000000000000" pitchFamily="2" charset="0"/>
              </a:rPr>
              <a:t>places</a:t>
            </a:r>
            <a:r>
              <a:rPr lang="en-US" sz="2000" dirty="0"/>
              <a:t>, containing the names of the various places described in the book;</a:t>
            </a:r>
          </a:p>
          <a:p>
            <a:pPr marL="342900" indent="-342900" algn="just">
              <a:lnSpc>
                <a:spcPct val="150000"/>
              </a:lnSpc>
              <a:buFont typeface="Arial" panose="020B0604020202020204" pitchFamily="34" charset="0"/>
              <a:buChar char="•"/>
            </a:pPr>
            <a:r>
              <a:rPr lang="en-US" sz="2000" dirty="0" err="1">
                <a:latin typeface="MonoLisa-Medium" panose="00000600000000000000" pitchFamily="2" charset="0"/>
              </a:rPr>
              <a:t>ch_titles</a:t>
            </a:r>
            <a:r>
              <a:rPr lang="en-US" sz="2000" dirty="0"/>
              <a:t>, containing all possible titles that can be associated with a person in the English language.</a:t>
            </a:r>
          </a:p>
          <a:p>
            <a:pPr algn="just">
              <a:lnSpc>
                <a:spcPct val="150000"/>
              </a:lnSpc>
            </a:pPr>
            <a:r>
              <a:rPr lang="en-US" sz="2000" dirty="0"/>
              <a:t>These lists were used to associate the NNP tag to all the tokens present in the first two lists, and to combine the tokens relating to the same entity into a single token.</a:t>
            </a:r>
            <a:endParaRPr lang="it-IT" sz="2000" dirty="0"/>
          </a:p>
        </p:txBody>
      </p:sp>
    </p:spTree>
    <p:extLst>
      <p:ext uri="{BB962C8B-B14F-4D97-AF65-F5344CB8AC3E}">
        <p14:creationId xmlns:p14="http://schemas.microsoft.com/office/powerpoint/2010/main" val="37264241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Effect transition="in" filter="wipe(left)">
                                      <p:cBhvr>
                                        <p:cTn id="11" dur="500"/>
                                        <p:tgtEl>
                                          <p:spTgt spid="20">
                                            <p:txEl>
                                              <p:pRg st="0" end="0"/>
                                            </p:txEl>
                                          </p:spTgt>
                                        </p:tgtEl>
                                      </p:cBhvr>
                                    </p:animEffect>
                                  </p:childTnLst>
                                </p:cTn>
                              </p:par>
                              <p:par>
                                <p:cTn id="12" presetID="22" presetClass="entr" presetSubtype="8" fill="hold"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left)">
                                      <p:cBhvr>
                                        <p:cTn id="14" dur="500"/>
                                        <p:tgtEl>
                                          <p:spTgt spid="11"/>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wipe(left)">
                                      <p:cBhvr>
                                        <p:cTn id="18" dur="500"/>
                                        <p:tgtEl>
                                          <p:spTgt spid="24"/>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wipe(left)">
                                      <p:cBhvr>
                                        <p:cTn id="22" dur="500"/>
                                        <p:tgtEl>
                                          <p:spTgt spid="26"/>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wipe(left)">
                                      <p:cBhvr>
                                        <p:cTn id="26" dur="500"/>
                                        <p:tgtEl>
                                          <p:spTgt spid="25"/>
                                        </p:tgtEl>
                                      </p:cBhvr>
                                    </p:animEffect>
                                  </p:childTnLst>
                                </p:cTn>
                              </p:par>
                            </p:childTnLst>
                          </p:cTn>
                        </p:par>
                        <p:par>
                          <p:cTn id="27" fill="hold">
                            <p:stCondLst>
                              <p:cond delay="2500"/>
                            </p:stCondLst>
                            <p:childTnLst>
                              <p:par>
                                <p:cTn id="28" presetID="22" presetClass="entr" presetSubtype="8" fill="hold" nodeType="after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wipe(left)">
                                      <p:cBhvr>
                                        <p:cTn id="30" dur="500"/>
                                        <p:tgtEl>
                                          <p:spTgt spid="33"/>
                                        </p:tgtEl>
                                      </p:cBhvr>
                                    </p:animEffect>
                                  </p:childTnLst>
                                </p:cTn>
                              </p:par>
                            </p:childTnLst>
                          </p:cTn>
                        </p:par>
                        <p:par>
                          <p:cTn id="31" fill="hold">
                            <p:stCondLst>
                              <p:cond delay="3000"/>
                            </p:stCondLst>
                            <p:childTnLst>
                              <p:par>
                                <p:cTn id="32" presetID="22" presetClass="entr" presetSubtype="8" fill="hold" grpId="0" nodeType="afterEffect">
                                  <p:stCondLst>
                                    <p:cond delay="0"/>
                                  </p:stCondLst>
                                  <p:childTnLst>
                                    <p:set>
                                      <p:cBhvr>
                                        <p:cTn id="33" dur="1" fill="hold">
                                          <p:stCondLst>
                                            <p:cond delay="0"/>
                                          </p:stCondLst>
                                        </p:cTn>
                                        <p:tgtEl>
                                          <p:spTgt spid="20">
                                            <p:txEl>
                                              <p:pRg st="1" end="1"/>
                                            </p:txEl>
                                          </p:spTgt>
                                        </p:tgtEl>
                                        <p:attrNameLst>
                                          <p:attrName>style.visibility</p:attrName>
                                        </p:attrNameLst>
                                      </p:cBhvr>
                                      <p:to>
                                        <p:strVal val="visible"/>
                                      </p:to>
                                    </p:set>
                                    <p:animEffect transition="in" filter="wipe(left)">
                                      <p:cBhvr>
                                        <p:cTn id="34" dur="500"/>
                                        <p:tgtEl>
                                          <p:spTgt spid="20">
                                            <p:txEl>
                                              <p:pRg st="1" end="1"/>
                                            </p:txEl>
                                          </p:spTgt>
                                        </p:tgtEl>
                                      </p:cBhvr>
                                    </p:animEffect>
                                  </p:childTnLst>
                                </p:cTn>
                              </p:par>
                              <p:par>
                                <p:cTn id="35" presetID="22" presetClass="entr" presetSubtype="1" fill="hold" nodeType="with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wipe(up)">
                                      <p:cBhvr>
                                        <p:cTn id="37" dur="500"/>
                                        <p:tgtEl>
                                          <p:spTgt spid="36"/>
                                        </p:tgtEl>
                                      </p:cBhvr>
                                    </p:animEffect>
                                  </p:childTnLst>
                                </p:cTn>
                              </p:par>
                              <p:par>
                                <p:cTn id="38" presetID="22" presetClass="entr" presetSubtype="1" fill="hold" nodeType="withEffect">
                                  <p:stCondLst>
                                    <p:cond delay="0"/>
                                  </p:stCondLst>
                                  <p:childTnLst>
                                    <p:set>
                                      <p:cBhvr>
                                        <p:cTn id="39" dur="1" fill="hold">
                                          <p:stCondLst>
                                            <p:cond delay="0"/>
                                          </p:stCondLst>
                                        </p:cTn>
                                        <p:tgtEl>
                                          <p:spTgt spid="39"/>
                                        </p:tgtEl>
                                        <p:attrNameLst>
                                          <p:attrName>style.visibility</p:attrName>
                                        </p:attrNameLst>
                                      </p:cBhvr>
                                      <p:to>
                                        <p:strVal val="visible"/>
                                      </p:to>
                                    </p:set>
                                    <p:animEffect transition="in" filter="wipe(up)">
                                      <p:cBhvr>
                                        <p:cTn id="40" dur="500"/>
                                        <p:tgtEl>
                                          <p:spTgt spid="39"/>
                                        </p:tgtEl>
                                      </p:cBhvr>
                                    </p:animEffect>
                                  </p:childTnLst>
                                </p:cTn>
                              </p:par>
                            </p:childTnLst>
                          </p:cTn>
                        </p:par>
                        <p:par>
                          <p:cTn id="41" fill="hold">
                            <p:stCondLst>
                              <p:cond delay="3500"/>
                            </p:stCondLst>
                            <p:childTnLst>
                              <p:par>
                                <p:cTn id="42" presetID="22" presetClass="entr" presetSubtype="1" fill="hold" nodeType="afterEffect">
                                  <p:stCondLst>
                                    <p:cond delay="0"/>
                                  </p:stCondLst>
                                  <p:childTnLst>
                                    <p:set>
                                      <p:cBhvr>
                                        <p:cTn id="43" dur="1" fill="hold">
                                          <p:stCondLst>
                                            <p:cond delay="0"/>
                                          </p:stCondLst>
                                        </p:cTn>
                                        <p:tgtEl>
                                          <p:spTgt spid="47"/>
                                        </p:tgtEl>
                                        <p:attrNameLst>
                                          <p:attrName>style.visibility</p:attrName>
                                        </p:attrNameLst>
                                      </p:cBhvr>
                                      <p:to>
                                        <p:strVal val="visible"/>
                                      </p:to>
                                    </p:set>
                                    <p:animEffect transition="in" filter="wipe(up)">
                                      <p:cBhvr>
                                        <p:cTn id="44" dur="500"/>
                                        <p:tgtEl>
                                          <p:spTgt spid="47"/>
                                        </p:tgtEl>
                                      </p:cBhvr>
                                    </p:animEffect>
                                  </p:childTnLst>
                                </p:cTn>
                              </p:par>
                              <p:par>
                                <p:cTn id="45" presetID="22" presetClass="entr" presetSubtype="1" fill="hold" nodeType="withEffect">
                                  <p:stCondLst>
                                    <p:cond delay="0"/>
                                  </p:stCondLst>
                                  <p:childTnLst>
                                    <p:set>
                                      <p:cBhvr>
                                        <p:cTn id="46" dur="1" fill="hold">
                                          <p:stCondLst>
                                            <p:cond delay="0"/>
                                          </p:stCondLst>
                                        </p:cTn>
                                        <p:tgtEl>
                                          <p:spTgt spid="50"/>
                                        </p:tgtEl>
                                        <p:attrNameLst>
                                          <p:attrName>style.visibility</p:attrName>
                                        </p:attrNameLst>
                                      </p:cBhvr>
                                      <p:to>
                                        <p:strVal val="visible"/>
                                      </p:to>
                                    </p:set>
                                    <p:animEffect transition="in" filter="wipe(up)">
                                      <p:cBhvr>
                                        <p:cTn id="47" dur="500"/>
                                        <p:tgtEl>
                                          <p:spTgt spid="50"/>
                                        </p:tgtEl>
                                      </p:cBhvr>
                                    </p:animEffect>
                                  </p:childTnLst>
                                </p:cTn>
                              </p:par>
                            </p:childTnLst>
                          </p:cTn>
                        </p:par>
                        <p:par>
                          <p:cTn id="48" fill="hold">
                            <p:stCondLst>
                              <p:cond delay="4000"/>
                            </p:stCondLst>
                            <p:childTnLst>
                              <p:par>
                                <p:cTn id="49" presetID="22" presetClass="entr" presetSubtype="1" fill="hold" nodeType="afterEffect">
                                  <p:stCondLst>
                                    <p:cond delay="0"/>
                                  </p:stCondLst>
                                  <p:childTnLst>
                                    <p:set>
                                      <p:cBhvr>
                                        <p:cTn id="50" dur="1" fill="hold">
                                          <p:stCondLst>
                                            <p:cond delay="0"/>
                                          </p:stCondLst>
                                        </p:cTn>
                                        <p:tgtEl>
                                          <p:spTgt spid="42"/>
                                        </p:tgtEl>
                                        <p:attrNameLst>
                                          <p:attrName>style.visibility</p:attrName>
                                        </p:attrNameLst>
                                      </p:cBhvr>
                                      <p:to>
                                        <p:strVal val="visible"/>
                                      </p:to>
                                    </p:set>
                                    <p:animEffect transition="in" filter="wipe(up)">
                                      <p:cBhvr>
                                        <p:cTn id="51" dur="500"/>
                                        <p:tgtEl>
                                          <p:spTgt spid="42"/>
                                        </p:tgtEl>
                                      </p:cBhvr>
                                    </p:animEffect>
                                  </p:childTnLst>
                                </p:cTn>
                              </p:par>
                            </p:childTnLst>
                          </p:cTn>
                        </p:par>
                        <p:par>
                          <p:cTn id="52" fill="hold">
                            <p:stCondLst>
                              <p:cond delay="4500"/>
                            </p:stCondLst>
                            <p:childTnLst>
                              <p:par>
                                <p:cTn id="53" presetID="22" presetClass="entr" presetSubtype="8" fill="hold" grpId="0" nodeType="afterEffect">
                                  <p:stCondLst>
                                    <p:cond delay="0"/>
                                  </p:stCondLst>
                                  <p:childTnLst>
                                    <p:set>
                                      <p:cBhvr>
                                        <p:cTn id="54" dur="1" fill="hold">
                                          <p:stCondLst>
                                            <p:cond delay="0"/>
                                          </p:stCondLst>
                                        </p:cTn>
                                        <p:tgtEl>
                                          <p:spTgt spid="20">
                                            <p:txEl>
                                              <p:pRg st="2" end="2"/>
                                            </p:txEl>
                                          </p:spTgt>
                                        </p:tgtEl>
                                        <p:attrNameLst>
                                          <p:attrName>style.visibility</p:attrName>
                                        </p:attrNameLst>
                                      </p:cBhvr>
                                      <p:to>
                                        <p:strVal val="visible"/>
                                      </p:to>
                                    </p:set>
                                    <p:animEffect transition="in" filter="wipe(left)">
                                      <p:cBhvr>
                                        <p:cTn id="55" dur="500"/>
                                        <p:tgtEl>
                                          <p:spTgt spid="20">
                                            <p:txEl>
                                              <p:pRg st="2" end="2"/>
                                            </p:txEl>
                                          </p:spTgt>
                                        </p:tgtEl>
                                      </p:cBhvr>
                                    </p:animEffect>
                                  </p:childTnLst>
                                </p:cTn>
                              </p:par>
                              <p:par>
                                <p:cTn id="56" presetID="22" presetClass="entr" presetSubtype="1" fill="hold" nodeType="withEffect">
                                  <p:stCondLst>
                                    <p:cond delay="200"/>
                                  </p:stCondLst>
                                  <p:childTnLst>
                                    <p:set>
                                      <p:cBhvr>
                                        <p:cTn id="57" dur="1" fill="hold">
                                          <p:stCondLst>
                                            <p:cond delay="0"/>
                                          </p:stCondLst>
                                        </p:cTn>
                                        <p:tgtEl>
                                          <p:spTgt spid="53"/>
                                        </p:tgtEl>
                                        <p:attrNameLst>
                                          <p:attrName>style.visibility</p:attrName>
                                        </p:attrNameLst>
                                      </p:cBhvr>
                                      <p:to>
                                        <p:strVal val="visible"/>
                                      </p:to>
                                    </p:set>
                                    <p:animEffect transition="in" filter="wipe(up)">
                                      <p:cBhvr>
                                        <p:cTn id="58" dur="500"/>
                                        <p:tgtEl>
                                          <p:spTgt spid="53"/>
                                        </p:tgtEl>
                                      </p:cBhvr>
                                    </p:animEffect>
                                  </p:childTnLst>
                                </p:cTn>
                              </p:par>
                              <p:par>
                                <p:cTn id="59" presetID="22" presetClass="entr" presetSubtype="1" fill="hold" nodeType="withEffect">
                                  <p:stCondLst>
                                    <p:cond delay="200"/>
                                  </p:stCondLst>
                                  <p:childTnLst>
                                    <p:set>
                                      <p:cBhvr>
                                        <p:cTn id="60" dur="1" fill="hold">
                                          <p:stCondLst>
                                            <p:cond delay="0"/>
                                          </p:stCondLst>
                                        </p:cTn>
                                        <p:tgtEl>
                                          <p:spTgt spid="56"/>
                                        </p:tgtEl>
                                        <p:attrNameLst>
                                          <p:attrName>style.visibility</p:attrName>
                                        </p:attrNameLst>
                                      </p:cBhvr>
                                      <p:to>
                                        <p:strVal val="visible"/>
                                      </p:to>
                                    </p:set>
                                    <p:animEffect transition="in" filter="wipe(up)">
                                      <p:cBhvr>
                                        <p:cTn id="61" dur="500"/>
                                        <p:tgtEl>
                                          <p:spTgt spid="56"/>
                                        </p:tgtEl>
                                      </p:cBhvr>
                                    </p:animEffect>
                                  </p:childTnLst>
                                </p:cTn>
                              </p:par>
                            </p:childTnLst>
                          </p:cTn>
                        </p:par>
                        <p:par>
                          <p:cTn id="62" fill="hold">
                            <p:stCondLst>
                              <p:cond delay="5200"/>
                            </p:stCondLst>
                            <p:childTnLst>
                              <p:par>
                                <p:cTn id="63" presetID="22" presetClass="entr" presetSubtype="1" fill="hold" nodeType="afterEffect">
                                  <p:stCondLst>
                                    <p:cond delay="0"/>
                                  </p:stCondLst>
                                  <p:childTnLst>
                                    <p:set>
                                      <p:cBhvr>
                                        <p:cTn id="64" dur="1" fill="hold">
                                          <p:stCondLst>
                                            <p:cond delay="0"/>
                                          </p:stCondLst>
                                        </p:cTn>
                                        <p:tgtEl>
                                          <p:spTgt spid="63"/>
                                        </p:tgtEl>
                                        <p:attrNameLst>
                                          <p:attrName>style.visibility</p:attrName>
                                        </p:attrNameLst>
                                      </p:cBhvr>
                                      <p:to>
                                        <p:strVal val="visible"/>
                                      </p:to>
                                    </p:set>
                                    <p:animEffect transition="in" filter="wipe(up)">
                                      <p:cBhvr>
                                        <p:cTn id="65" dur="500"/>
                                        <p:tgtEl>
                                          <p:spTgt spid="63"/>
                                        </p:tgtEl>
                                      </p:cBhvr>
                                    </p:animEffect>
                                  </p:childTnLst>
                                </p:cTn>
                              </p:par>
                              <p:par>
                                <p:cTn id="66" presetID="22" presetClass="entr" presetSubtype="1" fill="hold" nodeType="withEffect">
                                  <p:stCondLst>
                                    <p:cond delay="0"/>
                                  </p:stCondLst>
                                  <p:childTnLst>
                                    <p:set>
                                      <p:cBhvr>
                                        <p:cTn id="67" dur="1" fill="hold">
                                          <p:stCondLst>
                                            <p:cond delay="0"/>
                                          </p:stCondLst>
                                        </p:cTn>
                                        <p:tgtEl>
                                          <p:spTgt spid="62"/>
                                        </p:tgtEl>
                                        <p:attrNameLst>
                                          <p:attrName>style.visibility</p:attrName>
                                        </p:attrNameLst>
                                      </p:cBhvr>
                                      <p:to>
                                        <p:strVal val="visible"/>
                                      </p:to>
                                    </p:set>
                                    <p:animEffect transition="in" filter="wipe(up)">
                                      <p:cBhvr>
                                        <p:cTn id="68" dur="500"/>
                                        <p:tgtEl>
                                          <p:spTgt spid="62"/>
                                        </p:tgtEl>
                                      </p:cBhvr>
                                    </p:animEffect>
                                  </p:childTnLst>
                                </p:cTn>
                              </p:par>
                            </p:childTnLst>
                          </p:cTn>
                        </p:par>
                        <p:par>
                          <p:cTn id="69" fill="hold">
                            <p:stCondLst>
                              <p:cond delay="5700"/>
                            </p:stCondLst>
                            <p:childTnLst>
                              <p:par>
                                <p:cTn id="70" presetID="22" presetClass="entr" presetSubtype="1" fill="hold" nodeType="afterEffect">
                                  <p:stCondLst>
                                    <p:cond delay="0"/>
                                  </p:stCondLst>
                                  <p:childTnLst>
                                    <p:set>
                                      <p:cBhvr>
                                        <p:cTn id="71" dur="1" fill="hold">
                                          <p:stCondLst>
                                            <p:cond delay="0"/>
                                          </p:stCondLst>
                                        </p:cTn>
                                        <p:tgtEl>
                                          <p:spTgt spid="59"/>
                                        </p:tgtEl>
                                        <p:attrNameLst>
                                          <p:attrName>style.visibility</p:attrName>
                                        </p:attrNameLst>
                                      </p:cBhvr>
                                      <p:to>
                                        <p:strVal val="visible"/>
                                      </p:to>
                                    </p:set>
                                    <p:animEffect transition="in" filter="wipe(up)">
                                      <p:cBhvr>
                                        <p:cTn id="72" dur="500"/>
                                        <p:tgtEl>
                                          <p:spTgt spid="59"/>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xit" presetSubtype="0" fill="hold" nodeType="clickEffect">
                                  <p:stCondLst>
                                    <p:cond delay="0"/>
                                  </p:stCondLst>
                                  <p:childTnLst>
                                    <p:animEffect transition="out" filter="fade">
                                      <p:cBhvr>
                                        <p:cTn id="76" dur="500"/>
                                        <p:tgtEl>
                                          <p:spTgt spid="26"/>
                                        </p:tgtEl>
                                      </p:cBhvr>
                                    </p:animEffect>
                                    <p:set>
                                      <p:cBhvr>
                                        <p:cTn id="77" dur="1" fill="hold">
                                          <p:stCondLst>
                                            <p:cond delay="499"/>
                                          </p:stCondLst>
                                        </p:cTn>
                                        <p:tgtEl>
                                          <p:spTgt spid="26"/>
                                        </p:tgtEl>
                                        <p:attrNameLst>
                                          <p:attrName>style.visibility</p:attrName>
                                        </p:attrNameLst>
                                      </p:cBhvr>
                                      <p:to>
                                        <p:strVal val="hidden"/>
                                      </p:to>
                                    </p:set>
                                  </p:childTnLst>
                                </p:cTn>
                              </p:par>
                              <p:par>
                                <p:cTn id="78" presetID="10" presetClass="exit" presetSubtype="0" fill="hold" grpId="1" nodeType="withEffect">
                                  <p:stCondLst>
                                    <p:cond delay="0"/>
                                  </p:stCondLst>
                                  <p:childTnLst>
                                    <p:animEffect transition="out" filter="fade">
                                      <p:cBhvr>
                                        <p:cTn id="79" dur="500"/>
                                        <p:tgtEl>
                                          <p:spTgt spid="25"/>
                                        </p:tgtEl>
                                      </p:cBhvr>
                                    </p:animEffect>
                                    <p:set>
                                      <p:cBhvr>
                                        <p:cTn id="80" dur="1" fill="hold">
                                          <p:stCondLst>
                                            <p:cond delay="499"/>
                                          </p:stCondLst>
                                        </p:cTn>
                                        <p:tgtEl>
                                          <p:spTgt spid="25"/>
                                        </p:tgtEl>
                                        <p:attrNameLst>
                                          <p:attrName>style.visibility</p:attrName>
                                        </p:attrNameLst>
                                      </p:cBhvr>
                                      <p:to>
                                        <p:strVal val="hidden"/>
                                      </p:to>
                                    </p:set>
                                  </p:childTnLst>
                                </p:cTn>
                              </p:par>
                              <p:par>
                                <p:cTn id="81" presetID="10" presetClass="exit" presetSubtype="0" fill="hold" nodeType="withEffect">
                                  <p:stCondLst>
                                    <p:cond delay="0"/>
                                  </p:stCondLst>
                                  <p:childTnLst>
                                    <p:animEffect transition="out" filter="fade">
                                      <p:cBhvr>
                                        <p:cTn id="82" dur="500"/>
                                        <p:tgtEl>
                                          <p:spTgt spid="36"/>
                                        </p:tgtEl>
                                      </p:cBhvr>
                                    </p:animEffect>
                                    <p:set>
                                      <p:cBhvr>
                                        <p:cTn id="83" dur="1" fill="hold">
                                          <p:stCondLst>
                                            <p:cond delay="499"/>
                                          </p:stCondLst>
                                        </p:cTn>
                                        <p:tgtEl>
                                          <p:spTgt spid="36"/>
                                        </p:tgtEl>
                                        <p:attrNameLst>
                                          <p:attrName>style.visibility</p:attrName>
                                        </p:attrNameLst>
                                      </p:cBhvr>
                                      <p:to>
                                        <p:strVal val="hidden"/>
                                      </p:to>
                                    </p:set>
                                  </p:childTnLst>
                                </p:cTn>
                              </p:par>
                              <p:par>
                                <p:cTn id="84" presetID="10" presetClass="exit" presetSubtype="0" fill="hold" nodeType="withEffect">
                                  <p:stCondLst>
                                    <p:cond delay="0"/>
                                  </p:stCondLst>
                                  <p:childTnLst>
                                    <p:animEffect transition="out" filter="fade">
                                      <p:cBhvr>
                                        <p:cTn id="85" dur="500"/>
                                        <p:tgtEl>
                                          <p:spTgt spid="39"/>
                                        </p:tgtEl>
                                      </p:cBhvr>
                                    </p:animEffect>
                                    <p:set>
                                      <p:cBhvr>
                                        <p:cTn id="86" dur="1" fill="hold">
                                          <p:stCondLst>
                                            <p:cond delay="499"/>
                                          </p:stCondLst>
                                        </p:cTn>
                                        <p:tgtEl>
                                          <p:spTgt spid="39"/>
                                        </p:tgtEl>
                                        <p:attrNameLst>
                                          <p:attrName>style.visibility</p:attrName>
                                        </p:attrNameLst>
                                      </p:cBhvr>
                                      <p:to>
                                        <p:strVal val="hidden"/>
                                      </p:to>
                                    </p:set>
                                  </p:childTnLst>
                                </p:cTn>
                              </p:par>
                              <p:par>
                                <p:cTn id="87" presetID="10" presetClass="exit" presetSubtype="0" fill="hold" nodeType="withEffect">
                                  <p:stCondLst>
                                    <p:cond delay="0"/>
                                  </p:stCondLst>
                                  <p:childTnLst>
                                    <p:animEffect transition="out" filter="fade">
                                      <p:cBhvr>
                                        <p:cTn id="88" dur="500"/>
                                        <p:tgtEl>
                                          <p:spTgt spid="47"/>
                                        </p:tgtEl>
                                      </p:cBhvr>
                                    </p:animEffect>
                                    <p:set>
                                      <p:cBhvr>
                                        <p:cTn id="89" dur="1" fill="hold">
                                          <p:stCondLst>
                                            <p:cond delay="499"/>
                                          </p:stCondLst>
                                        </p:cTn>
                                        <p:tgtEl>
                                          <p:spTgt spid="47"/>
                                        </p:tgtEl>
                                        <p:attrNameLst>
                                          <p:attrName>style.visibility</p:attrName>
                                        </p:attrNameLst>
                                      </p:cBhvr>
                                      <p:to>
                                        <p:strVal val="hidden"/>
                                      </p:to>
                                    </p:set>
                                  </p:childTnLst>
                                </p:cTn>
                              </p:par>
                              <p:par>
                                <p:cTn id="90" presetID="10" presetClass="exit" presetSubtype="0" fill="hold" nodeType="withEffect">
                                  <p:stCondLst>
                                    <p:cond delay="0"/>
                                  </p:stCondLst>
                                  <p:childTnLst>
                                    <p:animEffect transition="out" filter="fade">
                                      <p:cBhvr>
                                        <p:cTn id="91" dur="500"/>
                                        <p:tgtEl>
                                          <p:spTgt spid="50"/>
                                        </p:tgtEl>
                                      </p:cBhvr>
                                    </p:animEffect>
                                    <p:set>
                                      <p:cBhvr>
                                        <p:cTn id="92" dur="1" fill="hold">
                                          <p:stCondLst>
                                            <p:cond delay="499"/>
                                          </p:stCondLst>
                                        </p:cTn>
                                        <p:tgtEl>
                                          <p:spTgt spid="50"/>
                                        </p:tgtEl>
                                        <p:attrNameLst>
                                          <p:attrName>style.visibility</p:attrName>
                                        </p:attrNameLst>
                                      </p:cBhvr>
                                      <p:to>
                                        <p:strVal val="hidden"/>
                                      </p:to>
                                    </p:set>
                                  </p:childTnLst>
                                </p:cTn>
                              </p:par>
                              <p:par>
                                <p:cTn id="93" presetID="10" presetClass="exit" presetSubtype="0" fill="hold" nodeType="withEffect">
                                  <p:stCondLst>
                                    <p:cond delay="0"/>
                                  </p:stCondLst>
                                  <p:childTnLst>
                                    <p:animEffect transition="out" filter="fade">
                                      <p:cBhvr>
                                        <p:cTn id="94" dur="500"/>
                                        <p:tgtEl>
                                          <p:spTgt spid="53"/>
                                        </p:tgtEl>
                                      </p:cBhvr>
                                    </p:animEffect>
                                    <p:set>
                                      <p:cBhvr>
                                        <p:cTn id="95" dur="1" fill="hold">
                                          <p:stCondLst>
                                            <p:cond delay="499"/>
                                          </p:stCondLst>
                                        </p:cTn>
                                        <p:tgtEl>
                                          <p:spTgt spid="53"/>
                                        </p:tgtEl>
                                        <p:attrNameLst>
                                          <p:attrName>style.visibility</p:attrName>
                                        </p:attrNameLst>
                                      </p:cBhvr>
                                      <p:to>
                                        <p:strVal val="hidden"/>
                                      </p:to>
                                    </p:set>
                                  </p:childTnLst>
                                </p:cTn>
                              </p:par>
                              <p:par>
                                <p:cTn id="96" presetID="10" presetClass="exit" presetSubtype="0" fill="hold" nodeType="withEffect">
                                  <p:stCondLst>
                                    <p:cond delay="0"/>
                                  </p:stCondLst>
                                  <p:childTnLst>
                                    <p:animEffect transition="out" filter="fade">
                                      <p:cBhvr>
                                        <p:cTn id="97" dur="500"/>
                                        <p:tgtEl>
                                          <p:spTgt spid="56"/>
                                        </p:tgtEl>
                                      </p:cBhvr>
                                    </p:animEffect>
                                    <p:set>
                                      <p:cBhvr>
                                        <p:cTn id="98" dur="1" fill="hold">
                                          <p:stCondLst>
                                            <p:cond delay="499"/>
                                          </p:stCondLst>
                                        </p:cTn>
                                        <p:tgtEl>
                                          <p:spTgt spid="56"/>
                                        </p:tgtEl>
                                        <p:attrNameLst>
                                          <p:attrName>style.visibility</p:attrName>
                                        </p:attrNameLst>
                                      </p:cBhvr>
                                      <p:to>
                                        <p:strVal val="hidden"/>
                                      </p:to>
                                    </p:set>
                                  </p:childTnLst>
                                </p:cTn>
                              </p:par>
                              <p:par>
                                <p:cTn id="99" presetID="10" presetClass="exit" presetSubtype="0" fill="hold" nodeType="withEffect">
                                  <p:stCondLst>
                                    <p:cond delay="0"/>
                                  </p:stCondLst>
                                  <p:childTnLst>
                                    <p:animEffect transition="out" filter="fade">
                                      <p:cBhvr>
                                        <p:cTn id="100" dur="500"/>
                                        <p:tgtEl>
                                          <p:spTgt spid="63"/>
                                        </p:tgtEl>
                                      </p:cBhvr>
                                    </p:animEffect>
                                    <p:set>
                                      <p:cBhvr>
                                        <p:cTn id="101" dur="1" fill="hold">
                                          <p:stCondLst>
                                            <p:cond delay="499"/>
                                          </p:stCondLst>
                                        </p:cTn>
                                        <p:tgtEl>
                                          <p:spTgt spid="63"/>
                                        </p:tgtEl>
                                        <p:attrNameLst>
                                          <p:attrName>style.visibility</p:attrName>
                                        </p:attrNameLst>
                                      </p:cBhvr>
                                      <p:to>
                                        <p:strVal val="hidden"/>
                                      </p:to>
                                    </p:set>
                                  </p:childTnLst>
                                </p:cTn>
                              </p:par>
                              <p:par>
                                <p:cTn id="102" presetID="10" presetClass="exit" presetSubtype="0" fill="hold" nodeType="withEffect">
                                  <p:stCondLst>
                                    <p:cond delay="0"/>
                                  </p:stCondLst>
                                  <p:childTnLst>
                                    <p:animEffect transition="out" filter="fade">
                                      <p:cBhvr>
                                        <p:cTn id="103" dur="500"/>
                                        <p:tgtEl>
                                          <p:spTgt spid="62"/>
                                        </p:tgtEl>
                                      </p:cBhvr>
                                    </p:animEffect>
                                    <p:set>
                                      <p:cBhvr>
                                        <p:cTn id="104" dur="1" fill="hold">
                                          <p:stCondLst>
                                            <p:cond delay="499"/>
                                          </p:stCondLst>
                                        </p:cTn>
                                        <p:tgtEl>
                                          <p:spTgt spid="62"/>
                                        </p:tgtEl>
                                        <p:attrNameLst>
                                          <p:attrName>style.visibility</p:attrName>
                                        </p:attrNameLst>
                                      </p:cBhvr>
                                      <p:to>
                                        <p:strVal val="hidden"/>
                                      </p:to>
                                    </p:set>
                                  </p:childTnLst>
                                </p:cTn>
                              </p:par>
                              <p:par>
                                <p:cTn id="105" presetID="42" presetClass="exit" presetSubtype="0" fill="hold" nodeType="withEffect">
                                  <p:stCondLst>
                                    <p:cond delay="0"/>
                                  </p:stCondLst>
                                  <p:childTnLst>
                                    <p:animEffect transition="out" filter="fade">
                                      <p:cBhvr>
                                        <p:cTn id="106" dur="1000"/>
                                        <p:tgtEl>
                                          <p:spTgt spid="33"/>
                                        </p:tgtEl>
                                      </p:cBhvr>
                                    </p:animEffect>
                                    <p:anim calcmode="lin" valueType="num">
                                      <p:cBhvr>
                                        <p:cTn id="107" dur="1000"/>
                                        <p:tgtEl>
                                          <p:spTgt spid="33"/>
                                        </p:tgtEl>
                                        <p:attrNameLst>
                                          <p:attrName>ppt_x</p:attrName>
                                        </p:attrNameLst>
                                      </p:cBhvr>
                                      <p:tavLst>
                                        <p:tav tm="0">
                                          <p:val>
                                            <p:strVal val="ppt_x"/>
                                          </p:val>
                                        </p:tav>
                                        <p:tav tm="100000">
                                          <p:val>
                                            <p:strVal val="ppt_x"/>
                                          </p:val>
                                        </p:tav>
                                      </p:tavLst>
                                    </p:anim>
                                    <p:anim calcmode="lin" valueType="num">
                                      <p:cBhvr>
                                        <p:cTn id="108" dur="1000"/>
                                        <p:tgtEl>
                                          <p:spTgt spid="33"/>
                                        </p:tgtEl>
                                        <p:attrNameLst>
                                          <p:attrName>ppt_y</p:attrName>
                                        </p:attrNameLst>
                                      </p:cBhvr>
                                      <p:tavLst>
                                        <p:tav tm="0">
                                          <p:val>
                                            <p:strVal val="ppt_y"/>
                                          </p:val>
                                        </p:tav>
                                        <p:tav tm="100000">
                                          <p:val>
                                            <p:strVal val="ppt_y+.1"/>
                                          </p:val>
                                        </p:tav>
                                      </p:tavLst>
                                    </p:anim>
                                    <p:set>
                                      <p:cBhvr>
                                        <p:cTn id="109" dur="1" fill="hold">
                                          <p:stCondLst>
                                            <p:cond delay="999"/>
                                          </p:stCondLst>
                                        </p:cTn>
                                        <p:tgtEl>
                                          <p:spTgt spid="33"/>
                                        </p:tgtEl>
                                        <p:attrNameLst>
                                          <p:attrName>style.visibility</p:attrName>
                                        </p:attrNameLst>
                                      </p:cBhvr>
                                      <p:to>
                                        <p:strVal val="hidden"/>
                                      </p:to>
                                    </p:set>
                                  </p:childTnLst>
                                </p:cTn>
                              </p:par>
                              <p:par>
                                <p:cTn id="110" presetID="10" presetClass="entr" presetSubtype="0" fill="hold" nodeType="withEffect">
                                  <p:stCondLst>
                                    <p:cond delay="500"/>
                                  </p:stCondLst>
                                  <p:childTnLst>
                                    <p:set>
                                      <p:cBhvr>
                                        <p:cTn id="111" dur="1" fill="hold">
                                          <p:stCondLst>
                                            <p:cond delay="0"/>
                                          </p:stCondLst>
                                        </p:cTn>
                                        <p:tgtEl>
                                          <p:spTgt spid="69"/>
                                        </p:tgtEl>
                                        <p:attrNameLst>
                                          <p:attrName>style.visibility</p:attrName>
                                        </p:attrNameLst>
                                      </p:cBhvr>
                                      <p:to>
                                        <p:strVal val="visible"/>
                                      </p:to>
                                    </p:set>
                                    <p:animEffect transition="in" filter="fade">
                                      <p:cBhvr>
                                        <p:cTn id="112" dur="500"/>
                                        <p:tgtEl>
                                          <p:spTgt spid="69"/>
                                        </p:tgtEl>
                                      </p:cBhvr>
                                    </p:animEffect>
                                  </p:childTnLst>
                                </p:cTn>
                              </p:par>
                              <p:par>
                                <p:cTn id="113" presetID="47" presetClass="exit" presetSubtype="0" fill="hold" nodeType="withEffect">
                                  <p:stCondLst>
                                    <p:cond delay="0"/>
                                  </p:stCondLst>
                                  <p:childTnLst>
                                    <p:animEffect transition="out" filter="fade">
                                      <p:cBhvr>
                                        <p:cTn id="114" dur="1000"/>
                                        <p:tgtEl>
                                          <p:spTgt spid="42"/>
                                        </p:tgtEl>
                                      </p:cBhvr>
                                    </p:animEffect>
                                    <p:anim calcmode="lin" valueType="num">
                                      <p:cBhvr>
                                        <p:cTn id="115" dur="1000"/>
                                        <p:tgtEl>
                                          <p:spTgt spid="42"/>
                                        </p:tgtEl>
                                        <p:attrNameLst>
                                          <p:attrName>ppt_x</p:attrName>
                                        </p:attrNameLst>
                                      </p:cBhvr>
                                      <p:tavLst>
                                        <p:tav tm="0">
                                          <p:val>
                                            <p:strVal val="ppt_x"/>
                                          </p:val>
                                        </p:tav>
                                        <p:tav tm="100000">
                                          <p:val>
                                            <p:strVal val="ppt_x"/>
                                          </p:val>
                                        </p:tav>
                                      </p:tavLst>
                                    </p:anim>
                                    <p:anim calcmode="lin" valueType="num">
                                      <p:cBhvr>
                                        <p:cTn id="116" dur="1000"/>
                                        <p:tgtEl>
                                          <p:spTgt spid="42"/>
                                        </p:tgtEl>
                                        <p:attrNameLst>
                                          <p:attrName>ppt_y</p:attrName>
                                        </p:attrNameLst>
                                      </p:cBhvr>
                                      <p:tavLst>
                                        <p:tav tm="0">
                                          <p:val>
                                            <p:strVal val="ppt_y"/>
                                          </p:val>
                                        </p:tav>
                                        <p:tav tm="100000">
                                          <p:val>
                                            <p:strVal val="ppt_y-.1"/>
                                          </p:val>
                                        </p:tav>
                                      </p:tavLst>
                                    </p:anim>
                                    <p:set>
                                      <p:cBhvr>
                                        <p:cTn id="117" dur="1" fill="hold">
                                          <p:stCondLst>
                                            <p:cond delay="999"/>
                                          </p:stCondLst>
                                        </p:cTn>
                                        <p:tgtEl>
                                          <p:spTgt spid="42"/>
                                        </p:tgtEl>
                                        <p:attrNameLst>
                                          <p:attrName>style.visibility</p:attrName>
                                        </p:attrNameLst>
                                      </p:cBhvr>
                                      <p:to>
                                        <p:strVal val="hidden"/>
                                      </p:to>
                                    </p:set>
                                  </p:childTnLst>
                                </p:cTn>
                              </p:par>
                              <p:par>
                                <p:cTn id="118" presetID="10" presetClass="entr" presetSubtype="0" fill="hold" nodeType="withEffect">
                                  <p:stCondLst>
                                    <p:cond delay="500"/>
                                  </p:stCondLst>
                                  <p:childTnLst>
                                    <p:set>
                                      <p:cBhvr>
                                        <p:cTn id="119" dur="1" fill="hold">
                                          <p:stCondLst>
                                            <p:cond delay="0"/>
                                          </p:stCondLst>
                                        </p:cTn>
                                        <p:tgtEl>
                                          <p:spTgt spid="72"/>
                                        </p:tgtEl>
                                        <p:attrNameLst>
                                          <p:attrName>style.visibility</p:attrName>
                                        </p:attrNameLst>
                                      </p:cBhvr>
                                      <p:to>
                                        <p:strVal val="visible"/>
                                      </p:to>
                                    </p:set>
                                    <p:animEffect transition="in" filter="fade">
                                      <p:cBhvr>
                                        <p:cTn id="120" dur="500"/>
                                        <p:tgtEl>
                                          <p:spTgt spid="72"/>
                                        </p:tgtEl>
                                      </p:cBhvr>
                                    </p:animEffect>
                                  </p:childTnLst>
                                </p:cTn>
                              </p:par>
                              <p:par>
                                <p:cTn id="121" presetID="47" presetClass="exit" presetSubtype="0" fill="hold" nodeType="withEffect">
                                  <p:stCondLst>
                                    <p:cond delay="0"/>
                                  </p:stCondLst>
                                  <p:childTnLst>
                                    <p:animEffect transition="out" filter="fade">
                                      <p:cBhvr>
                                        <p:cTn id="122" dur="1000"/>
                                        <p:tgtEl>
                                          <p:spTgt spid="59"/>
                                        </p:tgtEl>
                                      </p:cBhvr>
                                    </p:animEffect>
                                    <p:anim calcmode="lin" valueType="num">
                                      <p:cBhvr>
                                        <p:cTn id="123" dur="1000"/>
                                        <p:tgtEl>
                                          <p:spTgt spid="59"/>
                                        </p:tgtEl>
                                        <p:attrNameLst>
                                          <p:attrName>ppt_x</p:attrName>
                                        </p:attrNameLst>
                                      </p:cBhvr>
                                      <p:tavLst>
                                        <p:tav tm="0">
                                          <p:val>
                                            <p:strVal val="ppt_x"/>
                                          </p:val>
                                        </p:tav>
                                        <p:tav tm="100000">
                                          <p:val>
                                            <p:strVal val="ppt_x"/>
                                          </p:val>
                                        </p:tav>
                                      </p:tavLst>
                                    </p:anim>
                                    <p:anim calcmode="lin" valueType="num">
                                      <p:cBhvr>
                                        <p:cTn id="124" dur="1000"/>
                                        <p:tgtEl>
                                          <p:spTgt spid="59"/>
                                        </p:tgtEl>
                                        <p:attrNameLst>
                                          <p:attrName>ppt_y</p:attrName>
                                        </p:attrNameLst>
                                      </p:cBhvr>
                                      <p:tavLst>
                                        <p:tav tm="0">
                                          <p:val>
                                            <p:strVal val="ppt_y"/>
                                          </p:val>
                                        </p:tav>
                                        <p:tav tm="100000">
                                          <p:val>
                                            <p:strVal val="ppt_y-.1"/>
                                          </p:val>
                                        </p:tav>
                                      </p:tavLst>
                                    </p:anim>
                                    <p:set>
                                      <p:cBhvr>
                                        <p:cTn id="125" dur="1" fill="hold">
                                          <p:stCondLst>
                                            <p:cond delay="999"/>
                                          </p:stCondLst>
                                        </p:cTn>
                                        <p:tgtEl>
                                          <p:spTgt spid="59"/>
                                        </p:tgtEl>
                                        <p:attrNameLst>
                                          <p:attrName>style.visibility</p:attrName>
                                        </p:attrNameLst>
                                      </p:cBhvr>
                                      <p:to>
                                        <p:strVal val="hidden"/>
                                      </p:to>
                                    </p:set>
                                  </p:childTnLst>
                                </p:cTn>
                              </p:par>
                              <p:par>
                                <p:cTn id="126" presetID="10" presetClass="entr" presetSubtype="0" fill="hold" nodeType="withEffect">
                                  <p:stCondLst>
                                    <p:cond delay="500"/>
                                  </p:stCondLst>
                                  <p:childTnLst>
                                    <p:set>
                                      <p:cBhvr>
                                        <p:cTn id="127" dur="1" fill="hold">
                                          <p:stCondLst>
                                            <p:cond delay="0"/>
                                          </p:stCondLst>
                                        </p:cTn>
                                        <p:tgtEl>
                                          <p:spTgt spid="75"/>
                                        </p:tgtEl>
                                        <p:attrNameLst>
                                          <p:attrName>style.visibility</p:attrName>
                                        </p:attrNameLst>
                                      </p:cBhvr>
                                      <p:to>
                                        <p:strVal val="visible"/>
                                      </p:to>
                                    </p:set>
                                    <p:animEffect transition="in" filter="fade">
                                      <p:cBhvr>
                                        <p:cTn id="128" dur="500"/>
                                        <p:tgtEl>
                                          <p:spTgt spid="75"/>
                                        </p:tgtEl>
                                      </p:cBhvr>
                                    </p:animEffect>
                                  </p:childTnLst>
                                </p:cTn>
                              </p:par>
                              <p:par>
                                <p:cTn id="129" presetID="10" presetClass="exit" presetSubtype="0" fill="hold" grpId="1" nodeType="withEffect">
                                  <p:stCondLst>
                                    <p:cond delay="500"/>
                                  </p:stCondLst>
                                  <p:childTnLst>
                                    <p:animEffect transition="out" filter="fade">
                                      <p:cBhvr>
                                        <p:cTn id="130" dur="500"/>
                                        <p:tgtEl>
                                          <p:spTgt spid="20">
                                            <p:txEl>
                                              <p:pRg st="0" end="0"/>
                                            </p:txEl>
                                          </p:spTgt>
                                        </p:tgtEl>
                                      </p:cBhvr>
                                    </p:animEffect>
                                    <p:set>
                                      <p:cBhvr>
                                        <p:cTn id="131" dur="1" fill="hold">
                                          <p:stCondLst>
                                            <p:cond delay="499"/>
                                          </p:stCondLst>
                                        </p:cTn>
                                        <p:tgtEl>
                                          <p:spTgt spid="20">
                                            <p:txEl>
                                              <p:pRg st="0" end="0"/>
                                            </p:txEl>
                                          </p:spTgt>
                                        </p:tgtEl>
                                        <p:attrNameLst>
                                          <p:attrName>style.visibility</p:attrName>
                                        </p:attrNameLst>
                                      </p:cBhvr>
                                      <p:to>
                                        <p:strVal val="hidden"/>
                                      </p:to>
                                    </p:set>
                                  </p:childTnLst>
                                </p:cTn>
                              </p:par>
                              <p:par>
                                <p:cTn id="132" presetID="10" presetClass="exit" presetSubtype="0" fill="hold" grpId="1" nodeType="withEffect">
                                  <p:stCondLst>
                                    <p:cond delay="500"/>
                                  </p:stCondLst>
                                  <p:childTnLst>
                                    <p:animEffect transition="out" filter="fade">
                                      <p:cBhvr>
                                        <p:cTn id="133" dur="500"/>
                                        <p:tgtEl>
                                          <p:spTgt spid="20">
                                            <p:txEl>
                                              <p:pRg st="1" end="1"/>
                                            </p:txEl>
                                          </p:spTgt>
                                        </p:tgtEl>
                                      </p:cBhvr>
                                    </p:animEffect>
                                    <p:set>
                                      <p:cBhvr>
                                        <p:cTn id="134" dur="1" fill="hold">
                                          <p:stCondLst>
                                            <p:cond delay="499"/>
                                          </p:stCondLst>
                                        </p:cTn>
                                        <p:tgtEl>
                                          <p:spTgt spid="20">
                                            <p:txEl>
                                              <p:pRg st="1" end="1"/>
                                            </p:txEl>
                                          </p:spTgt>
                                        </p:tgtEl>
                                        <p:attrNameLst>
                                          <p:attrName>style.visibility</p:attrName>
                                        </p:attrNameLst>
                                      </p:cBhvr>
                                      <p:to>
                                        <p:strVal val="hidden"/>
                                      </p:to>
                                    </p:set>
                                  </p:childTnLst>
                                </p:cTn>
                              </p:par>
                              <p:par>
                                <p:cTn id="135" presetID="10" presetClass="exit" presetSubtype="0" fill="hold" grpId="1" nodeType="withEffect">
                                  <p:stCondLst>
                                    <p:cond delay="500"/>
                                  </p:stCondLst>
                                  <p:childTnLst>
                                    <p:animEffect transition="out" filter="fade">
                                      <p:cBhvr>
                                        <p:cTn id="136" dur="500"/>
                                        <p:tgtEl>
                                          <p:spTgt spid="20">
                                            <p:txEl>
                                              <p:pRg st="2" end="2"/>
                                            </p:txEl>
                                          </p:spTgt>
                                        </p:tgtEl>
                                      </p:cBhvr>
                                    </p:animEffect>
                                    <p:set>
                                      <p:cBhvr>
                                        <p:cTn id="137" dur="1" fill="hold">
                                          <p:stCondLst>
                                            <p:cond delay="499"/>
                                          </p:stCondLst>
                                        </p:cTn>
                                        <p:tgtEl>
                                          <p:spTgt spid="20">
                                            <p:txEl>
                                              <p:pRg st="2" end="2"/>
                                            </p:txEl>
                                          </p:spTgt>
                                        </p:tgtEl>
                                        <p:attrNameLst>
                                          <p:attrName>style.visibility</p:attrName>
                                        </p:attrNameLst>
                                      </p:cBhvr>
                                      <p:to>
                                        <p:strVal val="hidden"/>
                                      </p:to>
                                    </p:set>
                                  </p:childTnLst>
                                </p:cTn>
                              </p:par>
                              <p:par>
                                <p:cTn id="138" presetID="10" presetClass="exit" presetSubtype="0" fill="hold" grpId="1" nodeType="withEffect">
                                  <p:stCondLst>
                                    <p:cond delay="500"/>
                                  </p:stCondLst>
                                  <p:childTnLst>
                                    <p:animEffect transition="out" filter="fade">
                                      <p:cBhvr>
                                        <p:cTn id="139" dur="500"/>
                                        <p:tgtEl>
                                          <p:spTgt spid="15"/>
                                        </p:tgtEl>
                                      </p:cBhvr>
                                    </p:animEffect>
                                    <p:set>
                                      <p:cBhvr>
                                        <p:cTn id="140" dur="1" fill="hold">
                                          <p:stCondLst>
                                            <p:cond delay="499"/>
                                          </p:stCondLst>
                                        </p:cTn>
                                        <p:tgtEl>
                                          <p:spTgt spid="15"/>
                                        </p:tgtEl>
                                        <p:attrNameLst>
                                          <p:attrName>style.visibility</p:attrName>
                                        </p:attrNameLst>
                                      </p:cBhvr>
                                      <p:to>
                                        <p:strVal val="hidden"/>
                                      </p:to>
                                    </p:set>
                                  </p:childTnLst>
                                </p:cTn>
                              </p:par>
                              <p:par>
                                <p:cTn id="141" presetID="10" presetClass="entr" presetSubtype="0" fill="hold" grpId="0" nodeType="withEffect">
                                  <p:stCondLst>
                                    <p:cond delay="500"/>
                                  </p:stCondLst>
                                  <p:childTnLst>
                                    <p:set>
                                      <p:cBhvr>
                                        <p:cTn id="142" dur="1" fill="hold">
                                          <p:stCondLst>
                                            <p:cond delay="0"/>
                                          </p:stCondLst>
                                        </p:cTn>
                                        <p:tgtEl>
                                          <p:spTgt spid="79"/>
                                        </p:tgtEl>
                                        <p:attrNameLst>
                                          <p:attrName>style.visibility</p:attrName>
                                        </p:attrNameLst>
                                      </p:cBhvr>
                                      <p:to>
                                        <p:strVal val="visible"/>
                                      </p:to>
                                    </p:set>
                                    <p:animEffect transition="in" filter="fade">
                                      <p:cBhvr>
                                        <p:cTn id="143"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20" grpId="0" uiExpand="1" build="p"/>
      <p:bldP spid="20" grpId="1" build="allAtOnce"/>
      <p:bldP spid="25" grpId="0" animBg="1"/>
      <p:bldP spid="25" grpId="1" animBg="1"/>
      <p:bldP spid="7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892C3C4E-FDD3-409A-AD59-DDFD035B34CC}"/>
              </a:ext>
              <a:ext uri="{C183D7F6-B498-43B3-948B-1728B52AA6E4}">
                <adec:decorative xmlns:adec="http://schemas.microsoft.com/office/drawing/2017/decorative" val="1"/>
              </a:ext>
            </a:extLst>
          </p:cNvPr>
          <p:cNvPicPr>
            <a:picLocks noChangeAspect="1"/>
          </p:cNvPicPr>
          <p:nvPr/>
        </p:nvPicPr>
        <p:blipFill rotWithShape="1">
          <a:blip r:embed="rId2">
            <a:alphaModFix amt="45000"/>
          </a:blip>
          <a:srcRect r="52456" b="-1"/>
          <a:stretch/>
        </p:blipFill>
        <p:spPr>
          <a:xfrm>
            <a:off x="20" y="975"/>
            <a:ext cx="12191980" cy="6858000"/>
          </a:xfrm>
          <a:prstGeom prst="rect">
            <a:avLst/>
          </a:prstGeom>
        </p:spPr>
      </p:pic>
      <p:sp>
        <p:nvSpPr>
          <p:cNvPr id="2" name="Titolo 1">
            <a:extLst>
              <a:ext uri="{FF2B5EF4-FFF2-40B4-BE49-F238E27FC236}">
                <a16:creationId xmlns:a16="http://schemas.microsoft.com/office/drawing/2014/main" id="{4F2326C5-FE45-4E0E-98C0-F1787EA26348}"/>
              </a:ext>
            </a:extLst>
          </p:cNvPr>
          <p:cNvSpPr>
            <a:spLocks noGrp="1"/>
          </p:cNvSpPr>
          <p:nvPr>
            <p:ph type="title"/>
          </p:nvPr>
        </p:nvSpPr>
        <p:spPr/>
        <p:txBody>
          <a:bodyPr/>
          <a:lstStyle/>
          <a:p>
            <a:r>
              <a:rPr lang="en-US" sz="5400" dirty="0"/>
              <a:t>Lemmatization</a:t>
            </a:r>
          </a:p>
        </p:txBody>
      </p:sp>
      <p:sp>
        <p:nvSpPr>
          <p:cNvPr id="8" name="CasellaDiTesto 7">
            <a:extLst>
              <a:ext uri="{FF2B5EF4-FFF2-40B4-BE49-F238E27FC236}">
                <a16:creationId xmlns:a16="http://schemas.microsoft.com/office/drawing/2014/main" id="{4D54386F-6032-49D5-AC1D-8B0FECEF77FB}"/>
              </a:ext>
            </a:extLst>
          </p:cNvPr>
          <p:cNvSpPr txBox="1"/>
          <p:nvPr/>
        </p:nvSpPr>
        <p:spPr>
          <a:xfrm>
            <a:off x="865956" y="1981333"/>
            <a:ext cx="10389917" cy="1427763"/>
          </a:xfrm>
          <a:prstGeom prst="rect">
            <a:avLst/>
          </a:prstGeom>
          <a:noFill/>
        </p:spPr>
        <p:txBody>
          <a:bodyPr wrap="square" rtlCol="0">
            <a:spAutoFit/>
          </a:bodyPr>
          <a:lstStyle/>
          <a:p>
            <a:pPr algn="just">
              <a:lnSpc>
                <a:spcPct val="150000"/>
              </a:lnSpc>
            </a:pPr>
            <a:r>
              <a:rPr lang="en-US" sz="2000" dirty="0"/>
              <a:t>Obtained the list of tokens to which the relative tag has been associated, we operated the lemmatization, a procedure used to obtain the radical form of the word, making use of the vocabulary and the morphological analysis of these tokens.</a:t>
            </a:r>
            <a:endParaRPr lang="it-IT" sz="2000" dirty="0"/>
          </a:p>
        </p:txBody>
      </p:sp>
      <p:pic>
        <p:nvPicPr>
          <p:cNvPr id="20" name="Picture 6" descr="A Detailed Study on Stemming vs Lemmatization In Python">
            <a:extLst>
              <a:ext uri="{FF2B5EF4-FFF2-40B4-BE49-F238E27FC236}">
                <a16:creationId xmlns:a16="http://schemas.microsoft.com/office/drawing/2014/main" id="{C2A444E9-A17A-8024-3F17-4C9114CBB43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9586" t="13121" r="2285" b="15702"/>
          <a:stretch/>
        </p:blipFill>
        <p:spPr bwMode="auto">
          <a:xfrm>
            <a:off x="10251515" y="3801892"/>
            <a:ext cx="749808" cy="9235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3" name="Picture 2">
            <a:extLst>
              <a:ext uri="{FF2B5EF4-FFF2-40B4-BE49-F238E27FC236}">
                <a16:creationId xmlns:a16="http://schemas.microsoft.com/office/drawing/2014/main" id="{DB342FEB-8E65-4EC5-90BD-78DF4D358D7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9469" t="29051" r="10832" b="31839"/>
          <a:stretch/>
        </p:blipFill>
        <p:spPr bwMode="auto">
          <a:xfrm>
            <a:off x="143933" y="6104162"/>
            <a:ext cx="1253068" cy="6149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5" name="Picture 6" descr="A Detailed Study on Stemming vs Lemmatization In Python">
            <a:extLst>
              <a:ext uri="{FF2B5EF4-FFF2-40B4-BE49-F238E27FC236}">
                <a16:creationId xmlns:a16="http://schemas.microsoft.com/office/drawing/2014/main" id="{5E645B14-BA8E-25DD-C5AF-82CE4836D41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121" r="72224" b="15702"/>
          <a:stretch/>
        </p:blipFill>
        <p:spPr bwMode="auto">
          <a:xfrm>
            <a:off x="1140139" y="3801892"/>
            <a:ext cx="1148794" cy="9235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Picture 4">
            <a:extLst>
              <a:ext uri="{FF2B5EF4-FFF2-40B4-BE49-F238E27FC236}">
                <a16:creationId xmlns:a16="http://schemas.microsoft.com/office/drawing/2014/main" id="{6C4A6425-3FBA-4C8D-B1CA-3F58C45D70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63679" y="6080168"/>
            <a:ext cx="1584388" cy="6389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098" name="Picture 2" descr="Day 40 of 100DaysofML. NLTK. Natural Language Toolkit is one… | by Charan  Soneji | 100DaysofMLcode | Medium">
            <a:extLst>
              <a:ext uri="{FF2B5EF4-FFF2-40B4-BE49-F238E27FC236}">
                <a16:creationId xmlns:a16="http://schemas.microsoft.com/office/drawing/2014/main" id="{AE07B7C7-E82C-100C-56C5-16C2CAE48D9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8723" y="4958720"/>
            <a:ext cx="1277444" cy="1389652"/>
          </a:xfrm>
          <a:prstGeom prst="rect">
            <a:avLst/>
          </a:prstGeom>
          <a:noFill/>
          <a:effectLst>
            <a:reflection blurRad="6350" stA="50000" endA="300" endPos="38500" dist="50800" dir="5400000" sy="-100000" algn="bl" rotWithShape="0"/>
          </a:effectLst>
          <a:extLst>
            <a:ext uri="{909E8E84-426E-40DD-AFC4-6F175D3DCCD1}">
              <a14:hiddenFill xmlns:a14="http://schemas.microsoft.com/office/drawing/2010/main">
                <a:solidFill>
                  <a:srgbClr val="FFFFFF"/>
                </a:solidFill>
              </a14:hiddenFill>
            </a:ext>
          </a:extLst>
        </p:spPr>
      </p:pic>
      <p:sp>
        <p:nvSpPr>
          <p:cNvPr id="12" name="CasellaDiTesto 11">
            <a:extLst>
              <a:ext uri="{FF2B5EF4-FFF2-40B4-BE49-F238E27FC236}">
                <a16:creationId xmlns:a16="http://schemas.microsoft.com/office/drawing/2014/main" id="{E2BE1253-06C2-55D7-9264-067E2BF82B51}"/>
              </a:ext>
            </a:extLst>
          </p:cNvPr>
          <p:cNvSpPr txBox="1"/>
          <p:nvPr/>
        </p:nvSpPr>
        <p:spPr>
          <a:xfrm>
            <a:off x="1297428" y="4699016"/>
            <a:ext cx="834215" cy="419217"/>
          </a:xfrm>
          <a:prstGeom prst="rect">
            <a:avLst/>
          </a:prstGeom>
          <a:noFill/>
        </p:spPr>
        <p:txBody>
          <a:bodyPr wrap="square" rtlCol="0">
            <a:spAutoFit/>
          </a:bodyPr>
          <a:lstStyle/>
          <a:p>
            <a:pPr algn="ctr">
              <a:lnSpc>
                <a:spcPct val="150000"/>
              </a:lnSpc>
            </a:pPr>
            <a:r>
              <a:rPr lang="en-US" sz="1600" dirty="0">
                <a:latin typeface="MonoLisa-Medium" panose="00000600000000000000" pitchFamily="2" charset="0"/>
              </a:rPr>
              <a:t>word</a:t>
            </a:r>
            <a:endParaRPr lang="it-IT" sz="2000" dirty="0"/>
          </a:p>
        </p:txBody>
      </p:sp>
      <p:sp>
        <p:nvSpPr>
          <p:cNvPr id="16" name="CasellaDiTesto 15">
            <a:extLst>
              <a:ext uri="{FF2B5EF4-FFF2-40B4-BE49-F238E27FC236}">
                <a16:creationId xmlns:a16="http://schemas.microsoft.com/office/drawing/2014/main" id="{A389F56C-70E9-9040-674F-2F59ACA85D67}"/>
              </a:ext>
            </a:extLst>
          </p:cNvPr>
          <p:cNvSpPr txBox="1"/>
          <p:nvPr/>
        </p:nvSpPr>
        <p:spPr>
          <a:xfrm>
            <a:off x="3085684" y="4524510"/>
            <a:ext cx="6020632" cy="419217"/>
          </a:xfrm>
          <a:prstGeom prst="rect">
            <a:avLst/>
          </a:prstGeom>
          <a:noFill/>
        </p:spPr>
        <p:txBody>
          <a:bodyPr wrap="square" rtlCol="0">
            <a:spAutoFit/>
          </a:bodyPr>
          <a:lstStyle/>
          <a:p>
            <a:pPr algn="ctr">
              <a:lnSpc>
                <a:spcPct val="150000"/>
              </a:lnSpc>
            </a:pPr>
            <a:r>
              <a:rPr lang="en-US" sz="1600" dirty="0" err="1">
                <a:latin typeface="MonoLisa-Medium" panose="00000600000000000000" pitchFamily="2" charset="0"/>
              </a:rPr>
              <a:t>WordNetLemmatizer</a:t>
            </a:r>
            <a:r>
              <a:rPr lang="en-US" sz="1600" dirty="0">
                <a:latin typeface="MonoLisa-Medium" panose="00000600000000000000" pitchFamily="2" charset="0"/>
              </a:rPr>
              <a:t>().lemmatize(word, pos)</a:t>
            </a:r>
            <a:endParaRPr lang="it-IT" sz="1600" dirty="0"/>
          </a:p>
        </p:txBody>
      </p:sp>
      <p:sp>
        <p:nvSpPr>
          <p:cNvPr id="17" name="CasellaDiTesto 16">
            <a:extLst>
              <a:ext uri="{FF2B5EF4-FFF2-40B4-BE49-F238E27FC236}">
                <a16:creationId xmlns:a16="http://schemas.microsoft.com/office/drawing/2014/main" id="{448F27A6-C88F-7592-B8CE-C3F468E91821}"/>
              </a:ext>
            </a:extLst>
          </p:cNvPr>
          <p:cNvSpPr txBox="1"/>
          <p:nvPr/>
        </p:nvSpPr>
        <p:spPr>
          <a:xfrm>
            <a:off x="9421652" y="4699016"/>
            <a:ext cx="2409533" cy="419217"/>
          </a:xfrm>
          <a:prstGeom prst="rect">
            <a:avLst/>
          </a:prstGeom>
          <a:noFill/>
        </p:spPr>
        <p:txBody>
          <a:bodyPr wrap="square" rtlCol="0">
            <a:spAutoFit/>
          </a:bodyPr>
          <a:lstStyle/>
          <a:p>
            <a:pPr algn="ctr">
              <a:lnSpc>
                <a:spcPct val="150000"/>
              </a:lnSpc>
            </a:pPr>
            <a:r>
              <a:rPr lang="en-US" sz="1600" dirty="0" err="1">
                <a:latin typeface="MonoLisa-Medium" panose="00000600000000000000" pitchFamily="2" charset="0"/>
              </a:rPr>
              <a:t>lemmatized_text</a:t>
            </a:r>
            <a:endParaRPr lang="it-IT" sz="2000" dirty="0"/>
          </a:p>
        </p:txBody>
      </p:sp>
      <p:pic>
        <p:nvPicPr>
          <p:cNvPr id="18" name="Elemento grafico 17" descr="Indietro con riempimento a tinta unita">
            <a:extLst>
              <a:ext uri="{FF2B5EF4-FFF2-40B4-BE49-F238E27FC236}">
                <a16:creationId xmlns:a16="http://schemas.microsoft.com/office/drawing/2014/main" id="{001F0C7C-CA26-67A9-B232-9DC79203251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11341495">
            <a:off x="2541194" y="4850507"/>
            <a:ext cx="664865" cy="664865"/>
          </a:xfrm>
          <a:prstGeom prst="rect">
            <a:avLst/>
          </a:prstGeom>
          <a:effectLst>
            <a:outerShdw blurRad="50800" dist="38100" dir="2700000" algn="tl" rotWithShape="0">
              <a:prstClr val="black">
                <a:alpha val="40000"/>
              </a:prstClr>
            </a:outerShdw>
          </a:effectLst>
        </p:spPr>
      </p:pic>
      <p:pic>
        <p:nvPicPr>
          <p:cNvPr id="19" name="Elemento grafico 18" descr="Indietro con riempimento a tinta unita">
            <a:extLst>
              <a:ext uri="{FF2B5EF4-FFF2-40B4-BE49-F238E27FC236}">
                <a16:creationId xmlns:a16="http://schemas.microsoft.com/office/drawing/2014/main" id="{1A7C46C3-551D-0B82-A48B-11C1FDE0B75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8320570">
            <a:off x="8834014" y="4870848"/>
            <a:ext cx="664865" cy="664865"/>
          </a:xfrm>
          <a:prstGeom prst="rect">
            <a:avLst/>
          </a:prstGeom>
          <a:effectLst>
            <a:outerShdw blurRad="50800" dist="38100" dir="2700000" algn="tl" rotWithShape="0">
              <a:prstClr val="black">
                <a:alpha val="40000"/>
              </a:prstClr>
            </a:outerShdw>
          </a:effectLst>
        </p:spPr>
      </p:pic>
      <p:pic>
        <p:nvPicPr>
          <p:cNvPr id="22" name="Picture 2" descr="Princeton's WordNet">
            <a:extLst>
              <a:ext uri="{FF2B5EF4-FFF2-40B4-BE49-F238E27FC236}">
                <a16:creationId xmlns:a16="http://schemas.microsoft.com/office/drawing/2014/main" id="{B30A42C8-06A7-8349-31A9-E3D7825A6204}"/>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7356" t="7995" r="7511" b="8451"/>
          <a:stretch/>
        </p:blipFill>
        <p:spPr bwMode="auto">
          <a:xfrm>
            <a:off x="6096000" y="5072977"/>
            <a:ext cx="1774322" cy="11611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6438144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4098"/>
                                        </p:tgtEl>
                                        <p:attrNameLst>
                                          <p:attrName>style.visibility</p:attrName>
                                        </p:attrNameLst>
                                      </p:cBhvr>
                                      <p:to>
                                        <p:strVal val="visible"/>
                                      </p:to>
                                    </p:set>
                                    <p:animEffect transition="in" filter="fade">
                                      <p:cBhvr>
                                        <p:cTn id="22" dur="500"/>
                                        <p:tgtEl>
                                          <p:spTgt spid="4098"/>
                                        </p:tgtEl>
                                      </p:cBhvr>
                                    </p:animEffect>
                                  </p:childTnLst>
                                </p:cTn>
                              </p:par>
                              <p:par>
                                <p:cTn id="23" presetID="10"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par>
                          <p:cTn id="29" fill="hold">
                            <p:stCondLst>
                              <p:cond delay="2000"/>
                            </p:stCondLst>
                            <p:childTnLst>
                              <p:par>
                                <p:cTn id="30" presetID="10" presetClass="entr" presetSubtype="0" fill="hold" nodeType="after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childTnLst>
                          </p:cTn>
                        </p:par>
                        <p:par>
                          <p:cTn id="33" fill="hold">
                            <p:stCondLst>
                              <p:cond delay="2500"/>
                            </p:stCondLst>
                            <p:childTnLst>
                              <p:par>
                                <p:cTn id="34" presetID="10" presetClass="entr" presetSubtype="0" fill="hold"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500"/>
                                        <p:tgtEl>
                                          <p:spTgt spid="2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6" grpId="0"/>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892C3C4E-FDD3-409A-AD59-DDFD035B34CC}"/>
              </a:ext>
              <a:ext uri="{C183D7F6-B498-43B3-948B-1728B52AA6E4}">
                <adec:decorative xmlns:adec="http://schemas.microsoft.com/office/drawing/2017/decorative" val="1"/>
              </a:ext>
            </a:extLst>
          </p:cNvPr>
          <p:cNvPicPr>
            <a:picLocks noChangeAspect="1"/>
          </p:cNvPicPr>
          <p:nvPr/>
        </p:nvPicPr>
        <p:blipFill rotWithShape="1">
          <a:blip r:embed="rId2">
            <a:alphaModFix amt="45000"/>
          </a:blip>
          <a:srcRect r="52456" b="-1"/>
          <a:stretch/>
        </p:blipFill>
        <p:spPr>
          <a:xfrm>
            <a:off x="20" y="975"/>
            <a:ext cx="12191980" cy="6858000"/>
          </a:xfrm>
          <a:prstGeom prst="rect">
            <a:avLst/>
          </a:prstGeom>
        </p:spPr>
      </p:pic>
      <p:sp>
        <p:nvSpPr>
          <p:cNvPr id="2" name="Titolo 1">
            <a:extLst>
              <a:ext uri="{FF2B5EF4-FFF2-40B4-BE49-F238E27FC236}">
                <a16:creationId xmlns:a16="http://schemas.microsoft.com/office/drawing/2014/main" id="{4F2326C5-FE45-4E0E-98C0-F1787EA26348}"/>
              </a:ext>
            </a:extLst>
          </p:cNvPr>
          <p:cNvSpPr>
            <a:spLocks noGrp="1"/>
          </p:cNvSpPr>
          <p:nvPr>
            <p:ph type="title"/>
          </p:nvPr>
        </p:nvSpPr>
        <p:spPr/>
        <p:txBody>
          <a:bodyPr/>
          <a:lstStyle/>
          <a:p>
            <a:r>
              <a:rPr lang="en-US" sz="5400" dirty="0"/>
              <a:t>Word Meaning Extraction</a:t>
            </a:r>
          </a:p>
        </p:txBody>
      </p:sp>
      <p:sp>
        <p:nvSpPr>
          <p:cNvPr id="8" name="CasellaDiTesto 7">
            <a:extLst>
              <a:ext uri="{FF2B5EF4-FFF2-40B4-BE49-F238E27FC236}">
                <a16:creationId xmlns:a16="http://schemas.microsoft.com/office/drawing/2014/main" id="{4D54386F-6032-49D5-AC1D-8B0FECEF77FB}"/>
              </a:ext>
            </a:extLst>
          </p:cNvPr>
          <p:cNvSpPr txBox="1"/>
          <p:nvPr/>
        </p:nvSpPr>
        <p:spPr>
          <a:xfrm>
            <a:off x="865956" y="1810512"/>
            <a:ext cx="10389917" cy="1889428"/>
          </a:xfrm>
          <a:prstGeom prst="rect">
            <a:avLst/>
          </a:prstGeom>
          <a:noFill/>
        </p:spPr>
        <p:txBody>
          <a:bodyPr wrap="square" rtlCol="0">
            <a:spAutoFit/>
          </a:bodyPr>
          <a:lstStyle/>
          <a:p>
            <a:pPr algn="just">
              <a:lnSpc>
                <a:spcPct val="150000"/>
              </a:lnSpc>
            </a:pPr>
            <a:r>
              <a:rPr lang="en-US" sz="2000" dirty="0"/>
              <a:t>Starting from the list of tokens obtained as the output of the previously described pipeline, we have created three lists, containing respectively all the tokens labeled as </a:t>
            </a:r>
            <a:r>
              <a:rPr lang="en-US" sz="2000" dirty="0">
                <a:latin typeface="MonoLisa-Medium" panose="00000600000000000000" pitchFamily="2" charset="0"/>
              </a:rPr>
              <a:t>noun</a:t>
            </a:r>
            <a:r>
              <a:rPr lang="en-US" sz="2000" dirty="0"/>
              <a:t>, as </a:t>
            </a:r>
            <a:r>
              <a:rPr lang="en-US" sz="2000" dirty="0">
                <a:latin typeface="MonoLisa-Medium" panose="00000600000000000000" pitchFamily="2" charset="0"/>
              </a:rPr>
              <a:t>adjective</a:t>
            </a:r>
            <a:r>
              <a:rPr lang="en-US" sz="2000" dirty="0"/>
              <a:t> and as </a:t>
            </a:r>
            <a:r>
              <a:rPr lang="en-US" sz="2000" dirty="0">
                <a:latin typeface="MonoLisa-Medium" panose="00000600000000000000" pitchFamily="2" charset="0"/>
              </a:rPr>
              <a:t>verb</a:t>
            </a:r>
            <a:r>
              <a:rPr lang="en-US" sz="2000" dirty="0"/>
              <a:t> and, for each element of these lists, the operation of words meaning extraction has been carried out through the use of Wordnet.</a:t>
            </a:r>
            <a:endParaRPr lang="it-IT" sz="2000" dirty="0"/>
          </a:p>
        </p:txBody>
      </p:sp>
      <p:pic>
        <p:nvPicPr>
          <p:cNvPr id="13" name="Picture 2">
            <a:extLst>
              <a:ext uri="{FF2B5EF4-FFF2-40B4-BE49-F238E27FC236}">
                <a16:creationId xmlns:a16="http://schemas.microsoft.com/office/drawing/2014/main" id="{DB342FEB-8E65-4EC5-90BD-78DF4D358D7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469" t="29051" r="10832" b="31839"/>
          <a:stretch/>
        </p:blipFill>
        <p:spPr bwMode="auto">
          <a:xfrm>
            <a:off x="143933" y="6104162"/>
            <a:ext cx="1253068" cy="6149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Picture 4">
            <a:extLst>
              <a:ext uri="{FF2B5EF4-FFF2-40B4-BE49-F238E27FC236}">
                <a16:creationId xmlns:a16="http://schemas.microsoft.com/office/drawing/2014/main" id="{6C4A6425-3FBA-4C8D-B1CA-3F58C45D70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63679" y="6080168"/>
            <a:ext cx="1584388" cy="6389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CasellaDiTesto 11">
            <a:extLst>
              <a:ext uri="{FF2B5EF4-FFF2-40B4-BE49-F238E27FC236}">
                <a16:creationId xmlns:a16="http://schemas.microsoft.com/office/drawing/2014/main" id="{E2BE1253-06C2-55D7-9264-067E2BF82B51}"/>
              </a:ext>
            </a:extLst>
          </p:cNvPr>
          <p:cNvSpPr txBox="1"/>
          <p:nvPr/>
        </p:nvSpPr>
        <p:spPr>
          <a:xfrm>
            <a:off x="1668911" y="4592994"/>
            <a:ext cx="1389698" cy="419217"/>
          </a:xfrm>
          <a:prstGeom prst="rect">
            <a:avLst/>
          </a:prstGeom>
          <a:noFill/>
        </p:spPr>
        <p:txBody>
          <a:bodyPr wrap="square" rtlCol="0">
            <a:spAutoFit/>
          </a:bodyPr>
          <a:lstStyle/>
          <a:p>
            <a:pPr algn="ctr">
              <a:lnSpc>
                <a:spcPct val="150000"/>
              </a:lnSpc>
            </a:pPr>
            <a:r>
              <a:rPr lang="en-US" sz="1600" dirty="0">
                <a:latin typeface="MonoLisa-Medium" panose="00000600000000000000" pitchFamily="2" charset="0"/>
              </a:rPr>
              <a:t>subject</a:t>
            </a:r>
            <a:endParaRPr lang="it-IT" sz="2000" dirty="0"/>
          </a:p>
        </p:txBody>
      </p:sp>
      <p:sp>
        <p:nvSpPr>
          <p:cNvPr id="16" name="CasellaDiTesto 15">
            <a:extLst>
              <a:ext uri="{FF2B5EF4-FFF2-40B4-BE49-F238E27FC236}">
                <a16:creationId xmlns:a16="http://schemas.microsoft.com/office/drawing/2014/main" id="{A389F56C-70E9-9040-674F-2F59ACA85D67}"/>
              </a:ext>
            </a:extLst>
          </p:cNvPr>
          <p:cNvSpPr txBox="1"/>
          <p:nvPr/>
        </p:nvSpPr>
        <p:spPr>
          <a:xfrm>
            <a:off x="4436005" y="4526860"/>
            <a:ext cx="3319990" cy="419217"/>
          </a:xfrm>
          <a:prstGeom prst="rect">
            <a:avLst/>
          </a:prstGeom>
          <a:noFill/>
        </p:spPr>
        <p:txBody>
          <a:bodyPr wrap="square" rtlCol="0">
            <a:spAutoFit/>
          </a:bodyPr>
          <a:lstStyle/>
          <a:p>
            <a:pPr algn="ctr">
              <a:lnSpc>
                <a:spcPct val="150000"/>
              </a:lnSpc>
            </a:pPr>
            <a:r>
              <a:rPr lang="en-US" sz="1600" dirty="0" err="1">
                <a:latin typeface="MonoLisa-Medium" panose="00000600000000000000" pitchFamily="2" charset="0"/>
              </a:rPr>
              <a:t>wordnet.synsets</a:t>
            </a:r>
            <a:r>
              <a:rPr lang="en-US" sz="1600" dirty="0">
                <a:latin typeface="MonoLisa-Medium" panose="00000600000000000000" pitchFamily="2" charset="0"/>
              </a:rPr>
              <a:t>(subject) </a:t>
            </a:r>
            <a:endParaRPr lang="it-IT" sz="1600" dirty="0"/>
          </a:p>
        </p:txBody>
      </p:sp>
      <p:pic>
        <p:nvPicPr>
          <p:cNvPr id="30" name="Elemento grafico 29" descr="Indietro con riempimento a tinta unita">
            <a:extLst>
              <a:ext uri="{FF2B5EF4-FFF2-40B4-BE49-F238E27FC236}">
                <a16:creationId xmlns:a16="http://schemas.microsoft.com/office/drawing/2014/main" id="{56A96ACD-0E69-7988-AFD9-6344C170AD5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3974580" flipV="1">
            <a:off x="8373576" y="4837569"/>
            <a:ext cx="664865" cy="664865"/>
          </a:xfrm>
          <a:prstGeom prst="rect">
            <a:avLst/>
          </a:prstGeom>
          <a:effectLst>
            <a:outerShdw blurRad="50800" dist="38100" dir="2700000" algn="tl" rotWithShape="0">
              <a:prstClr val="black">
                <a:alpha val="40000"/>
              </a:prstClr>
            </a:outerShdw>
          </a:effectLst>
        </p:spPr>
      </p:pic>
      <p:sp>
        <p:nvSpPr>
          <p:cNvPr id="17" name="CasellaDiTesto 16">
            <a:extLst>
              <a:ext uri="{FF2B5EF4-FFF2-40B4-BE49-F238E27FC236}">
                <a16:creationId xmlns:a16="http://schemas.microsoft.com/office/drawing/2014/main" id="{448F27A6-C88F-7592-B8CE-C3F468E91821}"/>
              </a:ext>
            </a:extLst>
          </p:cNvPr>
          <p:cNvSpPr txBox="1"/>
          <p:nvPr/>
        </p:nvSpPr>
        <p:spPr>
          <a:xfrm>
            <a:off x="8816207" y="4329770"/>
            <a:ext cx="2409533" cy="419217"/>
          </a:xfrm>
          <a:prstGeom prst="rect">
            <a:avLst/>
          </a:prstGeom>
          <a:noFill/>
        </p:spPr>
        <p:txBody>
          <a:bodyPr wrap="square" rtlCol="0">
            <a:spAutoFit/>
          </a:bodyPr>
          <a:lstStyle/>
          <a:p>
            <a:pPr algn="ctr">
              <a:lnSpc>
                <a:spcPct val="150000"/>
              </a:lnSpc>
            </a:pPr>
            <a:r>
              <a:rPr lang="en-US" sz="1600" dirty="0">
                <a:latin typeface="MonoLisa-Medium" panose="00000600000000000000" pitchFamily="2" charset="0"/>
              </a:rPr>
              <a:t>description</a:t>
            </a:r>
            <a:endParaRPr lang="it-IT" sz="2000" dirty="0"/>
          </a:p>
        </p:txBody>
      </p:sp>
      <p:pic>
        <p:nvPicPr>
          <p:cNvPr id="18" name="Elemento grafico 17" descr="Indietro con riempimento a tinta unita">
            <a:extLst>
              <a:ext uri="{FF2B5EF4-FFF2-40B4-BE49-F238E27FC236}">
                <a16:creationId xmlns:a16="http://schemas.microsoft.com/office/drawing/2014/main" id="{001F0C7C-CA26-67A9-B232-9DC79203251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1673356">
            <a:off x="3554573" y="5192380"/>
            <a:ext cx="664865" cy="664865"/>
          </a:xfrm>
          <a:prstGeom prst="rect">
            <a:avLst/>
          </a:prstGeom>
          <a:effectLst>
            <a:outerShdw blurRad="50800" dist="38100" dir="2700000" algn="tl" rotWithShape="0">
              <a:prstClr val="black">
                <a:alpha val="40000"/>
              </a:prstClr>
            </a:outerShdw>
          </a:effectLst>
        </p:spPr>
      </p:pic>
      <p:pic>
        <p:nvPicPr>
          <p:cNvPr id="19" name="Elemento grafico 18" descr="Indietro con riempimento a tinta unita">
            <a:extLst>
              <a:ext uri="{FF2B5EF4-FFF2-40B4-BE49-F238E27FC236}">
                <a16:creationId xmlns:a16="http://schemas.microsoft.com/office/drawing/2014/main" id="{1A7C46C3-551D-0B82-A48B-11C1FDE0B75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8023859">
            <a:off x="8386723" y="4655298"/>
            <a:ext cx="664865" cy="664865"/>
          </a:xfrm>
          <a:prstGeom prst="rect">
            <a:avLst/>
          </a:prstGeom>
          <a:effectLst>
            <a:outerShdw blurRad="50800" dist="38100" dir="2700000" algn="tl" rotWithShape="0">
              <a:prstClr val="black">
                <a:alpha val="40000"/>
              </a:prstClr>
            </a:outerShdw>
          </a:effectLst>
        </p:spPr>
      </p:pic>
      <p:grpSp>
        <p:nvGrpSpPr>
          <p:cNvPr id="15" name="Gruppo 14">
            <a:extLst>
              <a:ext uri="{FF2B5EF4-FFF2-40B4-BE49-F238E27FC236}">
                <a16:creationId xmlns:a16="http://schemas.microsoft.com/office/drawing/2014/main" id="{D8946BE7-3FB4-2E8A-8462-FB425A4735D4}"/>
              </a:ext>
            </a:extLst>
          </p:cNvPr>
          <p:cNvGrpSpPr/>
          <p:nvPr/>
        </p:nvGrpSpPr>
        <p:grpSpPr>
          <a:xfrm>
            <a:off x="1824264" y="4012646"/>
            <a:ext cx="1078992" cy="495206"/>
            <a:chOff x="1575816" y="2827517"/>
            <a:chExt cx="1078992" cy="495206"/>
          </a:xfrm>
        </p:grpSpPr>
        <p:sp>
          <p:nvSpPr>
            <p:cNvPr id="20" name="Rettangolo con angoli arrotondati 19">
              <a:extLst>
                <a:ext uri="{FF2B5EF4-FFF2-40B4-BE49-F238E27FC236}">
                  <a16:creationId xmlns:a16="http://schemas.microsoft.com/office/drawing/2014/main" id="{328450AD-C5D7-4AF3-DAAC-1E8E96388D20}"/>
                </a:ext>
              </a:extLst>
            </p:cNvPr>
            <p:cNvSpPr/>
            <p:nvPr/>
          </p:nvSpPr>
          <p:spPr>
            <a:xfrm>
              <a:off x="1575816" y="2827517"/>
              <a:ext cx="1078992" cy="495206"/>
            </a:xfrm>
            <a:prstGeom prst="roundRect">
              <a:avLst/>
            </a:prstGeom>
            <a:solidFill>
              <a:schemeClr val="bg1"/>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21" name="CasellaDiTesto 20">
              <a:extLst>
                <a:ext uri="{FF2B5EF4-FFF2-40B4-BE49-F238E27FC236}">
                  <a16:creationId xmlns:a16="http://schemas.microsoft.com/office/drawing/2014/main" id="{5DBF46F9-E31A-0308-1260-DB606850CFF8}"/>
                </a:ext>
              </a:extLst>
            </p:cNvPr>
            <p:cNvSpPr txBox="1"/>
            <p:nvPr/>
          </p:nvSpPr>
          <p:spPr>
            <a:xfrm>
              <a:off x="1575816" y="2890454"/>
              <a:ext cx="1078992" cy="36933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ctr"/>
              <a:r>
                <a:rPr lang="it-IT" dirty="0"/>
                <a:t>boy</a:t>
              </a:r>
            </a:p>
          </p:txBody>
        </p:sp>
      </p:grpSp>
      <p:pic>
        <p:nvPicPr>
          <p:cNvPr id="22" name="Picture 2" descr="Princeton's WordNet">
            <a:extLst>
              <a:ext uri="{FF2B5EF4-FFF2-40B4-BE49-F238E27FC236}">
                <a16:creationId xmlns:a16="http://schemas.microsoft.com/office/drawing/2014/main" id="{5ACDBC3C-43E5-CC87-DA29-D0A59AEE7528}"/>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7356" t="7995" r="7511" b="8451"/>
          <a:stretch/>
        </p:blipFill>
        <p:spPr bwMode="auto">
          <a:xfrm>
            <a:off x="5208839" y="5348288"/>
            <a:ext cx="1774322" cy="11611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23" name="Gruppo 22">
            <a:extLst>
              <a:ext uri="{FF2B5EF4-FFF2-40B4-BE49-F238E27FC236}">
                <a16:creationId xmlns:a16="http://schemas.microsoft.com/office/drawing/2014/main" id="{5415D62A-CBF3-7525-C905-C62C40A953F1}"/>
              </a:ext>
            </a:extLst>
          </p:cNvPr>
          <p:cNvGrpSpPr/>
          <p:nvPr/>
        </p:nvGrpSpPr>
        <p:grpSpPr>
          <a:xfrm>
            <a:off x="8958746" y="3554894"/>
            <a:ext cx="2124456" cy="753883"/>
            <a:chOff x="3880104" y="2882380"/>
            <a:chExt cx="2124456" cy="753883"/>
          </a:xfrm>
        </p:grpSpPr>
        <p:sp>
          <p:nvSpPr>
            <p:cNvPr id="24" name="Rettangolo con angoli arrotondati 23">
              <a:extLst>
                <a:ext uri="{FF2B5EF4-FFF2-40B4-BE49-F238E27FC236}">
                  <a16:creationId xmlns:a16="http://schemas.microsoft.com/office/drawing/2014/main" id="{B41A421A-7B41-EDD2-AF1A-72587B4DBB7D}"/>
                </a:ext>
              </a:extLst>
            </p:cNvPr>
            <p:cNvSpPr/>
            <p:nvPr/>
          </p:nvSpPr>
          <p:spPr>
            <a:xfrm>
              <a:off x="3880104" y="2882380"/>
              <a:ext cx="2124456" cy="753883"/>
            </a:xfrm>
            <a:prstGeom prst="roundRect">
              <a:avLst/>
            </a:prstGeom>
            <a:solidFill>
              <a:schemeClr val="bg1"/>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25" name="CasellaDiTesto 24">
              <a:extLst>
                <a:ext uri="{FF2B5EF4-FFF2-40B4-BE49-F238E27FC236}">
                  <a16:creationId xmlns:a16="http://schemas.microsoft.com/office/drawing/2014/main" id="{212D9E1A-0218-63AC-4AC1-8699643EA2A1}"/>
                </a:ext>
              </a:extLst>
            </p:cNvPr>
            <p:cNvSpPr txBox="1"/>
            <p:nvPr/>
          </p:nvSpPr>
          <p:spPr>
            <a:xfrm>
              <a:off x="3880104" y="2937244"/>
              <a:ext cx="2124456" cy="646331"/>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ctr"/>
              <a:r>
                <a:rPr lang="it-IT" dirty="0"/>
                <a:t>a </a:t>
              </a:r>
              <a:r>
                <a:rPr lang="it-IT" dirty="0" err="1"/>
                <a:t>youthful</a:t>
              </a:r>
              <a:r>
                <a:rPr lang="it-IT" dirty="0"/>
                <a:t> male </a:t>
              </a:r>
              <a:r>
                <a:rPr lang="it-IT" dirty="0" err="1"/>
                <a:t>person</a:t>
              </a:r>
              <a:endParaRPr lang="it-IT" dirty="0"/>
            </a:p>
          </p:txBody>
        </p:sp>
      </p:grpSp>
      <p:grpSp>
        <p:nvGrpSpPr>
          <p:cNvPr id="26" name="Gruppo 25">
            <a:extLst>
              <a:ext uri="{FF2B5EF4-FFF2-40B4-BE49-F238E27FC236}">
                <a16:creationId xmlns:a16="http://schemas.microsoft.com/office/drawing/2014/main" id="{77433E99-0407-2908-1556-85057713A464}"/>
              </a:ext>
            </a:extLst>
          </p:cNvPr>
          <p:cNvGrpSpPr/>
          <p:nvPr/>
        </p:nvGrpSpPr>
        <p:grpSpPr>
          <a:xfrm>
            <a:off x="9236114" y="5282859"/>
            <a:ext cx="1569720" cy="709268"/>
            <a:chOff x="1402080" y="2352029"/>
            <a:chExt cx="1569720" cy="709268"/>
          </a:xfrm>
        </p:grpSpPr>
        <p:sp>
          <p:nvSpPr>
            <p:cNvPr id="27" name="Rettangolo con angoli arrotondati 26">
              <a:extLst>
                <a:ext uri="{FF2B5EF4-FFF2-40B4-BE49-F238E27FC236}">
                  <a16:creationId xmlns:a16="http://schemas.microsoft.com/office/drawing/2014/main" id="{C5C3B0D6-2729-BE0A-0244-E65B6375CC16}"/>
                </a:ext>
              </a:extLst>
            </p:cNvPr>
            <p:cNvSpPr/>
            <p:nvPr/>
          </p:nvSpPr>
          <p:spPr>
            <a:xfrm>
              <a:off x="1402080" y="2352029"/>
              <a:ext cx="1569720" cy="709268"/>
            </a:xfrm>
            <a:prstGeom prst="roundRect">
              <a:avLst/>
            </a:prstGeom>
            <a:solidFill>
              <a:schemeClr val="bg1"/>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28" name="CasellaDiTesto 27">
              <a:extLst>
                <a:ext uri="{FF2B5EF4-FFF2-40B4-BE49-F238E27FC236}">
                  <a16:creationId xmlns:a16="http://schemas.microsoft.com/office/drawing/2014/main" id="{D8B2C0FC-7C6B-B375-AEA0-751D07E3A411}"/>
                </a:ext>
              </a:extLst>
            </p:cNvPr>
            <p:cNvSpPr txBox="1"/>
            <p:nvPr/>
          </p:nvSpPr>
          <p:spPr>
            <a:xfrm>
              <a:off x="1402080" y="2388604"/>
              <a:ext cx="1569720" cy="646331"/>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ctr"/>
              <a:r>
                <a:rPr lang="en-US" dirty="0"/>
                <a:t>the baby was a boy</a:t>
              </a:r>
              <a:endParaRPr lang="it-IT" dirty="0"/>
            </a:p>
          </p:txBody>
        </p:sp>
      </p:grpSp>
      <p:sp>
        <p:nvSpPr>
          <p:cNvPr id="29" name="CasellaDiTesto 28">
            <a:extLst>
              <a:ext uri="{FF2B5EF4-FFF2-40B4-BE49-F238E27FC236}">
                <a16:creationId xmlns:a16="http://schemas.microsoft.com/office/drawing/2014/main" id="{E2952AAB-2906-BFEB-9300-FC642AE3B43C}"/>
              </a:ext>
            </a:extLst>
          </p:cNvPr>
          <p:cNvSpPr txBox="1"/>
          <p:nvPr/>
        </p:nvSpPr>
        <p:spPr>
          <a:xfrm>
            <a:off x="8816206" y="6035440"/>
            <a:ext cx="2409533" cy="419217"/>
          </a:xfrm>
          <a:prstGeom prst="rect">
            <a:avLst/>
          </a:prstGeom>
          <a:noFill/>
        </p:spPr>
        <p:txBody>
          <a:bodyPr wrap="square" rtlCol="0">
            <a:spAutoFit/>
          </a:bodyPr>
          <a:lstStyle/>
          <a:p>
            <a:pPr algn="ctr">
              <a:lnSpc>
                <a:spcPct val="150000"/>
              </a:lnSpc>
            </a:pPr>
            <a:r>
              <a:rPr lang="en-US" sz="1600" dirty="0">
                <a:latin typeface="MonoLisa-Medium" panose="00000600000000000000" pitchFamily="2" charset="0"/>
              </a:rPr>
              <a:t>example</a:t>
            </a:r>
            <a:endParaRPr lang="it-IT" sz="2000" dirty="0"/>
          </a:p>
        </p:txBody>
      </p:sp>
    </p:spTree>
    <p:extLst>
      <p:ext uri="{BB962C8B-B14F-4D97-AF65-F5344CB8AC3E}">
        <p14:creationId xmlns:p14="http://schemas.microsoft.com/office/powerpoint/2010/main" val="25454048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left)">
                                      <p:cBhvr>
                                        <p:cTn id="14" dur="500"/>
                                        <p:tgtEl>
                                          <p:spTgt spid="12"/>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left)">
                                      <p:cBhvr>
                                        <p:cTn id="18" dur="500"/>
                                        <p:tgtEl>
                                          <p:spTgt spid="18"/>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500"/>
                                        <p:tgtEl>
                                          <p:spTgt spid="16"/>
                                        </p:tgtEl>
                                      </p:cBhvr>
                                    </p:animEffect>
                                  </p:childTnLst>
                                </p:cTn>
                              </p:par>
                              <p:par>
                                <p:cTn id="23" presetID="22" presetClass="entr" presetSubtype="8"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left)">
                                      <p:cBhvr>
                                        <p:cTn id="25" dur="500"/>
                                        <p:tgtEl>
                                          <p:spTgt spid="22"/>
                                        </p:tgtEl>
                                      </p:cBhvr>
                                    </p:animEffect>
                                  </p:childTnLst>
                                </p:cTn>
                              </p:par>
                            </p:childTnLst>
                          </p:cTn>
                        </p:par>
                        <p:par>
                          <p:cTn id="26" fill="hold">
                            <p:stCondLst>
                              <p:cond delay="2000"/>
                            </p:stCondLst>
                            <p:childTnLst>
                              <p:par>
                                <p:cTn id="27" presetID="22" presetClass="entr" presetSubtype="8"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left)">
                                      <p:cBhvr>
                                        <p:cTn id="29" dur="500"/>
                                        <p:tgtEl>
                                          <p:spTgt spid="19"/>
                                        </p:tgtEl>
                                      </p:cBhvr>
                                    </p:animEffect>
                                  </p:childTnLst>
                                </p:cTn>
                              </p:par>
                              <p:par>
                                <p:cTn id="30" presetID="22" presetClass="entr" presetSubtype="8" fill="hold" nodeType="with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wipe(left)">
                                      <p:cBhvr>
                                        <p:cTn id="32" dur="500"/>
                                        <p:tgtEl>
                                          <p:spTgt spid="30"/>
                                        </p:tgtEl>
                                      </p:cBhvr>
                                    </p:animEffect>
                                  </p:childTnLst>
                                </p:cTn>
                              </p:par>
                            </p:childTnLst>
                          </p:cTn>
                        </p:par>
                        <p:par>
                          <p:cTn id="33" fill="hold">
                            <p:stCondLst>
                              <p:cond delay="2500"/>
                            </p:stCondLst>
                            <p:childTnLst>
                              <p:par>
                                <p:cTn id="34" presetID="22" presetClass="entr" presetSubtype="8" fill="hold" nodeType="after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wipe(left)">
                                      <p:cBhvr>
                                        <p:cTn id="36" dur="500"/>
                                        <p:tgtEl>
                                          <p:spTgt spid="23"/>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left)">
                                      <p:cBhvr>
                                        <p:cTn id="39" dur="500"/>
                                        <p:tgtEl>
                                          <p:spTgt spid="17"/>
                                        </p:tgtEl>
                                      </p:cBhvr>
                                    </p:animEffect>
                                  </p:childTnLst>
                                </p:cTn>
                              </p:par>
                              <p:par>
                                <p:cTn id="40" presetID="22" presetClass="entr" presetSubtype="8" fill="hold"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wipe(left)">
                                      <p:cBhvr>
                                        <p:cTn id="42" dur="500"/>
                                        <p:tgtEl>
                                          <p:spTgt spid="26"/>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wipe(left)">
                                      <p:cBhvr>
                                        <p:cTn id="4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6" grpId="0"/>
      <p:bldP spid="17" grpId="0"/>
      <p:bldP spid="29"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e">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70BD21B179B1749B10B6700D890B8C6" ma:contentTypeVersion="0" ma:contentTypeDescription="Create a new document." ma:contentTypeScope="" ma:versionID="0b203c93e0e26a3a984f780d2ba223ac">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5B44E49-C0E3-42CF-8025-6AA2314C5C36}">
  <ds:schemaRefs>
    <ds:schemaRef ds:uri="http://schemas.microsoft.com/sharepoint/v3/contenttype/forms"/>
  </ds:schemaRefs>
</ds:datastoreItem>
</file>

<file path=customXml/itemProps2.xml><?xml version="1.0" encoding="utf-8"?>
<ds:datastoreItem xmlns:ds="http://schemas.openxmlformats.org/officeDocument/2006/customXml" ds:itemID="{F8444707-9632-47A0-9AF9-0B6588002B7B}">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A47F9CD-CEC7-4184-A11F-7BE050B859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1999</TotalTime>
  <Words>1394</Words>
  <Application>Microsoft Office PowerPoint</Application>
  <PresentationFormat>Widescreen</PresentationFormat>
  <Paragraphs>111</Paragraphs>
  <Slides>16</Slides>
  <Notes>1</Notes>
  <HiddenSlides>0</HiddenSlides>
  <MMClips>0</MMClips>
  <ScaleCrop>false</ScaleCrop>
  <HeadingPairs>
    <vt:vector size="8" baseType="variant">
      <vt:variant>
        <vt:lpstr>Caratteri utilizzati</vt:lpstr>
      </vt:variant>
      <vt:variant>
        <vt:i4>8</vt:i4>
      </vt:variant>
      <vt:variant>
        <vt:lpstr>Tema</vt:lpstr>
      </vt:variant>
      <vt:variant>
        <vt:i4>1</vt:i4>
      </vt:variant>
      <vt:variant>
        <vt:lpstr>Server OLE incorporati</vt:lpstr>
      </vt:variant>
      <vt:variant>
        <vt:i4>1</vt:i4>
      </vt:variant>
      <vt:variant>
        <vt:lpstr>Titoli diapositive</vt:lpstr>
      </vt:variant>
      <vt:variant>
        <vt:i4>16</vt:i4>
      </vt:variant>
    </vt:vector>
  </HeadingPairs>
  <TitlesOfParts>
    <vt:vector size="26" baseType="lpstr">
      <vt:lpstr>Arial</vt:lpstr>
      <vt:lpstr>Calibri</vt:lpstr>
      <vt:lpstr>DIN Alternate Bold</vt:lpstr>
      <vt:lpstr>Helvetica</vt:lpstr>
      <vt:lpstr>MonoLisa-Medium</vt:lpstr>
      <vt:lpstr>Tw Cen MT</vt:lpstr>
      <vt:lpstr>Tw Cen MT Condensed</vt:lpstr>
      <vt:lpstr>Wingdings 3</vt:lpstr>
      <vt:lpstr>Integrale</vt:lpstr>
      <vt:lpstr>Document</vt:lpstr>
      <vt:lpstr> Tecnologie Semantiche </vt:lpstr>
      <vt:lpstr>Overview</vt:lpstr>
      <vt:lpstr>Presentazione standard di PowerPoint</vt:lpstr>
      <vt:lpstr>Word Tokenization</vt:lpstr>
      <vt:lpstr>Stop World Removal</vt:lpstr>
      <vt:lpstr>PoS Tagging</vt:lpstr>
      <vt:lpstr>Correction</vt:lpstr>
      <vt:lpstr>Lemmatization</vt:lpstr>
      <vt:lpstr>Word Meaning Extraction</vt:lpstr>
      <vt:lpstr>Query on Dbpedia</vt:lpstr>
      <vt:lpstr>Noun Phrases Chunking</vt:lpstr>
      <vt:lpstr>Triples Extraction</vt:lpstr>
      <vt:lpstr>Further Semantic Information Extraction</vt:lpstr>
      <vt:lpstr>Coreference Resolution</vt:lpstr>
      <vt:lpstr>NER Tagging</vt:lpstr>
      <vt:lpstr>Thanks for the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GIUSEPPE GAETANO</dc:creator>
  <cp:lastModifiedBy>Giuseppe Gaetano</cp:lastModifiedBy>
  <cp:revision>43</cp:revision>
  <dcterms:created xsi:type="dcterms:W3CDTF">2021-01-22T10:26:05Z</dcterms:created>
  <dcterms:modified xsi:type="dcterms:W3CDTF">2022-07-25T17:18:50Z</dcterms:modified>
</cp:coreProperties>
</file>