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78" r:id="rId6"/>
    <p:sldId id="258" r:id="rId7"/>
    <p:sldId id="280" r:id="rId8"/>
    <p:sldId id="290" r:id="rId9"/>
    <p:sldId id="291" r:id="rId10"/>
    <p:sldId id="292" r:id="rId11"/>
    <p:sldId id="293" r:id="rId12"/>
    <p:sldId id="294" r:id="rId13"/>
    <p:sldId id="295" r:id="rId14"/>
    <p:sldId id="296" r:id="rId15"/>
    <p:sldId id="297" r:id="rId16"/>
    <p:sldId id="300" r:id="rId17"/>
    <p:sldId id="298" r:id="rId18"/>
    <p:sldId id="299" r:id="rId19"/>
    <p:sldId id="284"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7FCFE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1" autoAdjust="0"/>
    <p:restoredTop sz="95816" autoAdjust="0"/>
  </p:normalViewPr>
  <p:slideViewPr>
    <p:cSldViewPr snapToGrid="0">
      <p:cViewPr varScale="1">
        <p:scale>
          <a:sx n="111" d="100"/>
          <a:sy n="111" d="100"/>
        </p:scale>
        <p:origin x="900" y="-2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3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27F872-AEDF-4F19-8C8A-82F3E4C217A3}" type="datetime1">
              <a:rPr lang="it-IT" smtClean="0"/>
              <a:t>25/07/2022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D2113B-9DEB-4A4E-BD0D-4D90FBF86CE1}" type="slidenum">
              <a:rPr lang="it-IT" smtClean="0"/>
              <a:t>‹N›</a:t>
            </a:fld>
            <a:endParaRPr lang="it-IT"/>
          </a:p>
        </p:txBody>
      </p:sp>
    </p:spTree>
    <p:extLst>
      <p:ext uri="{BB962C8B-B14F-4D97-AF65-F5344CB8AC3E}">
        <p14:creationId xmlns:p14="http://schemas.microsoft.com/office/powerpoint/2010/main" val="199564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714D4-00D5-47E9-B33E-CC92ACB7A421}" type="datetime1">
              <a:rPr lang="it-IT" noProof="0" smtClean="0"/>
              <a:pPr/>
              <a:t>25/07/2022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it-IT" noProof="0" smtClean="0"/>
              <a:t>‹N›</a:t>
            </a:fld>
            <a:endParaRPr lang="it-IT"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4B725628-3A68-42F4-BA86-981817953149}" type="slidenum">
              <a:rPr lang="it-IT" smtClean="0"/>
              <a:t>1</a:t>
            </a:fld>
            <a:endParaRPr lang="it-IT"/>
          </a:p>
        </p:txBody>
      </p:sp>
    </p:spTree>
    <p:extLst>
      <p:ext uri="{BB962C8B-B14F-4D97-AF65-F5344CB8AC3E}">
        <p14:creationId xmlns:p14="http://schemas.microsoft.com/office/powerpoint/2010/main" val="85320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ottotito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lvl1pPr algn="l">
              <a:defRPr/>
            </a:lvl1pPr>
          </a:lstStyle>
          <a:p>
            <a:pPr rtl="0"/>
            <a:fld id="{34F94E18-F065-4F10-9A80-F2F43FC04409}"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CC6B5B18-2358-4555-8E76-672E58AC9362}"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762000"/>
            <a:ext cx="2628900" cy="5410200"/>
          </a:xfrm>
        </p:spPr>
        <p:txBody>
          <a:bodyPr vert="eaVert" lIns="45720" tIns="91440" rIns="45720" bIns="91440"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990601" y="762000"/>
            <a:ext cx="7581900" cy="5410200"/>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831FAC3-292B-479B-ACA0-71E77138CC8E}"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7" name="Connettore dirit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uoto 2">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6929960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90EFFBC8-5F30-4D2A-BE82-CD39B52EB024}"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EC9D4EE9-E599-4B1E-82AB-460B53CEA05B}"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024128" y="585216"/>
            <a:ext cx="9720072" cy="1499616"/>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24127"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5989320"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463F8BD9-10BF-4B0D-BD45-51E23EBD7104}" type="datetime1">
              <a:rPr lang="it-IT" noProof="0" smtClean="0"/>
              <a:t>25/07/2022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2412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noProof="0"/>
              <a:t>Fare clic per modificare gli stili del testo dello schema</a:t>
            </a:r>
          </a:p>
        </p:txBody>
      </p:sp>
      <p:sp>
        <p:nvSpPr>
          <p:cNvPr id="6" name="Segnaposto contenuto 5"/>
          <p:cNvSpPr>
            <a:spLocks noGrp="1"/>
          </p:cNvSpPr>
          <p:nvPr>
            <p:ph sz="quarter" idx="4"/>
          </p:nvPr>
        </p:nvSpPr>
        <p:spPr>
          <a:xfrm>
            <a:off x="599088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475A9A3-D8EF-41AD-9524-3BEBD7DBA01D}" type="datetime1">
              <a:rPr lang="it-IT" noProof="0" smtClean="0"/>
              <a:t>25/07/2022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D41EF106-1FA7-4273-9F72-950BDA8FD529}" type="datetime1">
              <a:rPr lang="it-IT" noProof="0" smtClean="0"/>
              <a:t>25/07/2022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DB6C41EA-C05F-4403-AC8E-8A678E944675}" type="datetime1">
              <a:rPr lang="it-IT" noProof="0" smtClean="0"/>
              <a:t>25/07/2022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o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it-IT" noProof="0"/>
              <a:t>Fare clic per modificare lo stile del titolo dello schema</a:t>
            </a:r>
          </a:p>
        </p:txBody>
      </p:sp>
      <p:sp>
        <p:nvSpPr>
          <p:cNvPr id="3" name="Segnaposto contenut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247BD61-F922-4B15-94A2-91A5E6BE590A}" type="datetime1">
              <a:rPr lang="it-IT" noProof="0" smtClean="0"/>
              <a:t>25/07/2022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C852BF6E-98AF-4BEE-9B78-AA2F52AD2024}" type="datetime1">
              <a:rPr lang="it-IT" noProof="0" smtClean="0"/>
              <a:t>25/07/2022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867E5644-1E61-4311-A31E-84CB9C7AA8A9}"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1EEA2E0D-FE90-4466-BCFB-772235A7CB54}" type="datetime1">
              <a:rPr lang="it-IT" noProof="0" smtClean="0"/>
              <a:t>25/07/2022</a:t>
            </a:fld>
            <a:endParaRPr lang="it-IT" noProof="0"/>
          </a:p>
        </p:txBody>
      </p:sp>
      <p:sp>
        <p:nvSpPr>
          <p:cNvPr id="5" name="Segnaposto piè di pa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it-IT" noProof="0"/>
          </a:p>
        </p:txBody>
      </p:sp>
      <p:sp>
        <p:nvSpPr>
          <p:cNvPr id="6" name="Segnaposto numero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it-IT" noProof="0" smtClean="0"/>
              <a:pPr/>
              <a:t>‹N›</a:t>
            </a:fld>
            <a:endParaRPr lang="it-IT" noProof="0"/>
          </a:p>
        </p:txBody>
      </p:sp>
      <p:cxnSp>
        <p:nvCxnSpPr>
          <p:cNvPr id="7" name="Connettore dirit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6.svg"/><Relationship Id="rId3" Type="http://schemas.openxmlformats.org/officeDocument/2006/relationships/image" Target="../media/image3.png"/><Relationship Id="rId7" Type="http://schemas.openxmlformats.org/officeDocument/2006/relationships/image" Target="../media/image30.png"/><Relationship Id="rId12"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1.emf"/><Relationship Id="rId5" Type="http://schemas.openxmlformats.org/officeDocument/2006/relationships/image" Target="../media/image28.png"/><Relationship Id="rId10" Type="http://schemas.openxmlformats.org/officeDocument/2006/relationships/oleObject" Target="../embeddings/oleObject1.bin"/><Relationship Id="rId4" Type="http://schemas.openxmlformats.org/officeDocument/2006/relationships/image" Target="../media/image4.jpe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github.com/GiuseppeGaetano/TecnologieSemantiche.git" TargetMode="External"/><Relationship Id="rId5" Type="http://schemas.openxmlformats.org/officeDocument/2006/relationships/image" Target="../media/image4.jpeg"/><Relationship Id="rId10"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e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4.jpe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6.png"/><Relationship Id="rId10" Type="http://schemas.openxmlformats.org/officeDocument/2006/relationships/image" Target="../media/image18.svg"/><Relationship Id="rId4" Type="http://schemas.openxmlformats.org/officeDocument/2006/relationships/image" Target="../media/image4.jpe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4.jpeg"/><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jpe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r="52456" b="-1"/>
          <a:stretch/>
        </p:blipFill>
        <p:spPr>
          <a:xfrm>
            <a:off x="0" y="0"/>
            <a:ext cx="12191980" cy="6858000"/>
          </a:xfrm>
          <a:prstGeom prst="rect">
            <a:avLst/>
          </a:prstGeom>
        </p:spPr>
      </p:pic>
      <p:sp>
        <p:nvSpPr>
          <p:cNvPr id="2" name="Titolo 1">
            <a:extLst>
              <a:ext uri="{FF2B5EF4-FFF2-40B4-BE49-F238E27FC236}">
                <a16:creationId xmlns:a16="http://schemas.microsoft.com/office/drawing/2014/main" id="{DE3D84FB-5D02-47D2-98FD-4F01A02E2AEA}"/>
              </a:ext>
            </a:extLst>
          </p:cNvPr>
          <p:cNvSpPr>
            <a:spLocks noGrp="1"/>
          </p:cNvSpPr>
          <p:nvPr>
            <p:ph type="ctrTitle"/>
          </p:nvPr>
        </p:nvSpPr>
        <p:spPr>
          <a:xfrm>
            <a:off x="396816" y="643467"/>
            <a:ext cx="7504979" cy="5571066"/>
          </a:xfrm>
        </p:spPr>
        <p:txBody>
          <a:bodyPr rtlCol="0">
            <a:normAutofit/>
          </a:bodyPr>
          <a:lstStyle/>
          <a:p>
            <a:r>
              <a:rPr lang="it-IT" sz="6600" dirty="0">
                <a:solidFill>
                  <a:schemeClr val="tx1"/>
                </a:solidFill>
              </a:rPr>
              <a:t> Tecnologie Semantiche</a:t>
            </a:r>
            <a:br>
              <a:rPr lang="it-IT" sz="6600" dirty="0">
                <a:solidFill>
                  <a:schemeClr val="tx1"/>
                </a:solidFill>
              </a:rPr>
            </a:br>
            <a:endParaRPr lang="it-IT" dirty="0">
              <a:solidFill>
                <a:schemeClr val="tx1"/>
              </a:solidFill>
            </a:endParaRPr>
          </a:p>
        </p:txBody>
      </p:sp>
      <p:sp>
        <p:nvSpPr>
          <p:cNvPr id="3" name="Sottotitolo 2">
            <a:extLst>
              <a:ext uri="{FF2B5EF4-FFF2-40B4-BE49-F238E27FC236}">
                <a16:creationId xmlns:a16="http://schemas.microsoft.com/office/drawing/2014/main" id="{E9F6641D-ADF3-40BD-9BA3-E740E77C8826}"/>
              </a:ext>
            </a:extLst>
          </p:cNvPr>
          <p:cNvSpPr>
            <a:spLocks noGrp="1"/>
          </p:cNvSpPr>
          <p:nvPr>
            <p:ph type="subTitle" idx="1"/>
          </p:nvPr>
        </p:nvSpPr>
        <p:spPr>
          <a:xfrm>
            <a:off x="8451608" y="643467"/>
            <a:ext cx="3096926" cy="5571066"/>
          </a:xfrm>
        </p:spPr>
        <p:txBody>
          <a:bodyPr rtlCol="0">
            <a:normAutofit/>
          </a:bodyPr>
          <a:lstStyle/>
          <a:p>
            <a:r>
              <a:rPr lang="it-IT" sz="2000" dirty="0">
                <a:solidFill>
                  <a:schemeClr val="tx1"/>
                </a:solidFill>
              </a:rPr>
              <a:t>Giuseppe Gaetano 0622701614</a:t>
            </a:r>
          </a:p>
          <a:p>
            <a:r>
              <a:rPr lang="it-IT" sz="2000" dirty="0">
                <a:solidFill>
                  <a:schemeClr val="tx1"/>
                </a:solidFill>
              </a:rPr>
              <a:t>Antonio Carbone 0622701554</a:t>
            </a:r>
          </a:p>
        </p:txBody>
      </p:sp>
      <p:cxnSp>
        <p:nvCxnSpPr>
          <p:cNvPr id="29" name="Straight Connector 2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417A1A91-1670-4675-B2DE-7816FE1C2EF2}"/>
              </a:ext>
            </a:extLst>
          </p:cNvPr>
          <p:cNvSpPr txBox="1"/>
          <p:nvPr/>
        </p:nvSpPr>
        <p:spPr>
          <a:xfrm>
            <a:off x="1759789" y="3570540"/>
            <a:ext cx="59781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Aft>
                <a:spcPts val="600"/>
              </a:spcAft>
            </a:pPr>
            <a:r>
              <a:rPr lang="it-IT" sz="2800" dirty="0" err="1">
                <a:ea typeface="+mn-lt"/>
                <a:cs typeface="+mn-lt"/>
              </a:rPr>
              <a:t>Relevant</a:t>
            </a:r>
            <a:r>
              <a:rPr lang="it-IT" sz="2800" dirty="0">
                <a:ea typeface="+mn-lt"/>
                <a:cs typeface="+mn-lt"/>
              </a:rPr>
              <a:t> </a:t>
            </a:r>
            <a:r>
              <a:rPr lang="it-IT" sz="2800" dirty="0" err="1">
                <a:ea typeface="+mn-lt"/>
                <a:cs typeface="+mn-lt"/>
              </a:rPr>
              <a:t>Semanti</a:t>
            </a:r>
            <a:r>
              <a:rPr lang="it-IT" sz="2800" dirty="0">
                <a:ea typeface="+mn-lt"/>
                <a:cs typeface="+mn-lt"/>
              </a:rPr>
              <a:t> Information </a:t>
            </a:r>
            <a:r>
              <a:rPr lang="it-IT" sz="2800" dirty="0" err="1">
                <a:ea typeface="+mn-lt"/>
                <a:cs typeface="+mn-lt"/>
              </a:rPr>
              <a:t>Extraction</a:t>
            </a:r>
            <a:endParaRPr lang="it-IT" sz="2800" dirty="0"/>
          </a:p>
        </p:txBody>
      </p:sp>
      <p:pic>
        <p:nvPicPr>
          <p:cNvPr id="5122" name="Picture 2">
            <a:extLst>
              <a:ext uri="{FF2B5EF4-FFF2-40B4-BE49-F238E27FC236}">
                <a16:creationId xmlns:a16="http://schemas.microsoft.com/office/drawing/2014/main" id="{349DC2F0-E679-402C-B0FE-7E82F51CAF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4" name="Picture 4">
            <a:extLst>
              <a:ext uri="{FF2B5EF4-FFF2-40B4-BE49-F238E27FC236}">
                <a16:creationId xmlns:a16="http://schemas.microsoft.com/office/drawing/2014/main" id="{1D49E3DD-203B-48FA-8357-DB36D749E0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189" y="79647"/>
            <a:ext cx="3397621" cy="1370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62570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0"/>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Query on </a:t>
            </a:r>
            <a:r>
              <a:rPr lang="en-US" sz="5400" dirty="0" err="1"/>
              <a:t>Dbpedia</a:t>
            </a:r>
            <a:endParaRPr lang="en-US" sz="5400" dirty="0"/>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966098"/>
          </a:xfrm>
          <a:prstGeom prst="rect">
            <a:avLst/>
          </a:prstGeom>
          <a:noFill/>
        </p:spPr>
        <p:txBody>
          <a:bodyPr wrap="square" rtlCol="0">
            <a:spAutoFit/>
          </a:bodyPr>
          <a:lstStyle/>
          <a:p>
            <a:pPr algn="just">
              <a:lnSpc>
                <a:spcPct val="150000"/>
              </a:lnSpc>
            </a:pPr>
            <a:r>
              <a:rPr lang="en-US" sz="2000" dirty="0"/>
              <a:t>Starting from the lists of </a:t>
            </a:r>
            <a:r>
              <a:rPr lang="en-US" sz="2000" dirty="0">
                <a:latin typeface="MonoLisa-Medium" panose="00000600000000000000" pitchFamily="2" charset="0"/>
              </a:rPr>
              <a:t>noun</a:t>
            </a:r>
            <a:r>
              <a:rPr lang="en-US" sz="2000" dirty="0"/>
              <a:t>, </a:t>
            </a:r>
            <a:r>
              <a:rPr lang="en-US" sz="2000" dirty="0">
                <a:latin typeface="MonoLisa-Medium" panose="00000600000000000000" pitchFamily="2" charset="0"/>
              </a:rPr>
              <a:t>adjective</a:t>
            </a:r>
            <a:r>
              <a:rPr lang="en-US" sz="2000" dirty="0"/>
              <a:t> and </a:t>
            </a:r>
            <a:r>
              <a:rPr lang="en-US" sz="2000" dirty="0">
                <a:latin typeface="MonoLisa-Medium" panose="00000600000000000000" pitchFamily="2" charset="0"/>
              </a:rPr>
              <a:t>verb</a:t>
            </a:r>
            <a:r>
              <a:rPr lang="en-US" sz="2000" dirty="0"/>
              <a:t> previously described, we made queries on </a:t>
            </a:r>
            <a:r>
              <a:rPr lang="en-US" sz="2000" dirty="0" err="1"/>
              <a:t>Dbpedia</a:t>
            </a:r>
            <a:r>
              <a:rPr lang="en-US" sz="2000" dirty="0"/>
              <a:t> to extract the information associated with the subject in question.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874907" y="3722226"/>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269391">
            <a:off x="6422344" y="4215822"/>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1469879" y="42982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904909" flipV="1">
            <a:off x="4301268" y="3809012"/>
            <a:ext cx="664865" cy="664865"/>
          </a:xfrm>
          <a:prstGeom prst="rect">
            <a:avLst/>
          </a:prstGeom>
          <a:effectLst>
            <a:outerShdw blurRad="50800" dist="38100" dir="2700000" algn="tl" rotWithShape="0">
              <a:prstClr val="black">
                <a:alpha val="40000"/>
              </a:prstClr>
            </a:outerShdw>
          </a:effectLst>
        </p:spPr>
      </p:pic>
      <p:grpSp>
        <p:nvGrpSpPr>
          <p:cNvPr id="31" name="Gruppo 30">
            <a:extLst>
              <a:ext uri="{FF2B5EF4-FFF2-40B4-BE49-F238E27FC236}">
                <a16:creationId xmlns:a16="http://schemas.microsoft.com/office/drawing/2014/main" id="{1F68306B-B903-0BF7-723F-0EBF8AD72196}"/>
              </a:ext>
            </a:extLst>
          </p:cNvPr>
          <p:cNvGrpSpPr/>
          <p:nvPr/>
        </p:nvGrpSpPr>
        <p:grpSpPr>
          <a:xfrm>
            <a:off x="775752" y="3253402"/>
            <a:ext cx="1588008" cy="495206"/>
            <a:chOff x="8854440" y="517122"/>
            <a:chExt cx="1588008" cy="495206"/>
          </a:xfrm>
        </p:grpSpPr>
        <p:sp>
          <p:nvSpPr>
            <p:cNvPr id="32" name="Rettangolo con angoli arrotondati 31">
              <a:extLst>
                <a:ext uri="{FF2B5EF4-FFF2-40B4-BE49-F238E27FC236}">
                  <a16:creationId xmlns:a16="http://schemas.microsoft.com/office/drawing/2014/main" id="{AAA69599-D16C-0CF0-4EA3-082EEA505C58}"/>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3E1CA9CC-D6C8-F9EC-D372-59707D94938B}"/>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pic>
        <p:nvPicPr>
          <p:cNvPr id="34" name="Immagine 33">
            <a:extLst>
              <a:ext uri="{FF2B5EF4-FFF2-40B4-BE49-F238E27FC236}">
                <a16:creationId xmlns:a16="http://schemas.microsoft.com/office/drawing/2014/main" id="{4E2E5A52-31F4-F5AD-9BA0-5958AAB28CB2}"/>
              </a:ext>
            </a:extLst>
          </p:cNvPr>
          <p:cNvPicPr>
            <a:picLocks noChangeAspect="1"/>
          </p:cNvPicPr>
          <p:nvPr/>
        </p:nvPicPr>
        <p:blipFill>
          <a:blip r:embed="rId7"/>
          <a:stretch>
            <a:fillRect/>
          </a:stretch>
        </p:blipFill>
        <p:spPr>
          <a:xfrm>
            <a:off x="2238963" y="4684205"/>
            <a:ext cx="3220683" cy="1380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CasellaDiTesto 34">
            <a:extLst>
              <a:ext uri="{FF2B5EF4-FFF2-40B4-BE49-F238E27FC236}">
                <a16:creationId xmlns:a16="http://schemas.microsoft.com/office/drawing/2014/main" id="{3F590403-4F10-13A1-7908-F7F96EE1612A}"/>
              </a:ext>
            </a:extLst>
          </p:cNvPr>
          <p:cNvSpPr txBox="1"/>
          <p:nvPr/>
        </p:nvSpPr>
        <p:spPr>
          <a:xfrm>
            <a:off x="3154455" y="6104162"/>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query</a:t>
            </a:r>
            <a:endParaRPr lang="it-IT" sz="2000" dirty="0"/>
          </a:p>
        </p:txBody>
      </p:sp>
      <p:pic>
        <p:nvPicPr>
          <p:cNvPr id="36" name="Picture 8" descr="DBpedia Dataset | Papers With Code">
            <a:extLst>
              <a:ext uri="{FF2B5EF4-FFF2-40B4-BE49-F238E27FC236}">
                <a16:creationId xmlns:a16="http://schemas.microsoft.com/office/drawing/2014/main" id="{04CAE586-C0C2-6FC9-ED2E-111B47897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9129" y="3215655"/>
            <a:ext cx="1526461" cy="940031"/>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grpSp>
        <p:nvGrpSpPr>
          <p:cNvPr id="37" name="Gruppo 36">
            <a:extLst>
              <a:ext uri="{FF2B5EF4-FFF2-40B4-BE49-F238E27FC236}">
                <a16:creationId xmlns:a16="http://schemas.microsoft.com/office/drawing/2014/main" id="{52D862F3-487C-2BA7-C30B-810C7D602E1B}"/>
              </a:ext>
            </a:extLst>
          </p:cNvPr>
          <p:cNvGrpSpPr/>
          <p:nvPr/>
        </p:nvGrpSpPr>
        <p:grpSpPr>
          <a:xfrm>
            <a:off x="7322777" y="3343418"/>
            <a:ext cx="4486183" cy="2409671"/>
            <a:chOff x="4009747" y="2119197"/>
            <a:chExt cx="4486183" cy="2409671"/>
          </a:xfrm>
          <a:effectLst>
            <a:reflection blurRad="6350" stA="50000" endA="300" endPos="38500" dist="50800" dir="5400000" sy="-100000" algn="bl" rotWithShape="0"/>
          </a:effectLst>
        </p:grpSpPr>
        <p:sp>
          <p:nvSpPr>
            <p:cNvPr id="38" name="Rettangolo con angoli arrotondati 37">
              <a:extLst>
                <a:ext uri="{FF2B5EF4-FFF2-40B4-BE49-F238E27FC236}">
                  <a16:creationId xmlns:a16="http://schemas.microsoft.com/office/drawing/2014/main" id="{C203F1D3-C35C-7090-B809-CA97A753E562}"/>
                </a:ext>
              </a:extLst>
            </p:cNvPr>
            <p:cNvSpPr/>
            <p:nvPr/>
          </p:nvSpPr>
          <p:spPr>
            <a:xfrm>
              <a:off x="4009748" y="2119197"/>
              <a:ext cx="4486182" cy="2409671"/>
            </a:xfrm>
            <a:prstGeom prst="roundRect">
              <a:avLst/>
            </a:prstGeom>
            <a:solidFill>
              <a:schemeClr val="bg1"/>
            </a:solidFill>
            <a:ln w="9525" cap="flat" cmpd="sng" algn="ctr">
              <a:solidFill>
                <a:schemeClr val="accent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9" name="CasellaDiTesto 38">
              <a:extLst>
                <a:ext uri="{FF2B5EF4-FFF2-40B4-BE49-F238E27FC236}">
                  <a16:creationId xmlns:a16="http://schemas.microsoft.com/office/drawing/2014/main" id="{2BAE9969-EC94-A9AE-DB6D-73D2855566C1}"/>
                </a:ext>
              </a:extLst>
            </p:cNvPr>
            <p:cNvSpPr txBox="1"/>
            <p:nvPr/>
          </p:nvSpPr>
          <p:spPr>
            <a:xfrm>
              <a:off x="4009747" y="2149974"/>
              <a:ext cx="4486181"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sz="1400" dirty="0"/>
                <a:t>Harry Potter</a:t>
              </a:r>
            </a:p>
          </p:txBody>
        </p:sp>
        <p:pic>
          <p:nvPicPr>
            <p:cNvPr id="40" name="Picture 6">
              <a:extLst>
                <a:ext uri="{FF2B5EF4-FFF2-40B4-BE49-F238E27FC236}">
                  <a16:creationId xmlns:a16="http://schemas.microsoft.com/office/drawing/2014/main" id="{998F56D3-B638-08E5-BB2F-EA23F4689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604" y="2507644"/>
              <a:ext cx="2344464" cy="797118"/>
            </a:xfrm>
            <a:prstGeom prst="rect">
              <a:avLst/>
            </a:prstGeom>
            <a:noFill/>
            <a:extLst>
              <a:ext uri="{909E8E84-426E-40DD-AFC4-6F175D3DCCD1}">
                <a14:hiddenFill xmlns:a14="http://schemas.microsoft.com/office/drawing/2010/main">
                  <a:solidFill>
                    <a:srgbClr val="FFFFFF"/>
                  </a:solidFill>
                </a14:hiddenFill>
              </a:ext>
            </a:extLst>
          </p:spPr>
        </p:pic>
        <p:sp>
          <p:nvSpPr>
            <p:cNvPr id="41" name="CasellaDiTesto 40">
              <a:extLst>
                <a:ext uri="{FF2B5EF4-FFF2-40B4-BE49-F238E27FC236}">
                  <a16:creationId xmlns:a16="http://schemas.microsoft.com/office/drawing/2014/main" id="{C5FA65F9-358F-5A78-C264-660CE38F1338}"/>
                </a:ext>
              </a:extLst>
            </p:cNvPr>
            <p:cNvSpPr txBox="1"/>
            <p:nvPr/>
          </p:nvSpPr>
          <p:spPr>
            <a:xfrm>
              <a:off x="4009747" y="3308333"/>
              <a:ext cx="4486181" cy="1169551"/>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sz="1400" dirty="0"/>
                <a:t>Harry Potter is a series of seven fantasy novels written by British author J. K. Rowling. The novels chronicle the lives of a young wizard, Harry Potter, and his friends Hermione Granger and Ron Weasley, all of whom are students at Hogwarts School of Witchcraft and Wizardry.</a:t>
              </a:r>
              <a:endParaRPr lang="it-IT" sz="1400" dirty="0"/>
            </a:p>
          </p:txBody>
        </p:sp>
      </p:grpSp>
    </p:spTree>
    <p:extLst>
      <p:ext uri="{BB962C8B-B14F-4D97-AF65-F5344CB8AC3E}">
        <p14:creationId xmlns:p14="http://schemas.microsoft.com/office/powerpoint/2010/main" val="3192926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Noun Phrases Chunking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674431"/>
            <a:ext cx="10389917" cy="1889428"/>
          </a:xfrm>
          <a:prstGeom prst="rect">
            <a:avLst/>
          </a:prstGeom>
          <a:noFill/>
        </p:spPr>
        <p:txBody>
          <a:bodyPr wrap="square" rtlCol="0">
            <a:spAutoFit/>
          </a:bodyPr>
          <a:lstStyle/>
          <a:p>
            <a:pPr algn="just">
              <a:lnSpc>
                <a:spcPct val="150000"/>
              </a:lnSpc>
            </a:pPr>
            <a:r>
              <a:rPr lang="en-US" sz="2000" dirty="0"/>
              <a:t>As we have seen, it is possible to decompose a sentence into tokens and then perform </a:t>
            </a:r>
            <a:r>
              <a:rPr lang="en-US" sz="2000" dirty="0" err="1"/>
              <a:t>PoS</a:t>
            </a:r>
            <a:r>
              <a:rPr lang="en-US" sz="2000" dirty="0"/>
              <a:t> Tagging to identify the parts of speech to which those words belong and then identify their type, but these simple operations do not provide enough meaningful information about the sentence, which is why that a chunking operation was performed.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CasellaDiTesto 30">
            <a:extLst>
              <a:ext uri="{FF2B5EF4-FFF2-40B4-BE49-F238E27FC236}">
                <a16:creationId xmlns:a16="http://schemas.microsoft.com/office/drawing/2014/main" id="{41DC7BEE-3D35-7382-461E-C0E9E07553D8}"/>
              </a:ext>
            </a:extLst>
          </p:cNvPr>
          <p:cNvSpPr txBox="1"/>
          <p:nvPr/>
        </p:nvSpPr>
        <p:spPr>
          <a:xfrm>
            <a:off x="865956" y="3613180"/>
            <a:ext cx="6065196" cy="2351093"/>
          </a:xfrm>
          <a:prstGeom prst="rect">
            <a:avLst/>
          </a:prstGeom>
          <a:noFill/>
        </p:spPr>
        <p:txBody>
          <a:bodyPr wrap="square" rtlCol="0">
            <a:spAutoFit/>
          </a:bodyPr>
          <a:lstStyle/>
          <a:p>
            <a:pPr algn="just">
              <a:lnSpc>
                <a:spcPct val="150000"/>
              </a:lnSpc>
            </a:pPr>
            <a:r>
              <a:rPr lang="en-US" sz="2000" dirty="0"/>
              <a:t>Chunking is the process of breaking down a text into sentences such as Noun Phrases, Verb Phrases, Adjective Phrases, Adverb Phrases, and Preposition Phrases, and is commonly used to extract the Noun Phrases (NP) from the sentence.</a:t>
            </a:r>
            <a:endParaRPr lang="it-IT" sz="2000" dirty="0"/>
          </a:p>
        </p:txBody>
      </p:sp>
      <p:pic>
        <p:nvPicPr>
          <p:cNvPr id="32" name="Picture 4" descr="Chunking in NLP: decoded. When I started learning text processing… | by  Nikita Bachani | Towards Data Science">
            <a:extLst>
              <a:ext uri="{FF2B5EF4-FFF2-40B4-BE49-F238E27FC236}">
                <a16:creationId xmlns:a16="http://schemas.microsoft.com/office/drawing/2014/main" id="{3374E4D5-3CF3-6E91-1BF3-C25966936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357" y="4151930"/>
            <a:ext cx="4383664" cy="898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CasellaDiTesto 32">
            <a:extLst>
              <a:ext uri="{FF2B5EF4-FFF2-40B4-BE49-F238E27FC236}">
                <a16:creationId xmlns:a16="http://schemas.microsoft.com/office/drawing/2014/main" id="{BEEDFD56-43E4-0281-EA4C-07402347664D}"/>
              </a:ext>
            </a:extLst>
          </p:cNvPr>
          <p:cNvSpPr txBox="1"/>
          <p:nvPr/>
        </p:nvSpPr>
        <p:spPr>
          <a:xfrm>
            <a:off x="865956" y="3563859"/>
            <a:ext cx="10356779" cy="1427763"/>
          </a:xfrm>
          <a:prstGeom prst="rect">
            <a:avLst/>
          </a:prstGeom>
          <a:noFill/>
        </p:spPr>
        <p:txBody>
          <a:bodyPr wrap="square" rtlCol="0">
            <a:spAutoFit/>
          </a:bodyPr>
          <a:lstStyle/>
          <a:p>
            <a:pPr algn="just">
              <a:lnSpc>
                <a:spcPct val="150000"/>
              </a:lnSpc>
            </a:pPr>
            <a:r>
              <a:rPr lang="en-US" sz="2000" dirty="0"/>
              <a:t>This process, essential for understanding the semantics of the text and in retrieving semantic information, was carried out by first defining a </a:t>
            </a:r>
            <a:r>
              <a:rPr lang="en-US" sz="2000" dirty="0" err="1"/>
              <a:t>RegExp</a:t>
            </a:r>
            <a:r>
              <a:rPr lang="en-US" sz="2000" dirty="0"/>
              <a:t> rule (</a:t>
            </a:r>
            <a:r>
              <a:rPr lang="en-US" sz="2000" dirty="0">
                <a:latin typeface="MonoLisa-Medium" panose="00000600000000000000" pitchFamily="2" charset="0"/>
              </a:rPr>
              <a:t>grammar</a:t>
            </a:r>
            <a:r>
              <a:rPr lang="en-US" sz="2000" dirty="0"/>
              <a:t>) for parsing the various tokens, that is</a:t>
            </a:r>
            <a:endParaRPr lang="it-IT" sz="2000" dirty="0"/>
          </a:p>
        </p:txBody>
      </p:sp>
      <p:sp>
        <p:nvSpPr>
          <p:cNvPr id="34" name="CasellaDiTesto 33">
            <a:extLst>
              <a:ext uri="{FF2B5EF4-FFF2-40B4-BE49-F238E27FC236}">
                <a16:creationId xmlns:a16="http://schemas.microsoft.com/office/drawing/2014/main" id="{1E386503-8A95-97A8-39B7-D093FF79BDF9}"/>
              </a:ext>
            </a:extLst>
          </p:cNvPr>
          <p:cNvSpPr txBox="1"/>
          <p:nvPr/>
        </p:nvSpPr>
        <p:spPr>
          <a:xfrm>
            <a:off x="1609505" y="5027127"/>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NP: {&lt;RB.*&gt;*&lt;DT&gt;?&lt;RB.*&gt;*&lt;JJ.*&gt;*&lt;NN.*&gt; |&lt;RB.*&gt;*&lt;JJ.*&gt;*&lt;PRP&gt;&lt;RB.*&gt;*}</a:t>
            </a:r>
            <a:endParaRPr lang="it-IT" sz="2000" dirty="0"/>
          </a:p>
        </p:txBody>
      </p:sp>
      <p:sp>
        <p:nvSpPr>
          <p:cNvPr id="35" name="CasellaDiTesto 34">
            <a:extLst>
              <a:ext uri="{FF2B5EF4-FFF2-40B4-BE49-F238E27FC236}">
                <a16:creationId xmlns:a16="http://schemas.microsoft.com/office/drawing/2014/main" id="{40FF454E-0E5E-C964-2464-A0BCE625879C}"/>
              </a:ext>
            </a:extLst>
          </p:cNvPr>
          <p:cNvSpPr txBox="1"/>
          <p:nvPr/>
        </p:nvSpPr>
        <p:spPr>
          <a:xfrm>
            <a:off x="1609505" y="5719023"/>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VP: {&lt;VB.*&gt;?&lt;RB.*&gt;*&lt;VB.*&gt;*}</a:t>
            </a:r>
            <a:endParaRPr lang="it-IT" sz="2000" dirty="0"/>
          </a:p>
        </p:txBody>
      </p:sp>
    </p:spTree>
    <p:extLst>
      <p:ext uri="{BB962C8B-B14F-4D97-AF65-F5344CB8AC3E}">
        <p14:creationId xmlns:p14="http://schemas.microsoft.com/office/powerpoint/2010/main" val="315871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1" grpId="1"/>
      <p:bldP spid="33"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Triples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591930"/>
            <a:ext cx="10389917" cy="2812758"/>
          </a:xfrm>
          <a:prstGeom prst="rect">
            <a:avLst/>
          </a:prstGeom>
          <a:noFill/>
        </p:spPr>
        <p:txBody>
          <a:bodyPr wrap="square" rtlCol="0">
            <a:spAutoFit/>
          </a:bodyPr>
          <a:lstStyle/>
          <a:p>
            <a:pPr algn="just">
              <a:lnSpc>
                <a:spcPct val="150000"/>
              </a:lnSpc>
            </a:pPr>
            <a:r>
              <a:rPr lang="en-US" sz="2000" dirty="0"/>
              <a:t>To extract the triples from the text provided, we started from the Noun Phrases and the Verb Phrases obtained with the chunking operation, to define the triples as </a:t>
            </a:r>
            <a:r>
              <a:rPr lang="it-IT" sz="2000" dirty="0"/>
              <a:t>NP – VP – NP</a:t>
            </a:r>
            <a:r>
              <a:rPr lang="en-US" sz="2000" dirty="0"/>
              <a:t> sequences.</a:t>
            </a:r>
          </a:p>
          <a:p>
            <a:pPr algn="just">
              <a:lnSpc>
                <a:spcPct val="150000"/>
              </a:lnSpc>
            </a:pPr>
            <a:r>
              <a:rPr lang="en-US" sz="2000" dirty="0"/>
              <a:t>By defining the functions </a:t>
            </a:r>
            <a:r>
              <a:rPr lang="en-US" dirty="0" err="1">
                <a:latin typeface="MonoLisa-Medium" panose="00000600000000000000" pitchFamily="2" charset="0"/>
              </a:rPr>
              <a:t>get_nl_text_from_np</a:t>
            </a:r>
            <a:r>
              <a:rPr lang="en-US" dirty="0">
                <a:latin typeface="MonoLisa-Medium" panose="00000600000000000000" pitchFamily="2" charset="0"/>
              </a:rPr>
              <a:t>(np)</a:t>
            </a:r>
            <a:r>
              <a:rPr lang="en-US" sz="2000" dirty="0">
                <a:latin typeface="MonoLisa-Medium" panose="00000600000000000000" pitchFamily="2" charset="0"/>
              </a:rPr>
              <a:t> </a:t>
            </a:r>
            <a:r>
              <a:rPr lang="en-US" sz="2000" dirty="0"/>
              <a:t>and </a:t>
            </a:r>
            <a:r>
              <a:rPr lang="en-US" dirty="0" err="1">
                <a:latin typeface="MonoLisa-Medium" panose="00000600000000000000" pitchFamily="2" charset="0"/>
              </a:rPr>
              <a:t>get_nl_text_from_vp</a:t>
            </a:r>
            <a:r>
              <a:rPr lang="en-US" dirty="0">
                <a:latin typeface="MonoLisa-Medium" panose="00000600000000000000" pitchFamily="2" charset="0"/>
              </a:rPr>
              <a:t>(</a:t>
            </a:r>
            <a:r>
              <a:rPr lang="en-US" dirty="0" err="1">
                <a:latin typeface="MonoLisa-Medium" panose="00000600000000000000" pitchFamily="2" charset="0"/>
              </a:rPr>
              <a:t>vp</a:t>
            </a:r>
            <a:r>
              <a:rPr lang="en-US" dirty="0">
                <a:latin typeface="MonoLisa-Medium" panose="00000600000000000000" pitchFamily="2" charset="0"/>
              </a:rPr>
              <a:t>)</a:t>
            </a:r>
            <a:r>
              <a:rPr lang="en-US" sz="2000" dirty="0"/>
              <a:t>, we obtained the triples in natural language by eliminating all the constructs inserted during the chunking phase such as the brackets, the </a:t>
            </a:r>
            <a:r>
              <a:rPr lang="en-US" sz="2000" dirty="0" err="1"/>
              <a:t>PoS</a:t>
            </a:r>
            <a:r>
              <a:rPr lang="en-US" sz="2000" dirty="0"/>
              <a:t> tags and the names of the Noun Phrases and Verb Phrases obtained.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1" name="Gruppo 30">
            <a:extLst>
              <a:ext uri="{FF2B5EF4-FFF2-40B4-BE49-F238E27FC236}">
                <a16:creationId xmlns:a16="http://schemas.microsoft.com/office/drawing/2014/main" id="{EEB58AA5-2E69-DD72-319C-44445347A4DA}"/>
              </a:ext>
            </a:extLst>
          </p:cNvPr>
          <p:cNvGrpSpPr/>
          <p:nvPr/>
        </p:nvGrpSpPr>
        <p:grpSpPr>
          <a:xfrm>
            <a:off x="6577431" y="4308596"/>
            <a:ext cx="2209798" cy="932204"/>
            <a:chOff x="6385562" y="3118588"/>
            <a:chExt cx="2209798" cy="932204"/>
          </a:xfrm>
          <a:effectLst>
            <a:reflection blurRad="6350" stA="50000" endA="300" endPos="38500" dist="50800" dir="5400000" sy="-100000" algn="bl" rotWithShape="0"/>
          </a:effectLst>
        </p:grpSpPr>
        <p:sp>
          <p:nvSpPr>
            <p:cNvPr id="32" name="Rettangolo con angoli arrotondati 31">
              <a:extLst>
                <a:ext uri="{FF2B5EF4-FFF2-40B4-BE49-F238E27FC236}">
                  <a16:creationId xmlns:a16="http://schemas.microsoft.com/office/drawing/2014/main" id="{C7B48943-8AD9-36ED-58F5-3F6D06B9FC87}"/>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2C78C38E-A0A8-504F-92E6-90931482129D}"/>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a:t>NP – VP – NP</a:t>
              </a:r>
            </a:p>
          </p:txBody>
        </p:sp>
      </p:grpSp>
      <p:grpSp>
        <p:nvGrpSpPr>
          <p:cNvPr id="34" name="Gruppo 33">
            <a:extLst>
              <a:ext uri="{FF2B5EF4-FFF2-40B4-BE49-F238E27FC236}">
                <a16:creationId xmlns:a16="http://schemas.microsoft.com/office/drawing/2014/main" id="{B9057BCA-152D-EE09-BF8A-8CB0E2BC6C06}"/>
              </a:ext>
            </a:extLst>
          </p:cNvPr>
          <p:cNvGrpSpPr/>
          <p:nvPr/>
        </p:nvGrpSpPr>
        <p:grpSpPr>
          <a:xfrm>
            <a:off x="865956" y="4527632"/>
            <a:ext cx="3986784" cy="496616"/>
            <a:chOff x="1280160" y="3117178"/>
            <a:chExt cx="3986784" cy="496616"/>
          </a:xfrm>
          <a:effectLst>
            <a:reflection blurRad="6350" stA="50000" endA="300" endPos="38500" dist="50800" dir="5400000" sy="-100000" algn="bl" rotWithShape="0"/>
          </a:effectLst>
        </p:grpSpPr>
        <p:grpSp>
          <p:nvGrpSpPr>
            <p:cNvPr id="35" name="Gruppo 34">
              <a:extLst>
                <a:ext uri="{FF2B5EF4-FFF2-40B4-BE49-F238E27FC236}">
                  <a16:creationId xmlns:a16="http://schemas.microsoft.com/office/drawing/2014/main" id="{5C5D1862-6B98-D9B0-9F52-FE5626A7EA4E}"/>
                </a:ext>
              </a:extLst>
            </p:cNvPr>
            <p:cNvGrpSpPr/>
            <p:nvPr/>
          </p:nvGrpSpPr>
          <p:grpSpPr>
            <a:xfrm>
              <a:off x="1280160" y="3117178"/>
              <a:ext cx="1078992" cy="495206"/>
              <a:chOff x="1280160" y="3117178"/>
              <a:chExt cx="1078992" cy="495206"/>
            </a:xfrm>
          </p:grpSpPr>
          <p:sp>
            <p:nvSpPr>
              <p:cNvPr id="44" name="Rettangolo con angoli arrotondati 43">
                <a:extLst>
                  <a:ext uri="{FF2B5EF4-FFF2-40B4-BE49-F238E27FC236}">
                    <a16:creationId xmlns:a16="http://schemas.microsoft.com/office/drawing/2014/main" id="{0B162638-631B-8285-3C67-1F7F0F5E884C}"/>
                  </a:ext>
                </a:extLst>
              </p:cNvPr>
              <p:cNvSpPr/>
              <p:nvPr/>
            </p:nvSpPr>
            <p:spPr>
              <a:xfrm>
                <a:off x="1280160"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5" name="CasellaDiTesto 44">
                <a:extLst>
                  <a:ext uri="{FF2B5EF4-FFF2-40B4-BE49-F238E27FC236}">
                    <a16:creationId xmlns:a16="http://schemas.microsoft.com/office/drawing/2014/main" id="{80606529-0906-285D-94D0-461B39125861}"/>
                  </a:ext>
                </a:extLst>
              </p:cNvPr>
              <p:cNvSpPr txBox="1"/>
              <p:nvPr/>
            </p:nvSpPr>
            <p:spPr>
              <a:xfrm>
                <a:off x="1280160"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grpSp>
          <p:nvGrpSpPr>
            <p:cNvPr id="36" name="Gruppo 35">
              <a:extLst>
                <a:ext uri="{FF2B5EF4-FFF2-40B4-BE49-F238E27FC236}">
                  <a16:creationId xmlns:a16="http://schemas.microsoft.com/office/drawing/2014/main" id="{87EBFDEC-3FB1-CA62-3A20-B09A1DBF308C}"/>
                </a:ext>
              </a:extLst>
            </p:cNvPr>
            <p:cNvGrpSpPr/>
            <p:nvPr/>
          </p:nvGrpSpPr>
          <p:grpSpPr>
            <a:xfrm>
              <a:off x="2734056" y="3117178"/>
              <a:ext cx="1078992" cy="495206"/>
              <a:chOff x="2734056" y="3117178"/>
              <a:chExt cx="1078992" cy="495206"/>
            </a:xfrm>
          </p:grpSpPr>
          <p:sp>
            <p:nvSpPr>
              <p:cNvPr id="42" name="Rettangolo con angoli arrotondati 41">
                <a:extLst>
                  <a:ext uri="{FF2B5EF4-FFF2-40B4-BE49-F238E27FC236}">
                    <a16:creationId xmlns:a16="http://schemas.microsoft.com/office/drawing/2014/main" id="{762B3407-0086-AEC4-2C15-187EF2F1F236}"/>
                  </a:ext>
                </a:extLst>
              </p:cNvPr>
              <p:cNvSpPr/>
              <p:nvPr/>
            </p:nvSpPr>
            <p:spPr>
              <a:xfrm>
                <a:off x="2734056"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3" name="CasellaDiTesto 42">
                <a:extLst>
                  <a:ext uri="{FF2B5EF4-FFF2-40B4-BE49-F238E27FC236}">
                    <a16:creationId xmlns:a16="http://schemas.microsoft.com/office/drawing/2014/main" id="{F6A06DD6-58B4-ED91-C38C-DF5A4429F697}"/>
                  </a:ext>
                </a:extLst>
              </p:cNvPr>
              <p:cNvSpPr txBox="1"/>
              <p:nvPr/>
            </p:nvSpPr>
            <p:spPr>
              <a:xfrm>
                <a:off x="2734056"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VP</a:t>
                </a:r>
              </a:p>
            </p:txBody>
          </p:sp>
        </p:grpSp>
        <p:grpSp>
          <p:nvGrpSpPr>
            <p:cNvPr id="37" name="Gruppo 36">
              <a:extLst>
                <a:ext uri="{FF2B5EF4-FFF2-40B4-BE49-F238E27FC236}">
                  <a16:creationId xmlns:a16="http://schemas.microsoft.com/office/drawing/2014/main" id="{FBFC4A98-B8B9-5BDC-8776-C84108470024}"/>
                </a:ext>
              </a:extLst>
            </p:cNvPr>
            <p:cNvGrpSpPr/>
            <p:nvPr/>
          </p:nvGrpSpPr>
          <p:grpSpPr>
            <a:xfrm>
              <a:off x="4187952" y="3118588"/>
              <a:ext cx="1078992" cy="495206"/>
              <a:chOff x="4187952" y="3118588"/>
              <a:chExt cx="1078992" cy="495206"/>
            </a:xfrm>
          </p:grpSpPr>
          <p:sp>
            <p:nvSpPr>
              <p:cNvPr id="40" name="Rettangolo con angoli arrotondati 39">
                <a:extLst>
                  <a:ext uri="{FF2B5EF4-FFF2-40B4-BE49-F238E27FC236}">
                    <a16:creationId xmlns:a16="http://schemas.microsoft.com/office/drawing/2014/main" id="{30645EEB-8BEA-7C51-23BA-BE91C2E29F38}"/>
                  </a:ext>
                </a:extLst>
              </p:cNvPr>
              <p:cNvSpPr/>
              <p:nvPr/>
            </p:nvSpPr>
            <p:spPr>
              <a:xfrm>
                <a:off x="4187952" y="311858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32546893-4B8B-07C6-D266-AFD610AF3A42}"/>
                  </a:ext>
                </a:extLst>
              </p:cNvPr>
              <p:cNvSpPr txBox="1"/>
              <p:nvPr/>
            </p:nvSpPr>
            <p:spPr>
              <a:xfrm>
                <a:off x="4187952" y="318152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sp>
          <p:nvSpPr>
            <p:cNvPr id="38" name="CasellaDiTesto 37">
              <a:extLst>
                <a:ext uri="{FF2B5EF4-FFF2-40B4-BE49-F238E27FC236}">
                  <a16:creationId xmlns:a16="http://schemas.microsoft.com/office/drawing/2014/main" id="{FB4048AA-A8BC-B5CE-45BA-462990F08507}"/>
                </a:ext>
              </a:extLst>
            </p:cNvPr>
            <p:cNvSpPr txBox="1"/>
            <p:nvPr/>
          </p:nvSpPr>
          <p:spPr>
            <a:xfrm>
              <a:off x="2276857"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sp>
          <p:nvSpPr>
            <p:cNvPr id="39" name="CasellaDiTesto 38">
              <a:extLst>
                <a:ext uri="{FF2B5EF4-FFF2-40B4-BE49-F238E27FC236}">
                  <a16:creationId xmlns:a16="http://schemas.microsoft.com/office/drawing/2014/main" id="{BEB5074F-A30E-A0A4-B25E-A5C2C88216BD}"/>
                </a:ext>
              </a:extLst>
            </p:cNvPr>
            <p:cNvSpPr txBox="1"/>
            <p:nvPr/>
          </p:nvSpPr>
          <p:spPr>
            <a:xfrm>
              <a:off x="3730753"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grpSp>
      <p:pic>
        <p:nvPicPr>
          <p:cNvPr id="46" name="Elemento grafico 45" descr="Freccia: diritta con riempimento a tinta unita">
            <a:extLst>
              <a:ext uri="{FF2B5EF4-FFF2-40B4-BE49-F238E27FC236}">
                <a16:creationId xmlns:a16="http://schemas.microsoft.com/office/drawing/2014/main" id="{AA9E6137-95B9-E833-984A-D3F822DCA2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5329086" y="4388698"/>
            <a:ext cx="772000" cy="772000"/>
          </a:xfrm>
          <a:prstGeom prst="rect">
            <a:avLst/>
          </a:prstGeom>
          <a:effectLst>
            <a:reflection blurRad="6350" stA="50000" endA="300" endPos="38500" dist="50800" dir="5400000" sy="-100000" algn="bl" rotWithShape="0"/>
          </a:effectLst>
        </p:spPr>
      </p:pic>
      <p:pic>
        <p:nvPicPr>
          <p:cNvPr id="47" name="Elemento grafico 46" descr="Freccia: diritta con riempimento a tinta unita">
            <a:extLst>
              <a:ext uri="{FF2B5EF4-FFF2-40B4-BE49-F238E27FC236}">
                <a16:creationId xmlns:a16="http://schemas.microsoft.com/office/drawing/2014/main" id="{0C43F26C-58CB-EF0F-22AF-D97320D958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9263574" y="4388699"/>
            <a:ext cx="772000" cy="772000"/>
          </a:xfrm>
          <a:prstGeom prst="rect">
            <a:avLst/>
          </a:prstGeom>
          <a:effectLst>
            <a:reflection blurRad="6350" stA="50000" endA="300" endPos="38500" dist="50800" dir="5400000" sy="-100000" algn="bl" rotWithShape="0"/>
          </a:effectLst>
        </p:spPr>
      </p:pic>
      <p:pic>
        <p:nvPicPr>
          <p:cNvPr id="11266" name="Picture 2" descr="File di estensione .CSV Cosa sono e come si apre questo tipo di file? -  Mania informatica">
            <a:extLst>
              <a:ext uri="{FF2B5EF4-FFF2-40B4-BE49-F238E27FC236}">
                <a16:creationId xmlns:a16="http://schemas.microsoft.com/office/drawing/2014/main" id="{B72D2867-E48B-448F-2722-8F55E983EC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1919" y="4201152"/>
            <a:ext cx="831719" cy="1039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 name="CasellaDiTesto 47">
            <a:extLst>
              <a:ext uri="{FF2B5EF4-FFF2-40B4-BE49-F238E27FC236}">
                <a16:creationId xmlns:a16="http://schemas.microsoft.com/office/drawing/2014/main" id="{51989C75-BC12-5617-BED8-5DFBE1CDC7BE}"/>
              </a:ext>
            </a:extLst>
          </p:cNvPr>
          <p:cNvSpPr txBox="1"/>
          <p:nvPr/>
        </p:nvSpPr>
        <p:spPr>
          <a:xfrm>
            <a:off x="865955" y="1858979"/>
            <a:ext cx="10389917" cy="1889428"/>
          </a:xfrm>
          <a:prstGeom prst="rect">
            <a:avLst/>
          </a:prstGeom>
          <a:noFill/>
        </p:spPr>
        <p:txBody>
          <a:bodyPr wrap="square" rtlCol="0">
            <a:spAutoFit/>
          </a:bodyPr>
          <a:lstStyle/>
          <a:p>
            <a:pPr algn="just">
              <a:lnSpc>
                <a:spcPct val="150000"/>
              </a:lnSpc>
            </a:pPr>
            <a:r>
              <a:rPr lang="en-US" sz="2000" dirty="0"/>
              <a:t>It has to be noted that after several tests carried out with and without Stop Word Removal, we noted the information content eliminated by this operation, even if small, negatively affected the quality of the Noun Phrases and Verb Phrases extraction and consequently negatively affected the quality of the triples extracted.</a:t>
            </a:r>
            <a:endParaRPr lang="it-IT" sz="2000" dirty="0"/>
          </a:p>
        </p:txBody>
      </p:sp>
    </p:spTree>
    <p:extLst>
      <p:ext uri="{BB962C8B-B14F-4D97-AF65-F5344CB8AC3E}">
        <p14:creationId xmlns:p14="http://schemas.microsoft.com/office/powerpoint/2010/main" val="237343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266"/>
                                        </p:tgtEl>
                                        <p:attrNameLst>
                                          <p:attrName>style.visibility</p:attrName>
                                        </p:attrNameLst>
                                      </p:cBhvr>
                                      <p:to>
                                        <p:strVal val="visible"/>
                                      </p:to>
                                    </p:set>
                                    <p:animEffect transition="in" filter="wipe(left)">
                                      <p:cBhvr>
                                        <p:cTn id="27" dur="500"/>
                                        <p:tgtEl>
                                          <p:spTgt spid="112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a:xfrm>
            <a:off x="1024128" y="585216"/>
            <a:ext cx="10231746" cy="1499616"/>
          </a:xfrm>
        </p:spPr>
        <p:txBody>
          <a:bodyPr/>
          <a:lstStyle/>
          <a:p>
            <a:r>
              <a:rPr lang="en-US" sz="5400" dirty="0"/>
              <a:t>Further Semantic Information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931289"/>
            <a:ext cx="10389917" cy="966098"/>
          </a:xfrm>
          <a:prstGeom prst="rect">
            <a:avLst/>
          </a:prstGeom>
          <a:noFill/>
        </p:spPr>
        <p:txBody>
          <a:bodyPr wrap="square" rtlCol="0">
            <a:spAutoFit/>
          </a:bodyPr>
          <a:lstStyle/>
          <a:p>
            <a:pPr algn="just">
              <a:lnSpc>
                <a:spcPct val="150000"/>
              </a:lnSpc>
            </a:pPr>
            <a:r>
              <a:rPr lang="it-IT" sz="2000" dirty="0"/>
              <a:t>At the end, </a:t>
            </a:r>
            <a:r>
              <a:rPr lang="it-IT" sz="2000" dirty="0" err="1"/>
              <a:t>we</a:t>
            </a:r>
            <a:r>
              <a:rPr lang="it-IT" sz="2000" dirty="0"/>
              <a:t> </a:t>
            </a:r>
            <a:r>
              <a:rPr lang="it-IT" sz="2000" dirty="0" err="1"/>
              <a:t>carried</a:t>
            </a:r>
            <a:r>
              <a:rPr lang="it-IT" sz="2000" dirty="0"/>
              <a:t> out </a:t>
            </a:r>
            <a:r>
              <a:rPr lang="it-IT" sz="2000" dirty="0" err="1"/>
              <a:t>two</a:t>
            </a:r>
            <a:r>
              <a:rPr lang="it-IT" sz="2000" dirty="0"/>
              <a:t> </a:t>
            </a:r>
            <a:r>
              <a:rPr lang="it-IT" sz="2000" dirty="0" err="1"/>
              <a:t>further</a:t>
            </a:r>
            <a:r>
              <a:rPr lang="it-IT" sz="2000" dirty="0"/>
              <a:t> </a:t>
            </a:r>
            <a:r>
              <a:rPr lang="it-IT" sz="2000" dirty="0" err="1"/>
              <a:t>operation</a:t>
            </a:r>
            <a:r>
              <a:rPr lang="it-IT" sz="2000" dirty="0"/>
              <a:t> of Semantic Information </a:t>
            </a:r>
            <a:r>
              <a:rPr lang="it-IT" sz="2000" dirty="0" err="1"/>
              <a:t>Extraction</a:t>
            </a:r>
            <a:r>
              <a:rPr lang="it-IT" sz="2000" dirty="0"/>
              <a:t>, </a:t>
            </a:r>
            <a:r>
              <a:rPr lang="it-IT" sz="2000" dirty="0" err="1"/>
              <a:t>Coreference</a:t>
            </a:r>
            <a:r>
              <a:rPr lang="it-IT" sz="2000" dirty="0"/>
              <a:t> </a:t>
            </a:r>
            <a:r>
              <a:rPr lang="it-IT" sz="2000" dirty="0" err="1"/>
              <a:t>Resolution</a:t>
            </a:r>
            <a:r>
              <a:rPr lang="it-IT" sz="2000" dirty="0"/>
              <a:t> and NER Tagging, </a:t>
            </a:r>
            <a:r>
              <a:rPr lang="it-IT" sz="2000" dirty="0" err="1"/>
              <a:t>starting</a:t>
            </a:r>
            <a:r>
              <a:rPr lang="it-IT" sz="2000" dirty="0"/>
              <a:t> from the </a:t>
            </a:r>
            <a:r>
              <a:rPr lang="it-IT" sz="2000" dirty="0" err="1"/>
              <a:t>natural</a:t>
            </a:r>
            <a:r>
              <a:rPr lang="it-IT" sz="2000" dirty="0"/>
              <a:t> </a:t>
            </a:r>
            <a:r>
              <a:rPr lang="it-IT" sz="2000" dirty="0" err="1"/>
              <a:t>language</a:t>
            </a:r>
            <a:r>
              <a:rPr lang="it-IT" sz="2000" dirty="0"/>
              <a:t> text.</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9" name="Picture 4" descr="Comprensione della necessità di NLP nel tuo chatbot - Sociallibreria">
            <a:extLst>
              <a:ext uri="{FF2B5EF4-FFF2-40B4-BE49-F238E27FC236}">
                <a16:creationId xmlns:a16="http://schemas.microsoft.com/office/drawing/2014/main" id="{4937D4EE-0B40-9663-C5A7-189F121FEF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126" y="3535660"/>
            <a:ext cx="3279748" cy="2018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0" name="Picture 8" descr="Document, note, paper, text icon - Free download">
            <a:extLst>
              <a:ext uri="{FF2B5EF4-FFF2-40B4-BE49-F238E27FC236}">
                <a16:creationId xmlns:a16="http://schemas.microsoft.com/office/drawing/2014/main" id="{A26CE0AF-EBB2-0131-4A36-6E59ED4783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837" y="3202373"/>
            <a:ext cx="1107188" cy="1107188"/>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51" name="Elemento grafico 50" descr="Indietro con riempimento a tinta unita">
            <a:extLst>
              <a:ext uri="{FF2B5EF4-FFF2-40B4-BE49-F238E27FC236}">
                <a16:creationId xmlns:a16="http://schemas.microsoft.com/office/drawing/2014/main" id="{93E1DAC8-1992-A080-9AB4-2633F52885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673356">
            <a:off x="3166180" y="4212380"/>
            <a:ext cx="664865" cy="664865"/>
          </a:xfrm>
          <a:prstGeom prst="rect">
            <a:avLst/>
          </a:prstGeom>
          <a:effectLst>
            <a:outerShdw blurRad="50800" dist="38100" dir="2700000" algn="tl" rotWithShape="0">
              <a:prstClr val="black">
                <a:alpha val="40000"/>
              </a:prstClr>
            </a:outerShdw>
          </a:effectLst>
        </p:spPr>
      </p:pic>
      <p:pic>
        <p:nvPicPr>
          <p:cNvPr id="52" name="Elemento grafico 51" descr="Indietro con riempimento a tinta unita">
            <a:extLst>
              <a:ext uri="{FF2B5EF4-FFF2-40B4-BE49-F238E27FC236}">
                <a16:creationId xmlns:a16="http://schemas.microsoft.com/office/drawing/2014/main" id="{33CC1C74-3BC2-9BA9-9F31-006F89BB6E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412315">
            <a:off x="7899432" y="3697406"/>
            <a:ext cx="664865" cy="664865"/>
          </a:xfrm>
          <a:prstGeom prst="rect">
            <a:avLst/>
          </a:prstGeom>
          <a:effectLst>
            <a:outerShdw blurRad="50800" dist="38100" dir="2700000" algn="tl" rotWithShape="0">
              <a:prstClr val="black">
                <a:alpha val="40000"/>
              </a:prstClr>
            </a:outerShdw>
          </a:effectLst>
        </p:spPr>
      </p:pic>
      <p:pic>
        <p:nvPicPr>
          <p:cNvPr id="53" name="Elemento grafico 52" descr="Indietro con riempimento a tinta unita">
            <a:extLst>
              <a:ext uri="{FF2B5EF4-FFF2-40B4-BE49-F238E27FC236}">
                <a16:creationId xmlns:a16="http://schemas.microsoft.com/office/drawing/2014/main" id="{E210256D-0533-5D05-6BEC-458C31127C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3187685" flipV="1">
            <a:off x="7899431" y="4407219"/>
            <a:ext cx="664865" cy="664865"/>
          </a:xfrm>
          <a:prstGeom prst="rect">
            <a:avLst/>
          </a:prstGeom>
          <a:effectLst>
            <a:outerShdw blurRad="50800" dist="38100" dir="2700000" algn="tl" rotWithShape="0">
              <a:prstClr val="black">
                <a:alpha val="40000"/>
              </a:prstClr>
            </a:outerShdw>
          </a:effectLst>
        </p:spPr>
      </p:pic>
      <p:sp>
        <p:nvSpPr>
          <p:cNvPr id="59" name="CasellaDiTesto 58">
            <a:extLst>
              <a:ext uri="{FF2B5EF4-FFF2-40B4-BE49-F238E27FC236}">
                <a16:creationId xmlns:a16="http://schemas.microsoft.com/office/drawing/2014/main" id="{E5B4E4AB-D3B3-9387-5D7B-BEC942E2A1FC}"/>
              </a:ext>
            </a:extLst>
          </p:cNvPr>
          <p:cNvSpPr txBox="1"/>
          <p:nvPr/>
        </p:nvSpPr>
        <p:spPr>
          <a:xfrm>
            <a:off x="8555707" y="3281948"/>
            <a:ext cx="2816460" cy="788549"/>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Coreference Resolution</a:t>
            </a:r>
            <a:endParaRPr lang="it-IT" sz="2000" dirty="0"/>
          </a:p>
        </p:txBody>
      </p:sp>
      <p:sp>
        <p:nvSpPr>
          <p:cNvPr id="60" name="CasellaDiTesto 59">
            <a:extLst>
              <a:ext uri="{FF2B5EF4-FFF2-40B4-BE49-F238E27FC236}">
                <a16:creationId xmlns:a16="http://schemas.microsoft.com/office/drawing/2014/main" id="{18F3EF9F-7603-506D-14D6-764760FB7C07}"/>
              </a:ext>
            </a:extLst>
          </p:cNvPr>
          <p:cNvSpPr txBox="1"/>
          <p:nvPr/>
        </p:nvSpPr>
        <p:spPr>
          <a:xfrm>
            <a:off x="8555707" y="4907058"/>
            <a:ext cx="281646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NER Tagging</a:t>
            </a:r>
            <a:endParaRPr lang="it-IT" sz="2000" dirty="0"/>
          </a:p>
        </p:txBody>
      </p:sp>
    </p:spTree>
    <p:extLst>
      <p:ext uri="{BB962C8B-B14F-4D97-AF65-F5344CB8AC3E}">
        <p14:creationId xmlns:p14="http://schemas.microsoft.com/office/powerpoint/2010/main" val="256567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par>
                                <p:cTn id="24" presetID="10" presetClass="entr" presetSubtype="0"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Coreference Resolution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728293"/>
            <a:ext cx="10389917" cy="1885966"/>
          </a:xfrm>
          <a:prstGeom prst="rect">
            <a:avLst/>
          </a:prstGeom>
          <a:noFill/>
        </p:spPr>
        <p:txBody>
          <a:bodyPr wrap="square" rtlCol="0">
            <a:spAutoFit/>
          </a:bodyPr>
          <a:lstStyle/>
          <a:p>
            <a:pPr algn="just">
              <a:lnSpc>
                <a:spcPct val="150000"/>
              </a:lnSpc>
            </a:pPr>
            <a:r>
              <a:rPr lang="en-US" sz="2000" dirty="0"/>
              <a:t>Coreference resolution is the task of finding all expressions that refer to the same entity in a text. It is an important step for a lot of higher-level NLP tasks that involve natural language understanding such as document summarization, question answering, and information extraction.</a:t>
            </a:r>
          </a:p>
          <a:p>
            <a:pPr algn="just">
              <a:lnSpc>
                <a:spcPct val="150000"/>
              </a:lnSpc>
            </a:pPr>
            <a:r>
              <a:rPr lang="en-US" sz="2000" dirty="0"/>
              <a:t>This operation was performed through the </a:t>
            </a:r>
            <a:r>
              <a:rPr lang="en-US" sz="2000" dirty="0" err="1">
                <a:latin typeface="MonoLisa-Medium" panose="00000600000000000000" pitchFamily="2" charset="0"/>
              </a:rPr>
              <a:t>spaCy</a:t>
            </a:r>
            <a:r>
              <a:rPr lang="en-US" sz="2000" dirty="0"/>
              <a:t> library</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CasellaDiTesto 24">
            <a:extLst>
              <a:ext uri="{FF2B5EF4-FFF2-40B4-BE49-F238E27FC236}">
                <a16:creationId xmlns:a16="http://schemas.microsoft.com/office/drawing/2014/main" id="{866C1331-7DC8-BC34-F83F-2AD962CDD5BA}"/>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dirty="0"/>
              <a:t>Firstly, we merged the phrases and the </a:t>
            </a:r>
            <a:r>
              <a:rPr lang="en-US" sz="2000" dirty="0" err="1"/>
              <a:t>punctuatin</a:t>
            </a:r>
            <a:r>
              <a:rPr lang="en-US" sz="2000" dirty="0"/>
              <a:t> marks in chunk:</a:t>
            </a:r>
            <a:endParaRPr lang="it-IT" sz="2000" dirty="0"/>
          </a:p>
        </p:txBody>
      </p:sp>
      <p:grpSp>
        <p:nvGrpSpPr>
          <p:cNvPr id="6" name="Gruppo 5">
            <a:extLst>
              <a:ext uri="{FF2B5EF4-FFF2-40B4-BE49-F238E27FC236}">
                <a16:creationId xmlns:a16="http://schemas.microsoft.com/office/drawing/2014/main" id="{18966773-414E-4143-FBD2-4A2A5A6039C8}"/>
              </a:ext>
            </a:extLst>
          </p:cNvPr>
          <p:cNvGrpSpPr/>
          <p:nvPr/>
        </p:nvGrpSpPr>
        <p:grpSpPr>
          <a:xfrm>
            <a:off x="8016616" y="4519925"/>
            <a:ext cx="2563044" cy="1715069"/>
            <a:chOff x="8016616" y="4245605"/>
            <a:chExt cx="2563044" cy="1715069"/>
          </a:xfrm>
        </p:grpSpPr>
        <p:sp>
          <p:nvSpPr>
            <p:cNvPr id="26" name="CasellaDiTesto 25">
              <a:extLst>
                <a:ext uri="{FF2B5EF4-FFF2-40B4-BE49-F238E27FC236}">
                  <a16:creationId xmlns:a16="http://schemas.microsoft.com/office/drawing/2014/main" id="{8D201C9A-AF25-5284-3E86-E442DF0D412F}"/>
                </a:ext>
              </a:extLst>
            </p:cNvPr>
            <p:cNvSpPr txBox="1"/>
            <p:nvPr/>
          </p:nvSpPr>
          <p:spPr>
            <a:xfrm>
              <a:off x="8016616" y="4245605"/>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merge_phrases</a:t>
              </a:r>
              <a:r>
                <a:rPr lang="en-US" sz="1600" dirty="0">
                  <a:latin typeface="MonoLisa-Medium" panose="00000600000000000000" pitchFamily="2" charset="0"/>
                </a:rPr>
                <a:t>(doc)</a:t>
              </a:r>
              <a:endParaRPr lang="it-IT" sz="2000" dirty="0"/>
            </a:p>
          </p:txBody>
        </p:sp>
        <p:pic>
          <p:nvPicPr>
            <p:cNvPr id="13314" name="Picture 2">
              <a:extLst>
                <a:ext uri="{FF2B5EF4-FFF2-40B4-BE49-F238E27FC236}">
                  <a16:creationId xmlns:a16="http://schemas.microsoft.com/office/drawing/2014/main" id="{A5F33C31-C858-822F-5715-344E32663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4218" y="4786577"/>
              <a:ext cx="1767840" cy="632003"/>
            </a:xfrm>
            <a:prstGeom prst="rect">
              <a:avLst/>
            </a:prstGeom>
            <a:noFill/>
            <a:extLst>
              <a:ext uri="{909E8E84-426E-40DD-AFC4-6F175D3DCCD1}">
                <a14:hiddenFill xmlns:a14="http://schemas.microsoft.com/office/drawing/2010/main">
                  <a:solidFill>
                    <a:srgbClr val="FFFFFF"/>
                  </a:solidFill>
                </a14:hiddenFill>
              </a:ext>
            </a:extLst>
          </p:spPr>
        </p:pic>
        <p:sp>
          <p:nvSpPr>
            <p:cNvPr id="28" name="CasellaDiTesto 27">
              <a:extLst>
                <a:ext uri="{FF2B5EF4-FFF2-40B4-BE49-F238E27FC236}">
                  <a16:creationId xmlns:a16="http://schemas.microsoft.com/office/drawing/2014/main" id="{17996EE7-F678-CD67-88C1-FD12EF63E5EC}"/>
                </a:ext>
              </a:extLst>
            </p:cNvPr>
            <p:cNvSpPr txBox="1"/>
            <p:nvPr/>
          </p:nvSpPr>
          <p:spPr>
            <a:xfrm>
              <a:off x="8016616" y="5541457"/>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merge_punct</a:t>
              </a:r>
              <a:r>
                <a:rPr lang="en-US" sz="1600" dirty="0">
                  <a:latin typeface="MonoLisa-Medium" panose="00000600000000000000" pitchFamily="2" charset="0"/>
                </a:rPr>
                <a:t>(doc)</a:t>
              </a:r>
              <a:endParaRPr lang="it-IT" sz="2000" dirty="0"/>
            </a:p>
          </p:txBody>
        </p:sp>
      </p:grpSp>
      <p:grpSp>
        <p:nvGrpSpPr>
          <p:cNvPr id="57" name="Gruppo 56">
            <a:extLst>
              <a:ext uri="{FF2B5EF4-FFF2-40B4-BE49-F238E27FC236}">
                <a16:creationId xmlns:a16="http://schemas.microsoft.com/office/drawing/2014/main" id="{B7709FA6-B525-EDB6-DBA3-28B520DEDC4C}"/>
              </a:ext>
            </a:extLst>
          </p:cNvPr>
          <p:cNvGrpSpPr/>
          <p:nvPr/>
        </p:nvGrpSpPr>
        <p:grpSpPr>
          <a:xfrm>
            <a:off x="930704" y="4290013"/>
            <a:ext cx="5385923" cy="606292"/>
            <a:chOff x="659621" y="2822708"/>
            <a:chExt cx="4399104" cy="495206"/>
          </a:xfrm>
        </p:grpSpPr>
        <p:pic>
          <p:nvPicPr>
            <p:cNvPr id="58" name="Immagine 57">
              <a:extLst>
                <a:ext uri="{FF2B5EF4-FFF2-40B4-BE49-F238E27FC236}">
                  <a16:creationId xmlns:a16="http://schemas.microsoft.com/office/drawing/2014/main" id="{2CC77EAF-DA9E-95FA-9AA9-AA04FAD75D37}"/>
                </a:ext>
              </a:extLst>
            </p:cNvPr>
            <p:cNvPicPr>
              <a:picLocks noChangeAspect="1"/>
            </p:cNvPicPr>
            <p:nvPr/>
          </p:nvPicPr>
          <p:blipFill rotWithShape="1">
            <a:blip r:embed="rId6"/>
            <a:srcRect r="96034"/>
            <a:stretch/>
          </p:blipFill>
          <p:spPr>
            <a:xfrm>
              <a:off x="659621" y="2822708"/>
              <a:ext cx="419372" cy="495206"/>
            </a:xfrm>
            <a:prstGeom prst="rect">
              <a:avLst/>
            </a:prstGeom>
          </p:spPr>
        </p:pic>
        <p:pic>
          <p:nvPicPr>
            <p:cNvPr id="59" name="Immagine 58">
              <a:extLst>
                <a:ext uri="{FF2B5EF4-FFF2-40B4-BE49-F238E27FC236}">
                  <a16:creationId xmlns:a16="http://schemas.microsoft.com/office/drawing/2014/main" id="{60C0C575-CB9B-221D-82E2-06C739BF7077}"/>
                </a:ext>
              </a:extLst>
            </p:cNvPr>
            <p:cNvPicPr>
              <a:picLocks noChangeAspect="1"/>
            </p:cNvPicPr>
            <p:nvPr/>
          </p:nvPicPr>
          <p:blipFill rotWithShape="1">
            <a:blip r:embed="rId6"/>
            <a:srcRect l="10723" r="85311"/>
            <a:stretch/>
          </p:blipFill>
          <p:spPr>
            <a:xfrm>
              <a:off x="1133859" y="2822708"/>
              <a:ext cx="419372" cy="495206"/>
            </a:xfrm>
            <a:prstGeom prst="rect">
              <a:avLst/>
            </a:prstGeom>
          </p:spPr>
        </p:pic>
        <p:pic>
          <p:nvPicPr>
            <p:cNvPr id="60" name="Immagine 59">
              <a:extLst>
                <a:ext uri="{FF2B5EF4-FFF2-40B4-BE49-F238E27FC236}">
                  <a16:creationId xmlns:a16="http://schemas.microsoft.com/office/drawing/2014/main" id="{E6A02729-B347-031C-FDBD-2B4A38B30636}"/>
                </a:ext>
              </a:extLst>
            </p:cNvPr>
            <p:cNvPicPr>
              <a:picLocks noChangeAspect="1"/>
            </p:cNvPicPr>
            <p:nvPr/>
          </p:nvPicPr>
          <p:blipFill rotWithShape="1">
            <a:blip r:embed="rId6"/>
            <a:srcRect l="21186" r="74848"/>
            <a:stretch/>
          </p:blipFill>
          <p:spPr>
            <a:xfrm>
              <a:off x="1553231" y="2822708"/>
              <a:ext cx="419372" cy="495206"/>
            </a:xfrm>
            <a:prstGeom prst="rect">
              <a:avLst/>
            </a:prstGeom>
          </p:spPr>
        </p:pic>
        <p:pic>
          <p:nvPicPr>
            <p:cNvPr id="61" name="Immagine 60">
              <a:extLst>
                <a:ext uri="{FF2B5EF4-FFF2-40B4-BE49-F238E27FC236}">
                  <a16:creationId xmlns:a16="http://schemas.microsoft.com/office/drawing/2014/main" id="{6FF66162-2C2C-CEDD-9093-34CC6E2D79B7}"/>
                </a:ext>
              </a:extLst>
            </p:cNvPr>
            <p:cNvPicPr>
              <a:picLocks noChangeAspect="1"/>
            </p:cNvPicPr>
            <p:nvPr/>
          </p:nvPicPr>
          <p:blipFill rotWithShape="1">
            <a:blip r:embed="rId6"/>
            <a:srcRect l="32011" r="64023"/>
            <a:stretch/>
          </p:blipFill>
          <p:spPr>
            <a:xfrm>
              <a:off x="1972603" y="2822708"/>
              <a:ext cx="419372" cy="495206"/>
            </a:xfrm>
            <a:prstGeom prst="rect">
              <a:avLst/>
            </a:prstGeom>
          </p:spPr>
        </p:pic>
        <p:pic>
          <p:nvPicPr>
            <p:cNvPr id="62" name="Immagine 61">
              <a:extLst>
                <a:ext uri="{FF2B5EF4-FFF2-40B4-BE49-F238E27FC236}">
                  <a16:creationId xmlns:a16="http://schemas.microsoft.com/office/drawing/2014/main" id="{FDD397BC-7D55-D4A9-1DF1-517FF3CDDAC8}"/>
                </a:ext>
              </a:extLst>
            </p:cNvPr>
            <p:cNvPicPr>
              <a:picLocks noChangeAspect="1"/>
            </p:cNvPicPr>
            <p:nvPr/>
          </p:nvPicPr>
          <p:blipFill rotWithShape="1">
            <a:blip r:embed="rId6"/>
            <a:srcRect l="42700" r="53334"/>
            <a:stretch/>
          </p:blipFill>
          <p:spPr>
            <a:xfrm>
              <a:off x="2325095" y="2822708"/>
              <a:ext cx="419372" cy="495206"/>
            </a:xfrm>
            <a:prstGeom prst="rect">
              <a:avLst/>
            </a:prstGeom>
          </p:spPr>
        </p:pic>
        <p:pic>
          <p:nvPicPr>
            <p:cNvPr id="63" name="Immagine 62">
              <a:extLst>
                <a:ext uri="{FF2B5EF4-FFF2-40B4-BE49-F238E27FC236}">
                  <a16:creationId xmlns:a16="http://schemas.microsoft.com/office/drawing/2014/main" id="{2F22FEF3-CC1C-5B21-A558-5AAFB62DA3FC}"/>
                </a:ext>
              </a:extLst>
            </p:cNvPr>
            <p:cNvPicPr>
              <a:picLocks noChangeAspect="1"/>
            </p:cNvPicPr>
            <p:nvPr/>
          </p:nvPicPr>
          <p:blipFill rotWithShape="1">
            <a:blip r:embed="rId6"/>
            <a:srcRect l="52701" r="42694"/>
            <a:stretch/>
          </p:blipFill>
          <p:spPr>
            <a:xfrm>
              <a:off x="2677587" y="2822708"/>
              <a:ext cx="486954" cy="495206"/>
            </a:xfrm>
            <a:prstGeom prst="rect">
              <a:avLst/>
            </a:prstGeom>
          </p:spPr>
        </p:pic>
        <p:pic>
          <p:nvPicPr>
            <p:cNvPr id="64" name="Immagine 63">
              <a:extLst>
                <a:ext uri="{FF2B5EF4-FFF2-40B4-BE49-F238E27FC236}">
                  <a16:creationId xmlns:a16="http://schemas.microsoft.com/office/drawing/2014/main" id="{1956D2D5-9538-BCB6-6B97-090286BED653}"/>
                </a:ext>
              </a:extLst>
            </p:cNvPr>
            <p:cNvPicPr>
              <a:picLocks noChangeAspect="1"/>
            </p:cNvPicPr>
            <p:nvPr/>
          </p:nvPicPr>
          <p:blipFill rotWithShape="1">
            <a:blip r:embed="rId6"/>
            <a:srcRect l="63468" r="31784"/>
            <a:stretch/>
          </p:blipFill>
          <p:spPr>
            <a:xfrm>
              <a:off x="3164541" y="2822708"/>
              <a:ext cx="502024" cy="495206"/>
            </a:xfrm>
            <a:prstGeom prst="rect">
              <a:avLst/>
            </a:prstGeom>
          </p:spPr>
        </p:pic>
        <p:pic>
          <p:nvPicPr>
            <p:cNvPr id="65" name="Immagine 64">
              <a:extLst>
                <a:ext uri="{FF2B5EF4-FFF2-40B4-BE49-F238E27FC236}">
                  <a16:creationId xmlns:a16="http://schemas.microsoft.com/office/drawing/2014/main" id="{5A39A00B-7CA9-ABB2-125E-608F9FBF64B6}"/>
                </a:ext>
              </a:extLst>
            </p:cNvPr>
            <p:cNvPicPr>
              <a:picLocks noChangeAspect="1"/>
            </p:cNvPicPr>
            <p:nvPr/>
          </p:nvPicPr>
          <p:blipFill rotWithShape="1">
            <a:blip r:embed="rId6"/>
            <a:srcRect l="73954" r="21298"/>
            <a:stretch/>
          </p:blipFill>
          <p:spPr>
            <a:xfrm>
              <a:off x="3601278" y="2822708"/>
              <a:ext cx="502024" cy="495206"/>
            </a:xfrm>
            <a:prstGeom prst="rect">
              <a:avLst/>
            </a:prstGeom>
          </p:spPr>
        </p:pic>
        <p:pic>
          <p:nvPicPr>
            <p:cNvPr id="66" name="Immagine 65">
              <a:extLst>
                <a:ext uri="{FF2B5EF4-FFF2-40B4-BE49-F238E27FC236}">
                  <a16:creationId xmlns:a16="http://schemas.microsoft.com/office/drawing/2014/main" id="{2A23D3E8-1CEC-46C6-EE79-86CDA6F53C3F}"/>
                </a:ext>
              </a:extLst>
            </p:cNvPr>
            <p:cNvPicPr>
              <a:picLocks noChangeAspect="1"/>
            </p:cNvPicPr>
            <p:nvPr/>
          </p:nvPicPr>
          <p:blipFill rotWithShape="1">
            <a:blip r:embed="rId6"/>
            <a:srcRect l="84834" r="10418"/>
            <a:stretch/>
          </p:blipFill>
          <p:spPr>
            <a:xfrm>
              <a:off x="4103302" y="2822708"/>
              <a:ext cx="502024" cy="495206"/>
            </a:xfrm>
            <a:prstGeom prst="rect">
              <a:avLst/>
            </a:prstGeom>
          </p:spPr>
        </p:pic>
        <p:pic>
          <p:nvPicPr>
            <p:cNvPr id="67" name="Immagine 66">
              <a:extLst>
                <a:ext uri="{FF2B5EF4-FFF2-40B4-BE49-F238E27FC236}">
                  <a16:creationId xmlns:a16="http://schemas.microsoft.com/office/drawing/2014/main" id="{393CBE8E-B242-4AB6-FA0B-D479D122D234}"/>
                </a:ext>
              </a:extLst>
            </p:cNvPr>
            <p:cNvPicPr>
              <a:picLocks noChangeAspect="1"/>
            </p:cNvPicPr>
            <p:nvPr/>
          </p:nvPicPr>
          <p:blipFill rotWithShape="1">
            <a:blip r:embed="rId6"/>
            <a:srcRect l="95263" r="-11"/>
            <a:stretch/>
          </p:blipFill>
          <p:spPr>
            <a:xfrm>
              <a:off x="4556701" y="2822708"/>
              <a:ext cx="502024" cy="495206"/>
            </a:xfrm>
            <a:prstGeom prst="rect">
              <a:avLst/>
            </a:prstGeom>
          </p:spPr>
        </p:pic>
      </p:grpSp>
      <p:grpSp>
        <p:nvGrpSpPr>
          <p:cNvPr id="74" name="Gruppo 73">
            <a:extLst>
              <a:ext uri="{FF2B5EF4-FFF2-40B4-BE49-F238E27FC236}">
                <a16:creationId xmlns:a16="http://schemas.microsoft.com/office/drawing/2014/main" id="{58F8354C-ADB4-8E3B-FF3D-9DA58AD9957D}"/>
              </a:ext>
            </a:extLst>
          </p:cNvPr>
          <p:cNvGrpSpPr/>
          <p:nvPr/>
        </p:nvGrpSpPr>
        <p:grpSpPr>
          <a:xfrm>
            <a:off x="1294944" y="5658971"/>
            <a:ext cx="4579958" cy="591953"/>
            <a:chOff x="1616527" y="2399090"/>
            <a:chExt cx="4579958" cy="591953"/>
          </a:xfrm>
        </p:grpSpPr>
        <p:pic>
          <p:nvPicPr>
            <p:cNvPr id="75" name="Immagine 74">
              <a:extLst>
                <a:ext uri="{FF2B5EF4-FFF2-40B4-BE49-F238E27FC236}">
                  <a16:creationId xmlns:a16="http://schemas.microsoft.com/office/drawing/2014/main" id="{BB98411F-AC72-5EA2-5694-77F7AB19F5D9}"/>
                </a:ext>
              </a:extLst>
            </p:cNvPr>
            <p:cNvPicPr>
              <a:picLocks noChangeAspect="1"/>
            </p:cNvPicPr>
            <p:nvPr/>
          </p:nvPicPr>
          <p:blipFill rotWithShape="1">
            <a:blip r:embed="rId7"/>
            <a:srcRect r="88190"/>
            <a:stretch/>
          </p:blipFill>
          <p:spPr>
            <a:xfrm>
              <a:off x="1616527" y="2402731"/>
              <a:ext cx="843209" cy="588312"/>
            </a:xfrm>
            <a:prstGeom prst="rect">
              <a:avLst/>
            </a:prstGeom>
          </p:spPr>
        </p:pic>
        <p:pic>
          <p:nvPicPr>
            <p:cNvPr id="76" name="Immagine 75">
              <a:extLst>
                <a:ext uri="{FF2B5EF4-FFF2-40B4-BE49-F238E27FC236}">
                  <a16:creationId xmlns:a16="http://schemas.microsoft.com/office/drawing/2014/main" id="{CA18C485-5486-442C-257B-00FD48B41ADF}"/>
                </a:ext>
              </a:extLst>
            </p:cNvPr>
            <p:cNvPicPr>
              <a:picLocks noChangeAspect="1"/>
            </p:cNvPicPr>
            <p:nvPr/>
          </p:nvPicPr>
          <p:blipFill rotWithShape="1">
            <a:blip r:embed="rId7"/>
            <a:srcRect l="21772" r="66418"/>
            <a:stretch/>
          </p:blipFill>
          <p:spPr>
            <a:xfrm>
              <a:off x="2447987" y="2399090"/>
              <a:ext cx="843209" cy="588312"/>
            </a:xfrm>
            <a:prstGeom prst="rect">
              <a:avLst/>
            </a:prstGeom>
          </p:spPr>
        </p:pic>
        <p:pic>
          <p:nvPicPr>
            <p:cNvPr id="77" name="Immagine 76">
              <a:extLst>
                <a:ext uri="{FF2B5EF4-FFF2-40B4-BE49-F238E27FC236}">
                  <a16:creationId xmlns:a16="http://schemas.microsoft.com/office/drawing/2014/main" id="{3978496B-8536-1202-62B1-FF8C6193613E}"/>
                </a:ext>
              </a:extLst>
            </p:cNvPr>
            <p:cNvPicPr>
              <a:picLocks noChangeAspect="1"/>
            </p:cNvPicPr>
            <p:nvPr/>
          </p:nvPicPr>
          <p:blipFill rotWithShape="1">
            <a:blip r:embed="rId7"/>
            <a:srcRect l="40310" r="40948"/>
            <a:stretch/>
          </p:blipFill>
          <p:spPr>
            <a:xfrm>
              <a:off x="3276171" y="2399090"/>
              <a:ext cx="1338156" cy="588312"/>
            </a:xfrm>
            <a:prstGeom prst="rect">
              <a:avLst/>
            </a:prstGeom>
          </p:spPr>
        </p:pic>
        <p:pic>
          <p:nvPicPr>
            <p:cNvPr id="78" name="Immagine 77">
              <a:extLst>
                <a:ext uri="{FF2B5EF4-FFF2-40B4-BE49-F238E27FC236}">
                  <a16:creationId xmlns:a16="http://schemas.microsoft.com/office/drawing/2014/main" id="{E7CAA8CB-2828-A019-6826-C9140F2002DF}"/>
                </a:ext>
              </a:extLst>
            </p:cNvPr>
            <p:cNvPicPr>
              <a:picLocks noChangeAspect="1"/>
            </p:cNvPicPr>
            <p:nvPr/>
          </p:nvPicPr>
          <p:blipFill rotWithShape="1">
            <a:blip r:embed="rId7"/>
            <a:srcRect l="65700" r="22490"/>
            <a:stretch/>
          </p:blipFill>
          <p:spPr>
            <a:xfrm>
              <a:off x="4613010" y="2399090"/>
              <a:ext cx="843209" cy="588312"/>
            </a:xfrm>
            <a:prstGeom prst="rect">
              <a:avLst/>
            </a:prstGeom>
          </p:spPr>
        </p:pic>
        <p:pic>
          <p:nvPicPr>
            <p:cNvPr id="79" name="Immagine 78">
              <a:extLst>
                <a:ext uri="{FF2B5EF4-FFF2-40B4-BE49-F238E27FC236}">
                  <a16:creationId xmlns:a16="http://schemas.microsoft.com/office/drawing/2014/main" id="{51A792D6-88C1-13CE-29BC-7C1DC139A40A}"/>
                </a:ext>
              </a:extLst>
            </p:cNvPr>
            <p:cNvPicPr>
              <a:picLocks noChangeAspect="1"/>
            </p:cNvPicPr>
            <p:nvPr/>
          </p:nvPicPr>
          <p:blipFill rotWithShape="1">
            <a:blip r:embed="rId7"/>
            <a:srcRect l="87554" t="-619" r="636" b="619"/>
            <a:stretch/>
          </p:blipFill>
          <p:spPr>
            <a:xfrm>
              <a:off x="5353276" y="2399090"/>
              <a:ext cx="843209" cy="588312"/>
            </a:xfrm>
            <a:prstGeom prst="rect">
              <a:avLst/>
            </a:prstGeom>
          </p:spPr>
        </p:pic>
      </p:grpSp>
      <p:pic>
        <p:nvPicPr>
          <p:cNvPr id="80" name="Elemento grafico 79" descr="Indietro con riempimento a tinta unita">
            <a:extLst>
              <a:ext uri="{FF2B5EF4-FFF2-40B4-BE49-F238E27FC236}">
                <a16:creationId xmlns:a16="http://schemas.microsoft.com/office/drawing/2014/main" id="{9BA0AB3A-B601-D8E0-F4C0-AE3EC26B47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063495" flipV="1">
            <a:off x="6902965" y="4278067"/>
            <a:ext cx="664865" cy="664865"/>
          </a:xfrm>
          <a:prstGeom prst="rect">
            <a:avLst/>
          </a:prstGeom>
          <a:effectLst>
            <a:outerShdw blurRad="50800" dist="38100" dir="2700000" algn="tl" rotWithShape="0">
              <a:prstClr val="black">
                <a:alpha val="40000"/>
              </a:prstClr>
            </a:outerShdw>
          </a:effectLst>
        </p:spPr>
      </p:pic>
      <p:pic>
        <p:nvPicPr>
          <p:cNvPr id="81" name="Elemento grafico 80" descr="Indietro con riempimento a tinta unita">
            <a:extLst>
              <a:ext uri="{FF2B5EF4-FFF2-40B4-BE49-F238E27FC236}">
                <a16:creationId xmlns:a16="http://schemas.microsoft.com/office/drawing/2014/main" id="{EB1B4DF2-F893-D589-CB38-822A0533F5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958046" flipH="1">
            <a:off x="6902967" y="5620695"/>
            <a:ext cx="664865" cy="664865"/>
          </a:xfrm>
          <a:prstGeom prst="rect">
            <a:avLst/>
          </a:prstGeom>
          <a:effectLst>
            <a:outerShdw blurRad="50800" dist="38100" dir="2700000" algn="tl" rotWithShape="0">
              <a:prstClr val="black">
                <a:alpha val="40000"/>
              </a:prstClr>
            </a:outerShdw>
          </a:effectLst>
        </p:spPr>
      </p:pic>
      <p:sp>
        <p:nvSpPr>
          <p:cNvPr id="94" name="CasellaDiTesto 93">
            <a:extLst>
              <a:ext uri="{FF2B5EF4-FFF2-40B4-BE49-F238E27FC236}">
                <a16:creationId xmlns:a16="http://schemas.microsoft.com/office/drawing/2014/main" id="{D74A2AAD-4A95-3F3E-DA09-83EFD93A03CC}"/>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dirty="0"/>
              <a:t>Then, we applied the Coreference Resolution:</a:t>
            </a:r>
            <a:endParaRPr lang="it-IT" sz="2000" dirty="0"/>
          </a:p>
        </p:txBody>
      </p:sp>
      <p:grpSp>
        <p:nvGrpSpPr>
          <p:cNvPr id="95" name="Gruppo 94">
            <a:extLst>
              <a:ext uri="{FF2B5EF4-FFF2-40B4-BE49-F238E27FC236}">
                <a16:creationId xmlns:a16="http://schemas.microsoft.com/office/drawing/2014/main" id="{A77643CE-0775-E809-CC04-36CAD5F520D3}"/>
              </a:ext>
            </a:extLst>
          </p:cNvPr>
          <p:cNvGrpSpPr/>
          <p:nvPr/>
        </p:nvGrpSpPr>
        <p:grpSpPr>
          <a:xfrm>
            <a:off x="1068686" y="5376900"/>
            <a:ext cx="5276088" cy="1173194"/>
            <a:chOff x="6380098" y="4245605"/>
            <a:chExt cx="5276088" cy="1173194"/>
          </a:xfrm>
        </p:grpSpPr>
        <p:sp>
          <p:nvSpPr>
            <p:cNvPr id="96" name="CasellaDiTesto 95">
              <a:extLst>
                <a:ext uri="{FF2B5EF4-FFF2-40B4-BE49-F238E27FC236}">
                  <a16:creationId xmlns:a16="http://schemas.microsoft.com/office/drawing/2014/main" id="{AF3CE0DB-B6CB-85A4-2C9E-4C4D8BF69588}"/>
                </a:ext>
              </a:extLst>
            </p:cNvPr>
            <p:cNvSpPr txBox="1"/>
            <p:nvPr/>
          </p:nvSpPr>
          <p:spPr>
            <a:xfrm>
              <a:off x="6380098" y="4245605"/>
              <a:ext cx="5276088"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(doc,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97" name="Picture 2">
              <a:extLst>
                <a:ext uri="{FF2B5EF4-FFF2-40B4-BE49-F238E27FC236}">
                  <a16:creationId xmlns:a16="http://schemas.microsoft.com/office/drawing/2014/main" id="{26E4B6C9-5DD1-2111-1F09-D8E2105C9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4222" y="4786796"/>
              <a:ext cx="1767840" cy="63200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04" name="Oggetto 103">
            <a:extLst>
              <a:ext uri="{FF2B5EF4-FFF2-40B4-BE49-F238E27FC236}">
                <a16:creationId xmlns:a16="http://schemas.microsoft.com/office/drawing/2014/main" id="{84E431E1-1EB8-78DD-39C8-C276549B633F}"/>
              </a:ext>
            </a:extLst>
          </p:cNvPr>
          <p:cNvGraphicFramePr>
            <a:graphicFrameLocks noChangeAspect="1"/>
          </p:cNvGraphicFramePr>
          <p:nvPr>
            <p:extLst>
              <p:ext uri="{D42A27DB-BD31-4B8C-83A1-F6EECF244321}">
                <p14:modId xmlns:p14="http://schemas.microsoft.com/office/powerpoint/2010/main" val="2165674218"/>
              </p:ext>
            </p:extLst>
          </p:nvPr>
        </p:nvGraphicFramePr>
        <p:xfrm>
          <a:off x="6234036" y="4351260"/>
          <a:ext cx="5578520" cy="1667477"/>
        </p:xfrm>
        <a:graphic>
          <a:graphicData uri="http://schemas.openxmlformats.org/presentationml/2006/ole">
            <mc:AlternateContent xmlns:mc="http://schemas.openxmlformats.org/markup-compatibility/2006">
              <mc:Choice xmlns:v="urn:schemas-microsoft-com:vml" Requires="v">
                <p:oleObj name="Document" r:id="rId10" imgW="6117372" imgH="1829455" progId="Word.OpenDocumentText.12">
                  <p:embed/>
                </p:oleObj>
              </mc:Choice>
              <mc:Fallback>
                <p:oleObj name="Document" r:id="rId10" imgW="6117372" imgH="1829455" progId="Word.OpenDocumentText.12">
                  <p:embed/>
                  <p:pic>
                    <p:nvPicPr>
                      <p:cNvPr id="106" name="Oggetto 105">
                        <a:extLst>
                          <a:ext uri="{FF2B5EF4-FFF2-40B4-BE49-F238E27FC236}">
                            <a16:creationId xmlns:a16="http://schemas.microsoft.com/office/drawing/2014/main" id="{18AB7D88-3E71-8A69-6029-226F9159C2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4036" y="4351260"/>
                        <a:ext cx="5578520" cy="1667477"/>
                      </a:xfrm>
                      <a:prstGeom prst="rect">
                        <a:avLst/>
                      </a:prstGeom>
                      <a:noFill/>
                    </p:spPr>
                  </p:pic>
                </p:oleObj>
              </mc:Fallback>
            </mc:AlternateContent>
          </a:graphicData>
        </a:graphic>
      </p:graphicFrame>
      <p:pic>
        <p:nvPicPr>
          <p:cNvPr id="105" name="Elemento grafico 104" descr="Indietro con riempimento a tinta unita">
            <a:extLst>
              <a:ext uri="{FF2B5EF4-FFF2-40B4-BE49-F238E27FC236}">
                <a16:creationId xmlns:a16="http://schemas.microsoft.com/office/drawing/2014/main" id="{542EBAC6-43DB-9A93-57B0-D463AD1E71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464417" flipV="1">
            <a:off x="5884875" y="4802998"/>
            <a:ext cx="664865" cy="664865"/>
          </a:xfrm>
          <a:prstGeom prst="rect">
            <a:avLst/>
          </a:prstGeom>
          <a:effectLst>
            <a:outerShdw blurRad="50800" dist="38100" dir="2700000" algn="tl" rotWithShape="0">
              <a:prstClr val="black">
                <a:alpha val="40000"/>
              </a:prstClr>
            </a:outerShdw>
          </a:effectLst>
        </p:spPr>
      </p:pic>
      <p:pic>
        <p:nvPicPr>
          <p:cNvPr id="106" name="Elemento grafico 105" descr="Freccia: diritta con riempimento a tinta unita">
            <a:extLst>
              <a:ext uri="{FF2B5EF4-FFF2-40B4-BE49-F238E27FC236}">
                <a16:creationId xmlns:a16="http://schemas.microsoft.com/office/drawing/2014/main" id="{4A5FCCBF-1A9A-DBF4-C70D-FE82A40A0DF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6200000">
            <a:off x="3412574" y="4937211"/>
            <a:ext cx="588312" cy="588312"/>
          </a:xfrm>
          <a:prstGeom prst="rect">
            <a:avLst/>
          </a:prstGeom>
        </p:spPr>
      </p:pic>
    </p:spTree>
    <p:extLst>
      <p:ext uri="{BB962C8B-B14F-4D97-AF65-F5344CB8AC3E}">
        <p14:creationId xmlns:p14="http://schemas.microsoft.com/office/powerpoint/2010/main" val="3790810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wipe(left)">
                                      <p:cBhvr>
                                        <p:cTn id="19" dur="500"/>
                                        <p:tgtEl>
                                          <p:spTgt spid="80"/>
                                        </p:tgtEl>
                                      </p:cBhvr>
                                    </p:animEffect>
                                  </p:childTnLst>
                                </p:cTn>
                              </p:par>
                            </p:childTnLst>
                          </p:cTn>
                        </p:par>
                        <p:par>
                          <p:cTn id="20" fill="hold">
                            <p:stCondLst>
                              <p:cond delay="35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wipe(right)">
                                      <p:cBhvr>
                                        <p:cTn id="27" dur="500"/>
                                        <p:tgtEl>
                                          <p:spTgt spid="81"/>
                                        </p:tgtEl>
                                      </p:cBhvr>
                                    </p:animEffect>
                                  </p:childTnLst>
                                </p:cTn>
                              </p:par>
                            </p:childTnLst>
                          </p:cTn>
                        </p:par>
                        <p:par>
                          <p:cTn id="28" fill="hold">
                            <p:stCondLst>
                              <p:cond delay="4500"/>
                            </p:stCondLst>
                            <p:childTnLst>
                              <p:par>
                                <p:cTn id="29" presetID="22" presetClass="entr" presetSubtype="2"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right)">
                                      <p:cBhvr>
                                        <p:cTn id="31" dur="500"/>
                                        <p:tgtEl>
                                          <p:spTgt spid="7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7"/>
                                        </p:tgtEl>
                                      </p:cBhvr>
                                    </p:animEffect>
                                    <p:set>
                                      <p:cBhvr>
                                        <p:cTn id="39" dur="1" fill="hold">
                                          <p:stCondLst>
                                            <p:cond delay="499"/>
                                          </p:stCondLst>
                                        </p:cTn>
                                        <p:tgtEl>
                                          <p:spTgt spid="5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80"/>
                                        </p:tgtEl>
                                      </p:cBhvr>
                                    </p:animEffect>
                                    <p:set>
                                      <p:cBhvr>
                                        <p:cTn id="42" dur="1" fill="hold">
                                          <p:stCondLst>
                                            <p:cond delay="499"/>
                                          </p:stCondLst>
                                        </p:cTn>
                                        <p:tgtEl>
                                          <p:spTgt spid="8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81"/>
                                        </p:tgtEl>
                                      </p:cBhvr>
                                    </p:animEffect>
                                    <p:set>
                                      <p:cBhvr>
                                        <p:cTn id="48" dur="1" fill="hold">
                                          <p:stCondLst>
                                            <p:cond delay="499"/>
                                          </p:stCondLst>
                                        </p:cTn>
                                        <p:tgtEl>
                                          <p:spTgt spid="81"/>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16667E-7 2.96296E-6 L -4.16667E-7 -0.1882 " pathEditMode="relative" rAng="0" ptsTypes="AA">
                                      <p:cBhvr>
                                        <p:cTn id="50" dur="1600" fill="hold"/>
                                        <p:tgtEl>
                                          <p:spTgt spid="74"/>
                                        </p:tgtEl>
                                        <p:attrNameLst>
                                          <p:attrName>ppt_x</p:attrName>
                                          <p:attrName>ppt_y</p:attrName>
                                        </p:attrNameLst>
                                      </p:cBhvr>
                                      <p:rCtr x="0" y="-9421"/>
                                    </p:animMotion>
                                  </p:childTnLst>
                                </p:cTn>
                              </p:par>
                              <p:par>
                                <p:cTn id="51" presetID="10" presetClass="entr" presetSubtype="0" fill="hold" grpId="0" nodeType="withEffect">
                                  <p:stCondLst>
                                    <p:cond delay="100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childTnLst>
                          </p:cTn>
                        </p:par>
                        <p:par>
                          <p:cTn id="54" fill="hold">
                            <p:stCondLst>
                              <p:cond delay="1600"/>
                            </p:stCondLst>
                            <p:childTnLst>
                              <p:par>
                                <p:cTn id="55" presetID="22" presetClass="entr" presetSubtype="1"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wipe(up)">
                                      <p:cBhvr>
                                        <p:cTn id="57" dur="500"/>
                                        <p:tgtEl>
                                          <p:spTgt spid="106"/>
                                        </p:tgtEl>
                                      </p:cBhvr>
                                    </p:animEffect>
                                  </p:childTnLst>
                                </p:cTn>
                              </p:par>
                            </p:childTnLst>
                          </p:cTn>
                        </p:par>
                        <p:par>
                          <p:cTn id="58" fill="hold">
                            <p:stCondLst>
                              <p:cond delay="2100"/>
                            </p:stCondLst>
                            <p:childTnLst>
                              <p:par>
                                <p:cTn id="59" presetID="22" presetClass="entr" presetSubtype="1"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wipe(up)">
                                      <p:cBhvr>
                                        <p:cTn id="61" dur="500"/>
                                        <p:tgtEl>
                                          <p:spTgt spid="95"/>
                                        </p:tgtEl>
                                      </p:cBhvr>
                                    </p:animEffect>
                                  </p:childTnLst>
                                </p:cTn>
                              </p:par>
                            </p:childTnLst>
                          </p:cTn>
                        </p:par>
                        <p:par>
                          <p:cTn id="62" fill="hold">
                            <p:stCondLst>
                              <p:cond delay="2600"/>
                            </p:stCondLst>
                            <p:childTnLst>
                              <p:par>
                                <p:cTn id="63" presetID="22" presetClass="entr" presetSubtype="8" fill="hold" nodeType="after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wipe(left)">
                                      <p:cBhvr>
                                        <p:cTn id="65" dur="500"/>
                                        <p:tgtEl>
                                          <p:spTgt spid="105"/>
                                        </p:tgtEl>
                                      </p:cBhvr>
                                    </p:animEffect>
                                  </p:childTnLst>
                                </p:cTn>
                              </p:par>
                            </p:childTnLst>
                          </p:cTn>
                        </p:par>
                        <p:par>
                          <p:cTn id="66" fill="hold">
                            <p:stCondLst>
                              <p:cond delay="3100"/>
                            </p:stCondLst>
                            <p:childTnLst>
                              <p:par>
                                <p:cTn id="67" presetID="22" presetClass="entr" presetSubtype="8"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left)">
                                      <p:cBhvr>
                                        <p:cTn id="6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NER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1024128" y="1598755"/>
            <a:ext cx="10389917" cy="1889428"/>
          </a:xfrm>
          <a:prstGeom prst="rect">
            <a:avLst/>
          </a:prstGeom>
          <a:noFill/>
        </p:spPr>
        <p:txBody>
          <a:bodyPr wrap="square" rtlCol="0">
            <a:spAutoFit/>
          </a:bodyPr>
          <a:lstStyle/>
          <a:p>
            <a:pPr algn="just">
              <a:lnSpc>
                <a:spcPct val="150000"/>
              </a:lnSpc>
            </a:pPr>
            <a:r>
              <a:rPr lang="en-US" sz="2000" dirty="0"/>
              <a:t>Named-entity recognition (NER), also known as Named Entity Identification, Entity Chunking, and Entity Extraction, is a subtask of information extraction that seeks to locate and classify named entities mentioned in unstructured text into pre-defined categories such as person names, organizations, locations, medical codes, time expressions, quantities, percentages, etc.</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2" name="CasellaDiTesto 51">
            <a:extLst>
              <a:ext uri="{FF2B5EF4-FFF2-40B4-BE49-F238E27FC236}">
                <a16:creationId xmlns:a16="http://schemas.microsoft.com/office/drawing/2014/main" id="{6A5B2F1A-6D02-0A83-BDCC-40DBCBFF2941}"/>
              </a:ext>
            </a:extLst>
          </p:cNvPr>
          <p:cNvSpPr txBox="1"/>
          <p:nvPr/>
        </p:nvSpPr>
        <p:spPr>
          <a:xfrm>
            <a:off x="691625" y="4821874"/>
            <a:ext cx="4443984" cy="375552"/>
          </a:xfrm>
          <a:prstGeom prst="rect">
            <a:avLst/>
          </a:prstGeom>
          <a:solidFill>
            <a:schemeClr val="bg1"/>
          </a:solidFill>
          <a:effectLst>
            <a:reflection blurRad="6350" stA="50000" endA="300" endPos="55000" dir="5400000" sy="-100000" algn="bl" rotWithShape="0"/>
            <a:softEdge rad="12700"/>
          </a:effectLst>
        </p:spPr>
        <p:txBody>
          <a:bodyPr wrap="square" rtlCol="0">
            <a:spAutoFit/>
          </a:bodyPr>
          <a:lstStyle/>
          <a:p>
            <a:pPr algn="ctr">
              <a:lnSpc>
                <a:spcPct val="150000"/>
              </a:lnSpc>
            </a:pPr>
            <a:r>
              <a:rPr lang="en-US" sz="1400" dirty="0">
                <a:latin typeface="Arial" panose="020B0604020202020204" pitchFamily="34" charset="0"/>
                <a:cs typeface="Arial" panose="020B0604020202020204" pitchFamily="34" charset="0"/>
              </a:rPr>
              <a:t>Harry Potter was a highly unusual boy in many ways.</a:t>
            </a:r>
            <a:endParaRPr lang="it-IT" dirty="0">
              <a:latin typeface="Arial" panose="020B0604020202020204" pitchFamily="34" charset="0"/>
              <a:cs typeface="Arial" panose="020B0604020202020204" pitchFamily="34" charset="0"/>
            </a:endParaRPr>
          </a:p>
        </p:txBody>
      </p:sp>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2218768" y="5303874"/>
            <a:ext cx="1389698"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text_nlp</a:t>
            </a:r>
            <a:endParaRPr lang="it-IT" sz="2000" dirty="0"/>
          </a:p>
        </p:txBody>
      </p:sp>
      <p:sp>
        <p:nvSpPr>
          <p:cNvPr id="31" name="CasellaDiTesto 30">
            <a:extLst>
              <a:ext uri="{FF2B5EF4-FFF2-40B4-BE49-F238E27FC236}">
                <a16:creationId xmlns:a16="http://schemas.microsoft.com/office/drawing/2014/main" id="{3429A04F-2914-785F-4466-6AD1A9E75949}"/>
              </a:ext>
            </a:extLst>
          </p:cNvPr>
          <p:cNvSpPr txBox="1"/>
          <p:nvPr/>
        </p:nvSpPr>
        <p:spPr>
          <a:xfrm>
            <a:off x="1024128" y="3457326"/>
            <a:ext cx="10389917" cy="504433"/>
          </a:xfrm>
          <a:prstGeom prst="rect">
            <a:avLst/>
          </a:prstGeom>
          <a:noFill/>
        </p:spPr>
        <p:txBody>
          <a:bodyPr wrap="square" rtlCol="0">
            <a:spAutoFit/>
          </a:bodyPr>
          <a:lstStyle/>
          <a:p>
            <a:pPr algn="just">
              <a:lnSpc>
                <a:spcPct val="150000"/>
              </a:lnSpc>
            </a:pPr>
            <a:r>
              <a:rPr lang="en-US" sz="2000" dirty="0"/>
              <a:t>This operation was performed, as the Coreference Resolution, through the </a:t>
            </a:r>
            <a:r>
              <a:rPr lang="en-US" sz="2000" dirty="0" err="1">
                <a:latin typeface="MonoLisa-Medium" panose="00000600000000000000" pitchFamily="2" charset="0"/>
              </a:rPr>
              <a:t>spaCy</a:t>
            </a:r>
            <a:r>
              <a:rPr lang="en-US" sz="2000" dirty="0"/>
              <a:t> library:</a:t>
            </a:r>
            <a:endParaRPr lang="it-IT" sz="2000" dirty="0"/>
          </a:p>
        </p:txBody>
      </p:sp>
      <p:grpSp>
        <p:nvGrpSpPr>
          <p:cNvPr id="46" name="Gruppo 45">
            <a:extLst>
              <a:ext uri="{FF2B5EF4-FFF2-40B4-BE49-F238E27FC236}">
                <a16:creationId xmlns:a16="http://schemas.microsoft.com/office/drawing/2014/main" id="{507156A0-15C3-C7F9-0FA3-5C380C854C27}"/>
              </a:ext>
            </a:extLst>
          </p:cNvPr>
          <p:cNvGrpSpPr/>
          <p:nvPr/>
        </p:nvGrpSpPr>
        <p:grpSpPr>
          <a:xfrm>
            <a:off x="4198906" y="4164538"/>
            <a:ext cx="7040880" cy="1161114"/>
            <a:chOff x="6380098" y="4245605"/>
            <a:chExt cx="6378961" cy="1161114"/>
          </a:xfrm>
        </p:grpSpPr>
        <p:sp>
          <p:nvSpPr>
            <p:cNvPr id="47" name="CasellaDiTesto 46">
              <a:extLst>
                <a:ext uri="{FF2B5EF4-FFF2-40B4-BE49-F238E27FC236}">
                  <a16:creationId xmlns:a16="http://schemas.microsoft.com/office/drawing/2014/main" id="{E2831099-FFE1-B764-D332-F33BBD88479B}"/>
                </a:ext>
              </a:extLst>
            </p:cNvPr>
            <p:cNvSpPr txBox="1"/>
            <p:nvPr/>
          </p:nvSpPr>
          <p:spPr>
            <a:xfrm>
              <a:off x="6380098" y="4245605"/>
              <a:ext cx="6378961"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err="1">
                  <a:effectLst/>
                  <a:latin typeface="MonoLisa-Medium" panose="00000600000000000000" pitchFamily="2" charset="0"/>
                  <a:ea typeface="Arial" panose="020B0604020202020204" pitchFamily="34" charset="0"/>
                  <a:cs typeface="Arial" panose="020B0604020202020204" pitchFamily="34" charset="0"/>
                </a:rPr>
                <a:t>text_nlp</a:t>
              </a:r>
              <a:r>
                <a:rPr lang="it-IT" sz="1600" dirty="0">
                  <a:effectLst/>
                  <a:latin typeface="MonoLisa-Medium" panose="00000600000000000000" pitchFamily="2" charset="0"/>
                  <a:ea typeface="Arial" panose="020B0604020202020204" pitchFamily="34" charset="0"/>
                  <a:cs typeface="Arial" panose="020B0604020202020204" pitchFamily="34" charset="0"/>
                </a:rPr>
                <a:t>, style=‘</a:t>
              </a:r>
              <a:r>
                <a:rPr lang="it-IT" sz="1600" dirty="0" err="1">
                  <a:effectLst/>
                  <a:latin typeface="MonoLisa-Medium" panose="00000600000000000000" pitchFamily="2" charset="0"/>
                  <a:ea typeface="Arial" panose="020B0604020202020204" pitchFamily="34" charset="0"/>
                  <a:cs typeface="Arial" panose="020B0604020202020204" pitchFamily="34" charset="0"/>
                </a:rPr>
                <a:t>ent</a:t>
              </a:r>
              <a:r>
                <a:rPr lang="it-IT" sz="1600" dirty="0">
                  <a:effectLst/>
                  <a:latin typeface="MonoLisa-Medium" panose="00000600000000000000" pitchFamily="2" charset="0"/>
                  <a:ea typeface="Arial" panose="020B0604020202020204" pitchFamily="34" charset="0"/>
                  <a:cs typeface="Arial" panose="020B0604020202020204" pitchFamily="34" charset="0"/>
                </a:rPr>
                <a:t>’,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48" name="Picture 2">
              <a:extLst>
                <a:ext uri="{FF2B5EF4-FFF2-40B4-BE49-F238E27FC236}">
                  <a16:creationId xmlns:a16="http://schemas.microsoft.com/office/drawing/2014/main" id="{BB6797C1-568C-3808-DFA5-F4F7F57F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7581" y="4774716"/>
              <a:ext cx="1767840" cy="632003"/>
            </a:xfrm>
            <a:prstGeom prst="rect">
              <a:avLst/>
            </a:prstGeom>
            <a:noFill/>
            <a:extLst>
              <a:ext uri="{909E8E84-426E-40DD-AFC4-6F175D3DCCD1}">
                <a14:hiddenFill xmlns:a14="http://schemas.microsoft.com/office/drawing/2010/main">
                  <a:solidFill>
                    <a:srgbClr val="FFFFFF"/>
                  </a:solidFill>
                </a14:hiddenFill>
              </a:ext>
            </a:extLst>
          </p:spPr>
        </p:pic>
      </p:grpSp>
      <p:pic>
        <p:nvPicPr>
          <p:cNvPr id="50" name="Elemento grafico 49" descr="Indietro con riempimento a tinta unita">
            <a:extLst>
              <a:ext uri="{FF2B5EF4-FFF2-40B4-BE49-F238E27FC236}">
                <a16:creationId xmlns:a16="http://schemas.microsoft.com/office/drawing/2014/main" id="{2F041A7C-05FE-CFE6-BB5B-011005A83E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16973">
            <a:off x="5427349" y="4876552"/>
            <a:ext cx="664865" cy="664865"/>
          </a:xfrm>
          <a:prstGeom prst="rect">
            <a:avLst/>
          </a:prstGeom>
          <a:effectLst>
            <a:outerShdw blurRad="50800" dist="38100" dir="2700000" algn="tl" rotWithShape="0">
              <a:prstClr val="black">
                <a:alpha val="40000"/>
              </a:prstClr>
            </a:outerShdw>
          </a:effectLst>
        </p:spPr>
      </p:pic>
      <p:pic>
        <p:nvPicPr>
          <p:cNvPr id="53" name="Immagine 52">
            <a:extLst>
              <a:ext uri="{FF2B5EF4-FFF2-40B4-BE49-F238E27FC236}">
                <a16:creationId xmlns:a16="http://schemas.microsoft.com/office/drawing/2014/main" id="{2BCF650C-CF07-BA78-64A0-7CE24AF15080}"/>
              </a:ext>
            </a:extLst>
          </p:cNvPr>
          <p:cNvPicPr>
            <a:picLocks noChangeAspect="1"/>
          </p:cNvPicPr>
          <p:nvPr/>
        </p:nvPicPr>
        <p:blipFill>
          <a:blip r:embed="rId8"/>
          <a:stretch>
            <a:fillRect/>
          </a:stretch>
        </p:blipFill>
        <p:spPr>
          <a:xfrm>
            <a:off x="4660618" y="5781493"/>
            <a:ext cx="4736058" cy="504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4" name="Elemento grafico 53" descr="Indietro con riempimento a tinta unita">
            <a:extLst>
              <a:ext uri="{FF2B5EF4-FFF2-40B4-BE49-F238E27FC236}">
                <a16:creationId xmlns:a16="http://schemas.microsoft.com/office/drawing/2014/main" id="{09F49E4D-C728-B6F0-E0E2-4C9ECB1CCA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702319" flipV="1">
            <a:off x="9064244" y="510240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720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up)">
                                      <p:cBhvr>
                                        <p:cTn id="30" dur="500"/>
                                        <p:tgtEl>
                                          <p:spTgt spid="54"/>
                                        </p:tgtEl>
                                      </p:cBhvr>
                                    </p:animEffect>
                                  </p:childTnLst>
                                </p:cTn>
                              </p:par>
                            </p:childTnLst>
                          </p:cTn>
                        </p:par>
                        <p:par>
                          <p:cTn id="31" fill="hold">
                            <p:stCondLst>
                              <p:cond delay="3000"/>
                            </p:stCondLst>
                            <p:childTnLst>
                              <p:par>
                                <p:cTn id="32" presetID="22" presetClass="entr" presetSubtype="2"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right)">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animBg="1"/>
      <p:bldP spid="12"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8B5B693-C595-4524-A03C-B775B6BE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00FD3057-7546-47C9-A19D-B23C1C3947B1}"/>
              </a:ext>
              <a:ext uri="{C183D7F6-B498-43B3-948B-1728B52AA6E4}">
                <adec:decorative xmlns:adec="http://schemas.microsoft.com/office/drawing/2017/decorative" val="1"/>
              </a:ext>
            </a:extLst>
          </p:cNvPr>
          <p:cNvPicPr>
            <a:picLocks noChangeAspect="1"/>
          </p:cNvPicPr>
          <p:nvPr/>
        </p:nvPicPr>
        <p:blipFill rotWithShape="1">
          <a:blip r:embed="rId2"/>
          <a:srcRect r="52456" b="-1"/>
          <a:stretch/>
        </p:blipFill>
        <p:spPr>
          <a:xfrm>
            <a:off x="-3048" y="-2"/>
            <a:ext cx="12195047" cy="6858021"/>
          </a:xfrm>
          <a:prstGeom prst="rect">
            <a:avLst/>
          </a:prstGeom>
        </p:spPr>
      </p:pic>
      <p:sp>
        <p:nvSpPr>
          <p:cNvPr id="36" name="Rectangle 35">
            <a:extLst>
              <a:ext uri="{FF2B5EF4-FFF2-40B4-BE49-F238E27FC236}">
                <a16:creationId xmlns:a16="http://schemas.microsoft.com/office/drawing/2014/main" id="{211CBF94-6002-4EC8-9498-6AC47E680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5D6D18-743A-447E-BA04-9F8FA6AF0874}"/>
              </a:ext>
            </a:extLst>
          </p:cNvPr>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pc="200" dirty="0">
                <a:solidFill>
                  <a:srgbClr val="FFFFFF"/>
                </a:solidFill>
              </a:rPr>
              <a:t>Thanks for the attention</a:t>
            </a:r>
          </a:p>
        </p:txBody>
      </p:sp>
      <p:cxnSp>
        <p:nvCxnSpPr>
          <p:cNvPr id="38" name="Straight Connector 37">
            <a:extLst>
              <a:ext uri="{FF2B5EF4-FFF2-40B4-BE49-F238E27FC236}">
                <a16:creationId xmlns:a16="http://schemas.microsoft.com/office/drawing/2014/main" id="{981A7DF2-B382-4775-B387-03B45F29E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4" name="Picture 4">
            <a:extLst>
              <a:ext uri="{FF2B5EF4-FFF2-40B4-BE49-F238E27FC236}">
                <a16:creationId xmlns:a16="http://schemas.microsoft.com/office/drawing/2014/main" id="{07E5CA5E-E1FF-41DF-B561-8BD95D400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261" y="298497"/>
            <a:ext cx="4147671" cy="1672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2">
            <a:extLst>
              <a:ext uri="{FF2B5EF4-FFF2-40B4-BE49-F238E27FC236}">
                <a16:creationId xmlns:a16="http://schemas.microsoft.com/office/drawing/2014/main" id="{E6C57663-C224-4CF3-9066-E2C3E5FA3C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5092109" y="2932520"/>
            <a:ext cx="2001974" cy="982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4" descr="Comprensione della necessità di NLP nel tuo chatbot - Sociallibreria">
            <a:extLst>
              <a:ext uri="{FF2B5EF4-FFF2-40B4-BE49-F238E27FC236}">
                <a16:creationId xmlns:a16="http://schemas.microsoft.com/office/drawing/2014/main" id="{0588069C-93A0-CA0A-E3D3-FCBE26421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4167" y="4850671"/>
            <a:ext cx="1948631" cy="1199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836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it-IT" dirty="0" err="1"/>
              <a:t>Overview</a:t>
            </a:r>
            <a:endParaRPr lang="it-IT" dirty="0"/>
          </a:p>
        </p:txBody>
      </p:sp>
      <p:sp>
        <p:nvSpPr>
          <p:cNvPr id="3" name="Segnaposto contenuto 2">
            <a:extLst>
              <a:ext uri="{FF2B5EF4-FFF2-40B4-BE49-F238E27FC236}">
                <a16:creationId xmlns:a16="http://schemas.microsoft.com/office/drawing/2014/main" id="{5331CE5C-EACC-4B31-8D4F-5AB52F712C92}"/>
              </a:ext>
            </a:extLst>
          </p:cNvPr>
          <p:cNvSpPr>
            <a:spLocks noGrp="1"/>
          </p:cNvSpPr>
          <p:nvPr>
            <p:ph idx="1"/>
          </p:nvPr>
        </p:nvSpPr>
        <p:spPr>
          <a:xfrm>
            <a:off x="1024127" y="1811215"/>
            <a:ext cx="9836529" cy="923359"/>
          </a:xfrm>
        </p:spPr>
        <p:txBody>
          <a:bodyPr>
            <a:normAutofit fontScale="92500" lnSpcReduction="10000"/>
          </a:bodyPr>
          <a:lstStyle/>
          <a:p>
            <a:pPr algn="just">
              <a:lnSpc>
                <a:spcPct val="15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scope of the project was the relevant semantic information extraction from natural language text to perform Subject – Verb – Object triples extraction.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it-IT" dirty="0"/>
          </a:p>
        </p:txBody>
      </p:sp>
      <p:pic>
        <p:nvPicPr>
          <p:cNvPr id="1028" name="Picture 4" descr="Comprensione della necessità di NLP nel tuo chatbot - Sociallibreria">
            <a:extLst>
              <a:ext uri="{FF2B5EF4-FFF2-40B4-BE49-F238E27FC236}">
                <a16:creationId xmlns:a16="http://schemas.microsoft.com/office/drawing/2014/main" id="{5DBC7C34-C27B-32D9-0D8A-22495F37A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126" y="3535660"/>
            <a:ext cx="3279748" cy="2018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2">
            <a:extLst>
              <a:ext uri="{FF2B5EF4-FFF2-40B4-BE49-F238E27FC236}">
                <a16:creationId xmlns:a16="http://schemas.microsoft.com/office/drawing/2014/main" id="{590DF806-3971-4079-9CA7-0782A13981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4">
            <a:extLst>
              <a:ext uri="{FF2B5EF4-FFF2-40B4-BE49-F238E27FC236}">
                <a16:creationId xmlns:a16="http://schemas.microsoft.com/office/drawing/2014/main" id="{521D62F7-3814-401A-AFAC-98E31E8CFE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Document, note, paper, text icon - Free download">
            <a:extLst>
              <a:ext uri="{FF2B5EF4-FFF2-40B4-BE49-F238E27FC236}">
                <a16:creationId xmlns:a16="http://schemas.microsoft.com/office/drawing/2014/main" id="{0444F896-1581-141A-36C6-D6E79C44CC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837" y="3202373"/>
            <a:ext cx="1107188" cy="1107188"/>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BA08AE62-B23D-7429-3B89-996BF76696E7}"/>
              </a:ext>
            </a:extLst>
          </p:cNvPr>
          <p:cNvPicPr>
            <a:picLocks noChangeAspect="1"/>
          </p:cNvPicPr>
          <p:nvPr/>
        </p:nvPicPr>
        <p:blipFill>
          <a:blip r:embed="rId7"/>
          <a:stretch>
            <a:fillRect/>
          </a:stretch>
        </p:blipFill>
        <p:spPr>
          <a:xfrm>
            <a:off x="8594123" y="2549467"/>
            <a:ext cx="2932205" cy="1302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Elemento grafico 16" descr="Indietro con riempimento a tinta unita">
            <a:extLst>
              <a:ext uri="{FF2B5EF4-FFF2-40B4-BE49-F238E27FC236}">
                <a16:creationId xmlns:a16="http://schemas.microsoft.com/office/drawing/2014/main" id="{22611E81-BF00-DE02-9886-20D0A98194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166180" y="4212380"/>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BB3B39E1-1B1B-D251-EBDF-5C8094951B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412315">
            <a:off x="7899432" y="3697406"/>
            <a:ext cx="664865" cy="664865"/>
          </a:xfrm>
          <a:prstGeom prst="rect">
            <a:avLst/>
          </a:prstGeom>
          <a:effectLst>
            <a:outerShdw blurRad="50800" dist="38100" dir="2700000" algn="tl" rotWithShape="0">
              <a:prstClr val="black">
                <a:alpha val="40000"/>
              </a:prstClr>
            </a:outerShdw>
          </a:effectLst>
        </p:spPr>
      </p:pic>
      <p:pic>
        <p:nvPicPr>
          <p:cNvPr id="1036" name="Picture 12" descr="GitHub rende gratuite le repository private per i team">
            <a:extLst>
              <a:ext uri="{FF2B5EF4-FFF2-40B4-BE49-F238E27FC236}">
                <a16:creationId xmlns:a16="http://schemas.microsoft.com/office/drawing/2014/main" id="{0C6120A9-91EE-51B0-8AE8-1F2D950F70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0910" y="6170095"/>
            <a:ext cx="1135854"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Segnaposto contenuto 2">
            <a:extLst>
              <a:ext uri="{FF2B5EF4-FFF2-40B4-BE49-F238E27FC236}">
                <a16:creationId xmlns:a16="http://schemas.microsoft.com/office/drawing/2014/main" id="{922225AE-32FC-25AA-E9A9-07F4CBF18CCE}"/>
              </a:ext>
            </a:extLst>
          </p:cNvPr>
          <p:cNvSpPr txBox="1">
            <a:spLocks/>
          </p:cNvSpPr>
          <p:nvPr/>
        </p:nvSpPr>
        <p:spPr>
          <a:xfrm>
            <a:off x="4824073" y="6272784"/>
            <a:ext cx="5823601" cy="6389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50000"/>
              </a:lnSpc>
              <a:spcAft>
                <a:spcPts val="800"/>
              </a:spcAft>
            </a:pPr>
            <a:r>
              <a:rPr lang="it-IT" sz="1200" u="sng" dirty="0">
                <a:solidFill>
                  <a:srgbClr val="0000FF"/>
                </a:solidFill>
                <a:effectLst/>
                <a:latin typeface="Arial" panose="020B0604020202020204" pitchFamily="34" charset="0"/>
                <a:ea typeface="Arial" panose="020B0604020202020204" pitchFamily="34" charset="0"/>
                <a:hlinkClick r:id="rId11"/>
              </a:rPr>
              <a:t>https://github.com/GiuseppeGaetano/TecnologieSemantiche.git</a:t>
            </a:r>
            <a:endParaRPr lang="it-IT" sz="1600" dirty="0"/>
          </a:p>
        </p:txBody>
      </p:sp>
      <p:grpSp>
        <p:nvGrpSpPr>
          <p:cNvPr id="21" name="Gruppo 20">
            <a:extLst>
              <a:ext uri="{FF2B5EF4-FFF2-40B4-BE49-F238E27FC236}">
                <a16:creationId xmlns:a16="http://schemas.microsoft.com/office/drawing/2014/main" id="{E340EFE9-B83F-6485-F260-593F70490013}"/>
              </a:ext>
            </a:extLst>
          </p:cNvPr>
          <p:cNvGrpSpPr/>
          <p:nvPr/>
        </p:nvGrpSpPr>
        <p:grpSpPr>
          <a:xfrm>
            <a:off x="8955326" y="4788556"/>
            <a:ext cx="2209798" cy="932204"/>
            <a:chOff x="6385562" y="3118588"/>
            <a:chExt cx="2209798" cy="932204"/>
          </a:xfrm>
          <a:effectLst>
            <a:reflection blurRad="6350" stA="52000" endA="300" endPos="35000" dir="5400000" sy="-100000" algn="bl" rotWithShape="0"/>
          </a:effectLst>
        </p:grpSpPr>
        <p:sp>
          <p:nvSpPr>
            <p:cNvPr id="22" name="Rettangolo con angoli arrotondati 21">
              <a:extLst>
                <a:ext uri="{FF2B5EF4-FFF2-40B4-BE49-F238E27FC236}">
                  <a16:creationId xmlns:a16="http://schemas.microsoft.com/office/drawing/2014/main" id="{F167D493-A96C-ABF6-0F2A-7A5E2CC933D8}"/>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C5EAD82E-B5EC-5666-D01F-20133410463E}"/>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err="1"/>
                <a:t>Subj</a:t>
              </a:r>
              <a:r>
                <a:rPr lang="it-IT" dirty="0"/>
                <a:t> – </a:t>
              </a:r>
              <a:r>
                <a:rPr lang="it-IT" dirty="0" err="1"/>
                <a:t>Verb</a:t>
              </a:r>
              <a:r>
                <a:rPr lang="it-IT" dirty="0"/>
                <a:t> – </a:t>
              </a:r>
              <a:r>
                <a:rPr lang="it-IT" dirty="0" err="1"/>
                <a:t>Obj</a:t>
              </a:r>
              <a:endParaRPr lang="it-IT" dirty="0"/>
            </a:p>
          </p:txBody>
        </p:sp>
      </p:grpSp>
      <p:pic>
        <p:nvPicPr>
          <p:cNvPr id="24" name="Elemento grafico 23" descr="Indietro con riempimento a tinta unita">
            <a:extLst>
              <a:ext uri="{FF2B5EF4-FFF2-40B4-BE49-F238E27FC236}">
                <a16:creationId xmlns:a16="http://schemas.microsoft.com/office/drawing/2014/main" id="{3454CA06-688A-C65B-8CA6-DA85599298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187685" flipV="1">
            <a:off x="7899431" y="4407219"/>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0290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22" presetClass="entr" presetSubtype="8"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1036"/>
                                        </p:tgtEl>
                                        <p:attrNameLst>
                                          <p:attrName>style.visibility</p:attrName>
                                        </p:attrNameLst>
                                      </p:cBhvr>
                                      <p:to>
                                        <p:strVal val="visible"/>
                                      </p:to>
                                    </p:set>
                                    <p:animEffect transition="in" filter="fade">
                                      <p:cBhvr>
                                        <p:cTn id="3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magine 44">
            <a:extLst>
              <a:ext uri="{FF2B5EF4-FFF2-40B4-BE49-F238E27FC236}">
                <a16:creationId xmlns:a16="http://schemas.microsoft.com/office/drawing/2014/main" id="{30362498-1188-4E3C-9127-D6CD86D253FE}"/>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187" name="DATASET"/>
          <p:cNvSpPr txBox="1"/>
          <p:nvPr/>
        </p:nvSpPr>
        <p:spPr>
          <a:xfrm>
            <a:off x="1064012" y="1116423"/>
            <a:ext cx="4264090" cy="8207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sz="5000"/>
            </a:lvl1pPr>
          </a:lstStyle>
          <a:p>
            <a:pPr algn="just"/>
            <a:r>
              <a:rPr lang="it-IT" sz="2500" dirty="0"/>
              <a:t>Word </a:t>
            </a:r>
            <a:r>
              <a:rPr lang="it-IT" sz="2500" dirty="0" err="1"/>
              <a:t>Tokenization</a:t>
            </a:r>
            <a:r>
              <a:rPr lang="it-IT" sz="2500" dirty="0"/>
              <a:t> and Stop Word </a:t>
            </a:r>
            <a:r>
              <a:rPr lang="it-IT" sz="2500" dirty="0" err="1"/>
              <a:t>Removal</a:t>
            </a:r>
            <a:endParaRPr sz="2500" dirty="0"/>
          </a:p>
        </p:txBody>
      </p:sp>
      <p:sp>
        <p:nvSpPr>
          <p:cNvPr id="188" name="PREPROCESSING"/>
          <p:cNvSpPr txBox="1"/>
          <p:nvPr/>
        </p:nvSpPr>
        <p:spPr>
          <a:xfrm>
            <a:off x="1064011" y="2772978"/>
            <a:ext cx="3900117"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sz="5000"/>
            </a:lvl1pPr>
          </a:lstStyle>
          <a:p>
            <a:pPr algn="just"/>
            <a:r>
              <a:rPr lang="it-IT" sz="2500" dirty="0" err="1"/>
              <a:t>PoS</a:t>
            </a:r>
            <a:r>
              <a:rPr lang="it-IT" sz="2500" dirty="0"/>
              <a:t> Tagging and </a:t>
            </a:r>
            <a:r>
              <a:rPr lang="it-IT" sz="2500" dirty="0" err="1"/>
              <a:t>Correction</a:t>
            </a:r>
            <a:endParaRPr sz="2500" dirty="0"/>
          </a:p>
        </p:txBody>
      </p:sp>
      <p:sp>
        <p:nvSpPr>
          <p:cNvPr id="189" name="CLUSTERING"/>
          <p:cNvSpPr txBox="1"/>
          <p:nvPr/>
        </p:nvSpPr>
        <p:spPr>
          <a:xfrm>
            <a:off x="1064012" y="4272428"/>
            <a:ext cx="3752890"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5000"/>
            </a:lvl1pPr>
          </a:lstStyle>
          <a:p>
            <a:pPr algn="just"/>
            <a:r>
              <a:rPr lang="it-IT" sz="2500" dirty="0" err="1"/>
              <a:t>Lemmatization</a:t>
            </a:r>
            <a:endParaRPr sz="2500" dirty="0"/>
          </a:p>
        </p:txBody>
      </p:sp>
      <p:sp>
        <p:nvSpPr>
          <p:cNvPr id="191" name="Linea"/>
          <p:cNvSpPr/>
          <p:nvPr/>
        </p:nvSpPr>
        <p:spPr>
          <a:xfrm flipV="1">
            <a:off x="5780165" y="1499380"/>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2" name="Linea"/>
          <p:cNvSpPr/>
          <p:nvPr/>
        </p:nvSpPr>
        <p:spPr>
          <a:xfrm flipV="1">
            <a:off x="5780165" y="3000153"/>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3" name="Linea"/>
          <p:cNvSpPr/>
          <p:nvPr/>
        </p:nvSpPr>
        <p:spPr>
          <a:xfrm flipV="1">
            <a:off x="5780165" y="4490437"/>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4" name="Linea"/>
          <p:cNvSpPr/>
          <p:nvPr/>
        </p:nvSpPr>
        <p:spPr>
          <a:xfrm>
            <a:off x="5780165" y="4957707"/>
            <a:ext cx="1" cy="1186848"/>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17" name="Linea"/>
          <p:cNvSpPr/>
          <p:nvPr/>
        </p:nvSpPr>
        <p:spPr>
          <a:xfrm flipV="1">
            <a:off x="381000" y="776324"/>
            <a:ext cx="10477501" cy="2"/>
          </a:xfrm>
          <a:prstGeom prst="line">
            <a:avLst/>
          </a:prstGeom>
          <a:ln w="19050"/>
        </p:spPr>
        <p:style>
          <a:lnRef idx="1">
            <a:schemeClr val="accent1"/>
          </a:lnRef>
          <a:fillRef idx="0">
            <a:schemeClr val="accent1"/>
          </a:fillRef>
          <a:effectRef idx="0">
            <a:schemeClr val="accent1"/>
          </a:effectRef>
          <a:fontRef idx="minor">
            <a:schemeClr val="tx1"/>
          </a:fontRef>
        </p:style>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p>
        </p:txBody>
      </p:sp>
      <p:sp>
        <p:nvSpPr>
          <p:cNvPr id="218" name="contributo personale alla soluzione del problema"/>
          <p:cNvSpPr txBox="1"/>
          <p:nvPr/>
        </p:nvSpPr>
        <p:spPr>
          <a:xfrm>
            <a:off x="381000" y="230402"/>
            <a:ext cx="10477500" cy="404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b">
            <a:spAutoFit/>
          </a:bodyPr>
          <a:lstStyle>
            <a:lvl1pPr defTabSz="647700">
              <a:lnSpc>
                <a:spcPct val="80000"/>
              </a:lnSpc>
              <a:spcBef>
                <a:spcPts val="0"/>
              </a:spcBef>
              <a:defRPr sz="5600" cap="all" spc="280">
                <a:solidFill>
                  <a:schemeClr val="accent1"/>
                </a:solidFill>
                <a:latin typeface="DIN Alternate Bold"/>
                <a:ea typeface="DIN Alternate Bold"/>
                <a:cs typeface="DIN Alternate Bold"/>
                <a:sym typeface="DIN Alternate Bold"/>
              </a:defRPr>
            </a:lvl1pPr>
          </a:lstStyle>
          <a:p>
            <a:endParaRPr sz="2800" dirty="0"/>
          </a:p>
        </p:txBody>
      </p:sp>
      <p:sp>
        <p:nvSpPr>
          <p:cNvPr id="220" name="Ovale"/>
          <p:cNvSpPr/>
          <p:nvPr/>
        </p:nvSpPr>
        <p:spPr>
          <a:xfrm>
            <a:off x="5372148" y="1097432"/>
            <a:ext cx="816034" cy="799978"/>
          </a:xfrm>
          <a:prstGeom prst="ellipse">
            <a:avLst/>
          </a:prstGeom>
          <a:solidFill>
            <a:srgbClr val="FF0000"/>
          </a:solidFill>
          <a:ln w="12700">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221" name="Linea"/>
          <p:cNvSpPr/>
          <p:nvPr/>
        </p:nvSpPr>
        <p:spPr>
          <a:xfrm flipV="1">
            <a:off x="5780165" y="1692816"/>
            <a:ext cx="1" cy="972456"/>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3" name="Linea"/>
          <p:cNvSpPr/>
          <p:nvPr/>
        </p:nvSpPr>
        <p:spPr>
          <a:xfrm flipV="1">
            <a:off x="5780165" y="3208995"/>
            <a:ext cx="1" cy="925258"/>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5" name="Linea"/>
          <p:cNvSpPr/>
          <p:nvPr/>
        </p:nvSpPr>
        <p:spPr>
          <a:xfrm flipV="1">
            <a:off x="5780165" y="4699279"/>
            <a:ext cx="1" cy="1106877"/>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42" name="Ovale">
            <a:extLst>
              <a:ext uri="{FF2B5EF4-FFF2-40B4-BE49-F238E27FC236}">
                <a16:creationId xmlns:a16="http://schemas.microsoft.com/office/drawing/2014/main" id="{E47BC03F-F140-4FAD-B0B8-22B662FA252F}"/>
              </a:ext>
            </a:extLst>
          </p:cNvPr>
          <p:cNvSpPr/>
          <p:nvPr/>
        </p:nvSpPr>
        <p:spPr>
          <a:xfrm>
            <a:off x="5372148" y="2609055"/>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3" name="Ovale">
            <a:extLst>
              <a:ext uri="{FF2B5EF4-FFF2-40B4-BE49-F238E27FC236}">
                <a16:creationId xmlns:a16="http://schemas.microsoft.com/office/drawing/2014/main" id="{4D6E8F1F-931E-48B0-BF80-2429EFF46549}"/>
              </a:ext>
            </a:extLst>
          </p:cNvPr>
          <p:cNvSpPr/>
          <p:nvPr/>
        </p:nvSpPr>
        <p:spPr>
          <a:xfrm>
            <a:off x="5372148" y="410189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4" name="Ovale">
            <a:extLst>
              <a:ext uri="{FF2B5EF4-FFF2-40B4-BE49-F238E27FC236}">
                <a16:creationId xmlns:a16="http://schemas.microsoft.com/office/drawing/2014/main" id="{32F5EF6E-DB79-4E00-920D-57E14B3CB6B2}"/>
              </a:ext>
            </a:extLst>
          </p:cNvPr>
          <p:cNvSpPr/>
          <p:nvPr/>
        </p:nvSpPr>
        <p:spPr>
          <a:xfrm>
            <a:off x="5372148" y="573914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6" name="Titolo 1">
            <a:extLst>
              <a:ext uri="{FF2B5EF4-FFF2-40B4-BE49-F238E27FC236}">
                <a16:creationId xmlns:a16="http://schemas.microsoft.com/office/drawing/2014/main" id="{F13B93F2-4844-4034-B60B-56F1A3E47021}"/>
              </a:ext>
            </a:extLst>
          </p:cNvPr>
          <p:cNvSpPr txBox="1">
            <a:spLocks/>
          </p:cNvSpPr>
          <p:nvPr/>
        </p:nvSpPr>
        <p:spPr>
          <a:xfrm>
            <a:off x="393217" y="120088"/>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it-IT" dirty="0" err="1"/>
              <a:t>Walkthrough</a:t>
            </a:r>
            <a:endParaRPr lang="it-IT" dirty="0"/>
          </a:p>
        </p:txBody>
      </p:sp>
      <p:pic>
        <p:nvPicPr>
          <p:cNvPr id="2054" name="Picture 6" descr="A Detailed Study on Stemming vs Lemmatization In Python">
            <a:extLst>
              <a:ext uri="{FF2B5EF4-FFF2-40B4-BE49-F238E27FC236}">
                <a16:creationId xmlns:a16="http://schemas.microsoft.com/office/drawing/2014/main" id="{495C3C00-305C-36D6-71A7-73903D5D3F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429"/>
          <a:stretch/>
        </p:blipFill>
        <p:spPr bwMode="auto">
          <a:xfrm>
            <a:off x="7832493" y="3887334"/>
            <a:ext cx="4135834" cy="1097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 name="Picture 2">
            <a:extLst>
              <a:ext uri="{FF2B5EF4-FFF2-40B4-BE49-F238E27FC236}">
                <a16:creationId xmlns:a16="http://schemas.microsoft.com/office/drawing/2014/main" id="{B13C2D65-0D9C-4229-9824-EB53972F30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Picture 4">
            <a:extLst>
              <a:ext uri="{FF2B5EF4-FFF2-40B4-BE49-F238E27FC236}">
                <a16:creationId xmlns:a16="http://schemas.microsoft.com/office/drawing/2014/main" id="{F62DE399-CE50-476A-8432-2563BB3CD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0" name="E-MAIL CATEGORIZATION"/>
          <p:cNvSpPr txBox="1"/>
          <p:nvPr/>
        </p:nvSpPr>
        <p:spPr>
          <a:xfrm>
            <a:off x="1064012" y="5806157"/>
            <a:ext cx="4401906"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5000"/>
            </a:lvl1pPr>
          </a:lstStyle>
          <a:p>
            <a:pPr algn="just"/>
            <a:r>
              <a:rPr lang="it-IT" sz="2500" dirty="0"/>
              <a:t>Semantic Information </a:t>
            </a:r>
            <a:r>
              <a:rPr lang="it-IT" sz="2500" dirty="0" err="1"/>
              <a:t>Extraction</a:t>
            </a:r>
            <a:endParaRPr sz="2500" dirty="0"/>
          </a:p>
        </p:txBody>
      </p:sp>
      <p:pic>
        <p:nvPicPr>
          <p:cNvPr id="2052" name="Picture 4" descr="Part Of Speech Tagging – POS Tagging in NLP | byteiota">
            <a:extLst>
              <a:ext uri="{FF2B5EF4-FFF2-40B4-BE49-F238E27FC236}">
                <a16:creationId xmlns:a16="http://schemas.microsoft.com/office/drawing/2014/main" id="{CFDDDE9D-3D27-747B-F7C7-B635F55BCD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4852"/>
          <a:stretch/>
        </p:blipFill>
        <p:spPr bwMode="auto">
          <a:xfrm>
            <a:off x="6571842" y="2310924"/>
            <a:ext cx="3179918" cy="13538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6" name="Picture 8" descr="DBpedia Dataset | Papers With Code">
            <a:extLst>
              <a:ext uri="{FF2B5EF4-FFF2-40B4-BE49-F238E27FC236}">
                <a16:creationId xmlns:a16="http://schemas.microsoft.com/office/drawing/2014/main" id="{F7FEC586-B0D8-83E4-1E46-1631841C2B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8565" y="5302258"/>
            <a:ext cx="1017000" cy="626293"/>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35" name="Picture 2" descr="Princeton's WordNet">
            <a:extLst>
              <a:ext uri="{FF2B5EF4-FFF2-40B4-BE49-F238E27FC236}">
                <a16:creationId xmlns:a16="http://schemas.microsoft.com/office/drawing/2014/main" id="{C17D8899-A49A-3094-EDF9-2F44E9FF11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356" t="7995" r="7511" b="8451"/>
          <a:stretch/>
        </p:blipFill>
        <p:spPr bwMode="auto">
          <a:xfrm>
            <a:off x="7058782" y="5253904"/>
            <a:ext cx="1219200" cy="797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3" name="Picture 4" descr="Chunking in NLP: decoded. When I started learning text processing… | by  Nikita Bachani | Towards Data Science">
            <a:extLst>
              <a:ext uri="{FF2B5EF4-FFF2-40B4-BE49-F238E27FC236}">
                <a16:creationId xmlns:a16="http://schemas.microsoft.com/office/drawing/2014/main" id="{6E525C50-2474-8943-8A55-68B47377D6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90149" y="6004657"/>
            <a:ext cx="2451820" cy="502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4" name="Gruppo 3">
            <a:extLst>
              <a:ext uri="{FF2B5EF4-FFF2-40B4-BE49-F238E27FC236}">
                <a16:creationId xmlns:a16="http://schemas.microsoft.com/office/drawing/2014/main" id="{614A3D3E-DAF5-2E4C-BF22-8D8E233F74AB}"/>
              </a:ext>
            </a:extLst>
          </p:cNvPr>
          <p:cNvGrpSpPr/>
          <p:nvPr/>
        </p:nvGrpSpPr>
        <p:grpSpPr>
          <a:xfrm>
            <a:off x="8278711" y="901897"/>
            <a:ext cx="2919708" cy="1310435"/>
            <a:chOff x="8278711" y="901897"/>
            <a:chExt cx="2919708" cy="1310435"/>
          </a:xfrm>
        </p:grpSpPr>
        <p:pic>
          <p:nvPicPr>
            <p:cNvPr id="2050" name="Picture 2" descr="notebook.community">
              <a:extLst>
                <a:ext uri="{FF2B5EF4-FFF2-40B4-BE49-F238E27FC236}">
                  <a16:creationId xmlns:a16="http://schemas.microsoft.com/office/drawing/2014/main" id="{AA3F4752-EE9D-CF0A-41B7-16F2171C0F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8711" y="901897"/>
              <a:ext cx="2919708" cy="1253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Elemento grafico 2" descr="Chiudi con riempimento a tinta unita">
              <a:extLst>
                <a:ext uri="{FF2B5EF4-FFF2-40B4-BE49-F238E27FC236}">
                  <a16:creationId xmlns:a16="http://schemas.microsoft.com/office/drawing/2014/main" id="{EEF18BFF-5A44-003D-4817-D36189E3E2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26865" y="1499380"/>
              <a:ext cx="423400" cy="423400"/>
            </a:xfrm>
            <a:prstGeom prst="rect">
              <a:avLst/>
            </a:prstGeom>
          </p:spPr>
        </p:pic>
        <p:pic>
          <p:nvPicPr>
            <p:cNvPr id="37" name="Elemento grafico 36" descr="Chiudi con riempimento a tinta unita">
              <a:extLst>
                <a:ext uri="{FF2B5EF4-FFF2-40B4-BE49-F238E27FC236}">
                  <a16:creationId xmlns:a16="http://schemas.microsoft.com/office/drawing/2014/main" id="{B32FB58C-5E54-1A62-1C29-3B66467A28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08377" y="1788932"/>
              <a:ext cx="423400" cy="4234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600"/>
                                        <p:tgtEl>
                                          <p:spTgt spid="187"/>
                                        </p:tgtEl>
                                      </p:cBhvr>
                                    </p:animEffect>
                                    <p:anim calcmode="lin" valueType="num">
                                      <p:cBhvr>
                                        <p:cTn id="8" dur="600" fill="hold"/>
                                        <p:tgtEl>
                                          <p:spTgt spid="187"/>
                                        </p:tgtEl>
                                        <p:attrNameLst>
                                          <p:attrName>ppt_x</p:attrName>
                                        </p:attrNameLst>
                                      </p:cBhvr>
                                      <p:tavLst>
                                        <p:tav tm="0">
                                          <p:val>
                                            <p:strVal val="#ppt_x"/>
                                          </p:val>
                                        </p:tav>
                                        <p:tav tm="100000">
                                          <p:val>
                                            <p:strVal val="#ppt_x"/>
                                          </p:val>
                                        </p:tav>
                                      </p:tavLst>
                                    </p:anim>
                                    <p:anim calcmode="lin" valueType="num">
                                      <p:cBhvr>
                                        <p:cTn id="9" dur="600" fill="hold"/>
                                        <p:tgtEl>
                                          <p:spTgt spid="187"/>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400"/>
                                  </p:stCondLst>
                                  <p:childTnLst>
                                    <p:set>
                                      <p:cBhvr>
                                        <p:cTn id="11" dur="1" fill="hold">
                                          <p:stCondLst>
                                            <p:cond delay="0"/>
                                          </p:stCondLst>
                                        </p:cTn>
                                        <p:tgtEl>
                                          <p:spTgt spid="220"/>
                                        </p:tgtEl>
                                        <p:attrNameLst>
                                          <p:attrName>style.visibility</p:attrName>
                                        </p:attrNameLst>
                                      </p:cBhvr>
                                      <p:to>
                                        <p:strVal val="visible"/>
                                      </p:to>
                                    </p:set>
                                    <p:animEffect transition="in" filter="wipe(up)">
                                      <p:cBhvr>
                                        <p:cTn id="12" dur="500"/>
                                        <p:tgtEl>
                                          <p:spTgt spid="220"/>
                                        </p:tgtEl>
                                      </p:cBhvr>
                                    </p:animEffect>
                                  </p:childTnLst>
                                </p:cTn>
                              </p:par>
                            </p:childTnLst>
                          </p:cTn>
                        </p:par>
                        <p:par>
                          <p:cTn id="13" fill="hold">
                            <p:stCondLst>
                              <p:cond delay="900"/>
                            </p:stCondLst>
                            <p:childTnLst>
                              <p:par>
                                <p:cTn id="14" presetID="47"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600"/>
                                        <p:tgtEl>
                                          <p:spTgt spid="4"/>
                                        </p:tgtEl>
                                      </p:cBhvr>
                                    </p:animEffect>
                                    <p:anim calcmode="lin" valueType="num">
                                      <p:cBhvr>
                                        <p:cTn id="17" dur="600" fill="hold"/>
                                        <p:tgtEl>
                                          <p:spTgt spid="4"/>
                                        </p:tgtEl>
                                        <p:attrNameLst>
                                          <p:attrName>ppt_x</p:attrName>
                                        </p:attrNameLst>
                                      </p:cBhvr>
                                      <p:tavLst>
                                        <p:tav tm="0">
                                          <p:val>
                                            <p:strVal val="#ppt_x"/>
                                          </p:val>
                                        </p:tav>
                                        <p:tav tm="100000">
                                          <p:val>
                                            <p:strVal val="#ppt_x"/>
                                          </p:val>
                                        </p:tav>
                                      </p:tavLst>
                                    </p:anim>
                                    <p:anim calcmode="lin" valueType="num">
                                      <p:cBhvr>
                                        <p:cTn id="18" dur="6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88"/>
                                        </p:tgtEl>
                                        <p:attrNameLst>
                                          <p:attrName>style.visibility</p:attrName>
                                        </p:attrNameLst>
                                      </p:cBhvr>
                                      <p:to>
                                        <p:strVal val="visible"/>
                                      </p:to>
                                    </p:set>
                                    <p:animEffect transition="in" filter="fade">
                                      <p:cBhvr>
                                        <p:cTn id="23" dur="600"/>
                                        <p:tgtEl>
                                          <p:spTgt spid="188"/>
                                        </p:tgtEl>
                                      </p:cBhvr>
                                    </p:animEffect>
                                    <p:anim calcmode="lin" valueType="num">
                                      <p:cBhvr>
                                        <p:cTn id="24" dur="600" fill="hold"/>
                                        <p:tgtEl>
                                          <p:spTgt spid="188"/>
                                        </p:tgtEl>
                                        <p:attrNameLst>
                                          <p:attrName>ppt_x</p:attrName>
                                        </p:attrNameLst>
                                      </p:cBhvr>
                                      <p:tavLst>
                                        <p:tav tm="0">
                                          <p:val>
                                            <p:strVal val="#ppt_x"/>
                                          </p:val>
                                        </p:tav>
                                        <p:tav tm="100000">
                                          <p:val>
                                            <p:strVal val="#ppt_x"/>
                                          </p:val>
                                        </p:tav>
                                      </p:tavLst>
                                    </p:anim>
                                    <p:anim calcmode="lin" valueType="num">
                                      <p:cBhvr>
                                        <p:cTn id="25" dur="600" fill="hold"/>
                                        <p:tgtEl>
                                          <p:spTgt spid="188"/>
                                        </p:tgtEl>
                                        <p:attrNameLst>
                                          <p:attrName>ppt_y</p:attrName>
                                        </p:attrNameLst>
                                      </p:cBhvr>
                                      <p:tavLst>
                                        <p:tav tm="0">
                                          <p:val>
                                            <p:strVal val="#ppt_y-.1"/>
                                          </p:val>
                                        </p:tav>
                                        <p:tav tm="100000">
                                          <p:val>
                                            <p:strVal val="#ppt_y"/>
                                          </p:val>
                                        </p:tav>
                                      </p:tavLst>
                                    </p:anim>
                                  </p:childTnLst>
                                </p:cTn>
                              </p:par>
                            </p:childTnLst>
                          </p:cTn>
                        </p:par>
                        <p:par>
                          <p:cTn id="26" fill="hold">
                            <p:stCondLst>
                              <p:cond delay="600"/>
                            </p:stCondLst>
                            <p:childTnLst>
                              <p:par>
                                <p:cTn id="27" presetID="22" presetClass="entr" presetSubtype="1" fill="hold" grpId="0" nodeType="afterEffect">
                                  <p:stCondLst>
                                    <p:cond delay="0"/>
                                  </p:stCondLst>
                                  <p:iterate>
                                    <p:tmAbs val="0"/>
                                  </p:iterate>
                                  <p:childTnLst>
                                    <p:set>
                                      <p:cBhvr>
                                        <p:cTn id="28" fill="hold"/>
                                        <p:tgtEl>
                                          <p:spTgt spid="221"/>
                                        </p:tgtEl>
                                        <p:attrNameLst>
                                          <p:attrName>style.visibility</p:attrName>
                                        </p:attrNameLst>
                                      </p:cBhvr>
                                      <p:to>
                                        <p:strVal val="visible"/>
                                      </p:to>
                                    </p:set>
                                    <p:animEffect transition="in" filter="wipe(up)">
                                      <p:cBhvr>
                                        <p:cTn id="29" dur="500"/>
                                        <p:tgtEl>
                                          <p:spTgt spid="221"/>
                                        </p:tgtEl>
                                      </p:cBhvr>
                                    </p:animEffect>
                                  </p:childTnLst>
                                </p:cTn>
                              </p:par>
                              <p:par>
                                <p:cTn id="30" presetID="22" presetClass="entr" presetSubtype="1" fill="hold" grpId="0" nodeType="withEffect">
                                  <p:stCondLst>
                                    <p:cond delay="40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par>
                          <p:cTn id="33" fill="hold">
                            <p:stCondLst>
                              <p:cond delay="1500"/>
                            </p:stCondLst>
                            <p:childTnLst>
                              <p:par>
                                <p:cTn id="34" presetID="47" presetClass="entr" presetSubtype="0" fill="hold" nodeType="afterEffect">
                                  <p:stCondLst>
                                    <p:cond delay="0"/>
                                  </p:stCondLst>
                                  <p:childTnLst>
                                    <p:set>
                                      <p:cBhvr>
                                        <p:cTn id="35" dur="1" fill="hold">
                                          <p:stCondLst>
                                            <p:cond delay="0"/>
                                          </p:stCondLst>
                                        </p:cTn>
                                        <p:tgtEl>
                                          <p:spTgt spid="2052"/>
                                        </p:tgtEl>
                                        <p:attrNameLst>
                                          <p:attrName>style.visibility</p:attrName>
                                        </p:attrNameLst>
                                      </p:cBhvr>
                                      <p:to>
                                        <p:strVal val="visible"/>
                                      </p:to>
                                    </p:set>
                                    <p:animEffect transition="in" filter="fade">
                                      <p:cBhvr>
                                        <p:cTn id="36" dur="600"/>
                                        <p:tgtEl>
                                          <p:spTgt spid="2052"/>
                                        </p:tgtEl>
                                      </p:cBhvr>
                                    </p:animEffect>
                                    <p:anim calcmode="lin" valueType="num">
                                      <p:cBhvr>
                                        <p:cTn id="37" dur="600" fill="hold"/>
                                        <p:tgtEl>
                                          <p:spTgt spid="2052"/>
                                        </p:tgtEl>
                                        <p:attrNameLst>
                                          <p:attrName>ppt_x</p:attrName>
                                        </p:attrNameLst>
                                      </p:cBhvr>
                                      <p:tavLst>
                                        <p:tav tm="0">
                                          <p:val>
                                            <p:strVal val="#ppt_x"/>
                                          </p:val>
                                        </p:tav>
                                        <p:tav tm="100000">
                                          <p:val>
                                            <p:strVal val="#ppt_x"/>
                                          </p:val>
                                        </p:tav>
                                      </p:tavLst>
                                    </p:anim>
                                    <p:anim calcmode="lin" valueType="num">
                                      <p:cBhvr>
                                        <p:cTn id="38" dur="6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fade">
                                      <p:cBhvr>
                                        <p:cTn id="43" dur="600"/>
                                        <p:tgtEl>
                                          <p:spTgt spid="189"/>
                                        </p:tgtEl>
                                      </p:cBhvr>
                                    </p:animEffect>
                                    <p:anim calcmode="lin" valueType="num">
                                      <p:cBhvr>
                                        <p:cTn id="44" dur="600" fill="hold"/>
                                        <p:tgtEl>
                                          <p:spTgt spid="189"/>
                                        </p:tgtEl>
                                        <p:attrNameLst>
                                          <p:attrName>ppt_x</p:attrName>
                                        </p:attrNameLst>
                                      </p:cBhvr>
                                      <p:tavLst>
                                        <p:tav tm="0">
                                          <p:val>
                                            <p:strVal val="#ppt_x"/>
                                          </p:val>
                                        </p:tav>
                                        <p:tav tm="100000">
                                          <p:val>
                                            <p:strVal val="#ppt_x"/>
                                          </p:val>
                                        </p:tav>
                                      </p:tavLst>
                                    </p:anim>
                                    <p:anim calcmode="lin" valueType="num">
                                      <p:cBhvr>
                                        <p:cTn id="45" dur="600" fill="hold"/>
                                        <p:tgtEl>
                                          <p:spTgt spid="189"/>
                                        </p:tgtEl>
                                        <p:attrNameLst>
                                          <p:attrName>ppt_y</p:attrName>
                                        </p:attrNameLst>
                                      </p:cBhvr>
                                      <p:tavLst>
                                        <p:tav tm="0">
                                          <p:val>
                                            <p:strVal val="#ppt_y-.1"/>
                                          </p:val>
                                        </p:tav>
                                        <p:tav tm="100000">
                                          <p:val>
                                            <p:strVal val="#ppt_y"/>
                                          </p:val>
                                        </p:tav>
                                      </p:tavLst>
                                    </p:anim>
                                  </p:childTnLst>
                                </p:cTn>
                              </p:par>
                            </p:childTnLst>
                          </p:cTn>
                        </p:par>
                        <p:par>
                          <p:cTn id="46" fill="hold">
                            <p:stCondLst>
                              <p:cond delay="600"/>
                            </p:stCondLst>
                            <p:childTnLst>
                              <p:par>
                                <p:cTn id="47" presetID="22" presetClass="entr" presetSubtype="1" fill="hold" grpId="0" nodeType="afterEffect">
                                  <p:stCondLst>
                                    <p:cond delay="0"/>
                                  </p:stCondLst>
                                  <p:iterate>
                                    <p:tmAbs val="0"/>
                                  </p:iterate>
                                  <p:childTnLst>
                                    <p:set>
                                      <p:cBhvr>
                                        <p:cTn id="48" fill="hold"/>
                                        <p:tgtEl>
                                          <p:spTgt spid="223"/>
                                        </p:tgtEl>
                                        <p:attrNameLst>
                                          <p:attrName>style.visibility</p:attrName>
                                        </p:attrNameLst>
                                      </p:cBhvr>
                                      <p:to>
                                        <p:strVal val="visible"/>
                                      </p:to>
                                    </p:set>
                                    <p:animEffect transition="in" filter="wipe(up)">
                                      <p:cBhvr>
                                        <p:cTn id="49" dur="500"/>
                                        <p:tgtEl>
                                          <p:spTgt spid="223"/>
                                        </p:tgtEl>
                                      </p:cBhvr>
                                    </p:animEffect>
                                  </p:childTnLst>
                                </p:cTn>
                              </p:par>
                              <p:par>
                                <p:cTn id="50" presetID="22" presetClass="entr" presetSubtype="1" fill="hold" grpId="0" nodeType="withEffect">
                                  <p:stCondLst>
                                    <p:cond delay="40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childTnLst>
                          </p:cTn>
                        </p:par>
                        <p:par>
                          <p:cTn id="53" fill="hold">
                            <p:stCondLst>
                              <p:cond delay="1500"/>
                            </p:stCondLst>
                            <p:childTnLst>
                              <p:par>
                                <p:cTn id="54" presetID="47" presetClass="entr" presetSubtype="0" fill="hold" nodeType="afterEffect">
                                  <p:stCondLst>
                                    <p:cond delay="0"/>
                                  </p:stCondLst>
                                  <p:childTnLst>
                                    <p:set>
                                      <p:cBhvr>
                                        <p:cTn id="55" dur="1" fill="hold">
                                          <p:stCondLst>
                                            <p:cond delay="0"/>
                                          </p:stCondLst>
                                        </p:cTn>
                                        <p:tgtEl>
                                          <p:spTgt spid="2054"/>
                                        </p:tgtEl>
                                        <p:attrNameLst>
                                          <p:attrName>style.visibility</p:attrName>
                                        </p:attrNameLst>
                                      </p:cBhvr>
                                      <p:to>
                                        <p:strVal val="visible"/>
                                      </p:to>
                                    </p:set>
                                    <p:animEffect transition="in" filter="fade">
                                      <p:cBhvr>
                                        <p:cTn id="56" dur="600"/>
                                        <p:tgtEl>
                                          <p:spTgt spid="2054"/>
                                        </p:tgtEl>
                                      </p:cBhvr>
                                    </p:animEffect>
                                    <p:anim calcmode="lin" valueType="num">
                                      <p:cBhvr>
                                        <p:cTn id="57" dur="600" fill="hold"/>
                                        <p:tgtEl>
                                          <p:spTgt spid="2054"/>
                                        </p:tgtEl>
                                        <p:attrNameLst>
                                          <p:attrName>ppt_x</p:attrName>
                                        </p:attrNameLst>
                                      </p:cBhvr>
                                      <p:tavLst>
                                        <p:tav tm="0">
                                          <p:val>
                                            <p:strVal val="#ppt_x"/>
                                          </p:val>
                                        </p:tav>
                                        <p:tav tm="100000">
                                          <p:val>
                                            <p:strVal val="#ppt_x"/>
                                          </p:val>
                                        </p:tav>
                                      </p:tavLst>
                                    </p:anim>
                                    <p:anim calcmode="lin" valueType="num">
                                      <p:cBhvr>
                                        <p:cTn id="58" dur="6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90"/>
                                        </p:tgtEl>
                                        <p:attrNameLst>
                                          <p:attrName>style.visibility</p:attrName>
                                        </p:attrNameLst>
                                      </p:cBhvr>
                                      <p:to>
                                        <p:strVal val="visible"/>
                                      </p:to>
                                    </p:set>
                                    <p:animEffect transition="in" filter="fade">
                                      <p:cBhvr>
                                        <p:cTn id="63" dur="600"/>
                                        <p:tgtEl>
                                          <p:spTgt spid="190"/>
                                        </p:tgtEl>
                                      </p:cBhvr>
                                    </p:animEffect>
                                    <p:anim calcmode="lin" valueType="num">
                                      <p:cBhvr>
                                        <p:cTn id="64" dur="600" fill="hold"/>
                                        <p:tgtEl>
                                          <p:spTgt spid="190"/>
                                        </p:tgtEl>
                                        <p:attrNameLst>
                                          <p:attrName>ppt_x</p:attrName>
                                        </p:attrNameLst>
                                      </p:cBhvr>
                                      <p:tavLst>
                                        <p:tav tm="0">
                                          <p:val>
                                            <p:strVal val="#ppt_x"/>
                                          </p:val>
                                        </p:tav>
                                        <p:tav tm="100000">
                                          <p:val>
                                            <p:strVal val="#ppt_x"/>
                                          </p:val>
                                        </p:tav>
                                      </p:tavLst>
                                    </p:anim>
                                    <p:anim calcmode="lin" valueType="num">
                                      <p:cBhvr>
                                        <p:cTn id="65" dur="600" fill="hold"/>
                                        <p:tgtEl>
                                          <p:spTgt spid="190"/>
                                        </p:tgtEl>
                                        <p:attrNameLst>
                                          <p:attrName>ppt_y</p:attrName>
                                        </p:attrNameLst>
                                      </p:cBhvr>
                                      <p:tavLst>
                                        <p:tav tm="0">
                                          <p:val>
                                            <p:strVal val="#ppt_y-.1"/>
                                          </p:val>
                                        </p:tav>
                                        <p:tav tm="100000">
                                          <p:val>
                                            <p:strVal val="#ppt_y"/>
                                          </p:val>
                                        </p:tav>
                                      </p:tavLst>
                                    </p:anim>
                                  </p:childTnLst>
                                </p:cTn>
                              </p:par>
                            </p:childTnLst>
                          </p:cTn>
                        </p:par>
                        <p:par>
                          <p:cTn id="66" fill="hold">
                            <p:stCondLst>
                              <p:cond delay="600"/>
                            </p:stCondLst>
                            <p:childTnLst>
                              <p:par>
                                <p:cTn id="67" presetID="22" presetClass="entr" presetSubtype="1" fill="hold" grpId="0" nodeType="afterEffect">
                                  <p:stCondLst>
                                    <p:cond delay="0"/>
                                  </p:stCondLst>
                                  <p:iterate>
                                    <p:tmAbs val="0"/>
                                  </p:iterate>
                                  <p:childTnLst>
                                    <p:set>
                                      <p:cBhvr>
                                        <p:cTn id="68" fill="hold"/>
                                        <p:tgtEl>
                                          <p:spTgt spid="225"/>
                                        </p:tgtEl>
                                        <p:attrNameLst>
                                          <p:attrName>style.visibility</p:attrName>
                                        </p:attrNameLst>
                                      </p:cBhvr>
                                      <p:to>
                                        <p:strVal val="visible"/>
                                      </p:to>
                                    </p:set>
                                    <p:animEffect transition="in" filter="wipe(up)">
                                      <p:cBhvr>
                                        <p:cTn id="69" dur="500"/>
                                        <p:tgtEl>
                                          <p:spTgt spid="225"/>
                                        </p:tgtEl>
                                      </p:cBhvr>
                                    </p:animEffect>
                                  </p:childTnLst>
                                </p:cTn>
                              </p:par>
                              <p:par>
                                <p:cTn id="70" presetID="22" presetClass="entr" presetSubtype="1" fill="hold" grpId="0" nodeType="withEffect">
                                  <p:stCondLst>
                                    <p:cond delay="40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1500"/>
                            </p:stCondLst>
                            <p:childTnLst>
                              <p:par>
                                <p:cTn id="74" presetID="47"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600"/>
                                        <p:tgtEl>
                                          <p:spTgt spid="35"/>
                                        </p:tgtEl>
                                      </p:cBhvr>
                                    </p:animEffect>
                                    <p:anim calcmode="lin" valueType="num">
                                      <p:cBhvr>
                                        <p:cTn id="77" dur="600" fill="hold"/>
                                        <p:tgtEl>
                                          <p:spTgt spid="35"/>
                                        </p:tgtEl>
                                        <p:attrNameLst>
                                          <p:attrName>ppt_x</p:attrName>
                                        </p:attrNameLst>
                                      </p:cBhvr>
                                      <p:tavLst>
                                        <p:tav tm="0">
                                          <p:val>
                                            <p:strVal val="#ppt_x"/>
                                          </p:val>
                                        </p:tav>
                                        <p:tav tm="100000">
                                          <p:val>
                                            <p:strVal val="#ppt_x"/>
                                          </p:val>
                                        </p:tav>
                                      </p:tavLst>
                                    </p:anim>
                                    <p:anim calcmode="lin" valueType="num">
                                      <p:cBhvr>
                                        <p:cTn id="78" dur="600" fill="hold"/>
                                        <p:tgtEl>
                                          <p:spTgt spid="35"/>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30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600"/>
                                        <p:tgtEl>
                                          <p:spTgt spid="33"/>
                                        </p:tgtEl>
                                      </p:cBhvr>
                                    </p:animEffect>
                                    <p:anim calcmode="lin" valueType="num">
                                      <p:cBhvr>
                                        <p:cTn id="82" dur="600" fill="hold"/>
                                        <p:tgtEl>
                                          <p:spTgt spid="33"/>
                                        </p:tgtEl>
                                        <p:attrNameLst>
                                          <p:attrName>ppt_x</p:attrName>
                                        </p:attrNameLst>
                                      </p:cBhvr>
                                      <p:tavLst>
                                        <p:tav tm="0">
                                          <p:val>
                                            <p:strVal val="#ppt_x"/>
                                          </p:val>
                                        </p:tav>
                                        <p:tav tm="100000">
                                          <p:val>
                                            <p:strVal val="#ppt_x"/>
                                          </p:val>
                                        </p:tav>
                                      </p:tavLst>
                                    </p:anim>
                                    <p:anim calcmode="lin" valueType="num">
                                      <p:cBhvr>
                                        <p:cTn id="83" dur="600" fill="hold"/>
                                        <p:tgtEl>
                                          <p:spTgt spid="33"/>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700"/>
                                  </p:stCondLst>
                                  <p:childTnLst>
                                    <p:set>
                                      <p:cBhvr>
                                        <p:cTn id="85" dur="1" fill="hold">
                                          <p:stCondLst>
                                            <p:cond delay="0"/>
                                          </p:stCondLst>
                                        </p:cTn>
                                        <p:tgtEl>
                                          <p:spTgt spid="2056"/>
                                        </p:tgtEl>
                                        <p:attrNameLst>
                                          <p:attrName>style.visibility</p:attrName>
                                        </p:attrNameLst>
                                      </p:cBhvr>
                                      <p:to>
                                        <p:strVal val="visible"/>
                                      </p:to>
                                    </p:set>
                                    <p:animEffect transition="in" filter="fade">
                                      <p:cBhvr>
                                        <p:cTn id="86" dur="600"/>
                                        <p:tgtEl>
                                          <p:spTgt spid="2056"/>
                                        </p:tgtEl>
                                      </p:cBhvr>
                                    </p:animEffect>
                                    <p:anim calcmode="lin" valueType="num">
                                      <p:cBhvr>
                                        <p:cTn id="87" dur="600" fill="hold"/>
                                        <p:tgtEl>
                                          <p:spTgt spid="2056"/>
                                        </p:tgtEl>
                                        <p:attrNameLst>
                                          <p:attrName>ppt_x</p:attrName>
                                        </p:attrNameLst>
                                      </p:cBhvr>
                                      <p:tavLst>
                                        <p:tav tm="0">
                                          <p:val>
                                            <p:strVal val="#ppt_x"/>
                                          </p:val>
                                        </p:tav>
                                        <p:tav tm="100000">
                                          <p:val>
                                            <p:strVal val="#ppt_x"/>
                                          </p:val>
                                        </p:tav>
                                      </p:tavLst>
                                    </p:anim>
                                    <p:anim calcmode="lin" valueType="num">
                                      <p:cBhvr>
                                        <p:cTn id="88" dur="6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P spid="189" grpId="0" animBg="1"/>
      <p:bldP spid="220" grpId="0" animBg="1"/>
      <p:bldP spid="221" grpId="0" animBg="1" advAuto="0"/>
      <p:bldP spid="223" grpId="0" animBg="1" advAuto="0"/>
      <p:bldP spid="225" grpId="0" animBg="1" advAuto="0"/>
      <p:bldP spid="42" grpId="0" animBg="1"/>
      <p:bldP spid="43" grpId="0" animBg="1"/>
      <p:bldP spid="44" grpId="0" animBg="1"/>
      <p:bldP spid="1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Tokenization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2084832"/>
            <a:ext cx="10389917" cy="1427763"/>
          </a:xfrm>
          <a:prstGeom prst="rect">
            <a:avLst/>
          </a:prstGeom>
          <a:noFill/>
        </p:spPr>
        <p:txBody>
          <a:bodyPr wrap="square" rtlCol="0">
            <a:spAutoFit/>
          </a:bodyPr>
          <a:lstStyle/>
          <a:p>
            <a:pPr algn="just">
              <a:lnSpc>
                <a:spcPct val="150000"/>
              </a:lnSpc>
            </a:pPr>
            <a:r>
              <a:rPr lang="en-US" sz="2000" dirty="0"/>
              <a:t>Starting from the text in natural language, through the </a:t>
            </a:r>
            <a:r>
              <a:rPr lang="en-US" sz="2000" dirty="0" err="1">
                <a:latin typeface="MonoLisa-Medium" panose="00000600000000000000" pitchFamily="2" charset="0"/>
              </a:rPr>
              <a:t>nltk</a:t>
            </a:r>
            <a:r>
              <a:rPr lang="en-US" sz="2000" dirty="0"/>
              <a:t> library, the tokens relating to the various words have been extracted using the </a:t>
            </a:r>
            <a:r>
              <a:rPr lang="en-US" sz="2000" dirty="0" err="1">
                <a:latin typeface="MonoLisa-Medium" panose="00000600000000000000" pitchFamily="2" charset="0"/>
              </a:rPr>
              <a:t>word_tokenize</a:t>
            </a:r>
            <a:r>
              <a:rPr lang="en-US" sz="2000" dirty="0">
                <a:latin typeface="MonoLisa-Medium" panose="00000600000000000000" pitchFamily="2" charset="0"/>
              </a:rPr>
              <a:t>(text)</a:t>
            </a:r>
            <a:r>
              <a:rPr lang="en-US" sz="2000" dirty="0"/>
              <a:t> function, which returns the text given in input as a list of words (token).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2" descr="notebook.community">
            <a:extLst>
              <a:ext uri="{FF2B5EF4-FFF2-40B4-BE49-F238E27FC236}">
                <a16:creationId xmlns:a16="http://schemas.microsoft.com/office/drawing/2014/main" id="{C8BBF664-41C2-69A2-A51F-3105129427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76" t="2449" r="3006" b="74485"/>
          <a:stretch/>
        </p:blipFill>
        <p:spPr bwMode="auto">
          <a:xfrm>
            <a:off x="242045" y="3851055"/>
            <a:ext cx="4312025" cy="461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61" t="51140" r="3556" b="1691"/>
          <a:stretch/>
        </p:blipFill>
        <p:spPr bwMode="auto">
          <a:xfrm>
            <a:off x="7946721" y="3656205"/>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946653" y="4594293"/>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9299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word_tokenize</a:t>
            </a:r>
            <a:r>
              <a:rPr lang="en-US" sz="1600" dirty="0">
                <a:latin typeface="MonoLisa-Medium" panose="00000600000000000000" pitchFamily="2" charset="0"/>
              </a:rPr>
              <a:t>(text)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673356">
            <a:off x="3977552" y="5191113"/>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023859">
            <a:off x="7614288" y="525581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2203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Stop World Removal</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80025" y="1662650"/>
            <a:ext cx="10389917" cy="1427763"/>
          </a:xfrm>
          <a:prstGeom prst="rect">
            <a:avLst/>
          </a:prstGeom>
          <a:noFill/>
        </p:spPr>
        <p:txBody>
          <a:bodyPr wrap="square" rtlCol="0">
            <a:spAutoFit/>
          </a:bodyPr>
          <a:lstStyle/>
          <a:p>
            <a:pPr algn="just">
              <a:lnSpc>
                <a:spcPct val="150000"/>
              </a:lnSpc>
            </a:pPr>
            <a:r>
              <a:rPr lang="en-US" sz="2000" dirty="0"/>
              <a:t>Starting from the list of tokens obtained in the previous step, we removed the so-called stop words, obtained through the </a:t>
            </a:r>
            <a:r>
              <a:rPr lang="en-US" sz="2000" dirty="0" err="1">
                <a:latin typeface="MonoLisa-Medium" panose="00000600000000000000" pitchFamily="2" charset="0"/>
              </a:rPr>
              <a:t>stopwords.words</a:t>
            </a:r>
            <a:r>
              <a:rPr lang="en-US" sz="2000" dirty="0">
                <a:latin typeface="MonoLisa-Medium" panose="00000600000000000000" pitchFamily="2" charset="0"/>
              </a:rPr>
              <a:t> ('English')</a:t>
            </a:r>
            <a:r>
              <a:rPr lang="en-US" sz="2000" dirty="0"/>
              <a:t> function and eliminating all verbs from this list.</a:t>
            </a:r>
            <a:endParaRPr lang="it-IT" sz="2000" dirty="0"/>
          </a:p>
        </p:txBody>
      </p:sp>
      <p:sp>
        <p:nvSpPr>
          <p:cNvPr id="28" name="CasellaDiTesto 27">
            <a:extLst>
              <a:ext uri="{FF2B5EF4-FFF2-40B4-BE49-F238E27FC236}">
                <a16:creationId xmlns:a16="http://schemas.microsoft.com/office/drawing/2014/main" id="{ED7CF83D-909B-9688-3394-293D44CB8760}"/>
              </a:ext>
            </a:extLst>
          </p:cNvPr>
          <p:cNvSpPr txBox="1"/>
          <p:nvPr/>
        </p:nvSpPr>
        <p:spPr>
          <a:xfrm>
            <a:off x="4850672" y="2717666"/>
            <a:ext cx="6277576" cy="3736087"/>
          </a:xfrm>
          <a:prstGeom prst="rect">
            <a:avLst/>
          </a:prstGeom>
          <a:noFill/>
        </p:spPr>
        <p:txBody>
          <a:bodyPr wrap="square" rtlCol="0">
            <a:spAutoFit/>
          </a:bodyPr>
          <a:lstStyle/>
          <a:p>
            <a:pPr algn="just">
              <a:lnSpc>
                <a:spcPct val="150000"/>
              </a:lnSpc>
            </a:pPr>
            <a:r>
              <a:rPr lang="en-US" sz="2000" dirty="0"/>
              <a:t>The reason to perform this kind of operation is that these kind of words are available in abundance in any human language, and by removing them we remove the low-level information from our text to give more attention to important information </a:t>
            </a:r>
            <a:r>
              <a:rPr lang="en-US" sz="2000" dirty="0" err="1"/>
              <a:t>becouse</a:t>
            </a:r>
            <a:r>
              <a:rPr lang="en-US" sz="2000" dirty="0"/>
              <a:t> the removal of these words does not have any negative consequences and allows us to definitively reduce the size of the data set and therefore reduce the total execution time.</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143933" y="3199068"/>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CasellaDiTesto 15">
            <a:extLst>
              <a:ext uri="{FF2B5EF4-FFF2-40B4-BE49-F238E27FC236}">
                <a16:creationId xmlns:a16="http://schemas.microsoft.com/office/drawing/2014/main" id="{A389F56C-70E9-9040-674F-2F59ACA85D67}"/>
              </a:ext>
            </a:extLst>
          </p:cNvPr>
          <p:cNvSpPr txBox="1"/>
          <p:nvPr/>
        </p:nvSpPr>
        <p:spPr>
          <a:xfrm>
            <a:off x="4748334" y="3846793"/>
            <a:ext cx="6961517" cy="307777"/>
          </a:xfrm>
          <a:prstGeom prst="rect">
            <a:avLst/>
          </a:prstGeom>
          <a:noFill/>
        </p:spPr>
        <p:txBody>
          <a:bodyPr wrap="square" rtlCol="0">
            <a:spAutoFit/>
          </a:bodyPr>
          <a:lstStyle/>
          <a:p>
            <a:r>
              <a:rPr lang="en-US" sz="1400" dirty="0">
                <a:latin typeface="MonoLisa-Medium" panose="00000600000000000000" pitchFamily="2" charset="0"/>
              </a:rPr>
              <a:t>[word for word in </a:t>
            </a:r>
            <a:r>
              <a:rPr lang="en-US" sz="1400" dirty="0" err="1">
                <a:latin typeface="MonoLisa-Medium" panose="00000600000000000000" pitchFamily="2" charset="0"/>
              </a:rPr>
              <a:t>word_tokenized_txt</a:t>
            </a:r>
            <a:r>
              <a:rPr lang="en-US" sz="1400" dirty="0">
                <a:latin typeface="MonoLisa-Medium" panose="00000600000000000000" pitchFamily="2" charset="0"/>
              </a:rPr>
              <a:t> if not word in </a:t>
            </a:r>
            <a:r>
              <a:rPr lang="en-US" sz="1400" dirty="0" err="1">
                <a:latin typeface="MonoLisa-Medium" panose="00000600000000000000" pitchFamily="2" charset="0"/>
              </a:rPr>
              <a:t>sw_to_remove</a:t>
            </a:r>
            <a:r>
              <a:rPr lang="en-US" sz="1400" dirty="0">
                <a:latin typeface="MonoLisa-Medium" panose="00000600000000000000" pitchFamily="2" charset="0"/>
              </a:rPr>
              <a:t>]</a:t>
            </a:r>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80025" y="4050715"/>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358895">
            <a:off x="3975057" y="4552548"/>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435825" flipV="1">
            <a:off x="3975059" y="3620961"/>
            <a:ext cx="664865" cy="664865"/>
          </a:xfrm>
          <a:prstGeom prst="rect">
            <a:avLst/>
          </a:prstGeom>
          <a:effectLst>
            <a:outerShdw blurRad="50800" dist="38100" dir="2700000" algn="tl" rotWithShape="0">
              <a:prstClr val="black">
                <a:alpha val="40000"/>
              </a:prstClr>
            </a:outerShdw>
          </a:effectLst>
        </p:spPr>
      </p:pic>
      <p:pic>
        <p:nvPicPr>
          <p:cNvPr id="5122" name="Picture 2" descr="Sample of stop words. | Download Table">
            <a:extLst>
              <a:ext uri="{FF2B5EF4-FFF2-40B4-BE49-F238E27FC236}">
                <a16:creationId xmlns:a16="http://schemas.microsoft.com/office/drawing/2014/main" id="{1E69B106-26F2-4076-48FA-1A9B3A2E090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60" t="20989" r="48661" b="49697"/>
          <a:stretch/>
        </p:blipFill>
        <p:spPr bwMode="auto">
          <a:xfrm>
            <a:off x="880024" y="4665603"/>
            <a:ext cx="2409534" cy="1059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CasellaDiTesto 19">
            <a:extLst>
              <a:ext uri="{FF2B5EF4-FFF2-40B4-BE49-F238E27FC236}">
                <a16:creationId xmlns:a16="http://schemas.microsoft.com/office/drawing/2014/main" id="{F71F1EA5-AE8C-C406-1430-AA2A358742EA}"/>
              </a:ext>
            </a:extLst>
          </p:cNvPr>
          <p:cNvSpPr txBox="1"/>
          <p:nvPr/>
        </p:nvSpPr>
        <p:spPr>
          <a:xfrm>
            <a:off x="238731" y="5719246"/>
            <a:ext cx="378692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Stopwords.words</a:t>
            </a:r>
            <a:r>
              <a:rPr lang="en-US" sz="1600" dirty="0">
                <a:latin typeface="MonoLisa-Medium" panose="00000600000000000000" pitchFamily="2" charset="0"/>
              </a:rPr>
              <a:t>(‘English’)</a:t>
            </a:r>
            <a:endParaRPr lang="it-IT" sz="2000" dirty="0"/>
          </a:p>
        </p:txBody>
      </p:sp>
      <p:pic>
        <p:nvPicPr>
          <p:cNvPr id="21" name="Elemento grafico 20" descr="Indietro con riempimento a tinta unita">
            <a:extLst>
              <a:ext uri="{FF2B5EF4-FFF2-40B4-BE49-F238E27FC236}">
                <a16:creationId xmlns:a16="http://schemas.microsoft.com/office/drawing/2014/main" id="{1816E16D-02FB-A028-9E01-F14AA6B99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543189" flipV="1">
            <a:off x="9133992" y="4442846"/>
            <a:ext cx="664865" cy="664865"/>
          </a:xfrm>
          <a:prstGeom prst="rect">
            <a:avLst/>
          </a:prstGeom>
          <a:effectLst>
            <a:outerShdw blurRad="50800" dist="38100" dir="2700000" algn="tl" rotWithShape="0">
              <a:prstClr val="black">
                <a:alpha val="40000"/>
              </a:prstClr>
            </a:outerShdw>
          </a:effectLst>
        </p:spPr>
      </p:pic>
      <p:grpSp>
        <p:nvGrpSpPr>
          <p:cNvPr id="6" name="Gruppo 5">
            <a:extLst>
              <a:ext uri="{FF2B5EF4-FFF2-40B4-BE49-F238E27FC236}">
                <a16:creationId xmlns:a16="http://schemas.microsoft.com/office/drawing/2014/main" id="{2CB5E167-497E-CE97-4DC4-EDAA4F0BC50A}"/>
              </a:ext>
            </a:extLst>
          </p:cNvPr>
          <p:cNvGrpSpPr/>
          <p:nvPr/>
        </p:nvGrpSpPr>
        <p:grpSpPr>
          <a:xfrm>
            <a:off x="6074983" y="5076183"/>
            <a:ext cx="3881718" cy="888551"/>
            <a:chOff x="6543285" y="5182473"/>
            <a:chExt cx="3881718" cy="888551"/>
          </a:xfrm>
        </p:grpSpPr>
        <p:pic>
          <p:nvPicPr>
            <p:cNvPr id="26" name="Picture 2" descr="notebook.community">
              <a:extLst>
                <a:ext uri="{FF2B5EF4-FFF2-40B4-BE49-F238E27FC236}">
                  <a16:creationId xmlns:a16="http://schemas.microsoft.com/office/drawing/2014/main" id="{98EF3DA7-CE28-F9A2-CEA6-B83926D03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6543285" y="5182473"/>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Elemento grafico 4" descr="Chiudi con riempimento a tinta unita">
              <a:extLst>
                <a:ext uri="{FF2B5EF4-FFF2-40B4-BE49-F238E27FC236}">
                  <a16:creationId xmlns:a16="http://schemas.microsoft.com/office/drawing/2014/main" id="{0C892DCC-2D2F-9FAE-4A13-C6BE5D886F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07952" y="5583551"/>
              <a:ext cx="487473" cy="487473"/>
            </a:xfrm>
            <a:prstGeom prst="rect">
              <a:avLst/>
            </a:prstGeom>
          </p:spPr>
        </p:pic>
        <p:pic>
          <p:nvPicPr>
            <p:cNvPr id="27" name="Elemento grafico 26" descr="Chiudi con riempimento a tinta unita">
              <a:extLst>
                <a:ext uri="{FF2B5EF4-FFF2-40B4-BE49-F238E27FC236}">
                  <a16:creationId xmlns:a16="http://schemas.microsoft.com/office/drawing/2014/main" id="{0A9A4E56-9496-3B0C-04AB-96F4E46C550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40407" y="5182473"/>
              <a:ext cx="487473" cy="487473"/>
            </a:xfrm>
            <a:prstGeom prst="rect">
              <a:avLst/>
            </a:prstGeom>
          </p:spPr>
        </p:pic>
      </p:grpSp>
    </p:spTree>
    <p:extLst>
      <p:ext uri="{BB962C8B-B14F-4D97-AF65-F5344CB8AC3E}">
        <p14:creationId xmlns:p14="http://schemas.microsoft.com/office/powerpoint/2010/main" val="2856802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8"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left)">
                                      <p:cBhvr>
                                        <p:cTn id="17" dur="500"/>
                                        <p:tgtEl>
                                          <p:spTgt spid="51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2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122"/>
                                        </p:tgtEl>
                                      </p:cBhvr>
                                    </p:animEffect>
                                    <p:set>
                                      <p:cBhvr>
                                        <p:cTn id="50" dur="1" fill="hold">
                                          <p:stCondLst>
                                            <p:cond delay="499"/>
                                          </p:stCondLst>
                                        </p:cTn>
                                        <p:tgtEl>
                                          <p:spTgt spid="5122"/>
                                        </p:tgtEl>
                                        <p:attrNameLst>
                                          <p:attrName>style.visibility</p:attrName>
                                        </p:attrNameLst>
                                      </p:cBhvr>
                                      <p:to>
                                        <p:strVal val="hidden"/>
                                      </p:to>
                                    </p:set>
                                  </p:childTnLst>
                                </p:cTn>
                              </p:par>
                              <p:par>
                                <p:cTn id="51" presetID="10" presetClass="exit" presetSubtype="0" fill="hold" grpId="2" nodeType="with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childTnLst>
                          </p:cTn>
                        </p:par>
                        <p:par>
                          <p:cTn id="66" fill="hold">
                            <p:stCondLst>
                              <p:cond delay="500"/>
                            </p:stCondLst>
                            <p:childTnLst>
                              <p:par>
                                <p:cTn id="67" presetID="42" presetClass="path" presetSubtype="0" accel="50000" decel="50000" fill="hold" nodeType="afterEffect">
                                  <p:stCondLst>
                                    <p:cond delay="0"/>
                                  </p:stCondLst>
                                  <p:childTnLst>
                                    <p:animMotion origin="layout" path="M -1.875E-6 -1.11111E-6 L -0.45872 -0.14213 " pathEditMode="relative" rAng="0" ptsTypes="AA">
                                      <p:cBhvr>
                                        <p:cTn id="68" dur="2000" fill="hold"/>
                                        <p:tgtEl>
                                          <p:spTgt spid="6"/>
                                        </p:tgtEl>
                                        <p:attrNameLst>
                                          <p:attrName>ppt_x</p:attrName>
                                          <p:attrName>ppt_y</p:attrName>
                                        </p:attrNameLst>
                                      </p:cBhvr>
                                      <p:rCtr x="-22943" y="-7106"/>
                                    </p:animMotion>
                                  </p:childTnLst>
                                </p:cTn>
                              </p:par>
                              <p:par>
                                <p:cTn id="69" presetID="10" presetClass="entr" presetSubtype="0" fill="hold" grpId="0" nodeType="withEffect">
                                  <p:stCondLst>
                                    <p:cond delay="100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P spid="16" grpId="0"/>
      <p:bldP spid="16" grpId="2"/>
      <p:bldP spid="17" grpId="0"/>
      <p:bldP spid="17" grpId="2"/>
      <p:bldP spid="20" grpId="0"/>
      <p:bldP spid="20"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err="1"/>
              <a:t>PoS</a:t>
            </a:r>
            <a:r>
              <a:rPr lang="en-US" sz="5400" dirty="0"/>
              <a:t>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770467" y="1651259"/>
            <a:ext cx="10389917" cy="1889428"/>
          </a:xfrm>
          <a:prstGeom prst="rect">
            <a:avLst/>
          </a:prstGeom>
          <a:noFill/>
        </p:spPr>
        <p:txBody>
          <a:bodyPr wrap="square" rtlCol="0">
            <a:spAutoFit/>
          </a:bodyPr>
          <a:lstStyle/>
          <a:p>
            <a:pPr algn="just">
              <a:lnSpc>
                <a:spcPct val="150000"/>
              </a:lnSpc>
            </a:pPr>
            <a:r>
              <a:rPr lang="en-US" sz="2000" dirty="0"/>
              <a:t>Obtained the list of tokens, we performed the Part of Speech Tagging (</a:t>
            </a:r>
            <a:r>
              <a:rPr lang="en-US" sz="2000" dirty="0" err="1"/>
              <a:t>PoS</a:t>
            </a:r>
            <a:r>
              <a:rPr lang="en-US" sz="2000" dirty="0"/>
              <a:t> Tagging) through the </a:t>
            </a:r>
            <a:r>
              <a:rPr lang="en-US" sz="2000" dirty="0" err="1">
                <a:latin typeface="MonoLisa-Medium" panose="00000600000000000000" pitchFamily="2" charset="0"/>
              </a:rPr>
              <a:t>pos_tag</a:t>
            </a:r>
            <a:r>
              <a:rPr lang="en-US" sz="2000" dirty="0">
                <a:latin typeface="MonoLisa-Medium" panose="00000600000000000000" pitchFamily="2" charset="0"/>
              </a:rPr>
              <a:t> (</a:t>
            </a:r>
            <a:r>
              <a:rPr lang="en-US" sz="2000" dirty="0" err="1">
                <a:latin typeface="MonoLisa-Medium" panose="00000600000000000000" pitchFamily="2" charset="0"/>
              </a:rPr>
              <a:t>tokenized_text</a:t>
            </a:r>
            <a:r>
              <a:rPr lang="en-US" sz="2000" dirty="0">
                <a:latin typeface="MonoLisa-Medium" panose="00000600000000000000" pitchFamily="2" charset="0"/>
              </a:rPr>
              <a:t>)</a:t>
            </a:r>
            <a:r>
              <a:rPr lang="en-US" sz="2000" dirty="0"/>
              <a:t> function. This operation classifies the words in a text in correspondence with a particular part of the speech, according to the definition of the word and its context, associating each of these word with a tag that identifies its type. </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magine 14">
            <a:extLst>
              <a:ext uri="{FF2B5EF4-FFF2-40B4-BE49-F238E27FC236}">
                <a16:creationId xmlns:a16="http://schemas.microsoft.com/office/drawing/2014/main" id="{BDF14875-01D0-84F6-EFBC-A35AA9E23C3B}"/>
              </a:ext>
            </a:extLst>
          </p:cNvPr>
          <p:cNvPicPr>
            <a:picLocks noChangeAspect="1"/>
          </p:cNvPicPr>
          <p:nvPr/>
        </p:nvPicPr>
        <p:blipFill>
          <a:blip r:embed="rId4"/>
          <a:stretch>
            <a:fillRect/>
          </a:stretch>
        </p:blipFill>
        <p:spPr>
          <a:xfrm>
            <a:off x="511548" y="3785079"/>
            <a:ext cx="3619047" cy="596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CasellaDiTesto 20">
            <a:extLst>
              <a:ext uri="{FF2B5EF4-FFF2-40B4-BE49-F238E27FC236}">
                <a16:creationId xmlns:a16="http://schemas.microsoft.com/office/drawing/2014/main" id="{17F80B53-DC80-3462-87EA-BBA3D8FE3592}"/>
              </a:ext>
            </a:extLst>
          </p:cNvPr>
          <p:cNvSpPr txBox="1"/>
          <p:nvPr/>
        </p:nvSpPr>
        <p:spPr>
          <a:xfrm>
            <a:off x="5449046" y="3678624"/>
            <a:ext cx="5609997" cy="1889428"/>
          </a:xfrm>
          <a:prstGeom prst="rect">
            <a:avLst/>
          </a:prstGeom>
          <a:noFill/>
        </p:spPr>
        <p:txBody>
          <a:bodyPr wrap="square" rtlCol="0">
            <a:spAutoFit/>
          </a:bodyPr>
          <a:lstStyle/>
          <a:p>
            <a:pPr algn="just">
              <a:lnSpc>
                <a:spcPct val="150000"/>
              </a:lnSpc>
            </a:pPr>
            <a:r>
              <a:rPr lang="en-US" sz="2000" dirty="0"/>
              <a:t>This operation serves to resolve to a certain extent the lexical ambiguities that can occur when a word can take on different meanings depending on the context.</a:t>
            </a:r>
            <a:endParaRPr lang="it-IT" sz="2000" dirty="0"/>
          </a:p>
        </p:txBody>
      </p:sp>
      <p:pic>
        <p:nvPicPr>
          <p:cNvPr id="20" name="Picture 4" descr="Part Of Speech Tagging – POS Tagging in NLP | byteiota">
            <a:extLst>
              <a:ext uri="{FF2B5EF4-FFF2-40B4-BE49-F238E27FC236}">
                <a16:creationId xmlns:a16="http://schemas.microsoft.com/office/drawing/2014/main" id="{ECD54EC2-E457-3C3A-BDBF-23310DC8AAF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6105" b="14852"/>
          <a:stretch/>
        </p:blipFill>
        <p:spPr bwMode="auto">
          <a:xfrm>
            <a:off x="7755995" y="3473854"/>
            <a:ext cx="4109616" cy="12132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132957" y="4537930"/>
            <a:ext cx="237623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45812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pos_tag</a:t>
            </a:r>
            <a:r>
              <a:rPr lang="en-US" sz="1600" dirty="0">
                <a:latin typeface="MonoLisa-Medium" panose="00000600000000000000" pitchFamily="2" charset="0"/>
              </a:rPr>
              <a:t>(</a:t>
            </a:r>
            <a:r>
              <a:rPr lang="en-US" sz="1600" dirty="0" err="1">
                <a:latin typeface="MonoLisa-Medium" panose="00000600000000000000" pitchFamily="2" charset="0"/>
              </a:rPr>
              <a:t>tokenized_text</a:t>
            </a:r>
            <a:r>
              <a:rPr lang="en-US" sz="1600" dirty="0">
                <a:latin typeface="MonoLisa-Medium" panose="00000600000000000000" pitchFamily="2" charset="0"/>
              </a:rPr>
              <a: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850815" y="490081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023859">
            <a:off x="7741026" y="4900810"/>
            <a:ext cx="664865" cy="664865"/>
          </a:xfrm>
          <a:prstGeom prst="rect">
            <a:avLst/>
          </a:prstGeom>
          <a:effectLst>
            <a:outerShdw blurRad="50800" dist="38100" dir="2700000" algn="tl" rotWithShape="0">
              <a:prstClr val="black">
                <a:alpha val="40000"/>
              </a:prstClr>
            </a:outerShdw>
          </a:effectLst>
        </p:spPr>
      </p:pic>
      <p:pic>
        <p:nvPicPr>
          <p:cNvPr id="5" name="Immagine 4">
            <a:extLst>
              <a:ext uri="{FF2B5EF4-FFF2-40B4-BE49-F238E27FC236}">
                <a16:creationId xmlns:a16="http://schemas.microsoft.com/office/drawing/2014/main" id="{62FFFBC7-A192-3F4E-3D1D-570C70D08C81}"/>
              </a:ext>
            </a:extLst>
          </p:cNvPr>
          <p:cNvPicPr>
            <a:picLocks noChangeAspect="1"/>
          </p:cNvPicPr>
          <p:nvPr/>
        </p:nvPicPr>
        <p:blipFill>
          <a:blip r:embed="rId10"/>
          <a:stretch>
            <a:fillRect/>
          </a:stretch>
        </p:blipFill>
        <p:spPr>
          <a:xfrm>
            <a:off x="3777936" y="5167962"/>
            <a:ext cx="3703750" cy="1401947"/>
          </a:xfrm>
          <a:prstGeom prst="roundRect">
            <a:avLst>
              <a:gd name="adj" fmla="val 8594"/>
            </a:avLst>
          </a:prstGeom>
          <a:solidFill>
            <a:srgbClr val="FFFFFF">
              <a:shade val="85000"/>
            </a:srgbClr>
          </a:solidFill>
          <a:ln>
            <a:noFill/>
          </a:ln>
          <a:effectLst>
            <a:reflection blurRad="6350" stA="52000" endA="300" endPos="35000" dir="5400000" sy="-100000" algn="bl" rotWithShape="0"/>
          </a:effectLst>
        </p:spPr>
      </p:pic>
    </p:spTree>
    <p:extLst>
      <p:ext uri="{BB962C8B-B14F-4D97-AF65-F5344CB8AC3E}">
        <p14:creationId xmlns:p14="http://schemas.microsoft.com/office/powerpoint/2010/main" val="129642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ipe(left)">
                                      <p:cBhvr>
                                        <p:cTn id="22" dur="500"/>
                                        <p:tgtEl>
                                          <p:spTgt spid="409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098"/>
                                        </p:tgtEl>
                                      </p:cBhvr>
                                    </p:animEffect>
                                    <p:set>
                                      <p:cBhvr>
                                        <p:cTn id="50" dur="1" fill="hold">
                                          <p:stCondLst>
                                            <p:cond delay="499"/>
                                          </p:stCondLst>
                                        </p:cTn>
                                        <p:tgtEl>
                                          <p:spTgt spid="409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par>
                                <p:cTn id="60" presetID="42" presetClass="path" presetSubtype="0" accel="50000" decel="50000" fill="hold" nodeType="withEffect">
                                  <p:stCondLst>
                                    <p:cond delay="0"/>
                                  </p:stCondLst>
                                  <p:childTnLst>
                                    <p:animMotion origin="layout" path="M 3.54167E-6 1.11111E-6 L -0.61185 0.03148 " pathEditMode="relative" rAng="0" ptsTypes="AA">
                                      <p:cBhvr>
                                        <p:cTn id="61" dur="2000" fill="hold"/>
                                        <p:tgtEl>
                                          <p:spTgt spid="20"/>
                                        </p:tgtEl>
                                        <p:attrNameLst>
                                          <p:attrName>ppt_x</p:attrName>
                                          <p:attrName>ppt_y</p:attrName>
                                        </p:attrNameLst>
                                      </p:cBhvr>
                                      <p:rCtr x="-30560" y="1551"/>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12" grpId="0"/>
      <p:bldP spid="12" grpId="1"/>
      <p:bldP spid="16" grpId="0"/>
      <p:bldP spid="16" grpId="1"/>
      <p:bldP spid="17" grpId="0"/>
      <p:bldP spid="1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Correction</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CasellaDiTesto 14">
            <a:extLst>
              <a:ext uri="{FF2B5EF4-FFF2-40B4-BE49-F238E27FC236}">
                <a16:creationId xmlns:a16="http://schemas.microsoft.com/office/drawing/2014/main" id="{27AD7B0B-18BA-06CD-4F68-CEC62A5C354D}"/>
              </a:ext>
            </a:extLst>
          </p:cNvPr>
          <p:cNvSpPr txBox="1"/>
          <p:nvPr/>
        </p:nvSpPr>
        <p:spPr>
          <a:xfrm>
            <a:off x="770467" y="1671728"/>
            <a:ext cx="10389917" cy="966098"/>
          </a:xfrm>
          <a:prstGeom prst="rect">
            <a:avLst/>
          </a:prstGeom>
          <a:noFill/>
        </p:spPr>
        <p:txBody>
          <a:bodyPr wrap="square" rtlCol="0">
            <a:spAutoFit/>
          </a:bodyPr>
          <a:lstStyle/>
          <a:p>
            <a:pPr algn="just">
              <a:lnSpc>
                <a:spcPct val="150000"/>
              </a:lnSpc>
            </a:pPr>
            <a:r>
              <a:rPr lang="en-US" sz="2000" dirty="0"/>
              <a:t>After the </a:t>
            </a:r>
            <a:r>
              <a:rPr lang="en-US" sz="2000" dirty="0" err="1"/>
              <a:t>PoS</a:t>
            </a:r>
            <a:r>
              <a:rPr lang="en-US" sz="2000" dirty="0"/>
              <a:t> Tagging, a quality check was carried out on the tokens and their associated tags, and we noticed some problems:</a:t>
            </a:r>
          </a:p>
        </p:txBody>
      </p:sp>
      <p:sp>
        <p:nvSpPr>
          <p:cNvPr id="20" name="CasellaDiTesto 19">
            <a:extLst>
              <a:ext uri="{FF2B5EF4-FFF2-40B4-BE49-F238E27FC236}">
                <a16:creationId xmlns:a16="http://schemas.microsoft.com/office/drawing/2014/main" id="{FF6B0F2B-9A06-B673-487C-C6A253473B62}"/>
              </a:ext>
            </a:extLst>
          </p:cNvPr>
          <p:cNvSpPr txBox="1"/>
          <p:nvPr/>
        </p:nvSpPr>
        <p:spPr>
          <a:xfrm>
            <a:off x="770467" y="3310797"/>
            <a:ext cx="5922942" cy="23510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Some tokens were associated with wrong tags;</a:t>
            </a:r>
          </a:p>
          <a:p>
            <a:pPr marL="342900" indent="-342900" algn="just">
              <a:lnSpc>
                <a:spcPct val="150000"/>
              </a:lnSpc>
              <a:buFont typeface="Arial" panose="020B0604020202020204" pitchFamily="34" charset="0"/>
              <a:buChar char="•"/>
            </a:pPr>
            <a:r>
              <a:rPr lang="en-US" sz="2000" dirty="0"/>
              <a:t>Some sequences of words referring to the same entity were divided and classified individually;</a:t>
            </a:r>
          </a:p>
          <a:p>
            <a:pPr marL="342900" indent="-342900" algn="just">
              <a:lnSpc>
                <a:spcPct val="150000"/>
              </a:lnSpc>
              <a:buFont typeface="Arial" panose="020B0604020202020204" pitchFamily="34" charset="0"/>
              <a:buChar char="•"/>
            </a:pPr>
            <a:r>
              <a:rPr lang="en-US" sz="2000" dirty="0"/>
              <a:t>The titles associated with people were divided by the relative entity and classified individually.</a:t>
            </a:r>
            <a:endParaRPr lang="it-IT" sz="2000" dirty="0"/>
          </a:p>
        </p:txBody>
      </p:sp>
      <p:grpSp>
        <p:nvGrpSpPr>
          <p:cNvPr id="11" name="Gruppo 10">
            <a:extLst>
              <a:ext uri="{FF2B5EF4-FFF2-40B4-BE49-F238E27FC236}">
                <a16:creationId xmlns:a16="http://schemas.microsoft.com/office/drawing/2014/main" id="{0A0ECFE7-075D-B286-F3AC-7C6775924453}"/>
              </a:ext>
            </a:extLst>
          </p:cNvPr>
          <p:cNvGrpSpPr/>
          <p:nvPr/>
        </p:nvGrpSpPr>
        <p:grpSpPr>
          <a:xfrm>
            <a:off x="7824216" y="3083952"/>
            <a:ext cx="1078992" cy="495206"/>
            <a:chOff x="8001000" y="2637826"/>
            <a:chExt cx="1078992" cy="495206"/>
          </a:xfrm>
          <a:effectLst>
            <a:reflection blurRad="6350" stA="52000" endA="300" endPos="35000" dir="5400000" sy="-100000" algn="bl" rotWithShape="0"/>
          </a:effectLst>
        </p:grpSpPr>
        <p:sp>
          <p:nvSpPr>
            <p:cNvPr id="5" name="Rettangolo con angoli arrotondati 4">
              <a:extLst>
                <a:ext uri="{FF2B5EF4-FFF2-40B4-BE49-F238E27FC236}">
                  <a16:creationId xmlns:a16="http://schemas.microsoft.com/office/drawing/2014/main" id="{66EA4E30-BD04-0A3B-E1F5-FA80ABC56CD0}"/>
                </a:ext>
              </a:extLst>
            </p:cNvPr>
            <p:cNvSpPr/>
            <p:nvPr/>
          </p:nvSpPr>
          <p:spPr>
            <a:xfrm>
              <a:off x="8001000" y="2637826"/>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 name="CasellaDiTesto 2">
              <a:extLst>
                <a:ext uri="{FF2B5EF4-FFF2-40B4-BE49-F238E27FC236}">
                  <a16:creationId xmlns:a16="http://schemas.microsoft.com/office/drawing/2014/main" id="{EF0ABB35-4A5F-484D-060C-F9C527362357}"/>
                </a:ext>
              </a:extLst>
            </p:cNvPr>
            <p:cNvSpPr txBox="1"/>
            <p:nvPr/>
          </p:nvSpPr>
          <p:spPr>
            <a:xfrm>
              <a:off x="8001000" y="2700763"/>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Hogwarts</a:t>
              </a:r>
              <a:endParaRPr lang="it-IT" dirty="0"/>
            </a:p>
          </p:txBody>
        </p:sp>
      </p:grpSp>
      <p:cxnSp>
        <p:nvCxnSpPr>
          <p:cNvPr id="24" name="Connettore 2 23">
            <a:extLst>
              <a:ext uri="{FF2B5EF4-FFF2-40B4-BE49-F238E27FC236}">
                <a16:creationId xmlns:a16="http://schemas.microsoft.com/office/drawing/2014/main" id="{2AF9AB43-0B2E-0EB5-86BD-C5B8810A8D5F}"/>
              </a:ext>
            </a:extLst>
          </p:cNvPr>
          <p:cNvCxnSpPr/>
          <p:nvPr/>
        </p:nvCxnSpPr>
        <p:spPr>
          <a:xfrm>
            <a:off x="8988552" y="3328416"/>
            <a:ext cx="5760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9" name="Gruppo 68">
            <a:extLst>
              <a:ext uri="{FF2B5EF4-FFF2-40B4-BE49-F238E27FC236}">
                <a16:creationId xmlns:a16="http://schemas.microsoft.com/office/drawing/2014/main" id="{FFAAABCE-5AA4-306B-D5F2-733808BD3116}"/>
              </a:ext>
            </a:extLst>
          </p:cNvPr>
          <p:cNvGrpSpPr/>
          <p:nvPr/>
        </p:nvGrpSpPr>
        <p:grpSpPr>
          <a:xfrm>
            <a:off x="9677400" y="3058811"/>
            <a:ext cx="1078992" cy="495206"/>
            <a:chOff x="4712208" y="1266941"/>
            <a:chExt cx="1078992" cy="495206"/>
          </a:xfrm>
        </p:grpSpPr>
        <p:sp>
          <p:nvSpPr>
            <p:cNvPr id="70" name="Rettangolo con angoli arrotondati 69">
              <a:extLst>
                <a:ext uri="{FF2B5EF4-FFF2-40B4-BE49-F238E27FC236}">
                  <a16:creationId xmlns:a16="http://schemas.microsoft.com/office/drawing/2014/main" id="{42A7D872-AC48-6393-0139-373CC3613F11}"/>
                </a:ext>
              </a:extLst>
            </p:cNvPr>
            <p:cNvSpPr/>
            <p:nvPr/>
          </p:nvSpPr>
          <p:spPr>
            <a:xfrm>
              <a:off x="4712208" y="1266941"/>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1" name="CasellaDiTesto 70">
              <a:extLst>
                <a:ext uri="{FF2B5EF4-FFF2-40B4-BE49-F238E27FC236}">
                  <a16:creationId xmlns:a16="http://schemas.microsoft.com/office/drawing/2014/main" id="{42B6056E-AAD2-B263-8534-EB3FB3EA81A9}"/>
                </a:ext>
              </a:extLst>
            </p:cNvPr>
            <p:cNvSpPr txBox="1"/>
            <p:nvPr/>
          </p:nvSpPr>
          <p:spPr>
            <a:xfrm>
              <a:off x="4712208" y="13298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26" name="Gruppo 25">
            <a:extLst>
              <a:ext uri="{FF2B5EF4-FFF2-40B4-BE49-F238E27FC236}">
                <a16:creationId xmlns:a16="http://schemas.microsoft.com/office/drawing/2014/main" id="{4D63BA67-EC5A-895F-A084-EF42A793C663}"/>
              </a:ext>
            </a:extLst>
          </p:cNvPr>
          <p:cNvGrpSpPr/>
          <p:nvPr/>
        </p:nvGrpSpPr>
        <p:grpSpPr>
          <a:xfrm>
            <a:off x="9677400" y="3063194"/>
            <a:ext cx="1078992" cy="495206"/>
            <a:chOff x="4389120" y="1019338"/>
            <a:chExt cx="1078992" cy="495206"/>
          </a:xfrm>
          <a:effectLst>
            <a:reflection blurRad="6350" stA="52000" endA="300" endPos="35000" dir="5400000" sy="-100000" algn="bl" rotWithShape="0"/>
          </a:effectLst>
        </p:grpSpPr>
        <p:sp>
          <p:nvSpPr>
            <p:cNvPr id="27" name="Rettangolo con angoli arrotondati 26">
              <a:extLst>
                <a:ext uri="{FF2B5EF4-FFF2-40B4-BE49-F238E27FC236}">
                  <a16:creationId xmlns:a16="http://schemas.microsoft.com/office/drawing/2014/main" id="{759E012A-4483-85BE-6EF5-80EA72C35FE5}"/>
                </a:ext>
              </a:extLst>
            </p:cNvPr>
            <p:cNvSpPr/>
            <p:nvPr/>
          </p:nvSpPr>
          <p:spPr>
            <a:xfrm>
              <a:off x="4389120"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4A9B2D8B-A130-CCFE-04BA-4BA8C3E5F6F1}"/>
                </a:ext>
              </a:extLst>
            </p:cNvPr>
            <p:cNvSpPr txBox="1"/>
            <p:nvPr/>
          </p:nvSpPr>
          <p:spPr>
            <a:xfrm>
              <a:off x="4389120"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VBZ</a:t>
              </a:r>
            </a:p>
          </p:txBody>
        </p:sp>
      </p:grpSp>
      <p:sp>
        <p:nvSpPr>
          <p:cNvPr id="25" name="Arco 24">
            <a:extLst>
              <a:ext uri="{FF2B5EF4-FFF2-40B4-BE49-F238E27FC236}">
                <a16:creationId xmlns:a16="http://schemas.microsoft.com/office/drawing/2014/main" id="{A7AB4313-11F2-52F4-A549-B985B6222B3D}"/>
              </a:ext>
            </a:extLst>
          </p:cNvPr>
          <p:cNvSpPr/>
          <p:nvPr/>
        </p:nvSpPr>
        <p:spPr>
          <a:xfrm rot="17121942">
            <a:off x="9412909" y="2331278"/>
            <a:ext cx="1247710" cy="2153689"/>
          </a:xfrm>
          <a:prstGeom prst="arc">
            <a:avLst>
              <a:gd name="adj1" fmla="val 16279772"/>
              <a:gd name="adj2" fmla="val 18603754"/>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33" name="Gruppo 32">
            <a:extLst>
              <a:ext uri="{FF2B5EF4-FFF2-40B4-BE49-F238E27FC236}">
                <a16:creationId xmlns:a16="http://schemas.microsoft.com/office/drawing/2014/main" id="{F9F42976-ED76-95E9-9249-19366CB5C881}"/>
              </a:ext>
            </a:extLst>
          </p:cNvPr>
          <p:cNvGrpSpPr/>
          <p:nvPr/>
        </p:nvGrpSpPr>
        <p:grpSpPr>
          <a:xfrm>
            <a:off x="9661958" y="2467688"/>
            <a:ext cx="1078992" cy="495206"/>
            <a:chOff x="7162800" y="1419341"/>
            <a:chExt cx="1078992" cy="495206"/>
          </a:xfrm>
          <a:effectLst>
            <a:reflection blurRad="6350" stA="52000" endA="300" endPos="35000" dir="5400000" sy="-100000" algn="bl" rotWithShape="0"/>
          </a:effectLst>
        </p:grpSpPr>
        <p:sp>
          <p:nvSpPr>
            <p:cNvPr id="34" name="Rettangolo con angoli arrotondati 33">
              <a:extLst>
                <a:ext uri="{FF2B5EF4-FFF2-40B4-BE49-F238E27FC236}">
                  <a16:creationId xmlns:a16="http://schemas.microsoft.com/office/drawing/2014/main" id="{5FF5671F-AF83-F1D4-EAD8-B57341E92E92}"/>
                </a:ext>
              </a:extLst>
            </p:cNvPr>
            <p:cNvSpPr/>
            <p:nvPr/>
          </p:nvSpPr>
          <p:spPr>
            <a:xfrm>
              <a:off x="7162800" y="1419341"/>
              <a:ext cx="10789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35" name="CasellaDiTesto 34">
              <a:extLst>
                <a:ext uri="{FF2B5EF4-FFF2-40B4-BE49-F238E27FC236}">
                  <a16:creationId xmlns:a16="http://schemas.microsoft.com/office/drawing/2014/main" id="{5918FDF1-CE5B-DBFD-857D-B1C47567FFAF}"/>
                </a:ext>
              </a:extLst>
            </p:cNvPr>
            <p:cNvSpPr txBox="1"/>
            <p:nvPr/>
          </p:nvSpPr>
          <p:spPr>
            <a:xfrm>
              <a:off x="7162800" y="14822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36" name="Gruppo 35">
            <a:extLst>
              <a:ext uri="{FF2B5EF4-FFF2-40B4-BE49-F238E27FC236}">
                <a16:creationId xmlns:a16="http://schemas.microsoft.com/office/drawing/2014/main" id="{27DF2610-3D45-075E-0A82-DB857D48D642}"/>
              </a:ext>
            </a:extLst>
          </p:cNvPr>
          <p:cNvGrpSpPr/>
          <p:nvPr/>
        </p:nvGrpSpPr>
        <p:grpSpPr>
          <a:xfrm>
            <a:off x="7881528" y="3872271"/>
            <a:ext cx="1078992" cy="495206"/>
            <a:chOff x="3422904" y="1019338"/>
            <a:chExt cx="1078992" cy="495206"/>
          </a:xfrm>
          <a:effectLst>
            <a:reflection blurRad="6350" stA="52000" endA="300" endPos="35000" dir="5400000" sy="-100000" algn="bl" rotWithShape="0"/>
          </a:effectLst>
        </p:grpSpPr>
        <p:sp>
          <p:nvSpPr>
            <p:cNvPr id="37" name="Rettangolo con angoli arrotondati 36">
              <a:extLst>
                <a:ext uri="{FF2B5EF4-FFF2-40B4-BE49-F238E27FC236}">
                  <a16:creationId xmlns:a16="http://schemas.microsoft.com/office/drawing/2014/main" id="{04A7D8B8-43EF-4CEA-38A0-604F7134EF09}"/>
                </a:ext>
              </a:extLst>
            </p:cNvPr>
            <p:cNvSpPr/>
            <p:nvPr/>
          </p:nvSpPr>
          <p:spPr>
            <a:xfrm>
              <a:off x="3422904"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8" name="CasellaDiTesto 37">
              <a:extLst>
                <a:ext uri="{FF2B5EF4-FFF2-40B4-BE49-F238E27FC236}">
                  <a16:creationId xmlns:a16="http://schemas.microsoft.com/office/drawing/2014/main" id="{69550370-A3A4-21BC-113A-90F09510C086}"/>
                </a:ext>
              </a:extLst>
            </p:cNvPr>
            <p:cNvSpPr txBox="1"/>
            <p:nvPr/>
          </p:nvSpPr>
          <p:spPr>
            <a:xfrm>
              <a:off x="3422904"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a:t>
              </a:r>
            </a:p>
          </p:txBody>
        </p:sp>
      </p:grpSp>
      <p:grpSp>
        <p:nvGrpSpPr>
          <p:cNvPr id="39" name="Gruppo 38">
            <a:extLst>
              <a:ext uri="{FF2B5EF4-FFF2-40B4-BE49-F238E27FC236}">
                <a16:creationId xmlns:a16="http://schemas.microsoft.com/office/drawing/2014/main" id="{5BFC1B75-F399-0817-CB8B-7F8EA8E411B7}"/>
              </a:ext>
            </a:extLst>
          </p:cNvPr>
          <p:cNvGrpSpPr/>
          <p:nvPr/>
        </p:nvGrpSpPr>
        <p:grpSpPr>
          <a:xfrm>
            <a:off x="9198564" y="3872271"/>
            <a:ext cx="1078992" cy="495206"/>
            <a:chOff x="4831080" y="1009462"/>
            <a:chExt cx="1078992" cy="495206"/>
          </a:xfrm>
          <a:effectLst>
            <a:reflection blurRad="6350" stA="52000" endA="300" endPos="35000" dir="5400000" sy="-100000" algn="bl" rotWithShape="0"/>
          </a:effectLst>
        </p:grpSpPr>
        <p:sp>
          <p:nvSpPr>
            <p:cNvPr id="40" name="Rettangolo con angoli arrotondati 39">
              <a:extLst>
                <a:ext uri="{FF2B5EF4-FFF2-40B4-BE49-F238E27FC236}">
                  <a16:creationId xmlns:a16="http://schemas.microsoft.com/office/drawing/2014/main" id="{5646E30F-EFD9-E7BC-E2A3-F431AA0D8196}"/>
                </a:ext>
              </a:extLst>
            </p:cNvPr>
            <p:cNvSpPr/>
            <p:nvPr/>
          </p:nvSpPr>
          <p:spPr>
            <a:xfrm>
              <a:off x="4831080" y="1009462"/>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227BB5F0-20A6-95F0-741F-39E54AB8F237}"/>
                </a:ext>
              </a:extLst>
            </p:cNvPr>
            <p:cNvSpPr txBox="1"/>
            <p:nvPr/>
          </p:nvSpPr>
          <p:spPr>
            <a:xfrm>
              <a:off x="4831080" y="1072399"/>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Snape</a:t>
              </a:r>
              <a:endParaRPr lang="it-IT" dirty="0"/>
            </a:p>
          </p:txBody>
        </p:sp>
      </p:grpSp>
      <p:grpSp>
        <p:nvGrpSpPr>
          <p:cNvPr id="42" name="Gruppo 41">
            <a:extLst>
              <a:ext uri="{FF2B5EF4-FFF2-40B4-BE49-F238E27FC236}">
                <a16:creationId xmlns:a16="http://schemas.microsoft.com/office/drawing/2014/main" id="{A206BBB4-E737-71DD-B369-B7FDD0B0565F}"/>
              </a:ext>
            </a:extLst>
          </p:cNvPr>
          <p:cNvGrpSpPr/>
          <p:nvPr/>
        </p:nvGrpSpPr>
        <p:grpSpPr>
          <a:xfrm>
            <a:off x="8031480" y="4660590"/>
            <a:ext cx="2069592" cy="495206"/>
            <a:chOff x="4026408" y="271591"/>
            <a:chExt cx="2069592" cy="495206"/>
          </a:xfrm>
          <a:effectLst>
            <a:reflection blurRad="6350" stA="52000" endA="300" endPos="35000" dir="5400000" sy="-100000" algn="bl" rotWithShape="0"/>
          </a:effectLst>
        </p:grpSpPr>
        <p:sp>
          <p:nvSpPr>
            <p:cNvPr id="43" name="Rettangolo con angoli arrotondati 42">
              <a:extLst>
                <a:ext uri="{FF2B5EF4-FFF2-40B4-BE49-F238E27FC236}">
                  <a16:creationId xmlns:a16="http://schemas.microsoft.com/office/drawing/2014/main" id="{779EC89A-BEB2-2759-6782-BF26FC7211DA}"/>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4" name="CasellaDiTesto 43">
              <a:extLst>
                <a:ext uri="{FF2B5EF4-FFF2-40B4-BE49-F238E27FC236}">
                  <a16:creationId xmlns:a16="http://schemas.microsoft.com/office/drawing/2014/main" id="{F2E21EC3-34C6-589A-C088-0AC1CED9ED2D}"/>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cxnSp>
        <p:nvCxnSpPr>
          <p:cNvPr id="47" name="Connettore curvo 46">
            <a:extLst>
              <a:ext uri="{FF2B5EF4-FFF2-40B4-BE49-F238E27FC236}">
                <a16:creationId xmlns:a16="http://schemas.microsoft.com/office/drawing/2014/main" id="{0E1B5F70-B2A0-39C2-319A-00B693A7584B}"/>
              </a:ext>
            </a:extLst>
          </p:cNvPr>
          <p:cNvCxnSpPr>
            <a:cxnSpLocks/>
            <a:stCxn id="37" idx="2"/>
            <a:endCxn id="43" idx="0"/>
          </p:cNvCxnSpPr>
          <p:nvPr/>
        </p:nvCxnSpPr>
        <p:spPr>
          <a:xfrm rot="16200000" flipH="1">
            <a:off x="8597094" y="4191407"/>
            <a:ext cx="293113" cy="645252"/>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onnettore curvo 49">
            <a:extLst>
              <a:ext uri="{FF2B5EF4-FFF2-40B4-BE49-F238E27FC236}">
                <a16:creationId xmlns:a16="http://schemas.microsoft.com/office/drawing/2014/main" id="{AD06620A-FA1F-4E0A-71E4-E26E35BD152E}"/>
              </a:ext>
            </a:extLst>
          </p:cNvPr>
          <p:cNvCxnSpPr>
            <a:cxnSpLocks/>
            <a:stCxn id="40" idx="2"/>
            <a:endCxn id="43" idx="0"/>
          </p:cNvCxnSpPr>
          <p:nvPr/>
        </p:nvCxnSpPr>
        <p:spPr>
          <a:xfrm rot="5400000">
            <a:off x="9255612" y="4178141"/>
            <a:ext cx="293113"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3" name="Gruppo 52">
            <a:extLst>
              <a:ext uri="{FF2B5EF4-FFF2-40B4-BE49-F238E27FC236}">
                <a16:creationId xmlns:a16="http://schemas.microsoft.com/office/drawing/2014/main" id="{BCF013C2-249F-223A-2D1E-0A2A267EDEAE}"/>
              </a:ext>
            </a:extLst>
          </p:cNvPr>
          <p:cNvGrpSpPr/>
          <p:nvPr/>
        </p:nvGrpSpPr>
        <p:grpSpPr>
          <a:xfrm>
            <a:off x="7881528" y="5414287"/>
            <a:ext cx="1078992" cy="495206"/>
            <a:chOff x="8854440" y="1204004"/>
            <a:chExt cx="1078992" cy="495206"/>
          </a:xfrm>
          <a:effectLst>
            <a:reflection blurRad="6350" stA="52000" endA="300" endPos="35000" dir="5400000" sy="-100000" algn="bl" rotWithShape="0"/>
          </a:effectLst>
        </p:grpSpPr>
        <p:sp>
          <p:nvSpPr>
            <p:cNvPr id="54" name="Rettangolo con angoli arrotondati 53">
              <a:extLst>
                <a:ext uri="{FF2B5EF4-FFF2-40B4-BE49-F238E27FC236}">
                  <a16:creationId xmlns:a16="http://schemas.microsoft.com/office/drawing/2014/main" id="{76A192A1-7057-78E5-2EEE-F2141FB59860}"/>
                </a:ext>
              </a:extLst>
            </p:cNvPr>
            <p:cNvSpPr/>
            <p:nvPr/>
          </p:nvSpPr>
          <p:spPr>
            <a:xfrm>
              <a:off x="8854440" y="1204004"/>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5" name="CasellaDiTesto 54">
              <a:extLst>
                <a:ext uri="{FF2B5EF4-FFF2-40B4-BE49-F238E27FC236}">
                  <a16:creationId xmlns:a16="http://schemas.microsoft.com/office/drawing/2014/main" id="{3F9E97A1-9F95-A6C1-4D0C-DD4044240A0B}"/>
                </a:ext>
              </a:extLst>
            </p:cNvPr>
            <p:cNvSpPr txBox="1"/>
            <p:nvPr/>
          </p:nvSpPr>
          <p:spPr>
            <a:xfrm>
              <a:off x="8854440" y="1266941"/>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a:t>
              </a:r>
            </a:p>
          </p:txBody>
        </p:sp>
      </p:grpSp>
      <p:grpSp>
        <p:nvGrpSpPr>
          <p:cNvPr id="56" name="Gruppo 55">
            <a:extLst>
              <a:ext uri="{FF2B5EF4-FFF2-40B4-BE49-F238E27FC236}">
                <a16:creationId xmlns:a16="http://schemas.microsoft.com/office/drawing/2014/main" id="{6F933386-272D-FF64-CF13-28B2E7B81106}"/>
              </a:ext>
            </a:extLst>
          </p:cNvPr>
          <p:cNvGrpSpPr/>
          <p:nvPr/>
        </p:nvGrpSpPr>
        <p:grpSpPr>
          <a:xfrm>
            <a:off x="9198564" y="5414287"/>
            <a:ext cx="1078992" cy="495206"/>
            <a:chOff x="10211965" y="1194128"/>
            <a:chExt cx="1078992" cy="495206"/>
          </a:xfrm>
          <a:effectLst>
            <a:reflection blurRad="6350" stA="52000" endA="300" endPos="35000" dir="5400000" sy="-100000" algn="bl" rotWithShape="0"/>
          </a:effectLst>
        </p:grpSpPr>
        <p:sp>
          <p:nvSpPr>
            <p:cNvPr id="57" name="Rettangolo con angoli arrotondati 56">
              <a:extLst>
                <a:ext uri="{FF2B5EF4-FFF2-40B4-BE49-F238E27FC236}">
                  <a16:creationId xmlns:a16="http://schemas.microsoft.com/office/drawing/2014/main" id="{539DC15F-9C54-15C4-D978-4FF98D4DDF38}"/>
                </a:ext>
              </a:extLst>
            </p:cNvPr>
            <p:cNvSpPr/>
            <p:nvPr/>
          </p:nvSpPr>
          <p:spPr>
            <a:xfrm>
              <a:off x="10211965" y="119412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8" name="CasellaDiTesto 57">
              <a:extLst>
                <a:ext uri="{FF2B5EF4-FFF2-40B4-BE49-F238E27FC236}">
                  <a16:creationId xmlns:a16="http://schemas.microsoft.com/office/drawing/2014/main" id="{DBBD4FC6-B81F-78BC-EAD4-5B92A7E84BC4}"/>
                </a:ext>
              </a:extLst>
            </p:cNvPr>
            <p:cNvSpPr txBox="1"/>
            <p:nvPr/>
          </p:nvSpPr>
          <p:spPr>
            <a:xfrm>
              <a:off x="10211965" y="125706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Potter</a:t>
              </a:r>
            </a:p>
          </p:txBody>
        </p:sp>
      </p:grpSp>
      <p:grpSp>
        <p:nvGrpSpPr>
          <p:cNvPr id="59" name="Gruppo 58">
            <a:extLst>
              <a:ext uri="{FF2B5EF4-FFF2-40B4-BE49-F238E27FC236}">
                <a16:creationId xmlns:a16="http://schemas.microsoft.com/office/drawing/2014/main" id="{B1DD7FF4-C62B-2399-E26D-04784C9DD848}"/>
              </a:ext>
            </a:extLst>
          </p:cNvPr>
          <p:cNvGrpSpPr/>
          <p:nvPr/>
        </p:nvGrpSpPr>
        <p:grpSpPr>
          <a:xfrm>
            <a:off x="8272272" y="6136631"/>
            <a:ext cx="1588008" cy="495206"/>
            <a:chOff x="8854440" y="517122"/>
            <a:chExt cx="1588008" cy="495206"/>
          </a:xfrm>
          <a:effectLst>
            <a:reflection blurRad="6350" stA="52000" endA="300" endPos="35000" dir="5400000" sy="-100000" algn="bl" rotWithShape="0"/>
          </a:effectLst>
        </p:grpSpPr>
        <p:sp>
          <p:nvSpPr>
            <p:cNvPr id="60" name="Rettangolo con angoli arrotondati 59">
              <a:extLst>
                <a:ext uri="{FF2B5EF4-FFF2-40B4-BE49-F238E27FC236}">
                  <a16:creationId xmlns:a16="http://schemas.microsoft.com/office/drawing/2014/main" id="{BBFEB9CB-DF89-2FF5-BBB5-FD12E58E8962}"/>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61" name="CasellaDiTesto 60">
              <a:extLst>
                <a:ext uri="{FF2B5EF4-FFF2-40B4-BE49-F238E27FC236}">
                  <a16:creationId xmlns:a16="http://schemas.microsoft.com/office/drawing/2014/main" id="{7552882F-7643-6F63-A471-A00D624D1D72}"/>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cxnSp>
        <p:nvCxnSpPr>
          <p:cNvPr id="62" name="Connettore curvo 61">
            <a:extLst>
              <a:ext uri="{FF2B5EF4-FFF2-40B4-BE49-F238E27FC236}">
                <a16:creationId xmlns:a16="http://schemas.microsoft.com/office/drawing/2014/main" id="{964C17D3-D8A9-0C1B-03A9-0B66855DE4C1}"/>
              </a:ext>
            </a:extLst>
          </p:cNvPr>
          <p:cNvCxnSpPr>
            <a:cxnSpLocks/>
            <a:stCxn id="54" idx="2"/>
            <a:endCxn id="60" idx="0"/>
          </p:cNvCxnSpPr>
          <p:nvPr/>
        </p:nvCxnSpPr>
        <p:spPr>
          <a:xfrm rot="16200000" flipH="1">
            <a:off x="8630081" y="5700436"/>
            <a:ext cx="227138" cy="64525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ttore curvo 62">
            <a:extLst>
              <a:ext uri="{FF2B5EF4-FFF2-40B4-BE49-F238E27FC236}">
                <a16:creationId xmlns:a16="http://schemas.microsoft.com/office/drawing/2014/main" id="{0FCE2425-E2DC-547C-3C60-307499F1DF69}"/>
              </a:ext>
            </a:extLst>
          </p:cNvPr>
          <p:cNvCxnSpPr>
            <a:cxnSpLocks/>
            <a:stCxn id="57" idx="2"/>
            <a:endCxn id="60" idx="0"/>
          </p:cNvCxnSpPr>
          <p:nvPr/>
        </p:nvCxnSpPr>
        <p:spPr>
          <a:xfrm rot="5400000">
            <a:off x="9288599" y="5687170"/>
            <a:ext cx="227138"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2" name="Gruppo 71">
            <a:extLst>
              <a:ext uri="{FF2B5EF4-FFF2-40B4-BE49-F238E27FC236}">
                <a16:creationId xmlns:a16="http://schemas.microsoft.com/office/drawing/2014/main" id="{3FA38708-D318-BACE-1B95-F02E33DF9CB3}"/>
              </a:ext>
            </a:extLst>
          </p:cNvPr>
          <p:cNvGrpSpPr/>
          <p:nvPr/>
        </p:nvGrpSpPr>
        <p:grpSpPr>
          <a:xfrm>
            <a:off x="8031480" y="3867149"/>
            <a:ext cx="2069592" cy="495206"/>
            <a:chOff x="4026408" y="271591"/>
            <a:chExt cx="2069592" cy="495206"/>
          </a:xfrm>
          <a:effectLst>
            <a:reflection blurRad="6350" stA="52000" endA="300" endPos="35000" dir="5400000" sy="-100000" algn="bl" rotWithShape="0"/>
          </a:effectLst>
        </p:grpSpPr>
        <p:sp>
          <p:nvSpPr>
            <p:cNvPr id="73" name="Rettangolo con angoli arrotondati 72">
              <a:extLst>
                <a:ext uri="{FF2B5EF4-FFF2-40B4-BE49-F238E27FC236}">
                  <a16:creationId xmlns:a16="http://schemas.microsoft.com/office/drawing/2014/main" id="{2B10350D-48DC-258F-DB1C-8EA16ED88C91}"/>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4" name="CasellaDiTesto 73">
              <a:extLst>
                <a:ext uri="{FF2B5EF4-FFF2-40B4-BE49-F238E27FC236}">
                  <a16:creationId xmlns:a16="http://schemas.microsoft.com/office/drawing/2014/main" id="{F5AAA77E-905D-2A81-E92D-9E77763AA6C0}"/>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grpSp>
        <p:nvGrpSpPr>
          <p:cNvPr id="75" name="Gruppo 74">
            <a:extLst>
              <a:ext uri="{FF2B5EF4-FFF2-40B4-BE49-F238E27FC236}">
                <a16:creationId xmlns:a16="http://schemas.microsoft.com/office/drawing/2014/main" id="{9AFA8381-52B7-EAEA-3DDA-0B05E7A0DC35}"/>
              </a:ext>
            </a:extLst>
          </p:cNvPr>
          <p:cNvGrpSpPr/>
          <p:nvPr/>
        </p:nvGrpSpPr>
        <p:grpSpPr>
          <a:xfrm>
            <a:off x="8285538" y="5403399"/>
            <a:ext cx="1588008" cy="495206"/>
            <a:chOff x="8854440" y="517122"/>
            <a:chExt cx="1588008" cy="495206"/>
          </a:xfrm>
          <a:effectLst>
            <a:reflection blurRad="6350" stA="52000" endA="300" endPos="35000" dir="5400000" sy="-100000" algn="bl" rotWithShape="0"/>
          </a:effectLst>
        </p:grpSpPr>
        <p:sp>
          <p:nvSpPr>
            <p:cNvPr id="76" name="Rettangolo con angoli arrotondati 75">
              <a:extLst>
                <a:ext uri="{FF2B5EF4-FFF2-40B4-BE49-F238E27FC236}">
                  <a16:creationId xmlns:a16="http://schemas.microsoft.com/office/drawing/2014/main" id="{FFD6DE99-8E7D-B996-C0AD-005AF8EF8667}"/>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7" name="CasellaDiTesto 76">
              <a:extLst>
                <a:ext uri="{FF2B5EF4-FFF2-40B4-BE49-F238E27FC236}">
                  <a16:creationId xmlns:a16="http://schemas.microsoft.com/office/drawing/2014/main" id="{F367902F-7992-33AF-3B25-17AFC4FE2107}"/>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sp>
        <p:nvSpPr>
          <p:cNvPr id="79" name="CasellaDiTesto 78">
            <a:extLst>
              <a:ext uri="{FF2B5EF4-FFF2-40B4-BE49-F238E27FC236}">
                <a16:creationId xmlns:a16="http://schemas.microsoft.com/office/drawing/2014/main" id="{5983E249-1562-0354-BF20-718018910A3C}"/>
              </a:ext>
            </a:extLst>
          </p:cNvPr>
          <p:cNvSpPr txBox="1"/>
          <p:nvPr/>
        </p:nvSpPr>
        <p:spPr>
          <a:xfrm>
            <a:off x="730029" y="1671728"/>
            <a:ext cx="7020735" cy="4683352"/>
          </a:xfrm>
          <a:prstGeom prst="rect">
            <a:avLst/>
          </a:prstGeom>
          <a:noFill/>
        </p:spPr>
        <p:txBody>
          <a:bodyPr wrap="square" rtlCol="0">
            <a:spAutoFit/>
          </a:bodyPr>
          <a:lstStyle/>
          <a:p>
            <a:pPr algn="just">
              <a:lnSpc>
                <a:spcPct val="150000"/>
              </a:lnSpc>
            </a:pPr>
            <a:r>
              <a:rPr lang="en-US" sz="2000" dirty="0"/>
              <a:t>To solve these problems, three different lists have been defined:</a:t>
            </a:r>
          </a:p>
          <a:p>
            <a:pPr marL="342900" indent="-342900" algn="just">
              <a:lnSpc>
                <a:spcPct val="150000"/>
              </a:lnSpc>
              <a:buFont typeface="Arial" panose="020B0604020202020204" pitchFamily="34" charset="0"/>
              <a:buChar char="•"/>
            </a:pPr>
            <a:r>
              <a:rPr lang="en-US" sz="2000" dirty="0" err="1">
                <a:latin typeface="MonoLisa-Medium" panose="00000600000000000000" pitchFamily="2" charset="0"/>
              </a:rPr>
              <a:t>ch_list</a:t>
            </a:r>
            <a:r>
              <a:rPr lang="en-US" sz="2000" dirty="0"/>
              <a:t>, containing the names and surnames of the characters present in the book;</a:t>
            </a:r>
          </a:p>
          <a:p>
            <a:pPr marL="342900" indent="-342900" algn="just">
              <a:lnSpc>
                <a:spcPct val="150000"/>
              </a:lnSpc>
              <a:buFont typeface="Arial" panose="020B0604020202020204" pitchFamily="34" charset="0"/>
              <a:buChar char="•"/>
            </a:pPr>
            <a:r>
              <a:rPr lang="en-US" sz="2000" dirty="0">
                <a:latin typeface="MonoLisa-Medium" panose="00000600000000000000" pitchFamily="2" charset="0"/>
              </a:rPr>
              <a:t>places</a:t>
            </a:r>
            <a:r>
              <a:rPr lang="en-US" sz="2000" dirty="0"/>
              <a:t>, containing the names of the various places described in the book;</a:t>
            </a:r>
          </a:p>
          <a:p>
            <a:pPr marL="342900" indent="-342900" algn="just">
              <a:lnSpc>
                <a:spcPct val="150000"/>
              </a:lnSpc>
              <a:buFont typeface="Arial" panose="020B0604020202020204" pitchFamily="34" charset="0"/>
              <a:buChar char="•"/>
            </a:pPr>
            <a:r>
              <a:rPr lang="en-US" sz="2000" dirty="0" err="1">
                <a:latin typeface="MonoLisa-Medium" panose="00000600000000000000" pitchFamily="2" charset="0"/>
              </a:rPr>
              <a:t>ch_titles</a:t>
            </a:r>
            <a:r>
              <a:rPr lang="en-US" sz="2000" dirty="0"/>
              <a:t>, containing all possible titles that can be associated with a person in the English language.</a:t>
            </a:r>
          </a:p>
          <a:p>
            <a:pPr algn="just">
              <a:lnSpc>
                <a:spcPct val="150000"/>
              </a:lnSpc>
            </a:pPr>
            <a:r>
              <a:rPr lang="en-US" sz="2000" dirty="0"/>
              <a:t>These lists were used to associate the NNP tag to all the tokens present in the first two lists, and to combine the tokens relating to the same entity into a single token.</a:t>
            </a:r>
            <a:endParaRPr lang="it-IT" sz="2000" dirty="0"/>
          </a:p>
        </p:txBody>
      </p:sp>
    </p:spTree>
    <p:extLst>
      <p:ext uri="{BB962C8B-B14F-4D97-AF65-F5344CB8AC3E}">
        <p14:creationId xmlns:p14="http://schemas.microsoft.com/office/powerpoint/2010/main" val="372642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0">
                                            <p:txEl>
                                              <p:pRg st="1" end="1"/>
                                            </p:txEl>
                                          </p:spTgt>
                                        </p:tgtEl>
                                        <p:attrNameLst>
                                          <p:attrName>style.visibility</p:attrName>
                                        </p:attrNameLst>
                                      </p:cBhvr>
                                      <p:to>
                                        <p:strVal val="visible"/>
                                      </p:to>
                                    </p:set>
                                    <p:animEffect transition="in" filter="wipe(left)">
                                      <p:cBhvr>
                                        <p:cTn id="34" dur="500"/>
                                        <p:tgtEl>
                                          <p:spTgt spid="20">
                                            <p:txEl>
                                              <p:pRg st="1" end="1"/>
                                            </p:txEl>
                                          </p:spTgt>
                                        </p:tgtEl>
                                      </p:cBhvr>
                                    </p:animEffect>
                                  </p:childTnLst>
                                </p:cTn>
                              </p:par>
                              <p:par>
                                <p:cTn id="35" presetID="22" presetClass="entr" presetSubtype="1"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par>
                                <p:cTn id="38" presetID="22" presetClass="entr" presetSubtype="1"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up)">
                                      <p:cBhvr>
                                        <p:cTn id="44" dur="500"/>
                                        <p:tgtEl>
                                          <p:spTgt spid="47"/>
                                        </p:tgtEl>
                                      </p:cBhvr>
                                    </p:animEffect>
                                  </p:childTnLst>
                                </p:cTn>
                              </p:par>
                              <p:par>
                                <p:cTn id="45" presetID="22" presetClass="entr" presetSubtype="1"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up)">
                                      <p:cBhvr>
                                        <p:cTn id="47" dur="500"/>
                                        <p:tgtEl>
                                          <p:spTgt spid="50"/>
                                        </p:tgtEl>
                                      </p:cBhvr>
                                    </p:animEffect>
                                  </p:childTnLst>
                                </p:cTn>
                              </p:par>
                            </p:childTnLst>
                          </p:cTn>
                        </p:par>
                        <p:par>
                          <p:cTn id="48" fill="hold">
                            <p:stCondLst>
                              <p:cond delay="4000"/>
                            </p:stCondLst>
                            <p:childTnLst>
                              <p:par>
                                <p:cTn id="49" presetID="22" presetClass="entr" presetSubtype="1"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0">
                                            <p:txEl>
                                              <p:pRg st="2" end="2"/>
                                            </p:txEl>
                                          </p:spTgt>
                                        </p:tgtEl>
                                        <p:attrNameLst>
                                          <p:attrName>style.visibility</p:attrName>
                                        </p:attrNameLst>
                                      </p:cBhvr>
                                      <p:to>
                                        <p:strVal val="visible"/>
                                      </p:to>
                                    </p:set>
                                    <p:animEffect transition="in" filter="wipe(left)">
                                      <p:cBhvr>
                                        <p:cTn id="55" dur="500"/>
                                        <p:tgtEl>
                                          <p:spTgt spid="20">
                                            <p:txEl>
                                              <p:pRg st="2" end="2"/>
                                            </p:txEl>
                                          </p:spTgt>
                                        </p:tgtEl>
                                      </p:cBhvr>
                                    </p:animEffect>
                                  </p:childTnLst>
                                </p:cTn>
                              </p:par>
                              <p:par>
                                <p:cTn id="56" presetID="22" presetClass="entr" presetSubtype="1" fill="hold" nodeType="withEffect">
                                  <p:stCondLst>
                                    <p:cond delay="200"/>
                                  </p:stCondLst>
                                  <p:childTnLst>
                                    <p:set>
                                      <p:cBhvr>
                                        <p:cTn id="57" dur="1" fill="hold">
                                          <p:stCondLst>
                                            <p:cond delay="0"/>
                                          </p:stCondLst>
                                        </p:cTn>
                                        <p:tgtEl>
                                          <p:spTgt spid="53"/>
                                        </p:tgtEl>
                                        <p:attrNameLst>
                                          <p:attrName>style.visibility</p:attrName>
                                        </p:attrNameLst>
                                      </p:cBhvr>
                                      <p:to>
                                        <p:strVal val="visible"/>
                                      </p:to>
                                    </p:set>
                                    <p:animEffect transition="in" filter="wipe(up)">
                                      <p:cBhvr>
                                        <p:cTn id="58" dur="500"/>
                                        <p:tgtEl>
                                          <p:spTgt spid="53"/>
                                        </p:tgtEl>
                                      </p:cBhvr>
                                    </p:animEffect>
                                  </p:childTnLst>
                                </p:cTn>
                              </p:par>
                              <p:par>
                                <p:cTn id="59" presetID="22" presetClass="entr" presetSubtype="1" fill="hold" nodeType="withEffect">
                                  <p:stCondLst>
                                    <p:cond delay="20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par>
                          <p:cTn id="62" fill="hold">
                            <p:stCondLst>
                              <p:cond delay="5200"/>
                            </p:stCondLst>
                            <p:childTnLst>
                              <p:par>
                                <p:cTn id="63" presetID="22" presetClass="entr" presetSubtype="1"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up)">
                                      <p:cBhvr>
                                        <p:cTn id="65" dur="500"/>
                                        <p:tgtEl>
                                          <p:spTgt spid="63"/>
                                        </p:tgtEl>
                                      </p:cBhvr>
                                    </p:animEffect>
                                  </p:childTnLst>
                                </p:cTn>
                              </p:par>
                              <p:par>
                                <p:cTn id="66" presetID="22" presetClass="entr" presetSubtype="1"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p:stCondLst>
                              <p:cond delay="5700"/>
                            </p:stCondLst>
                            <p:childTnLst>
                              <p:par>
                                <p:cTn id="70" presetID="22" presetClass="entr" presetSubtype="1" fill="hold"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6"/>
                                        </p:tgtEl>
                                      </p:cBhvr>
                                    </p:animEffect>
                                    <p:set>
                                      <p:cBhvr>
                                        <p:cTn id="83" dur="1" fill="hold">
                                          <p:stCondLst>
                                            <p:cond delay="499"/>
                                          </p:stCondLst>
                                        </p:cTn>
                                        <p:tgtEl>
                                          <p:spTgt spid="3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9"/>
                                        </p:tgtEl>
                                      </p:cBhvr>
                                    </p:animEffect>
                                    <p:set>
                                      <p:cBhvr>
                                        <p:cTn id="86" dur="1" fill="hold">
                                          <p:stCondLst>
                                            <p:cond delay="499"/>
                                          </p:stCondLst>
                                        </p:cTn>
                                        <p:tgtEl>
                                          <p:spTgt spid="39"/>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50"/>
                                        </p:tgtEl>
                                      </p:cBhvr>
                                    </p:animEffect>
                                    <p:set>
                                      <p:cBhvr>
                                        <p:cTn id="92" dur="1" fill="hold">
                                          <p:stCondLst>
                                            <p:cond delay="499"/>
                                          </p:stCondLst>
                                        </p:cTn>
                                        <p:tgtEl>
                                          <p:spTgt spid="5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3"/>
                                        </p:tgtEl>
                                      </p:cBhvr>
                                    </p:animEffect>
                                    <p:set>
                                      <p:cBhvr>
                                        <p:cTn id="95" dur="1" fill="hold">
                                          <p:stCondLst>
                                            <p:cond delay="499"/>
                                          </p:stCondLst>
                                        </p:cTn>
                                        <p:tgtEl>
                                          <p:spTgt spid="53"/>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56"/>
                                        </p:tgtEl>
                                      </p:cBhvr>
                                    </p:animEffect>
                                    <p:set>
                                      <p:cBhvr>
                                        <p:cTn id="98" dur="1" fill="hold">
                                          <p:stCondLst>
                                            <p:cond delay="499"/>
                                          </p:stCondLst>
                                        </p:cTn>
                                        <p:tgtEl>
                                          <p:spTgt spid="56"/>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3"/>
                                        </p:tgtEl>
                                      </p:cBhvr>
                                    </p:animEffect>
                                    <p:set>
                                      <p:cBhvr>
                                        <p:cTn id="101" dur="1" fill="hold">
                                          <p:stCondLst>
                                            <p:cond delay="499"/>
                                          </p:stCondLst>
                                        </p:cTn>
                                        <p:tgtEl>
                                          <p:spTgt spid="6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62"/>
                                        </p:tgtEl>
                                      </p:cBhvr>
                                    </p:animEffect>
                                    <p:set>
                                      <p:cBhvr>
                                        <p:cTn id="104" dur="1" fill="hold">
                                          <p:stCondLst>
                                            <p:cond delay="499"/>
                                          </p:stCondLst>
                                        </p:cTn>
                                        <p:tgtEl>
                                          <p:spTgt spid="62"/>
                                        </p:tgtEl>
                                        <p:attrNameLst>
                                          <p:attrName>style.visibility</p:attrName>
                                        </p:attrNameLst>
                                      </p:cBhvr>
                                      <p:to>
                                        <p:strVal val="hidden"/>
                                      </p:to>
                                    </p:set>
                                  </p:childTnLst>
                                </p:cTn>
                              </p:par>
                              <p:par>
                                <p:cTn id="105" presetID="42" presetClass="exit" presetSubtype="0" fill="hold" nodeType="withEffect">
                                  <p:stCondLst>
                                    <p:cond delay="0"/>
                                  </p:stCondLst>
                                  <p:childTnLst>
                                    <p:animEffect transition="out" filter="fade">
                                      <p:cBhvr>
                                        <p:cTn id="106" dur="1000"/>
                                        <p:tgtEl>
                                          <p:spTgt spid="33"/>
                                        </p:tgtEl>
                                      </p:cBhvr>
                                    </p:animEffect>
                                    <p:anim calcmode="lin" valueType="num">
                                      <p:cBhvr>
                                        <p:cTn id="107" dur="1000"/>
                                        <p:tgtEl>
                                          <p:spTgt spid="33"/>
                                        </p:tgtEl>
                                        <p:attrNameLst>
                                          <p:attrName>ppt_x</p:attrName>
                                        </p:attrNameLst>
                                      </p:cBhvr>
                                      <p:tavLst>
                                        <p:tav tm="0">
                                          <p:val>
                                            <p:strVal val="ppt_x"/>
                                          </p:val>
                                        </p:tav>
                                        <p:tav tm="100000">
                                          <p:val>
                                            <p:strVal val="ppt_x"/>
                                          </p:val>
                                        </p:tav>
                                      </p:tavLst>
                                    </p:anim>
                                    <p:anim calcmode="lin" valueType="num">
                                      <p:cBhvr>
                                        <p:cTn id="108" dur="1000"/>
                                        <p:tgtEl>
                                          <p:spTgt spid="33"/>
                                        </p:tgtEl>
                                        <p:attrNameLst>
                                          <p:attrName>ppt_y</p:attrName>
                                        </p:attrNameLst>
                                      </p:cBhvr>
                                      <p:tavLst>
                                        <p:tav tm="0">
                                          <p:val>
                                            <p:strVal val="ppt_y"/>
                                          </p:val>
                                        </p:tav>
                                        <p:tav tm="100000">
                                          <p:val>
                                            <p:strVal val="ppt_y+.1"/>
                                          </p:val>
                                        </p:tav>
                                      </p:tavLst>
                                    </p:anim>
                                    <p:set>
                                      <p:cBhvr>
                                        <p:cTn id="109" dur="1" fill="hold">
                                          <p:stCondLst>
                                            <p:cond delay="999"/>
                                          </p:stCondLst>
                                        </p:cTn>
                                        <p:tgtEl>
                                          <p:spTgt spid="33"/>
                                        </p:tgtEl>
                                        <p:attrNameLst>
                                          <p:attrName>style.visibility</p:attrName>
                                        </p:attrNameLst>
                                      </p:cBhvr>
                                      <p:to>
                                        <p:strVal val="hidden"/>
                                      </p:to>
                                    </p:set>
                                  </p:childTnLst>
                                </p:cTn>
                              </p:par>
                              <p:par>
                                <p:cTn id="110" presetID="10" presetClass="entr" presetSubtype="0" fill="hold" nodeType="withEffect">
                                  <p:stCondLst>
                                    <p:cond delay="50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500"/>
                                        <p:tgtEl>
                                          <p:spTgt spid="69"/>
                                        </p:tgtEl>
                                      </p:cBhvr>
                                    </p:animEffect>
                                  </p:childTnLst>
                                </p:cTn>
                              </p:par>
                              <p:par>
                                <p:cTn id="113" presetID="47" presetClass="exit" presetSubtype="0" fill="hold" nodeType="withEffect">
                                  <p:stCondLst>
                                    <p:cond delay="0"/>
                                  </p:stCondLst>
                                  <p:childTnLst>
                                    <p:animEffect transition="out" filter="fade">
                                      <p:cBhvr>
                                        <p:cTn id="114" dur="1000"/>
                                        <p:tgtEl>
                                          <p:spTgt spid="42"/>
                                        </p:tgtEl>
                                      </p:cBhvr>
                                    </p:animEffect>
                                    <p:anim calcmode="lin" valueType="num">
                                      <p:cBhvr>
                                        <p:cTn id="115" dur="1000"/>
                                        <p:tgtEl>
                                          <p:spTgt spid="42"/>
                                        </p:tgtEl>
                                        <p:attrNameLst>
                                          <p:attrName>ppt_x</p:attrName>
                                        </p:attrNameLst>
                                      </p:cBhvr>
                                      <p:tavLst>
                                        <p:tav tm="0">
                                          <p:val>
                                            <p:strVal val="ppt_x"/>
                                          </p:val>
                                        </p:tav>
                                        <p:tav tm="100000">
                                          <p:val>
                                            <p:strVal val="ppt_x"/>
                                          </p:val>
                                        </p:tav>
                                      </p:tavLst>
                                    </p:anim>
                                    <p:anim calcmode="lin" valueType="num">
                                      <p:cBhvr>
                                        <p:cTn id="116" dur="1000"/>
                                        <p:tgtEl>
                                          <p:spTgt spid="42"/>
                                        </p:tgtEl>
                                        <p:attrNameLst>
                                          <p:attrName>ppt_y</p:attrName>
                                        </p:attrNameLst>
                                      </p:cBhvr>
                                      <p:tavLst>
                                        <p:tav tm="0">
                                          <p:val>
                                            <p:strVal val="ppt_y"/>
                                          </p:val>
                                        </p:tav>
                                        <p:tav tm="100000">
                                          <p:val>
                                            <p:strVal val="ppt_y-.1"/>
                                          </p:val>
                                        </p:tav>
                                      </p:tavLst>
                                    </p:anim>
                                    <p:set>
                                      <p:cBhvr>
                                        <p:cTn id="117" dur="1" fill="hold">
                                          <p:stCondLst>
                                            <p:cond delay="999"/>
                                          </p:stCondLst>
                                        </p:cTn>
                                        <p:tgtEl>
                                          <p:spTgt spid="42"/>
                                        </p:tgtEl>
                                        <p:attrNameLst>
                                          <p:attrName>style.visibility</p:attrName>
                                        </p:attrNameLst>
                                      </p:cBhvr>
                                      <p:to>
                                        <p:strVal val="hidden"/>
                                      </p:to>
                                    </p:set>
                                  </p:childTnLst>
                                </p:cTn>
                              </p:par>
                              <p:par>
                                <p:cTn id="118" presetID="10" presetClass="entr" presetSubtype="0" fill="hold" nodeType="withEffect">
                                  <p:stCondLst>
                                    <p:cond delay="50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par>
                                <p:cTn id="121" presetID="47" presetClass="exit" presetSubtype="0" fill="hold" nodeType="withEffect">
                                  <p:stCondLst>
                                    <p:cond delay="0"/>
                                  </p:stCondLst>
                                  <p:childTnLst>
                                    <p:animEffect transition="out" filter="fade">
                                      <p:cBhvr>
                                        <p:cTn id="122" dur="1000"/>
                                        <p:tgtEl>
                                          <p:spTgt spid="59"/>
                                        </p:tgtEl>
                                      </p:cBhvr>
                                    </p:animEffect>
                                    <p:anim calcmode="lin" valueType="num">
                                      <p:cBhvr>
                                        <p:cTn id="123" dur="1000"/>
                                        <p:tgtEl>
                                          <p:spTgt spid="59"/>
                                        </p:tgtEl>
                                        <p:attrNameLst>
                                          <p:attrName>ppt_x</p:attrName>
                                        </p:attrNameLst>
                                      </p:cBhvr>
                                      <p:tavLst>
                                        <p:tav tm="0">
                                          <p:val>
                                            <p:strVal val="ppt_x"/>
                                          </p:val>
                                        </p:tav>
                                        <p:tav tm="100000">
                                          <p:val>
                                            <p:strVal val="ppt_x"/>
                                          </p:val>
                                        </p:tav>
                                      </p:tavLst>
                                    </p:anim>
                                    <p:anim calcmode="lin" valueType="num">
                                      <p:cBhvr>
                                        <p:cTn id="124" dur="1000"/>
                                        <p:tgtEl>
                                          <p:spTgt spid="59"/>
                                        </p:tgtEl>
                                        <p:attrNameLst>
                                          <p:attrName>ppt_y</p:attrName>
                                        </p:attrNameLst>
                                      </p:cBhvr>
                                      <p:tavLst>
                                        <p:tav tm="0">
                                          <p:val>
                                            <p:strVal val="ppt_y"/>
                                          </p:val>
                                        </p:tav>
                                        <p:tav tm="100000">
                                          <p:val>
                                            <p:strVal val="ppt_y-.1"/>
                                          </p:val>
                                        </p:tav>
                                      </p:tavLst>
                                    </p:anim>
                                    <p:set>
                                      <p:cBhvr>
                                        <p:cTn id="125" dur="1" fill="hold">
                                          <p:stCondLst>
                                            <p:cond delay="999"/>
                                          </p:stCondLst>
                                        </p:cTn>
                                        <p:tgtEl>
                                          <p:spTgt spid="59"/>
                                        </p:tgtEl>
                                        <p:attrNameLst>
                                          <p:attrName>style.visibility</p:attrName>
                                        </p:attrNameLst>
                                      </p:cBhvr>
                                      <p:to>
                                        <p:strVal val="hidden"/>
                                      </p:to>
                                    </p:set>
                                  </p:childTnLst>
                                </p:cTn>
                              </p:par>
                              <p:par>
                                <p:cTn id="126" presetID="10" presetClass="entr" presetSubtype="0" fill="hold" nodeType="withEffect">
                                  <p:stCondLst>
                                    <p:cond delay="500"/>
                                  </p:stCondLst>
                                  <p:childTnLst>
                                    <p:set>
                                      <p:cBhvr>
                                        <p:cTn id="127" dur="1" fill="hold">
                                          <p:stCondLst>
                                            <p:cond delay="0"/>
                                          </p:stCondLst>
                                        </p:cTn>
                                        <p:tgtEl>
                                          <p:spTgt spid="75"/>
                                        </p:tgtEl>
                                        <p:attrNameLst>
                                          <p:attrName>style.visibility</p:attrName>
                                        </p:attrNameLst>
                                      </p:cBhvr>
                                      <p:to>
                                        <p:strVal val="visible"/>
                                      </p:to>
                                    </p:set>
                                    <p:animEffect transition="in" filter="fade">
                                      <p:cBhvr>
                                        <p:cTn id="128" dur="500"/>
                                        <p:tgtEl>
                                          <p:spTgt spid="75"/>
                                        </p:tgtEl>
                                      </p:cBhvr>
                                    </p:animEffect>
                                  </p:childTnLst>
                                </p:cTn>
                              </p:par>
                              <p:par>
                                <p:cTn id="129" presetID="10" presetClass="exit" presetSubtype="0" fill="hold" grpId="1" nodeType="withEffect">
                                  <p:stCondLst>
                                    <p:cond delay="500"/>
                                  </p:stCondLst>
                                  <p:childTnLst>
                                    <p:animEffect transition="out" filter="fade">
                                      <p:cBhvr>
                                        <p:cTn id="130" dur="500"/>
                                        <p:tgtEl>
                                          <p:spTgt spid="20">
                                            <p:txEl>
                                              <p:pRg st="0" end="0"/>
                                            </p:txEl>
                                          </p:spTgt>
                                        </p:tgtEl>
                                      </p:cBhvr>
                                    </p:animEffect>
                                    <p:set>
                                      <p:cBhvr>
                                        <p:cTn id="131" dur="1" fill="hold">
                                          <p:stCondLst>
                                            <p:cond delay="499"/>
                                          </p:stCondLst>
                                        </p:cTn>
                                        <p:tgtEl>
                                          <p:spTgt spid="20">
                                            <p:txEl>
                                              <p:pRg st="0" end="0"/>
                                            </p:txEl>
                                          </p:spTgt>
                                        </p:tgtEl>
                                        <p:attrNameLst>
                                          <p:attrName>style.visibility</p:attrName>
                                        </p:attrNameLst>
                                      </p:cBhvr>
                                      <p:to>
                                        <p:strVal val="hidden"/>
                                      </p:to>
                                    </p:set>
                                  </p:childTnLst>
                                </p:cTn>
                              </p:par>
                              <p:par>
                                <p:cTn id="132" presetID="10" presetClass="exit" presetSubtype="0" fill="hold" grpId="1" nodeType="withEffect">
                                  <p:stCondLst>
                                    <p:cond delay="500"/>
                                  </p:stCondLst>
                                  <p:childTnLst>
                                    <p:animEffect transition="out" filter="fade">
                                      <p:cBhvr>
                                        <p:cTn id="133" dur="500"/>
                                        <p:tgtEl>
                                          <p:spTgt spid="20">
                                            <p:txEl>
                                              <p:pRg st="1" end="1"/>
                                            </p:txEl>
                                          </p:spTgt>
                                        </p:tgtEl>
                                      </p:cBhvr>
                                    </p:animEffect>
                                    <p:set>
                                      <p:cBhvr>
                                        <p:cTn id="134" dur="1" fill="hold">
                                          <p:stCondLst>
                                            <p:cond delay="499"/>
                                          </p:stCondLst>
                                        </p:cTn>
                                        <p:tgtEl>
                                          <p:spTgt spid="20">
                                            <p:txEl>
                                              <p:pRg st="1" end="1"/>
                                            </p:txEl>
                                          </p:spTgt>
                                        </p:tgtEl>
                                        <p:attrNameLst>
                                          <p:attrName>style.visibility</p:attrName>
                                        </p:attrNameLst>
                                      </p:cBhvr>
                                      <p:to>
                                        <p:strVal val="hidden"/>
                                      </p:to>
                                    </p:set>
                                  </p:childTnLst>
                                </p:cTn>
                              </p:par>
                              <p:par>
                                <p:cTn id="135" presetID="10" presetClass="exit" presetSubtype="0" fill="hold" grpId="1" nodeType="withEffect">
                                  <p:stCondLst>
                                    <p:cond delay="500"/>
                                  </p:stCondLst>
                                  <p:childTnLst>
                                    <p:animEffect transition="out" filter="fade">
                                      <p:cBhvr>
                                        <p:cTn id="136" dur="500"/>
                                        <p:tgtEl>
                                          <p:spTgt spid="20">
                                            <p:txEl>
                                              <p:pRg st="2" end="2"/>
                                            </p:txEl>
                                          </p:spTgt>
                                        </p:tgtEl>
                                      </p:cBhvr>
                                    </p:animEffect>
                                    <p:set>
                                      <p:cBhvr>
                                        <p:cTn id="137" dur="1" fill="hold">
                                          <p:stCondLst>
                                            <p:cond delay="499"/>
                                          </p:stCondLst>
                                        </p:cTn>
                                        <p:tgtEl>
                                          <p:spTgt spid="20">
                                            <p:txEl>
                                              <p:pRg st="2" end="2"/>
                                            </p:txEl>
                                          </p:spTgt>
                                        </p:tgtEl>
                                        <p:attrNameLst>
                                          <p:attrName>style.visibility</p:attrName>
                                        </p:attrNameLst>
                                      </p:cBhvr>
                                      <p:to>
                                        <p:strVal val="hidden"/>
                                      </p:to>
                                    </p:set>
                                  </p:childTnLst>
                                </p:cTn>
                              </p:par>
                              <p:par>
                                <p:cTn id="138" presetID="10" presetClass="exit" presetSubtype="0" fill="hold" grpId="1" nodeType="withEffect">
                                  <p:stCondLst>
                                    <p:cond delay="50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par>
                                <p:cTn id="141" presetID="10" presetClass="entr" presetSubtype="0" fill="hold" grpId="0" nodeType="withEffect">
                                  <p:stCondLst>
                                    <p:cond delay="500"/>
                                  </p:stCondLst>
                                  <p:childTnLst>
                                    <p:set>
                                      <p:cBhvr>
                                        <p:cTn id="142" dur="1" fill="hold">
                                          <p:stCondLst>
                                            <p:cond delay="0"/>
                                          </p:stCondLst>
                                        </p:cTn>
                                        <p:tgtEl>
                                          <p:spTgt spid="79"/>
                                        </p:tgtEl>
                                        <p:attrNameLst>
                                          <p:attrName>style.visibility</p:attrName>
                                        </p:attrNameLst>
                                      </p:cBhvr>
                                      <p:to>
                                        <p:strVal val="visible"/>
                                      </p:to>
                                    </p:set>
                                    <p:animEffect transition="in" filter="fade">
                                      <p:cBhvr>
                                        <p:cTn id="14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0" grpId="0" uiExpand="1" build="p"/>
      <p:bldP spid="20" grpId="1" build="allAtOnce"/>
      <p:bldP spid="25" grpId="0" animBg="1"/>
      <p:bldP spid="25" grpId="1"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Lemmatization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981333"/>
            <a:ext cx="10389917" cy="1427763"/>
          </a:xfrm>
          <a:prstGeom prst="rect">
            <a:avLst/>
          </a:prstGeom>
          <a:noFill/>
        </p:spPr>
        <p:txBody>
          <a:bodyPr wrap="square" rtlCol="0">
            <a:spAutoFit/>
          </a:bodyPr>
          <a:lstStyle/>
          <a:p>
            <a:pPr algn="just">
              <a:lnSpc>
                <a:spcPct val="150000"/>
              </a:lnSpc>
            </a:pPr>
            <a:r>
              <a:rPr lang="en-US" sz="2000" dirty="0"/>
              <a:t>Obtained the list of tokens to which the relative tag has been associated, we operated the lemmatization, a procedure used to obtain the radical form of the word, making use of the vocabulary and the morphological analysis of these tokens.</a:t>
            </a:r>
            <a:endParaRPr lang="it-IT" sz="2000" dirty="0"/>
          </a:p>
        </p:txBody>
      </p:sp>
      <p:pic>
        <p:nvPicPr>
          <p:cNvPr id="20" name="Picture 6" descr="A Detailed Study on Stemming vs Lemmatization In Python">
            <a:extLst>
              <a:ext uri="{FF2B5EF4-FFF2-40B4-BE49-F238E27FC236}">
                <a16:creationId xmlns:a16="http://schemas.microsoft.com/office/drawing/2014/main" id="{C2A444E9-A17A-8024-3F17-4C9114CBB4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586" t="13121" r="2285" b="15702"/>
          <a:stretch/>
        </p:blipFill>
        <p:spPr bwMode="auto">
          <a:xfrm>
            <a:off x="10251515" y="3801892"/>
            <a:ext cx="749808"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6" descr="A Detailed Study on Stemming vs Lemmatization In Python">
            <a:extLst>
              <a:ext uri="{FF2B5EF4-FFF2-40B4-BE49-F238E27FC236}">
                <a16:creationId xmlns:a16="http://schemas.microsoft.com/office/drawing/2014/main" id="{5E645B14-BA8E-25DD-C5AF-82CE4836D4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21" r="72224" b="15702"/>
          <a:stretch/>
        </p:blipFill>
        <p:spPr bwMode="auto">
          <a:xfrm>
            <a:off x="1140139" y="3801892"/>
            <a:ext cx="1148794"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8723" y="4958720"/>
            <a:ext cx="1277444" cy="1389652"/>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297428" y="4699016"/>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word</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3085684" y="4524510"/>
            <a:ext cx="6020632"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WordNetLemmatizer</a:t>
            </a:r>
            <a:r>
              <a:rPr lang="en-US" sz="1600" dirty="0">
                <a:latin typeface="MonoLisa-Medium" panose="00000600000000000000" pitchFamily="2" charset="0"/>
              </a:rPr>
              <a:t>().lemmatize(word, pos)</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9421652" y="4699016"/>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lemmatized_text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341495">
            <a:off x="2541194" y="4850507"/>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320570">
            <a:off x="8834014" y="4870848"/>
            <a:ext cx="664865" cy="664865"/>
          </a:xfrm>
          <a:prstGeom prst="rect">
            <a:avLst/>
          </a:prstGeom>
          <a:effectLst>
            <a:outerShdw blurRad="50800" dist="38100" dir="2700000" algn="tl" rotWithShape="0">
              <a:prstClr val="black">
                <a:alpha val="40000"/>
              </a:prstClr>
            </a:outerShdw>
          </a:effectLst>
        </p:spPr>
      </p:pic>
      <p:pic>
        <p:nvPicPr>
          <p:cNvPr id="22" name="Picture 2" descr="Princeton's WordNet">
            <a:extLst>
              <a:ext uri="{FF2B5EF4-FFF2-40B4-BE49-F238E27FC236}">
                <a16:creationId xmlns:a16="http://schemas.microsoft.com/office/drawing/2014/main" id="{B30A42C8-06A7-8349-31A9-E3D7825A620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7356" t="7995" r="7511" b="8451"/>
          <a:stretch/>
        </p:blipFill>
        <p:spPr bwMode="auto">
          <a:xfrm>
            <a:off x="6096000" y="5072977"/>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3814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Meaning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1889428"/>
          </a:xfrm>
          <a:prstGeom prst="rect">
            <a:avLst/>
          </a:prstGeom>
          <a:noFill/>
        </p:spPr>
        <p:txBody>
          <a:bodyPr wrap="square" rtlCol="0">
            <a:spAutoFit/>
          </a:bodyPr>
          <a:lstStyle/>
          <a:p>
            <a:pPr algn="just">
              <a:lnSpc>
                <a:spcPct val="150000"/>
              </a:lnSpc>
            </a:pPr>
            <a:r>
              <a:rPr lang="en-US" sz="2000" dirty="0"/>
              <a:t>Starting from the list of tokens obtained as the output of the previously described pipeline, we have created three lists, containing respectively all the tokens labeled as </a:t>
            </a:r>
            <a:r>
              <a:rPr lang="en-US" sz="2000" dirty="0">
                <a:latin typeface="MonoLisa-Medium" panose="00000600000000000000" pitchFamily="2" charset="0"/>
              </a:rPr>
              <a:t>noun</a:t>
            </a:r>
            <a:r>
              <a:rPr lang="en-US" sz="2000" dirty="0"/>
              <a:t>, as </a:t>
            </a:r>
            <a:r>
              <a:rPr lang="en-US" sz="2000" dirty="0">
                <a:latin typeface="MonoLisa-Medium" panose="00000600000000000000" pitchFamily="2" charset="0"/>
              </a:rPr>
              <a:t>adjective</a:t>
            </a:r>
            <a:r>
              <a:rPr lang="en-US" sz="2000" dirty="0"/>
              <a:t> and as </a:t>
            </a:r>
            <a:r>
              <a:rPr lang="en-US" sz="2000" dirty="0">
                <a:latin typeface="MonoLisa-Medium" panose="00000600000000000000" pitchFamily="2" charset="0"/>
              </a:rPr>
              <a:t>verb</a:t>
            </a:r>
            <a:r>
              <a:rPr lang="en-US" sz="2000" dirty="0"/>
              <a:t> and, for each element of these lists, the operation of words meaning extraction has been carried out through the use of Wordnet.</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668911" y="4592994"/>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26860"/>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wordnet.synsets</a:t>
            </a:r>
            <a:r>
              <a:rPr lang="en-US" sz="1600" dirty="0">
                <a:latin typeface="MonoLisa-Medium" panose="00000600000000000000" pitchFamily="2" charset="0"/>
              </a:rPr>
              <a:t>(subject) </a:t>
            </a:r>
            <a:endParaRPr lang="it-IT" sz="16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974580" flipV="1">
            <a:off x="8373576" y="4837569"/>
            <a:ext cx="664865" cy="664865"/>
          </a:xfrm>
          <a:prstGeom prst="rect">
            <a:avLst/>
          </a:prstGeom>
          <a:effectLst>
            <a:outerShdw blurRad="50800" dist="38100" dir="2700000" algn="tl" rotWithShape="0">
              <a:prstClr val="black">
                <a:alpha val="40000"/>
              </a:prstClr>
            </a:outerShdw>
          </a:effectLst>
        </p:spPr>
      </p:pic>
      <p:sp>
        <p:nvSpPr>
          <p:cNvPr id="17" name="CasellaDiTesto 16">
            <a:extLst>
              <a:ext uri="{FF2B5EF4-FFF2-40B4-BE49-F238E27FC236}">
                <a16:creationId xmlns:a16="http://schemas.microsoft.com/office/drawing/2014/main" id="{448F27A6-C88F-7592-B8CE-C3F468E91821}"/>
              </a:ext>
            </a:extLst>
          </p:cNvPr>
          <p:cNvSpPr txBox="1"/>
          <p:nvPr/>
        </p:nvSpPr>
        <p:spPr>
          <a:xfrm>
            <a:off x="8816207" y="432977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description</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3554573" y="51923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023859">
            <a:off x="8386723" y="4655298"/>
            <a:ext cx="664865" cy="664865"/>
          </a:xfrm>
          <a:prstGeom prst="rect">
            <a:avLst/>
          </a:prstGeom>
          <a:effectLst>
            <a:outerShdw blurRad="50800" dist="38100" dir="2700000" algn="tl" rotWithShape="0">
              <a:prstClr val="black">
                <a:alpha val="40000"/>
              </a:prstClr>
            </a:outerShdw>
          </a:effectLst>
        </p:spPr>
      </p:pic>
      <p:grpSp>
        <p:nvGrpSpPr>
          <p:cNvPr id="15" name="Gruppo 14">
            <a:extLst>
              <a:ext uri="{FF2B5EF4-FFF2-40B4-BE49-F238E27FC236}">
                <a16:creationId xmlns:a16="http://schemas.microsoft.com/office/drawing/2014/main" id="{D8946BE7-3FB4-2E8A-8462-FB425A4735D4}"/>
              </a:ext>
            </a:extLst>
          </p:cNvPr>
          <p:cNvGrpSpPr/>
          <p:nvPr/>
        </p:nvGrpSpPr>
        <p:grpSpPr>
          <a:xfrm>
            <a:off x="1824264" y="4012646"/>
            <a:ext cx="1078992" cy="495206"/>
            <a:chOff x="1575816" y="2827517"/>
            <a:chExt cx="1078992" cy="495206"/>
          </a:xfrm>
        </p:grpSpPr>
        <p:sp>
          <p:nvSpPr>
            <p:cNvPr id="20" name="Rettangolo con angoli arrotondati 19">
              <a:extLst>
                <a:ext uri="{FF2B5EF4-FFF2-40B4-BE49-F238E27FC236}">
                  <a16:creationId xmlns:a16="http://schemas.microsoft.com/office/drawing/2014/main" id="{328450AD-C5D7-4AF3-DAAC-1E8E96388D20}"/>
                </a:ext>
              </a:extLst>
            </p:cNvPr>
            <p:cNvSpPr/>
            <p:nvPr/>
          </p:nvSpPr>
          <p:spPr>
            <a:xfrm>
              <a:off x="1575816" y="2827517"/>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1" name="CasellaDiTesto 20">
              <a:extLst>
                <a:ext uri="{FF2B5EF4-FFF2-40B4-BE49-F238E27FC236}">
                  <a16:creationId xmlns:a16="http://schemas.microsoft.com/office/drawing/2014/main" id="{5DBF46F9-E31A-0308-1260-DB606850CFF8}"/>
                </a:ext>
              </a:extLst>
            </p:cNvPr>
            <p:cNvSpPr txBox="1"/>
            <p:nvPr/>
          </p:nvSpPr>
          <p:spPr>
            <a:xfrm>
              <a:off x="1575816" y="2890454"/>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boy</a:t>
              </a:r>
            </a:p>
          </p:txBody>
        </p:sp>
      </p:grpSp>
      <p:pic>
        <p:nvPicPr>
          <p:cNvPr id="22" name="Picture 2" descr="Princeton's WordNet">
            <a:extLst>
              <a:ext uri="{FF2B5EF4-FFF2-40B4-BE49-F238E27FC236}">
                <a16:creationId xmlns:a16="http://schemas.microsoft.com/office/drawing/2014/main" id="{5ACDBC3C-43E5-CC87-DA29-D0A59AEE752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356" t="7995" r="7511" b="8451"/>
          <a:stretch/>
        </p:blipFill>
        <p:spPr bwMode="auto">
          <a:xfrm>
            <a:off x="5208839" y="5348288"/>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3" name="Gruppo 22">
            <a:extLst>
              <a:ext uri="{FF2B5EF4-FFF2-40B4-BE49-F238E27FC236}">
                <a16:creationId xmlns:a16="http://schemas.microsoft.com/office/drawing/2014/main" id="{5415D62A-CBF3-7525-C905-C62C40A953F1}"/>
              </a:ext>
            </a:extLst>
          </p:cNvPr>
          <p:cNvGrpSpPr/>
          <p:nvPr/>
        </p:nvGrpSpPr>
        <p:grpSpPr>
          <a:xfrm>
            <a:off x="8958746" y="3554894"/>
            <a:ext cx="2124456" cy="753883"/>
            <a:chOff x="3880104" y="2882380"/>
            <a:chExt cx="2124456" cy="753883"/>
          </a:xfrm>
        </p:grpSpPr>
        <p:sp>
          <p:nvSpPr>
            <p:cNvPr id="24" name="Rettangolo con angoli arrotondati 23">
              <a:extLst>
                <a:ext uri="{FF2B5EF4-FFF2-40B4-BE49-F238E27FC236}">
                  <a16:creationId xmlns:a16="http://schemas.microsoft.com/office/drawing/2014/main" id="{B41A421A-7B41-EDD2-AF1A-72587B4DBB7D}"/>
                </a:ext>
              </a:extLst>
            </p:cNvPr>
            <p:cNvSpPr/>
            <p:nvPr/>
          </p:nvSpPr>
          <p:spPr>
            <a:xfrm>
              <a:off x="3880104" y="2882380"/>
              <a:ext cx="2124456" cy="753883"/>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5" name="CasellaDiTesto 24">
              <a:extLst>
                <a:ext uri="{FF2B5EF4-FFF2-40B4-BE49-F238E27FC236}">
                  <a16:creationId xmlns:a16="http://schemas.microsoft.com/office/drawing/2014/main" id="{212D9E1A-0218-63AC-4AC1-8699643EA2A1}"/>
                </a:ext>
              </a:extLst>
            </p:cNvPr>
            <p:cNvSpPr txBox="1"/>
            <p:nvPr/>
          </p:nvSpPr>
          <p:spPr>
            <a:xfrm>
              <a:off x="3880104" y="2937244"/>
              <a:ext cx="2124456"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 </a:t>
              </a:r>
              <a:r>
                <a:rPr lang="it-IT" dirty="0" err="1"/>
                <a:t>youthful</a:t>
              </a:r>
              <a:r>
                <a:rPr lang="it-IT" dirty="0"/>
                <a:t> male </a:t>
              </a:r>
              <a:r>
                <a:rPr lang="it-IT" dirty="0" err="1"/>
                <a:t>person</a:t>
              </a:r>
              <a:endParaRPr lang="it-IT" dirty="0"/>
            </a:p>
          </p:txBody>
        </p:sp>
      </p:grpSp>
      <p:grpSp>
        <p:nvGrpSpPr>
          <p:cNvPr id="26" name="Gruppo 25">
            <a:extLst>
              <a:ext uri="{FF2B5EF4-FFF2-40B4-BE49-F238E27FC236}">
                <a16:creationId xmlns:a16="http://schemas.microsoft.com/office/drawing/2014/main" id="{77433E99-0407-2908-1556-85057713A464}"/>
              </a:ext>
            </a:extLst>
          </p:cNvPr>
          <p:cNvGrpSpPr/>
          <p:nvPr/>
        </p:nvGrpSpPr>
        <p:grpSpPr>
          <a:xfrm>
            <a:off x="9236114" y="5282859"/>
            <a:ext cx="1569720" cy="709268"/>
            <a:chOff x="1402080" y="2352029"/>
            <a:chExt cx="1569720" cy="709268"/>
          </a:xfrm>
        </p:grpSpPr>
        <p:sp>
          <p:nvSpPr>
            <p:cNvPr id="27" name="Rettangolo con angoli arrotondati 26">
              <a:extLst>
                <a:ext uri="{FF2B5EF4-FFF2-40B4-BE49-F238E27FC236}">
                  <a16:creationId xmlns:a16="http://schemas.microsoft.com/office/drawing/2014/main" id="{C5C3B0D6-2729-BE0A-0244-E65B6375CC16}"/>
                </a:ext>
              </a:extLst>
            </p:cNvPr>
            <p:cNvSpPr/>
            <p:nvPr/>
          </p:nvSpPr>
          <p:spPr>
            <a:xfrm>
              <a:off x="1402080" y="2352029"/>
              <a:ext cx="1569720" cy="709268"/>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D8B2C0FC-7C6B-B375-AEA0-751D07E3A411}"/>
                </a:ext>
              </a:extLst>
            </p:cNvPr>
            <p:cNvSpPr txBox="1"/>
            <p:nvPr/>
          </p:nvSpPr>
          <p:spPr>
            <a:xfrm>
              <a:off x="1402080" y="2388604"/>
              <a:ext cx="1569720"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dirty="0"/>
                <a:t>the baby was a boy</a:t>
              </a:r>
              <a:endParaRPr lang="it-IT" dirty="0"/>
            </a:p>
          </p:txBody>
        </p:sp>
      </p:grpSp>
      <p:sp>
        <p:nvSpPr>
          <p:cNvPr id="29" name="CasellaDiTesto 28">
            <a:extLst>
              <a:ext uri="{FF2B5EF4-FFF2-40B4-BE49-F238E27FC236}">
                <a16:creationId xmlns:a16="http://schemas.microsoft.com/office/drawing/2014/main" id="{E2952AAB-2906-BFEB-9300-FC642AE3B43C}"/>
              </a:ext>
            </a:extLst>
          </p:cNvPr>
          <p:cNvSpPr txBox="1"/>
          <p:nvPr/>
        </p:nvSpPr>
        <p:spPr>
          <a:xfrm>
            <a:off x="8816206" y="603544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example</a:t>
            </a:r>
            <a:endParaRPr lang="it-IT" sz="2000" dirty="0"/>
          </a:p>
        </p:txBody>
      </p:sp>
    </p:spTree>
    <p:extLst>
      <p:ext uri="{BB962C8B-B14F-4D97-AF65-F5344CB8AC3E}">
        <p14:creationId xmlns:p14="http://schemas.microsoft.com/office/powerpoint/2010/main" val="254540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0BD21B179B1749B10B6700D890B8C6" ma:contentTypeVersion="0" ma:contentTypeDescription="Create a new document." ma:contentTypeScope="" ma:versionID="0b203c93e0e26a3a984f780d2ba223ac">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444707-9632-47A0-9AF9-0B6588002B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B44E49-C0E3-42CF-8025-6AA2314C5C36}">
  <ds:schemaRefs>
    <ds:schemaRef ds:uri="http://schemas.microsoft.com/sharepoint/v3/contenttype/forms"/>
  </ds:schemaRefs>
</ds:datastoreItem>
</file>

<file path=customXml/itemProps3.xml><?xml version="1.0" encoding="utf-8"?>
<ds:datastoreItem xmlns:ds="http://schemas.openxmlformats.org/officeDocument/2006/customXml" ds:itemID="{DA47F9CD-CEC7-4184-A11F-7BE050B859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2037</TotalTime>
  <Words>1397</Words>
  <Application>Microsoft Office PowerPoint</Application>
  <PresentationFormat>Widescreen</PresentationFormat>
  <Paragraphs>111</Paragraphs>
  <Slides>16</Slides>
  <Notes>1</Notes>
  <HiddenSlides>0</HiddenSlides>
  <MMClips>0</MMClips>
  <ScaleCrop>false</ScaleCrop>
  <HeadingPairs>
    <vt:vector size="8" baseType="variant">
      <vt:variant>
        <vt:lpstr>Caratteri utilizzati</vt:lpstr>
      </vt:variant>
      <vt:variant>
        <vt:i4>8</vt:i4>
      </vt:variant>
      <vt:variant>
        <vt:lpstr>Tema</vt:lpstr>
      </vt:variant>
      <vt:variant>
        <vt:i4>1</vt:i4>
      </vt:variant>
      <vt:variant>
        <vt:lpstr>Server OLE incorporati</vt:lpstr>
      </vt:variant>
      <vt:variant>
        <vt:i4>1</vt:i4>
      </vt:variant>
      <vt:variant>
        <vt:lpstr>Titoli diapositive</vt:lpstr>
      </vt:variant>
      <vt:variant>
        <vt:i4>16</vt:i4>
      </vt:variant>
    </vt:vector>
  </HeadingPairs>
  <TitlesOfParts>
    <vt:vector size="26" baseType="lpstr">
      <vt:lpstr>Arial</vt:lpstr>
      <vt:lpstr>Calibri</vt:lpstr>
      <vt:lpstr>DIN Alternate Bold</vt:lpstr>
      <vt:lpstr>Helvetica</vt:lpstr>
      <vt:lpstr>MonoLisa-Medium</vt:lpstr>
      <vt:lpstr>Tw Cen MT</vt:lpstr>
      <vt:lpstr>Tw Cen MT Condensed</vt:lpstr>
      <vt:lpstr>Wingdings 3</vt:lpstr>
      <vt:lpstr>Integrale</vt:lpstr>
      <vt:lpstr>Document</vt:lpstr>
      <vt:lpstr> Tecnologie Semantiche </vt:lpstr>
      <vt:lpstr>Overview</vt:lpstr>
      <vt:lpstr>Presentazione standard di PowerPoint</vt:lpstr>
      <vt:lpstr>Word Tokenization</vt:lpstr>
      <vt:lpstr>Stop World Removal</vt:lpstr>
      <vt:lpstr>PoS Tagging</vt:lpstr>
      <vt:lpstr>Correction</vt:lpstr>
      <vt:lpstr>Lemmatization</vt:lpstr>
      <vt:lpstr>Word Meaning Extraction</vt:lpstr>
      <vt:lpstr>Query on Dbpedia</vt:lpstr>
      <vt:lpstr>Noun Phrases Chunking</vt:lpstr>
      <vt:lpstr>Triples Extraction</vt:lpstr>
      <vt:lpstr>Further Semantic Information Extraction</vt:lpstr>
      <vt:lpstr>Coreference Resolution</vt:lpstr>
      <vt:lpstr>NER Tagging</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GIUSEPPE GAETANO</dc:creator>
  <cp:lastModifiedBy>Giuseppe Gaetano</cp:lastModifiedBy>
  <cp:revision>45</cp:revision>
  <dcterms:created xsi:type="dcterms:W3CDTF">2021-01-22T10:26:05Z</dcterms:created>
  <dcterms:modified xsi:type="dcterms:W3CDTF">2022-07-25T20:00:57Z</dcterms:modified>
</cp:coreProperties>
</file>