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93"/>
  </p:notesMasterIdLst>
  <p:handoutMasterIdLst>
    <p:handoutMasterId r:id="rId94"/>
  </p:handoutMasterIdLst>
  <p:sldIdLst>
    <p:sldId id="256" r:id="rId2"/>
    <p:sldId id="258" r:id="rId3"/>
    <p:sldId id="345" r:id="rId4"/>
    <p:sldId id="257" r:id="rId5"/>
    <p:sldId id="347" r:id="rId6"/>
    <p:sldId id="342" r:id="rId7"/>
    <p:sldId id="343" r:id="rId8"/>
    <p:sldId id="346" r:id="rId9"/>
    <p:sldId id="349" r:id="rId10"/>
    <p:sldId id="344" r:id="rId11"/>
    <p:sldId id="348" r:id="rId12"/>
    <p:sldId id="259" r:id="rId13"/>
    <p:sldId id="260" r:id="rId14"/>
    <p:sldId id="261" r:id="rId15"/>
    <p:sldId id="262" r:id="rId16"/>
    <p:sldId id="341" r:id="rId17"/>
    <p:sldId id="263" r:id="rId18"/>
    <p:sldId id="268" r:id="rId19"/>
    <p:sldId id="269" r:id="rId20"/>
    <p:sldId id="270" r:id="rId21"/>
    <p:sldId id="271" r:id="rId22"/>
    <p:sldId id="272" r:id="rId23"/>
    <p:sldId id="350" r:id="rId24"/>
    <p:sldId id="264" r:id="rId25"/>
    <p:sldId id="265" r:id="rId26"/>
    <p:sldId id="273" r:id="rId27"/>
    <p:sldId id="274" r:id="rId28"/>
    <p:sldId id="275" r:id="rId29"/>
    <p:sldId id="276" r:id="rId30"/>
    <p:sldId id="277" r:id="rId31"/>
    <p:sldId id="278" r:id="rId32"/>
    <p:sldId id="266" r:id="rId33"/>
    <p:sldId id="282" r:id="rId34"/>
    <p:sldId id="351" r:id="rId35"/>
    <p:sldId id="283" r:id="rId36"/>
    <p:sldId id="279" r:id="rId37"/>
    <p:sldId id="284" r:id="rId38"/>
    <p:sldId id="286" r:id="rId39"/>
    <p:sldId id="288" r:id="rId40"/>
    <p:sldId id="289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80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2" r:id="rId82"/>
    <p:sldId id="331" r:id="rId83"/>
    <p:sldId id="333" r:id="rId84"/>
    <p:sldId id="334" r:id="rId85"/>
    <p:sldId id="335" r:id="rId86"/>
    <p:sldId id="336" r:id="rId87"/>
    <p:sldId id="338" r:id="rId88"/>
    <p:sldId id="337" r:id="rId89"/>
    <p:sldId id="339" r:id="rId90"/>
    <p:sldId id="340" r:id="rId91"/>
    <p:sldId id="317" r:id="rId92"/>
  </p:sldIdLst>
  <p:sldSz cx="9144000" cy="6858000" type="screen4x3"/>
  <p:notesSz cx="6731000" cy="9867900"/>
  <p:defaultTextStyle>
    <a:defPPr>
      <a:defRPr lang="it-IT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entury Gothic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entury Gothic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entury Gothic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entury Gothic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entury Gothic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entury Gothic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entury Gothic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entury Gothic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entury Gothic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8">
          <p15:clr>
            <a:srgbClr val="A4A3A4"/>
          </p15:clr>
        </p15:guide>
        <p15:guide id="2" pos="212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79FB"/>
    <a:srgbClr val="FF9393"/>
    <a:srgbClr val="FFB1B1"/>
    <a:srgbClr val="FFCCFF"/>
    <a:srgbClr val="FF99CC"/>
    <a:srgbClr val="FFCCCC"/>
    <a:srgbClr val="CC3300"/>
    <a:srgbClr val="FF3300"/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27" autoAdjust="0"/>
    <p:restoredTop sz="94747" autoAdjust="0"/>
  </p:normalViewPr>
  <p:slideViewPr>
    <p:cSldViewPr>
      <p:cViewPr varScale="1">
        <p:scale>
          <a:sx n="100" d="100"/>
          <a:sy n="100" d="100"/>
        </p:scale>
        <p:origin x="117" y="5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-2166" y="-120"/>
      </p:cViewPr>
      <p:guideLst>
        <p:guide orient="horz" pos="3108"/>
        <p:guide pos="212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notesMaster" Target="notesMasters/notesMaster1.xml"/><Relationship Id="rId9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588"/>
            <a:ext cx="291623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906" tIns="0" rIns="18906" bIns="0" numCol="1" anchor="t" anchorCtr="0" compatLnSpc="1">
            <a:prstTxWarp prst="textNoShape">
              <a:avLst/>
            </a:prstTxWarp>
          </a:bodyPr>
          <a:lstStyle>
            <a:lvl1pPr defTabSz="939800">
              <a:defRPr sz="1100" i="1">
                <a:latin typeface="Times New Roman" pitchFamily="18" charset="0"/>
              </a:defRPr>
            </a:lvl1pPr>
          </a:lstStyle>
          <a:p>
            <a:endParaRPr lang="it-IT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4763" y="-1588"/>
            <a:ext cx="2916237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906" tIns="0" rIns="18906" bIns="0" numCol="1" anchor="t" anchorCtr="0" compatLnSpc="1">
            <a:prstTxWarp prst="textNoShape">
              <a:avLst/>
            </a:prstTxWarp>
          </a:bodyPr>
          <a:lstStyle>
            <a:lvl1pPr algn="r" defTabSz="939800">
              <a:defRPr sz="1100" i="1">
                <a:latin typeface="Times New Roman" pitchFamily="18" charset="0"/>
              </a:defRPr>
            </a:lvl1pPr>
          </a:lstStyle>
          <a:p>
            <a:endParaRPr lang="it-IT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8050" y="746125"/>
            <a:ext cx="4916488" cy="36877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5350" y="4686300"/>
            <a:ext cx="4940300" cy="444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9" tIns="45692" rIns="92959" bIns="456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5775"/>
            <a:ext cx="291623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906" tIns="0" rIns="18906" bIns="0" numCol="1" anchor="b" anchorCtr="0" compatLnSpc="1">
            <a:prstTxWarp prst="textNoShape">
              <a:avLst/>
            </a:prstTxWarp>
          </a:bodyPr>
          <a:lstStyle>
            <a:lvl1pPr defTabSz="939800">
              <a:defRPr sz="1100" i="1">
                <a:latin typeface="Times New Roman" pitchFamily="18" charset="0"/>
              </a:defRPr>
            </a:lvl1pPr>
          </a:lstStyle>
          <a:p>
            <a:r>
              <a:rPr lang="it-IT"/>
              <a:t>dbdbzdgbdbg</a:t>
            </a: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4763" y="9375775"/>
            <a:ext cx="2916237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906" tIns="0" rIns="18906" bIns="0" numCol="1" anchor="b" anchorCtr="0" compatLnSpc="1">
            <a:prstTxWarp prst="textNoShape">
              <a:avLst/>
            </a:prstTxWarp>
          </a:bodyPr>
          <a:lstStyle>
            <a:lvl1pPr algn="r" defTabSz="939800">
              <a:defRPr sz="1100" i="1">
                <a:latin typeface="Times New Roman" pitchFamily="18" charset="0"/>
              </a:defRPr>
            </a:lvl1pPr>
          </a:lstStyle>
          <a:p>
            <a:fld id="{601BEDAB-A587-4913-9576-0D06ABAEB67E}" type="slidenum">
              <a:rPr lang="it-IT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65138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30275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93825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58963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dbdbzdgbdbg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1BEDAB-A587-4913-9576-0D06ABAEB67E}" type="slidenum">
              <a:rPr lang="it-IT" smtClean="0"/>
              <a:pPr/>
              <a:t>1</a:t>
            </a:fld>
            <a:endParaRPr lang="it-I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03" name="Group 31"/>
          <p:cNvGrpSpPr>
            <a:grpSpLocks/>
          </p:cNvGrpSpPr>
          <p:nvPr userDrawn="1"/>
        </p:nvGrpSpPr>
        <p:grpSpPr bwMode="auto">
          <a:xfrm>
            <a:off x="0" y="1068387"/>
            <a:ext cx="9142413" cy="5788026"/>
            <a:chOff x="0" y="673"/>
            <a:chExt cx="5759" cy="3646"/>
          </a:xfrm>
        </p:grpSpPr>
        <p:sp>
          <p:nvSpPr>
            <p:cNvPr id="3074" name="Rectangle 2"/>
            <p:cNvSpPr>
              <a:spLocks noChangeArrowheads="1"/>
            </p:cNvSpPr>
            <p:nvPr userDrawn="1"/>
          </p:nvSpPr>
          <p:spPr bwMode="hidden">
            <a:xfrm>
              <a:off x="0" y="2112"/>
              <a:ext cx="5759" cy="220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102" name="Group 30"/>
            <p:cNvGrpSpPr>
              <a:grpSpLocks/>
            </p:cNvGrpSpPr>
            <p:nvPr/>
          </p:nvGrpSpPr>
          <p:grpSpPr bwMode="auto">
            <a:xfrm>
              <a:off x="0" y="673"/>
              <a:ext cx="5759" cy="1439"/>
              <a:chOff x="0" y="673"/>
              <a:chExt cx="5759" cy="1439"/>
            </a:xfrm>
          </p:grpSpPr>
          <p:sp>
            <p:nvSpPr>
              <p:cNvPr id="3075" name="Rectangle 3"/>
              <p:cNvSpPr>
                <a:spLocks noChangeArrowheads="1"/>
              </p:cNvSpPr>
              <p:nvPr/>
            </p:nvSpPr>
            <p:spPr bwMode="hidden">
              <a:xfrm>
                <a:off x="0" y="1872"/>
                <a:ext cx="5759" cy="240"/>
              </a:xfrm>
              <a:prstGeom prst="rect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hlink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101" name="Group 29"/>
              <p:cNvGrpSpPr>
                <a:grpSpLocks/>
              </p:cNvGrpSpPr>
              <p:nvPr/>
            </p:nvGrpSpPr>
            <p:grpSpPr bwMode="auto">
              <a:xfrm>
                <a:off x="2198" y="673"/>
                <a:ext cx="71" cy="156"/>
                <a:chOff x="2198" y="673"/>
                <a:chExt cx="71" cy="156"/>
              </a:xfrm>
            </p:grpSpPr>
            <p:sp>
              <p:nvSpPr>
                <p:cNvPr id="3083" name="Freeform 11"/>
                <p:cNvSpPr>
                  <a:spLocks/>
                </p:cNvSpPr>
                <p:nvPr/>
              </p:nvSpPr>
              <p:spPr bwMode="grayWhite">
                <a:xfrm>
                  <a:off x="2268" y="812"/>
                  <a:ext cx="1" cy="17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6"/>
                    </a:cxn>
                    <a:cxn ang="0">
                      <a:pos x="0" y="16"/>
                    </a:cxn>
                    <a:cxn ang="0">
                      <a:pos x="0" y="6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" h="17">
                      <a:moveTo>
                        <a:pt x="0" y="0"/>
                      </a:moveTo>
                      <a:lnTo>
                        <a:pt x="0" y="16"/>
                      </a:lnTo>
                      <a:lnTo>
                        <a:pt x="0" y="16"/>
                      </a:lnTo>
                      <a:lnTo>
                        <a:pt x="0" y="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92" name="Freeform 20"/>
                <p:cNvSpPr>
                  <a:spLocks/>
                </p:cNvSpPr>
                <p:nvPr/>
              </p:nvSpPr>
              <p:spPr bwMode="grayWhite">
                <a:xfrm>
                  <a:off x="2198" y="673"/>
                  <a:ext cx="21" cy="24"/>
                </a:xfrm>
                <a:custGeom>
                  <a:avLst/>
                  <a:gdLst/>
                  <a:ahLst/>
                  <a:cxnLst>
                    <a:cxn ang="0">
                      <a:pos x="17" y="8"/>
                    </a:cxn>
                    <a:cxn ang="0">
                      <a:pos x="20" y="8"/>
                    </a:cxn>
                    <a:cxn ang="0">
                      <a:pos x="20" y="0"/>
                    </a:cxn>
                    <a:cxn ang="0">
                      <a:pos x="13" y="0"/>
                    </a:cxn>
                    <a:cxn ang="0">
                      <a:pos x="0" y="15"/>
                    </a:cxn>
                    <a:cxn ang="0">
                      <a:pos x="0" y="23"/>
                    </a:cxn>
                    <a:cxn ang="0">
                      <a:pos x="12" y="23"/>
                    </a:cxn>
                    <a:cxn ang="0">
                      <a:pos x="17" y="17"/>
                    </a:cxn>
                    <a:cxn ang="0">
                      <a:pos x="17" y="8"/>
                    </a:cxn>
                  </a:cxnLst>
                  <a:rect l="0" t="0" r="r" b="b"/>
                  <a:pathLst>
                    <a:path w="21" h="24">
                      <a:moveTo>
                        <a:pt x="17" y="8"/>
                      </a:moveTo>
                      <a:lnTo>
                        <a:pt x="20" y="8"/>
                      </a:lnTo>
                      <a:lnTo>
                        <a:pt x="20" y="0"/>
                      </a:lnTo>
                      <a:lnTo>
                        <a:pt x="13" y="0"/>
                      </a:lnTo>
                      <a:lnTo>
                        <a:pt x="0" y="15"/>
                      </a:lnTo>
                      <a:lnTo>
                        <a:pt x="0" y="23"/>
                      </a:lnTo>
                      <a:lnTo>
                        <a:pt x="12" y="23"/>
                      </a:lnTo>
                      <a:lnTo>
                        <a:pt x="17" y="17"/>
                      </a:lnTo>
                      <a:lnTo>
                        <a:pt x="17" y="8"/>
                      </a:lnTo>
                    </a:path>
                  </a:pathLst>
                </a:custGeom>
                <a:solidFill>
                  <a:schemeClr val="bg1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3105" name="Rectangle 3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4648200"/>
            <a:ext cx="6400800" cy="1752600"/>
          </a:xfrm>
        </p:spPr>
        <p:txBody>
          <a:bodyPr anchor="ctr"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it-IT" dirty="0"/>
              <a:t>Fare clic per modificare lo stile del sottotitolo dello schema</a:t>
            </a:r>
          </a:p>
        </p:txBody>
      </p:sp>
      <p:sp>
        <p:nvSpPr>
          <p:cNvPr id="3106" name="Rectangle 34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itchFamily="18" charset="0"/>
              </a:defRPr>
            </a:lvl1pPr>
          </a:lstStyle>
          <a:p>
            <a:endParaRPr lang="it-IT"/>
          </a:p>
        </p:txBody>
      </p:sp>
      <p:sp>
        <p:nvSpPr>
          <p:cNvPr id="3108" name="Rectangle 3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400800"/>
            <a:ext cx="1905000" cy="457200"/>
          </a:xfrm>
        </p:spPr>
        <p:txBody>
          <a:bodyPr/>
          <a:lstStyle>
            <a:lvl1pPr>
              <a:defRPr b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fld id="{73C7BD0A-268B-41A7-8845-F22A56711EBC}" type="slidenum">
              <a:rPr lang="it-IT"/>
              <a:pPr/>
              <a:t>‹N›</a:t>
            </a:fld>
            <a:endParaRPr lang="it-IT"/>
          </a:p>
        </p:txBody>
      </p:sp>
      <p:sp>
        <p:nvSpPr>
          <p:cNvPr id="18" name="Rectangle 2"/>
          <p:cNvSpPr>
            <a:spLocks noGrp="1" noChangeArrowheads="1"/>
          </p:cNvSpPr>
          <p:nvPr userDrawn="1">
            <p:ph type="title" hasCustomPrompt="1"/>
          </p:nvPr>
        </p:nvSpPr>
        <p:spPr>
          <a:xfrm>
            <a:off x="-426977" y="1774824"/>
            <a:ext cx="9713885" cy="1439862"/>
          </a:xfrm>
          <a:noFill/>
          <a:ln/>
        </p:spPr>
        <p:txBody>
          <a:bodyPr/>
          <a:lstStyle>
            <a:lvl1pPr>
              <a:spcBef>
                <a:spcPts val="7800"/>
              </a:spcBef>
              <a:defRPr sz="4000" b="1" i="0" u="none" baseline="0">
                <a:solidFill>
                  <a:schemeClr val="bg1">
                    <a:lumMod val="75000"/>
                  </a:schemeClr>
                </a:solidFill>
                <a:latin typeface="Garamond" pitchFamily="18" charset="0"/>
              </a:defRPr>
            </a:lvl1pPr>
          </a:lstStyle>
          <a:p>
            <a:pPr marL="762000" indent="-762000">
              <a:lnSpc>
                <a:spcPct val="110000"/>
              </a:lnSpc>
              <a:spcBef>
                <a:spcPct val="50000"/>
              </a:spcBef>
            </a:pPr>
            <a:r>
              <a:rPr lang="it-IT" dirty="0">
                <a:solidFill>
                  <a:schemeClr val="bg1">
                    <a:lumMod val="75000"/>
                  </a:schemeClr>
                </a:solidFill>
              </a:rPr>
              <a:t>Seconda università di Napoli (SUN)</a:t>
            </a:r>
            <a:br>
              <a:rPr lang="it-IT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it-IT" dirty="0">
                <a:solidFill>
                  <a:schemeClr val="bg1">
                    <a:lumMod val="75000"/>
                  </a:schemeClr>
                </a:solidFill>
              </a:rPr>
              <a:t>Facoltà di Ingegneria</a:t>
            </a:r>
            <a:br>
              <a:rPr lang="it-IT" dirty="0">
                <a:solidFill>
                  <a:schemeClr val="bg1">
                    <a:lumMod val="75000"/>
                  </a:schemeClr>
                </a:solidFill>
              </a:rPr>
            </a:br>
            <a:br>
              <a:rPr lang="it-IT" sz="2800" dirty="0"/>
            </a:br>
            <a:r>
              <a:rPr lang="it-IT" sz="2800" dirty="0"/>
              <a:t>Laurea Magistrale in</a:t>
            </a:r>
            <a:r>
              <a:rPr lang="it-IT" sz="2800" dirty="0">
                <a:solidFill>
                  <a:schemeClr val="bg1">
                    <a:lumMod val="75000"/>
                  </a:schemeClr>
                </a:solidFill>
              </a:rPr>
              <a:t> Ingegneria Informatica</a:t>
            </a:r>
            <a:br>
              <a:rPr lang="it-IT" sz="2800" b="0" dirty="0">
                <a:solidFill>
                  <a:schemeClr val="tx2"/>
                </a:solidFill>
              </a:rPr>
            </a:br>
            <a:br>
              <a:rPr lang="it-IT" sz="800" b="0" dirty="0">
                <a:solidFill>
                  <a:schemeClr val="tx2"/>
                </a:solidFill>
              </a:rPr>
            </a:br>
            <a:br>
              <a:rPr lang="it-IT" b="0" dirty="0">
                <a:solidFill>
                  <a:schemeClr val="tx2"/>
                </a:solidFill>
              </a:rPr>
            </a:br>
            <a:r>
              <a:rPr lang="it-IT" sz="2800" b="0" dirty="0">
                <a:solidFill>
                  <a:schemeClr val="tx2"/>
                </a:solidFill>
              </a:rPr>
              <a:t>Ingegneria del Software e Sistemi Informativi</a:t>
            </a:r>
            <a:br>
              <a:rPr lang="it-IT" b="0" dirty="0">
                <a:solidFill>
                  <a:schemeClr val="tx2"/>
                </a:solidFill>
              </a:rPr>
            </a:br>
            <a:r>
              <a:rPr lang="it-IT" sz="2000" b="0" dirty="0" err="1">
                <a:solidFill>
                  <a:schemeClr val="tx2"/>
                </a:solidFill>
              </a:rPr>
              <a:t>a.a.</a:t>
            </a:r>
            <a:r>
              <a:rPr lang="it-IT" sz="2000" b="0" dirty="0">
                <a:solidFill>
                  <a:schemeClr val="tx2"/>
                </a:solidFill>
              </a:rPr>
              <a:t> 2009-2010</a:t>
            </a:r>
            <a:br>
              <a:rPr lang="it-IT" sz="2000" b="0" dirty="0">
                <a:solidFill>
                  <a:schemeClr val="tx2"/>
                </a:solidFill>
              </a:rPr>
            </a:br>
            <a:endParaRPr lang="it-IT" sz="2000" b="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F6AF024-83FA-4BAD-A1F5-275F947570DE}" type="slidenum">
              <a:rPr lang="it-IT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858000" y="133350"/>
            <a:ext cx="2284413" cy="6115050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0" y="133350"/>
            <a:ext cx="6705600" cy="6115050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46599D4-F98B-43FC-85AA-6A186243CA96}" type="slidenum">
              <a:rPr lang="it-IT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28596" y="1428736"/>
            <a:ext cx="8305800" cy="48768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55F66F2-C5ED-441B-A354-B80FD69D2F83}" type="slidenum">
              <a:rPr lang="it-IT"/>
              <a:pPr/>
              <a:t>‹N›</a:t>
            </a:fld>
            <a:endParaRPr lang="it-IT"/>
          </a:p>
        </p:txBody>
      </p:sp>
      <p:sp>
        <p:nvSpPr>
          <p:cNvPr id="8" name="Tito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71B6998-3833-47EA-84C5-563BF08B0032}" type="slidenum">
              <a:rPr lang="it-IT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767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86300" y="1371600"/>
            <a:ext cx="40767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88FC921-1DCA-4F59-AA66-5EDA1F195232}" type="slidenum">
              <a:rPr lang="it-IT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77A4867-CED4-4838-9C47-0F9749282989}" type="slidenum">
              <a:rPr lang="it-IT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183F50F-2E4A-4402-8529-95124565337A}" type="slidenum">
              <a:rPr lang="it-IT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FF9C711-2E77-48AB-A9D1-A6316AB5CE7D}" type="slidenum">
              <a:rPr lang="it-IT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4A0EBE3-1ABF-4C16-BDE8-ECA9AB77B244}" type="slidenum">
              <a:rPr lang="it-IT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30AB7FF-AE96-4FED-B775-432003937EC5}" type="slidenum">
              <a:rPr lang="it-IT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hidden">
          <a:xfrm>
            <a:off x="0" y="6477000"/>
            <a:ext cx="9131300" cy="3683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52" name="Group 28"/>
          <p:cNvGrpSpPr>
            <a:grpSpLocks/>
          </p:cNvGrpSpPr>
          <p:nvPr/>
        </p:nvGrpSpPr>
        <p:grpSpPr bwMode="auto">
          <a:xfrm>
            <a:off x="8321732" y="5584862"/>
            <a:ext cx="750862" cy="915972"/>
            <a:chOff x="4458" y="2751"/>
            <a:chExt cx="1190" cy="1426"/>
          </a:xfrm>
        </p:grpSpPr>
        <p:sp>
          <p:nvSpPr>
            <p:cNvPr id="1027" name="Freeform 3"/>
            <p:cNvSpPr>
              <a:spLocks/>
            </p:cNvSpPr>
            <p:nvPr/>
          </p:nvSpPr>
          <p:spPr bwMode="ltGray">
            <a:xfrm>
              <a:off x="4614" y="2790"/>
              <a:ext cx="1034" cy="1273"/>
            </a:xfrm>
            <a:custGeom>
              <a:avLst/>
              <a:gdLst/>
              <a:ahLst/>
              <a:cxnLst>
                <a:cxn ang="0">
                  <a:pos x="646" y="23"/>
                </a:cxn>
                <a:cxn ang="0">
                  <a:pos x="765" y="92"/>
                </a:cxn>
                <a:cxn ang="0">
                  <a:pos x="866" y="184"/>
                </a:cxn>
                <a:cxn ang="0">
                  <a:pos x="944" y="294"/>
                </a:cxn>
                <a:cxn ang="0">
                  <a:pos x="1000" y="417"/>
                </a:cxn>
                <a:cxn ang="0">
                  <a:pos x="1030" y="550"/>
                </a:cxn>
                <a:cxn ang="0">
                  <a:pos x="1030" y="688"/>
                </a:cxn>
                <a:cxn ang="0">
                  <a:pos x="1000" y="821"/>
                </a:cxn>
                <a:cxn ang="0">
                  <a:pos x="944" y="944"/>
                </a:cxn>
                <a:cxn ang="0">
                  <a:pos x="866" y="1055"/>
                </a:cxn>
                <a:cxn ang="0">
                  <a:pos x="765" y="1148"/>
                </a:cxn>
                <a:cxn ang="0">
                  <a:pos x="646" y="1215"/>
                </a:cxn>
                <a:cxn ang="0">
                  <a:pos x="517" y="1257"/>
                </a:cxn>
                <a:cxn ang="0">
                  <a:pos x="382" y="1272"/>
                </a:cxn>
                <a:cxn ang="0">
                  <a:pos x="246" y="1257"/>
                </a:cxn>
                <a:cxn ang="0">
                  <a:pos x="118" y="1215"/>
                </a:cxn>
                <a:cxn ang="0">
                  <a:pos x="0" y="1148"/>
                </a:cxn>
                <a:cxn ang="0">
                  <a:pos x="89" y="1129"/>
                </a:cxn>
                <a:cxn ang="0">
                  <a:pos x="201" y="1179"/>
                </a:cxn>
                <a:cxn ang="0">
                  <a:pos x="320" y="1204"/>
                </a:cxn>
                <a:cxn ang="0">
                  <a:pos x="443" y="1204"/>
                </a:cxn>
                <a:cxn ang="0">
                  <a:pos x="563" y="1179"/>
                </a:cxn>
                <a:cxn ang="0">
                  <a:pos x="675" y="1129"/>
                </a:cxn>
                <a:cxn ang="0">
                  <a:pos x="775" y="1057"/>
                </a:cxn>
                <a:cxn ang="0">
                  <a:pos x="857" y="965"/>
                </a:cxn>
                <a:cxn ang="0">
                  <a:pos x="919" y="858"/>
                </a:cxn>
                <a:cxn ang="0">
                  <a:pos x="956" y="742"/>
                </a:cxn>
                <a:cxn ang="0">
                  <a:pos x="969" y="619"/>
                </a:cxn>
                <a:cxn ang="0">
                  <a:pos x="956" y="496"/>
                </a:cxn>
                <a:cxn ang="0">
                  <a:pos x="919" y="381"/>
                </a:cxn>
                <a:cxn ang="0">
                  <a:pos x="857" y="273"/>
                </a:cxn>
                <a:cxn ang="0">
                  <a:pos x="775" y="182"/>
                </a:cxn>
                <a:cxn ang="0">
                  <a:pos x="675" y="110"/>
                </a:cxn>
                <a:cxn ang="0">
                  <a:pos x="563" y="61"/>
                </a:cxn>
                <a:cxn ang="0">
                  <a:pos x="582" y="0"/>
                </a:cxn>
              </a:cxnLst>
              <a:rect l="0" t="0" r="r" b="b"/>
              <a:pathLst>
                <a:path w="1034" h="1273">
                  <a:moveTo>
                    <a:pt x="582" y="0"/>
                  </a:moveTo>
                  <a:lnTo>
                    <a:pt x="646" y="23"/>
                  </a:lnTo>
                  <a:lnTo>
                    <a:pt x="707" y="56"/>
                  </a:lnTo>
                  <a:lnTo>
                    <a:pt x="765" y="92"/>
                  </a:lnTo>
                  <a:lnTo>
                    <a:pt x="818" y="134"/>
                  </a:lnTo>
                  <a:lnTo>
                    <a:pt x="866" y="184"/>
                  </a:lnTo>
                  <a:lnTo>
                    <a:pt x="908" y="237"/>
                  </a:lnTo>
                  <a:lnTo>
                    <a:pt x="944" y="294"/>
                  </a:lnTo>
                  <a:lnTo>
                    <a:pt x="977" y="353"/>
                  </a:lnTo>
                  <a:lnTo>
                    <a:pt x="1000" y="417"/>
                  </a:lnTo>
                  <a:lnTo>
                    <a:pt x="1018" y="483"/>
                  </a:lnTo>
                  <a:lnTo>
                    <a:pt x="1030" y="550"/>
                  </a:lnTo>
                  <a:lnTo>
                    <a:pt x="1033" y="619"/>
                  </a:lnTo>
                  <a:lnTo>
                    <a:pt x="1030" y="688"/>
                  </a:lnTo>
                  <a:lnTo>
                    <a:pt x="1018" y="756"/>
                  </a:lnTo>
                  <a:lnTo>
                    <a:pt x="1000" y="821"/>
                  </a:lnTo>
                  <a:lnTo>
                    <a:pt x="977" y="884"/>
                  </a:lnTo>
                  <a:lnTo>
                    <a:pt x="944" y="944"/>
                  </a:lnTo>
                  <a:lnTo>
                    <a:pt x="908" y="1003"/>
                  </a:lnTo>
                  <a:lnTo>
                    <a:pt x="866" y="1055"/>
                  </a:lnTo>
                  <a:lnTo>
                    <a:pt x="818" y="1105"/>
                  </a:lnTo>
                  <a:lnTo>
                    <a:pt x="765" y="1148"/>
                  </a:lnTo>
                  <a:lnTo>
                    <a:pt x="707" y="1183"/>
                  </a:lnTo>
                  <a:lnTo>
                    <a:pt x="646" y="1215"/>
                  </a:lnTo>
                  <a:lnTo>
                    <a:pt x="582" y="1239"/>
                  </a:lnTo>
                  <a:lnTo>
                    <a:pt x="517" y="1257"/>
                  </a:lnTo>
                  <a:lnTo>
                    <a:pt x="450" y="1269"/>
                  </a:lnTo>
                  <a:lnTo>
                    <a:pt x="382" y="1272"/>
                  </a:lnTo>
                  <a:lnTo>
                    <a:pt x="313" y="1269"/>
                  </a:lnTo>
                  <a:lnTo>
                    <a:pt x="246" y="1257"/>
                  </a:lnTo>
                  <a:lnTo>
                    <a:pt x="180" y="1239"/>
                  </a:lnTo>
                  <a:lnTo>
                    <a:pt x="118" y="1215"/>
                  </a:lnTo>
                  <a:lnTo>
                    <a:pt x="57" y="1183"/>
                  </a:lnTo>
                  <a:lnTo>
                    <a:pt x="0" y="1148"/>
                  </a:lnTo>
                  <a:lnTo>
                    <a:pt x="36" y="1095"/>
                  </a:lnTo>
                  <a:lnTo>
                    <a:pt x="89" y="1129"/>
                  </a:lnTo>
                  <a:lnTo>
                    <a:pt x="144" y="1156"/>
                  </a:lnTo>
                  <a:lnTo>
                    <a:pt x="201" y="1179"/>
                  </a:lnTo>
                  <a:lnTo>
                    <a:pt x="261" y="1195"/>
                  </a:lnTo>
                  <a:lnTo>
                    <a:pt x="320" y="1204"/>
                  </a:lnTo>
                  <a:lnTo>
                    <a:pt x="382" y="1208"/>
                  </a:lnTo>
                  <a:lnTo>
                    <a:pt x="443" y="1204"/>
                  </a:lnTo>
                  <a:lnTo>
                    <a:pt x="504" y="1195"/>
                  </a:lnTo>
                  <a:lnTo>
                    <a:pt x="563" y="1179"/>
                  </a:lnTo>
                  <a:lnTo>
                    <a:pt x="621" y="1156"/>
                  </a:lnTo>
                  <a:lnTo>
                    <a:pt x="675" y="1129"/>
                  </a:lnTo>
                  <a:lnTo>
                    <a:pt x="727" y="1095"/>
                  </a:lnTo>
                  <a:lnTo>
                    <a:pt x="775" y="1057"/>
                  </a:lnTo>
                  <a:lnTo>
                    <a:pt x="818" y="1013"/>
                  </a:lnTo>
                  <a:lnTo>
                    <a:pt x="857" y="965"/>
                  </a:lnTo>
                  <a:lnTo>
                    <a:pt x="890" y="913"/>
                  </a:lnTo>
                  <a:lnTo>
                    <a:pt x="919" y="858"/>
                  </a:lnTo>
                  <a:lnTo>
                    <a:pt x="941" y="802"/>
                  </a:lnTo>
                  <a:lnTo>
                    <a:pt x="956" y="742"/>
                  </a:lnTo>
                  <a:lnTo>
                    <a:pt x="965" y="680"/>
                  </a:lnTo>
                  <a:lnTo>
                    <a:pt x="969" y="619"/>
                  </a:lnTo>
                  <a:lnTo>
                    <a:pt x="965" y="557"/>
                  </a:lnTo>
                  <a:lnTo>
                    <a:pt x="956" y="496"/>
                  </a:lnTo>
                  <a:lnTo>
                    <a:pt x="941" y="437"/>
                  </a:lnTo>
                  <a:lnTo>
                    <a:pt x="919" y="381"/>
                  </a:lnTo>
                  <a:lnTo>
                    <a:pt x="890" y="325"/>
                  </a:lnTo>
                  <a:lnTo>
                    <a:pt x="857" y="273"/>
                  </a:lnTo>
                  <a:lnTo>
                    <a:pt x="818" y="225"/>
                  </a:lnTo>
                  <a:lnTo>
                    <a:pt x="775" y="182"/>
                  </a:lnTo>
                  <a:lnTo>
                    <a:pt x="727" y="144"/>
                  </a:lnTo>
                  <a:lnTo>
                    <a:pt x="675" y="110"/>
                  </a:lnTo>
                  <a:lnTo>
                    <a:pt x="621" y="81"/>
                  </a:lnTo>
                  <a:lnTo>
                    <a:pt x="563" y="61"/>
                  </a:lnTo>
                  <a:lnTo>
                    <a:pt x="565" y="56"/>
                  </a:lnTo>
                  <a:lnTo>
                    <a:pt x="582" y="0"/>
                  </a:lnTo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28" name="Line 4"/>
            <p:cNvSpPr>
              <a:spLocks noChangeShapeType="1"/>
            </p:cNvSpPr>
            <p:nvPr/>
          </p:nvSpPr>
          <p:spPr bwMode="ltGray">
            <a:xfrm flipV="1">
              <a:off x="4639" y="3863"/>
              <a:ext cx="103" cy="186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" name="Line 5"/>
            <p:cNvSpPr>
              <a:spLocks noChangeShapeType="1"/>
            </p:cNvSpPr>
            <p:nvPr/>
          </p:nvSpPr>
          <p:spPr bwMode="ltGray">
            <a:xfrm flipV="1">
              <a:off x="5210" y="2874"/>
              <a:ext cx="36" cy="71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" name="Line 6"/>
            <p:cNvSpPr>
              <a:spLocks noChangeShapeType="1"/>
            </p:cNvSpPr>
            <p:nvPr/>
          </p:nvSpPr>
          <p:spPr bwMode="ltGray">
            <a:xfrm flipV="1">
              <a:off x="5270" y="2751"/>
              <a:ext cx="36" cy="71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1" name="Freeform 7"/>
            <p:cNvSpPr>
              <a:spLocks/>
            </p:cNvSpPr>
            <p:nvPr/>
          </p:nvSpPr>
          <p:spPr bwMode="ltGray">
            <a:xfrm>
              <a:off x="4753" y="4067"/>
              <a:ext cx="604" cy="110"/>
            </a:xfrm>
            <a:custGeom>
              <a:avLst/>
              <a:gdLst/>
              <a:ahLst/>
              <a:cxnLst>
                <a:cxn ang="0">
                  <a:pos x="2" y="70"/>
                </a:cxn>
                <a:cxn ang="0">
                  <a:pos x="14" y="57"/>
                </a:cxn>
                <a:cxn ang="0">
                  <a:pos x="31" y="46"/>
                </a:cxn>
                <a:cxn ang="0">
                  <a:pos x="63" y="30"/>
                </a:cxn>
                <a:cxn ang="0">
                  <a:pos x="100" y="21"/>
                </a:cxn>
                <a:cxn ang="0">
                  <a:pos x="134" y="13"/>
                </a:cxn>
                <a:cxn ang="0">
                  <a:pos x="181" y="6"/>
                </a:cxn>
                <a:cxn ang="0">
                  <a:pos x="225" y="2"/>
                </a:cxn>
                <a:cxn ang="0">
                  <a:pos x="277" y="0"/>
                </a:cxn>
                <a:cxn ang="0">
                  <a:pos x="340" y="0"/>
                </a:cxn>
                <a:cxn ang="0">
                  <a:pos x="407" y="4"/>
                </a:cxn>
                <a:cxn ang="0">
                  <a:pos x="453" y="10"/>
                </a:cxn>
                <a:cxn ang="0">
                  <a:pos x="502" y="19"/>
                </a:cxn>
                <a:cxn ang="0">
                  <a:pos x="549" y="33"/>
                </a:cxn>
                <a:cxn ang="0">
                  <a:pos x="573" y="47"/>
                </a:cxn>
                <a:cxn ang="0">
                  <a:pos x="588" y="58"/>
                </a:cxn>
                <a:cxn ang="0">
                  <a:pos x="603" y="77"/>
                </a:cxn>
                <a:cxn ang="0">
                  <a:pos x="578" y="87"/>
                </a:cxn>
                <a:cxn ang="0">
                  <a:pos x="536" y="95"/>
                </a:cxn>
                <a:cxn ang="0">
                  <a:pos x="485" y="101"/>
                </a:cxn>
                <a:cxn ang="0">
                  <a:pos x="436" y="106"/>
                </a:cxn>
                <a:cxn ang="0">
                  <a:pos x="377" y="108"/>
                </a:cxn>
                <a:cxn ang="0">
                  <a:pos x="313" y="109"/>
                </a:cxn>
                <a:cxn ang="0">
                  <a:pos x="252" y="109"/>
                </a:cxn>
                <a:cxn ang="0">
                  <a:pos x="188" y="108"/>
                </a:cxn>
                <a:cxn ang="0">
                  <a:pos x="117" y="102"/>
                </a:cxn>
                <a:cxn ang="0">
                  <a:pos x="61" y="96"/>
                </a:cxn>
                <a:cxn ang="0">
                  <a:pos x="14" y="86"/>
                </a:cxn>
                <a:cxn ang="0">
                  <a:pos x="0" y="78"/>
                </a:cxn>
                <a:cxn ang="0">
                  <a:pos x="2" y="70"/>
                </a:cxn>
              </a:cxnLst>
              <a:rect l="0" t="0" r="r" b="b"/>
              <a:pathLst>
                <a:path w="604" h="110">
                  <a:moveTo>
                    <a:pt x="2" y="70"/>
                  </a:moveTo>
                  <a:lnTo>
                    <a:pt x="14" y="57"/>
                  </a:lnTo>
                  <a:lnTo>
                    <a:pt x="31" y="46"/>
                  </a:lnTo>
                  <a:lnTo>
                    <a:pt x="63" y="30"/>
                  </a:lnTo>
                  <a:lnTo>
                    <a:pt x="100" y="21"/>
                  </a:lnTo>
                  <a:lnTo>
                    <a:pt x="134" y="13"/>
                  </a:lnTo>
                  <a:lnTo>
                    <a:pt x="181" y="6"/>
                  </a:lnTo>
                  <a:lnTo>
                    <a:pt x="225" y="2"/>
                  </a:lnTo>
                  <a:lnTo>
                    <a:pt x="277" y="0"/>
                  </a:lnTo>
                  <a:lnTo>
                    <a:pt x="340" y="0"/>
                  </a:lnTo>
                  <a:lnTo>
                    <a:pt x="407" y="4"/>
                  </a:lnTo>
                  <a:lnTo>
                    <a:pt x="453" y="10"/>
                  </a:lnTo>
                  <a:lnTo>
                    <a:pt x="502" y="19"/>
                  </a:lnTo>
                  <a:lnTo>
                    <a:pt x="549" y="33"/>
                  </a:lnTo>
                  <a:lnTo>
                    <a:pt x="573" y="47"/>
                  </a:lnTo>
                  <a:lnTo>
                    <a:pt x="588" y="58"/>
                  </a:lnTo>
                  <a:lnTo>
                    <a:pt x="603" y="77"/>
                  </a:lnTo>
                  <a:lnTo>
                    <a:pt x="578" y="87"/>
                  </a:lnTo>
                  <a:lnTo>
                    <a:pt x="536" y="95"/>
                  </a:lnTo>
                  <a:lnTo>
                    <a:pt x="485" y="101"/>
                  </a:lnTo>
                  <a:lnTo>
                    <a:pt x="436" y="106"/>
                  </a:lnTo>
                  <a:lnTo>
                    <a:pt x="377" y="108"/>
                  </a:lnTo>
                  <a:lnTo>
                    <a:pt x="313" y="109"/>
                  </a:lnTo>
                  <a:lnTo>
                    <a:pt x="252" y="109"/>
                  </a:lnTo>
                  <a:lnTo>
                    <a:pt x="188" y="108"/>
                  </a:lnTo>
                  <a:lnTo>
                    <a:pt x="117" y="102"/>
                  </a:lnTo>
                  <a:lnTo>
                    <a:pt x="61" y="96"/>
                  </a:lnTo>
                  <a:lnTo>
                    <a:pt x="14" y="86"/>
                  </a:lnTo>
                  <a:lnTo>
                    <a:pt x="0" y="78"/>
                  </a:lnTo>
                  <a:lnTo>
                    <a:pt x="2" y="70"/>
                  </a:lnTo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32" name="Oval 8"/>
            <p:cNvSpPr>
              <a:spLocks noChangeArrowheads="1"/>
            </p:cNvSpPr>
            <p:nvPr/>
          </p:nvSpPr>
          <p:spPr bwMode="grayWhite">
            <a:xfrm>
              <a:off x="4458" y="2879"/>
              <a:ext cx="1074" cy="10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51" name="Group 27"/>
            <p:cNvGrpSpPr>
              <a:grpSpLocks/>
            </p:cNvGrpSpPr>
            <p:nvPr/>
          </p:nvGrpSpPr>
          <p:grpSpPr bwMode="auto">
            <a:xfrm>
              <a:off x="4458" y="2991"/>
              <a:ext cx="999" cy="797"/>
              <a:chOff x="4458" y="2991"/>
              <a:chExt cx="999" cy="797"/>
            </a:xfrm>
          </p:grpSpPr>
          <p:sp>
            <p:nvSpPr>
              <p:cNvPr id="1033" name="Freeform 9"/>
              <p:cNvSpPr>
                <a:spLocks/>
              </p:cNvSpPr>
              <p:nvPr/>
            </p:nvSpPr>
            <p:spPr bwMode="grayWhite">
              <a:xfrm>
                <a:off x="4599" y="3283"/>
                <a:ext cx="1" cy="1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0" y="6"/>
                  </a:cxn>
                  <a:cxn ang="0">
                    <a:pos x="0" y="0"/>
                  </a:cxn>
                </a:cxnLst>
                <a:rect l="0" t="0" r="r" b="b"/>
                <a:pathLst>
                  <a:path w="1" h="17">
                    <a:moveTo>
                      <a:pt x="0" y="0"/>
                    </a:moveTo>
                    <a:lnTo>
                      <a:pt x="0" y="16"/>
                    </a:lnTo>
                    <a:lnTo>
                      <a:pt x="0" y="16"/>
                    </a:lnTo>
                    <a:lnTo>
                      <a:pt x="0" y="6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bg1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4" name="Freeform 10"/>
              <p:cNvSpPr>
                <a:spLocks/>
              </p:cNvSpPr>
              <p:nvPr/>
            </p:nvSpPr>
            <p:spPr bwMode="grayWhite">
              <a:xfrm>
                <a:off x="4616" y="3305"/>
                <a:ext cx="17" cy="1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6" y="0"/>
                  </a:cxn>
                  <a:cxn ang="0">
                    <a:pos x="16" y="16"/>
                  </a:cxn>
                  <a:cxn ang="0">
                    <a:pos x="0" y="0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16" y="0"/>
                    </a:lnTo>
                    <a:lnTo>
                      <a:pt x="16" y="16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bg1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5" name="Freeform 11"/>
              <p:cNvSpPr>
                <a:spLocks/>
              </p:cNvSpPr>
              <p:nvPr/>
            </p:nvSpPr>
            <p:spPr bwMode="grayWhite">
              <a:xfrm>
                <a:off x="4674" y="3275"/>
                <a:ext cx="37" cy="35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22" y="0"/>
                  </a:cxn>
                  <a:cxn ang="0">
                    <a:pos x="14" y="9"/>
                  </a:cxn>
                  <a:cxn ang="0">
                    <a:pos x="9" y="9"/>
                  </a:cxn>
                  <a:cxn ang="0">
                    <a:pos x="5" y="13"/>
                  </a:cxn>
                  <a:cxn ang="0">
                    <a:pos x="0" y="13"/>
                  </a:cxn>
                  <a:cxn ang="0">
                    <a:pos x="0" y="25"/>
                  </a:cxn>
                  <a:cxn ang="0">
                    <a:pos x="8" y="34"/>
                  </a:cxn>
                  <a:cxn ang="0">
                    <a:pos x="29" y="34"/>
                  </a:cxn>
                  <a:cxn ang="0">
                    <a:pos x="36" y="25"/>
                  </a:cxn>
                  <a:cxn ang="0">
                    <a:pos x="36" y="0"/>
                  </a:cxn>
                </a:cxnLst>
                <a:rect l="0" t="0" r="r" b="b"/>
                <a:pathLst>
                  <a:path w="37" h="35">
                    <a:moveTo>
                      <a:pt x="36" y="0"/>
                    </a:moveTo>
                    <a:lnTo>
                      <a:pt x="22" y="0"/>
                    </a:lnTo>
                    <a:lnTo>
                      <a:pt x="14" y="9"/>
                    </a:lnTo>
                    <a:lnTo>
                      <a:pt x="9" y="9"/>
                    </a:lnTo>
                    <a:lnTo>
                      <a:pt x="5" y="13"/>
                    </a:lnTo>
                    <a:lnTo>
                      <a:pt x="0" y="13"/>
                    </a:lnTo>
                    <a:lnTo>
                      <a:pt x="0" y="25"/>
                    </a:lnTo>
                    <a:lnTo>
                      <a:pt x="8" y="34"/>
                    </a:lnTo>
                    <a:lnTo>
                      <a:pt x="29" y="34"/>
                    </a:lnTo>
                    <a:lnTo>
                      <a:pt x="36" y="25"/>
                    </a:lnTo>
                    <a:lnTo>
                      <a:pt x="36" y="0"/>
                    </a:lnTo>
                  </a:path>
                </a:pathLst>
              </a:custGeom>
              <a:solidFill>
                <a:schemeClr val="bg1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6" name="Freeform 12"/>
              <p:cNvSpPr>
                <a:spLocks/>
              </p:cNvSpPr>
              <p:nvPr/>
            </p:nvSpPr>
            <p:spPr bwMode="grayWhite">
              <a:xfrm>
                <a:off x="4458" y="3303"/>
                <a:ext cx="324" cy="422"/>
              </a:xfrm>
              <a:custGeom>
                <a:avLst/>
                <a:gdLst/>
                <a:ahLst/>
                <a:cxnLst>
                  <a:cxn ang="0">
                    <a:pos x="76" y="0"/>
                  </a:cxn>
                  <a:cxn ang="0">
                    <a:pos x="71" y="11"/>
                  </a:cxn>
                  <a:cxn ang="0">
                    <a:pos x="45" y="33"/>
                  </a:cxn>
                  <a:cxn ang="0">
                    <a:pos x="40" y="53"/>
                  </a:cxn>
                  <a:cxn ang="0">
                    <a:pos x="21" y="68"/>
                  </a:cxn>
                  <a:cxn ang="0">
                    <a:pos x="8" y="96"/>
                  </a:cxn>
                  <a:cxn ang="0">
                    <a:pos x="8" y="114"/>
                  </a:cxn>
                  <a:cxn ang="0">
                    <a:pos x="0" y="144"/>
                  </a:cxn>
                  <a:cxn ang="0">
                    <a:pos x="11" y="157"/>
                  </a:cxn>
                  <a:cxn ang="0">
                    <a:pos x="40" y="195"/>
                  </a:cxn>
                  <a:cxn ang="0">
                    <a:pos x="48" y="190"/>
                  </a:cxn>
                  <a:cxn ang="0">
                    <a:pos x="99" y="190"/>
                  </a:cxn>
                  <a:cxn ang="0">
                    <a:pos x="123" y="199"/>
                  </a:cxn>
                  <a:cxn ang="0">
                    <a:pos x="121" y="229"/>
                  </a:cxn>
                  <a:cxn ang="0">
                    <a:pos x="138" y="268"/>
                  </a:cxn>
                  <a:cxn ang="0">
                    <a:pos x="137" y="279"/>
                  </a:cxn>
                  <a:cxn ang="0">
                    <a:pos x="144" y="291"/>
                  </a:cxn>
                  <a:cxn ang="0">
                    <a:pos x="133" y="319"/>
                  </a:cxn>
                  <a:cxn ang="0">
                    <a:pos x="146" y="354"/>
                  </a:cxn>
                  <a:cxn ang="0">
                    <a:pos x="153" y="382"/>
                  </a:cxn>
                  <a:cxn ang="0">
                    <a:pos x="162" y="399"/>
                  </a:cxn>
                  <a:cxn ang="0">
                    <a:pos x="171" y="421"/>
                  </a:cxn>
                  <a:cxn ang="0">
                    <a:pos x="188" y="418"/>
                  </a:cxn>
                  <a:cxn ang="0">
                    <a:pos x="216" y="402"/>
                  </a:cxn>
                  <a:cxn ang="0">
                    <a:pos x="229" y="382"/>
                  </a:cxn>
                  <a:cxn ang="0">
                    <a:pos x="228" y="369"/>
                  </a:cxn>
                  <a:cxn ang="0">
                    <a:pos x="245" y="359"/>
                  </a:cxn>
                  <a:cxn ang="0">
                    <a:pos x="242" y="340"/>
                  </a:cxn>
                  <a:cxn ang="0">
                    <a:pos x="267" y="310"/>
                  </a:cxn>
                  <a:cxn ang="0">
                    <a:pos x="271" y="285"/>
                  </a:cxn>
                  <a:cxn ang="0">
                    <a:pos x="264" y="277"/>
                  </a:cxn>
                  <a:cxn ang="0">
                    <a:pos x="267" y="267"/>
                  </a:cxn>
                  <a:cxn ang="0">
                    <a:pos x="261" y="258"/>
                  </a:cxn>
                  <a:cxn ang="0">
                    <a:pos x="280" y="234"/>
                  </a:cxn>
                  <a:cxn ang="0">
                    <a:pos x="280" y="222"/>
                  </a:cxn>
                  <a:cxn ang="0">
                    <a:pos x="306" y="202"/>
                  </a:cxn>
                  <a:cxn ang="0">
                    <a:pos x="323" y="148"/>
                  </a:cxn>
                  <a:cxn ang="0">
                    <a:pos x="299" y="162"/>
                  </a:cxn>
                  <a:cxn ang="0">
                    <a:pos x="278" y="156"/>
                  </a:cxn>
                  <a:cxn ang="0">
                    <a:pos x="281" y="143"/>
                  </a:cxn>
                  <a:cxn ang="0">
                    <a:pos x="260" y="129"/>
                  </a:cxn>
                  <a:cxn ang="0">
                    <a:pos x="250" y="94"/>
                  </a:cxn>
                  <a:cxn ang="0">
                    <a:pos x="230" y="66"/>
                  </a:cxn>
                  <a:cxn ang="0">
                    <a:pos x="230" y="47"/>
                  </a:cxn>
                  <a:cxn ang="0">
                    <a:pos x="219" y="46"/>
                  </a:cxn>
                  <a:cxn ang="0">
                    <a:pos x="212" y="49"/>
                  </a:cxn>
                  <a:cxn ang="0">
                    <a:pos x="182" y="38"/>
                  </a:cxn>
                  <a:cxn ang="0">
                    <a:pos x="174" y="46"/>
                  </a:cxn>
                  <a:cxn ang="0">
                    <a:pos x="167" y="56"/>
                  </a:cxn>
                  <a:cxn ang="0">
                    <a:pos x="151" y="38"/>
                  </a:cxn>
                  <a:cxn ang="0">
                    <a:pos x="135" y="33"/>
                  </a:cxn>
                  <a:cxn ang="0">
                    <a:pos x="134" y="10"/>
                  </a:cxn>
                  <a:cxn ang="0">
                    <a:pos x="111" y="14"/>
                  </a:cxn>
                  <a:cxn ang="0">
                    <a:pos x="96" y="9"/>
                  </a:cxn>
                  <a:cxn ang="0">
                    <a:pos x="76" y="0"/>
                  </a:cxn>
                </a:cxnLst>
                <a:rect l="0" t="0" r="r" b="b"/>
                <a:pathLst>
                  <a:path w="324" h="422">
                    <a:moveTo>
                      <a:pt x="76" y="0"/>
                    </a:moveTo>
                    <a:lnTo>
                      <a:pt x="71" y="11"/>
                    </a:lnTo>
                    <a:lnTo>
                      <a:pt x="45" y="33"/>
                    </a:lnTo>
                    <a:lnTo>
                      <a:pt x="40" y="53"/>
                    </a:lnTo>
                    <a:lnTo>
                      <a:pt x="21" y="68"/>
                    </a:lnTo>
                    <a:lnTo>
                      <a:pt x="8" y="96"/>
                    </a:lnTo>
                    <a:lnTo>
                      <a:pt x="8" y="114"/>
                    </a:lnTo>
                    <a:lnTo>
                      <a:pt x="0" y="144"/>
                    </a:lnTo>
                    <a:lnTo>
                      <a:pt x="11" y="157"/>
                    </a:lnTo>
                    <a:lnTo>
                      <a:pt x="40" y="195"/>
                    </a:lnTo>
                    <a:lnTo>
                      <a:pt x="48" y="190"/>
                    </a:lnTo>
                    <a:lnTo>
                      <a:pt x="99" y="190"/>
                    </a:lnTo>
                    <a:lnTo>
                      <a:pt x="123" y="199"/>
                    </a:lnTo>
                    <a:lnTo>
                      <a:pt x="121" y="229"/>
                    </a:lnTo>
                    <a:lnTo>
                      <a:pt x="138" y="268"/>
                    </a:lnTo>
                    <a:lnTo>
                      <a:pt x="137" y="279"/>
                    </a:lnTo>
                    <a:lnTo>
                      <a:pt x="144" y="291"/>
                    </a:lnTo>
                    <a:lnTo>
                      <a:pt x="133" y="319"/>
                    </a:lnTo>
                    <a:lnTo>
                      <a:pt x="146" y="354"/>
                    </a:lnTo>
                    <a:lnTo>
                      <a:pt x="153" y="382"/>
                    </a:lnTo>
                    <a:lnTo>
                      <a:pt x="162" y="399"/>
                    </a:lnTo>
                    <a:lnTo>
                      <a:pt x="171" y="421"/>
                    </a:lnTo>
                    <a:lnTo>
                      <a:pt x="188" y="418"/>
                    </a:lnTo>
                    <a:lnTo>
                      <a:pt x="216" y="402"/>
                    </a:lnTo>
                    <a:lnTo>
                      <a:pt x="229" y="382"/>
                    </a:lnTo>
                    <a:lnTo>
                      <a:pt x="228" y="369"/>
                    </a:lnTo>
                    <a:lnTo>
                      <a:pt x="245" y="359"/>
                    </a:lnTo>
                    <a:lnTo>
                      <a:pt x="242" y="340"/>
                    </a:lnTo>
                    <a:lnTo>
                      <a:pt x="267" y="310"/>
                    </a:lnTo>
                    <a:lnTo>
                      <a:pt x="271" y="285"/>
                    </a:lnTo>
                    <a:lnTo>
                      <a:pt x="264" y="277"/>
                    </a:lnTo>
                    <a:lnTo>
                      <a:pt x="267" y="267"/>
                    </a:lnTo>
                    <a:lnTo>
                      <a:pt x="261" y="258"/>
                    </a:lnTo>
                    <a:lnTo>
                      <a:pt x="280" y="234"/>
                    </a:lnTo>
                    <a:lnTo>
                      <a:pt x="280" y="222"/>
                    </a:lnTo>
                    <a:lnTo>
                      <a:pt x="306" y="202"/>
                    </a:lnTo>
                    <a:lnTo>
                      <a:pt x="323" y="148"/>
                    </a:lnTo>
                    <a:lnTo>
                      <a:pt x="299" y="162"/>
                    </a:lnTo>
                    <a:lnTo>
                      <a:pt x="278" y="156"/>
                    </a:lnTo>
                    <a:lnTo>
                      <a:pt x="281" y="143"/>
                    </a:lnTo>
                    <a:lnTo>
                      <a:pt x="260" y="129"/>
                    </a:lnTo>
                    <a:lnTo>
                      <a:pt x="250" y="94"/>
                    </a:lnTo>
                    <a:lnTo>
                      <a:pt x="230" y="66"/>
                    </a:lnTo>
                    <a:lnTo>
                      <a:pt x="230" y="47"/>
                    </a:lnTo>
                    <a:lnTo>
                      <a:pt x="219" y="46"/>
                    </a:lnTo>
                    <a:lnTo>
                      <a:pt x="212" y="49"/>
                    </a:lnTo>
                    <a:lnTo>
                      <a:pt x="182" y="38"/>
                    </a:lnTo>
                    <a:lnTo>
                      <a:pt x="174" y="46"/>
                    </a:lnTo>
                    <a:lnTo>
                      <a:pt x="167" y="56"/>
                    </a:lnTo>
                    <a:lnTo>
                      <a:pt x="151" y="38"/>
                    </a:lnTo>
                    <a:lnTo>
                      <a:pt x="135" y="33"/>
                    </a:lnTo>
                    <a:lnTo>
                      <a:pt x="134" y="10"/>
                    </a:lnTo>
                    <a:lnTo>
                      <a:pt x="111" y="14"/>
                    </a:lnTo>
                    <a:lnTo>
                      <a:pt x="96" y="9"/>
                    </a:lnTo>
                    <a:lnTo>
                      <a:pt x="76" y="0"/>
                    </a:lnTo>
                  </a:path>
                </a:pathLst>
              </a:custGeom>
              <a:solidFill>
                <a:schemeClr val="bg1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7" name="Freeform 13"/>
              <p:cNvSpPr>
                <a:spLocks/>
              </p:cNvSpPr>
              <p:nvPr/>
            </p:nvSpPr>
            <p:spPr bwMode="grayWhite">
              <a:xfrm>
                <a:off x="5205" y="3408"/>
                <a:ext cx="17" cy="21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9" y="5"/>
                  </a:cxn>
                  <a:cxn ang="0">
                    <a:pos x="7" y="10"/>
                  </a:cxn>
                  <a:cxn ang="0">
                    <a:pos x="7" y="14"/>
                  </a:cxn>
                  <a:cxn ang="0">
                    <a:pos x="16" y="17"/>
                  </a:cxn>
                  <a:cxn ang="0">
                    <a:pos x="16" y="20"/>
                  </a:cxn>
                  <a:cxn ang="0">
                    <a:pos x="9" y="17"/>
                  </a:cxn>
                  <a:cxn ang="0">
                    <a:pos x="3" y="20"/>
                  </a:cxn>
                  <a:cxn ang="0">
                    <a:pos x="0" y="17"/>
                  </a:cxn>
                  <a:cxn ang="0">
                    <a:pos x="3" y="14"/>
                  </a:cxn>
                  <a:cxn ang="0">
                    <a:pos x="0" y="10"/>
                  </a:cxn>
                  <a:cxn ang="0">
                    <a:pos x="3" y="2"/>
                  </a:cxn>
                  <a:cxn ang="0">
                    <a:pos x="7" y="0"/>
                  </a:cxn>
                </a:cxnLst>
                <a:rect l="0" t="0" r="r" b="b"/>
                <a:pathLst>
                  <a:path w="17" h="21">
                    <a:moveTo>
                      <a:pt x="7" y="0"/>
                    </a:moveTo>
                    <a:lnTo>
                      <a:pt x="9" y="5"/>
                    </a:lnTo>
                    <a:lnTo>
                      <a:pt x="7" y="10"/>
                    </a:lnTo>
                    <a:lnTo>
                      <a:pt x="7" y="14"/>
                    </a:lnTo>
                    <a:lnTo>
                      <a:pt x="16" y="17"/>
                    </a:lnTo>
                    <a:lnTo>
                      <a:pt x="16" y="20"/>
                    </a:lnTo>
                    <a:lnTo>
                      <a:pt x="9" y="17"/>
                    </a:lnTo>
                    <a:lnTo>
                      <a:pt x="3" y="20"/>
                    </a:lnTo>
                    <a:lnTo>
                      <a:pt x="0" y="17"/>
                    </a:lnTo>
                    <a:lnTo>
                      <a:pt x="3" y="14"/>
                    </a:lnTo>
                    <a:lnTo>
                      <a:pt x="0" y="10"/>
                    </a:lnTo>
                    <a:lnTo>
                      <a:pt x="3" y="2"/>
                    </a:lnTo>
                    <a:lnTo>
                      <a:pt x="7" y="0"/>
                    </a:lnTo>
                  </a:path>
                </a:pathLst>
              </a:custGeom>
              <a:solidFill>
                <a:schemeClr val="bg1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8" name="Freeform 14"/>
              <p:cNvSpPr>
                <a:spLocks/>
              </p:cNvSpPr>
              <p:nvPr/>
            </p:nvSpPr>
            <p:spPr bwMode="grayWhite">
              <a:xfrm>
                <a:off x="5144" y="3496"/>
                <a:ext cx="49" cy="70"/>
              </a:xfrm>
              <a:custGeom>
                <a:avLst/>
                <a:gdLst/>
                <a:ahLst/>
                <a:cxnLst>
                  <a:cxn ang="0">
                    <a:pos x="0" y="34"/>
                  </a:cxn>
                  <a:cxn ang="0">
                    <a:pos x="17" y="34"/>
                  </a:cxn>
                  <a:cxn ang="0">
                    <a:pos x="37" y="0"/>
                  </a:cxn>
                  <a:cxn ang="0">
                    <a:pos x="48" y="20"/>
                  </a:cxn>
                  <a:cxn ang="0">
                    <a:pos x="39" y="69"/>
                  </a:cxn>
                  <a:cxn ang="0">
                    <a:pos x="3" y="57"/>
                  </a:cxn>
                  <a:cxn ang="0">
                    <a:pos x="0" y="34"/>
                  </a:cxn>
                </a:cxnLst>
                <a:rect l="0" t="0" r="r" b="b"/>
                <a:pathLst>
                  <a:path w="49" h="70">
                    <a:moveTo>
                      <a:pt x="0" y="34"/>
                    </a:moveTo>
                    <a:lnTo>
                      <a:pt x="17" y="34"/>
                    </a:lnTo>
                    <a:lnTo>
                      <a:pt x="37" y="0"/>
                    </a:lnTo>
                    <a:lnTo>
                      <a:pt x="48" y="20"/>
                    </a:lnTo>
                    <a:lnTo>
                      <a:pt x="39" y="69"/>
                    </a:lnTo>
                    <a:lnTo>
                      <a:pt x="3" y="57"/>
                    </a:lnTo>
                    <a:lnTo>
                      <a:pt x="0" y="34"/>
                    </a:lnTo>
                  </a:path>
                </a:pathLst>
              </a:custGeom>
              <a:solidFill>
                <a:schemeClr val="bg1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9" name="Freeform 15"/>
              <p:cNvSpPr>
                <a:spLocks/>
              </p:cNvSpPr>
              <p:nvPr/>
            </p:nvSpPr>
            <p:spPr bwMode="grayWhite">
              <a:xfrm>
                <a:off x="5241" y="3523"/>
                <a:ext cx="84" cy="67"/>
              </a:xfrm>
              <a:custGeom>
                <a:avLst/>
                <a:gdLst/>
                <a:ahLst/>
                <a:cxnLst>
                  <a:cxn ang="0">
                    <a:pos x="5" y="15"/>
                  </a:cxn>
                  <a:cxn ang="0">
                    <a:pos x="0" y="0"/>
                  </a:cxn>
                  <a:cxn ang="0">
                    <a:pos x="27" y="6"/>
                  </a:cxn>
                  <a:cxn ang="0">
                    <a:pos x="67" y="22"/>
                  </a:cxn>
                  <a:cxn ang="0">
                    <a:pos x="67" y="34"/>
                  </a:cxn>
                  <a:cxn ang="0">
                    <a:pos x="83" y="66"/>
                  </a:cxn>
                  <a:cxn ang="0">
                    <a:pos x="52" y="36"/>
                  </a:cxn>
                  <a:cxn ang="0">
                    <a:pos x="31" y="38"/>
                  </a:cxn>
                  <a:cxn ang="0">
                    <a:pos x="5" y="15"/>
                  </a:cxn>
                </a:cxnLst>
                <a:rect l="0" t="0" r="r" b="b"/>
                <a:pathLst>
                  <a:path w="84" h="67">
                    <a:moveTo>
                      <a:pt x="5" y="15"/>
                    </a:moveTo>
                    <a:lnTo>
                      <a:pt x="0" y="0"/>
                    </a:lnTo>
                    <a:lnTo>
                      <a:pt x="27" y="6"/>
                    </a:lnTo>
                    <a:lnTo>
                      <a:pt x="67" y="22"/>
                    </a:lnTo>
                    <a:lnTo>
                      <a:pt x="67" y="34"/>
                    </a:lnTo>
                    <a:lnTo>
                      <a:pt x="83" y="66"/>
                    </a:lnTo>
                    <a:lnTo>
                      <a:pt x="52" y="36"/>
                    </a:lnTo>
                    <a:lnTo>
                      <a:pt x="31" y="38"/>
                    </a:lnTo>
                    <a:lnTo>
                      <a:pt x="5" y="15"/>
                    </a:lnTo>
                  </a:path>
                </a:pathLst>
              </a:custGeom>
              <a:solidFill>
                <a:schemeClr val="bg1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0" name="Freeform 16"/>
              <p:cNvSpPr>
                <a:spLocks/>
              </p:cNvSpPr>
              <p:nvPr/>
            </p:nvSpPr>
            <p:spPr bwMode="grayWhite">
              <a:xfrm>
                <a:off x="5400" y="3660"/>
                <a:ext cx="57" cy="73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56" y="21"/>
                  </a:cxn>
                  <a:cxn ang="0">
                    <a:pos x="11" y="72"/>
                  </a:cxn>
                  <a:cxn ang="0">
                    <a:pos x="0" y="60"/>
                  </a:cxn>
                  <a:cxn ang="0">
                    <a:pos x="32" y="28"/>
                  </a:cxn>
                  <a:cxn ang="0">
                    <a:pos x="34" y="0"/>
                  </a:cxn>
                </a:cxnLst>
                <a:rect l="0" t="0" r="r" b="b"/>
                <a:pathLst>
                  <a:path w="57" h="73">
                    <a:moveTo>
                      <a:pt x="34" y="0"/>
                    </a:moveTo>
                    <a:lnTo>
                      <a:pt x="56" y="21"/>
                    </a:lnTo>
                    <a:lnTo>
                      <a:pt x="11" y="72"/>
                    </a:lnTo>
                    <a:lnTo>
                      <a:pt x="0" y="60"/>
                    </a:lnTo>
                    <a:lnTo>
                      <a:pt x="32" y="28"/>
                    </a:lnTo>
                    <a:lnTo>
                      <a:pt x="34" y="0"/>
                    </a:lnTo>
                  </a:path>
                </a:pathLst>
              </a:custGeom>
              <a:solidFill>
                <a:schemeClr val="bg1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1" name="Freeform 17"/>
              <p:cNvSpPr>
                <a:spLocks/>
              </p:cNvSpPr>
              <p:nvPr/>
            </p:nvSpPr>
            <p:spPr bwMode="grayWhite">
              <a:xfrm>
                <a:off x="4558" y="3167"/>
                <a:ext cx="29" cy="48"/>
              </a:xfrm>
              <a:custGeom>
                <a:avLst/>
                <a:gdLst/>
                <a:ahLst/>
                <a:cxnLst>
                  <a:cxn ang="0">
                    <a:pos x="28" y="36"/>
                  </a:cxn>
                  <a:cxn ang="0">
                    <a:pos x="20" y="31"/>
                  </a:cxn>
                  <a:cxn ang="0">
                    <a:pos x="20" y="10"/>
                  </a:cxn>
                  <a:cxn ang="0">
                    <a:pos x="24" y="5"/>
                  </a:cxn>
                  <a:cxn ang="0">
                    <a:pos x="17" y="5"/>
                  </a:cxn>
                  <a:cxn ang="0">
                    <a:pos x="21" y="0"/>
                  </a:cxn>
                  <a:cxn ang="0">
                    <a:pos x="16" y="0"/>
                  </a:cxn>
                  <a:cxn ang="0">
                    <a:pos x="10" y="6"/>
                  </a:cxn>
                  <a:cxn ang="0">
                    <a:pos x="10" y="19"/>
                  </a:cxn>
                  <a:cxn ang="0">
                    <a:pos x="13" y="22"/>
                  </a:cxn>
                  <a:cxn ang="0">
                    <a:pos x="13" y="28"/>
                  </a:cxn>
                  <a:cxn ang="0">
                    <a:pos x="11" y="28"/>
                  </a:cxn>
                  <a:cxn ang="0">
                    <a:pos x="6" y="33"/>
                  </a:cxn>
                  <a:cxn ang="0">
                    <a:pos x="6" y="38"/>
                  </a:cxn>
                  <a:cxn ang="0">
                    <a:pos x="0" y="47"/>
                  </a:cxn>
                  <a:cxn ang="0">
                    <a:pos x="21" y="47"/>
                  </a:cxn>
                  <a:cxn ang="0">
                    <a:pos x="28" y="36"/>
                  </a:cxn>
                </a:cxnLst>
                <a:rect l="0" t="0" r="r" b="b"/>
                <a:pathLst>
                  <a:path w="29" h="48">
                    <a:moveTo>
                      <a:pt x="28" y="36"/>
                    </a:moveTo>
                    <a:lnTo>
                      <a:pt x="20" y="31"/>
                    </a:lnTo>
                    <a:lnTo>
                      <a:pt x="20" y="10"/>
                    </a:lnTo>
                    <a:lnTo>
                      <a:pt x="24" y="5"/>
                    </a:lnTo>
                    <a:lnTo>
                      <a:pt x="17" y="5"/>
                    </a:lnTo>
                    <a:lnTo>
                      <a:pt x="21" y="0"/>
                    </a:lnTo>
                    <a:lnTo>
                      <a:pt x="16" y="0"/>
                    </a:lnTo>
                    <a:lnTo>
                      <a:pt x="10" y="6"/>
                    </a:lnTo>
                    <a:lnTo>
                      <a:pt x="10" y="19"/>
                    </a:lnTo>
                    <a:lnTo>
                      <a:pt x="13" y="22"/>
                    </a:lnTo>
                    <a:lnTo>
                      <a:pt x="13" y="28"/>
                    </a:lnTo>
                    <a:lnTo>
                      <a:pt x="11" y="28"/>
                    </a:lnTo>
                    <a:lnTo>
                      <a:pt x="6" y="33"/>
                    </a:lnTo>
                    <a:lnTo>
                      <a:pt x="6" y="38"/>
                    </a:lnTo>
                    <a:lnTo>
                      <a:pt x="0" y="47"/>
                    </a:lnTo>
                    <a:lnTo>
                      <a:pt x="21" y="47"/>
                    </a:lnTo>
                    <a:lnTo>
                      <a:pt x="28" y="36"/>
                    </a:lnTo>
                  </a:path>
                </a:pathLst>
              </a:custGeom>
              <a:solidFill>
                <a:schemeClr val="bg1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2" name="Freeform 18"/>
              <p:cNvSpPr>
                <a:spLocks/>
              </p:cNvSpPr>
              <p:nvPr/>
            </p:nvSpPr>
            <p:spPr bwMode="grayWhite">
              <a:xfrm>
                <a:off x="4549" y="3183"/>
                <a:ext cx="17" cy="17"/>
              </a:xfrm>
              <a:custGeom>
                <a:avLst/>
                <a:gdLst/>
                <a:ahLst/>
                <a:cxnLst>
                  <a:cxn ang="0">
                    <a:pos x="13" y="5"/>
                  </a:cxn>
                  <a:cxn ang="0">
                    <a:pos x="16" y="5"/>
                  </a:cxn>
                  <a:cxn ang="0">
                    <a:pos x="16" y="0"/>
                  </a:cxn>
                  <a:cxn ang="0">
                    <a:pos x="10" y="0"/>
                  </a:cxn>
                  <a:cxn ang="0">
                    <a:pos x="0" y="10"/>
                  </a:cxn>
                  <a:cxn ang="0">
                    <a:pos x="0" y="16"/>
                  </a:cxn>
                  <a:cxn ang="0">
                    <a:pos x="9" y="16"/>
                  </a:cxn>
                  <a:cxn ang="0">
                    <a:pos x="13" y="11"/>
                  </a:cxn>
                  <a:cxn ang="0">
                    <a:pos x="13" y="5"/>
                  </a:cxn>
                </a:cxnLst>
                <a:rect l="0" t="0" r="r" b="b"/>
                <a:pathLst>
                  <a:path w="17" h="17">
                    <a:moveTo>
                      <a:pt x="13" y="5"/>
                    </a:moveTo>
                    <a:lnTo>
                      <a:pt x="16" y="5"/>
                    </a:lnTo>
                    <a:lnTo>
                      <a:pt x="16" y="0"/>
                    </a:lnTo>
                    <a:lnTo>
                      <a:pt x="10" y="0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9" y="16"/>
                    </a:lnTo>
                    <a:lnTo>
                      <a:pt x="13" y="11"/>
                    </a:lnTo>
                    <a:lnTo>
                      <a:pt x="13" y="5"/>
                    </a:lnTo>
                  </a:path>
                </a:pathLst>
              </a:custGeom>
              <a:solidFill>
                <a:schemeClr val="bg1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3" name="Freeform 19"/>
              <p:cNvSpPr>
                <a:spLocks/>
              </p:cNvSpPr>
              <p:nvPr/>
            </p:nvSpPr>
            <p:spPr bwMode="grayWhite">
              <a:xfrm>
                <a:off x="4527" y="3155"/>
                <a:ext cx="184" cy="155"/>
              </a:xfrm>
              <a:custGeom>
                <a:avLst/>
                <a:gdLst/>
                <a:ahLst/>
                <a:cxnLst>
                  <a:cxn ang="0">
                    <a:pos x="120" y="10"/>
                  </a:cxn>
                  <a:cxn ang="0">
                    <a:pos x="144" y="14"/>
                  </a:cxn>
                  <a:cxn ang="0">
                    <a:pos x="129" y="20"/>
                  </a:cxn>
                  <a:cxn ang="0">
                    <a:pos x="123" y="29"/>
                  </a:cxn>
                  <a:cxn ang="0">
                    <a:pos x="114" y="50"/>
                  </a:cxn>
                  <a:cxn ang="0">
                    <a:pos x="100" y="51"/>
                  </a:cxn>
                  <a:cxn ang="0">
                    <a:pos x="88" y="49"/>
                  </a:cxn>
                  <a:cxn ang="0">
                    <a:pos x="94" y="39"/>
                  </a:cxn>
                  <a:cxn ang="0">
                    <a:pos x="88" y="26"/>
                  </a:cxn>
                  <a:cxn ang="0">
                    <a:pos x="81" y="49"/>
                  </a:cxn>
                  <a:cxn ang="0">
                    <a:pos x="62" y="60"/>
                  </a:cxn>
                  <a:cxn ang="0">
                    <a:pos x="52" y="67"/>
                  </a:cxn>
                  <a:cxn ang="0">
                    <a:pos x="38" y="77"/>
                  </a:cxn>
                  <a:cxn ang="0">
                    <a:pos x="30" y="102"/>
                  </a:cxn>
                  <a:cxn ang="0">
                    <a:pos x="5" y="93"/>
                  </a:cxn>
                  <a:cxn ang="0">
                    <a:pos x="0" y="111"/>
                  </a:cxn>
                  <a:cxn ang="0">
                    <a:pos x="10" y="138"/>
                  </a:cxn>
                  <a:cxn ang="0">
                    <a:pos x="50" y="109"/>
                  </a:cxn>
                  <a:cxn ang="0">
                    <a:pos x="75" y="103"/>
                  </a:cxn>
                  <a:cxn ang="0">
                    <a:pos x="79" y="115"/>
                  </a:cxn>
                  <a:cxn ang="0">
                    <a:pos x="99" y="143"/>
                  </a:cxn>
                  <a:cxn ang="0">
                    <a:pos x="101" y="135"/>
                  </a:cxn>
                  <a:cxn ang="0">
                    <a:pos x="107" y="135"/>
                  </a:cxn>
                  <a:cxn ang="0">
                    <a:pos x="88" y="108"/>
                  </a:cxn>
                  <a:cxn ang="0">
                    <a:pos x="94" y="99"/>
                  </a:cxn>
                  <a:cxn ang="0">
                    <a:pos x="114" y="127"/>
                  </a:cxn>
                  <a:cxn ang="0">
                    <a:pos x="123" y="144"/>
                  </a:cxn>
                  <a:cxn ang="0">
                    <a:pos x="127" y="154"/>
                  </a:cxn>
                  <a:cxn ang="0">
                    <a:pos x="131" y="136"/>
                  </a:cxn>
                  <a:cxn ang="0">
                    <a:pos x="144" y="130"/>
                  </a:cxn>
                  <a:cxn ang="0">
                    <a:pos x="153" y="126"/>
                  </a:cxn>
                  <a:cxn ang="0">
                    <a:pos x="150" y="113"/>
                  </a:cxn>
                  <a:cxn ang="0">
                    <a:pos x="157" y="90"/>
                  </a:cxn>
                  <a:cxn ang="0">
                    <a:pos x="166" y="93"/>
                  </a:cxn>
                  <a:cxn ang="0">
                    <a:pos x="169" y="103"/>
                  </a:cxn>
                  <a:cxn ang="0">
                    <a:pos x="177" y="98"/>
                  </a:cxn>
                  <a:cxn ang="0">
                    <a:pos x="175" y="95"/>
                  </a:cxn>
                  <a:cxn ang="0">
                    <a:pos x="180" y="81"/>
                  </a:cxn>
                  <a:cxn ang="0">
                    <a:pos x="183" y="98"/>
                  </a:cxn>
                  <a:cxn ang="0">
                    <a:pos x="120" y="0"/>
                  </a:cxn>
                </a:cxnLst>
                <a:rect l="0" t="0" r="r" b="b"/>
                <a:pathLst>
                  <a:path w="184" h="155">
                    <a:moveTo>
                      <a:pt x="120" y="0"/>
                    </a:moveTo>
                    <a:lnTo>
                      <a:pt x="120" y="10"/>
                    </a:lnTo>
                    <a:lnTo>
                      <a:pt x="124" y="14"/>
                    </a:lnTo>
                    <a:lnTo>
                      <a:pt x="144" y="14"/>
                    </a:lnTo>
                    <a:lnTo>
                      <a:pt x="144" y="20"/>
                    </a:lnTo>
                    <a:lnTo>
                      <a:pt x="129" y="20"/>
                    </a:lnTo>
                    <a:lnTo>
                      <a:pt x="129" y="37"/>
                    </a:lnTo>
                    <a:lnTo>
                      <a:pt x="123" y="29"/>
                    </a:lnTo>
                    <a:lnTo>
                      <a:pt x="123" y="40"/>
                    </a:lnTo>
                    <a:lnTo>
                      <a:pt x="114" y="50"/>
                    </a:lnTo>
                    <a:lnTo>
                      <a:pt x="109" y="44"/>
                    </a:lnTo>
                    <a:lnTo>
                      <a:pt x="100" y="51"/>
                    </a:lnTo>
                    <a:lnTo>
                      <a:pt x="99" y="49"/>
                    </a:lnTo>
                    <a:lnTo>
                      <a:pt x="88" y="49"/>
                    </a:lnTo>
                    <a:lnTo>
                      <a:pt x="94" y="42"/>
                    </a:lnTo>
                    <a:lnTo>
                      <a:pt x="94" y="39"/>
                    </a:lnTo>
                    <a:lnTo>
                      <a:pt x="88" y="34"/>
                    </a:lnTo>
                    <a:lnTo>
                      <a:pt x="88" y="26"/>
                    </a:lnTo>
                    <a:lnTo>
                      <a:pt x="81" y="34"/>
                    </a:lnTo>
                    <a:lnTo>
                      <a:pt x="81" y="49"/>
                    </a:lnTo>
                    <a:lnTo>
                      <a:pt x="73" y="49"/>
                    </a:lnTo>
                    <a:lnTo>
                      <a:pt x="62" y="60"/>
                    </a:lnTo>
                    <a:lnTo>
                      <a:pt x="58" y="60"/>
                    </a:lnTo>
                    <a:lnTo>
                      <a:pt x="52" y="67"/>
                    </a:lnTo>
                    <a:lnTo>
                      <a:pt x="30" y="67"/>
                    </a:lnTo>
                    <a:lnTo>
                      <a:pt x="38" y="77"/>
                    </a:lnTo>
                    <a:lnTo>
                      <a:pt x="38" y="93"/>
                    </a:lnTo>
                    <a:lnTo>
                      <a:pt x="30" y="102"/>
                    </a:lnTo>
                    <a:lnTo>
                      <a:pt x="22" y="93"/>
                    </a:lnTo>
                    <a:lnTo>
                      <a:pt x="5" y="93"/>
                    </a:lnTo>
                    <a:lnTo>
                      <a:pt x="5" y="104"/>
                    </a:lnTo>
                    <a:lnTo>
                      <a:pt x="0" y="111"/>
                    </a:lnTo>
                    <a:lnTo>
                      <a:pt x="0" y="126"/>
                    </a:lnTo>
                    <a:lnTo>
                      <a:pt x="10" y="138"/>
                    </a:lnTo>
                    <a:lnTo>
                      <a:pt x="26" y="138"/>
                    </a:lnTo>
                    <a:lnTo>
                      <a:pt x="50" y="109"/>
                    </a:lnTo>
                    <a:lnTo>
                      <a:pt x="72" y="109"/>
                    </a:lnTo>
                    <a:lnTo>
                      <a:pt x="75" y="103"/>
                    </a:lnTo>
                    <a:lnTo>
                      <a:pt x="80" y="109"/>
                    </a:lnTo>
                    <a:lnTo>
                      <a:pt x="79" y="115"/>
                    </a:lnTo>
                    <a:lnTo>
                      <a:pt x="99" y="135"/>
                    </a:lnTo>
                    <a:lnTo>
                      <a:pt x="99" y="143"/>
                    </a:lnTo>
                    <a:lnTo>
                      <a:pt x="104" y="140"/>
                    </a:lnTo>
                    <a:lnTo>
                      <a:pt x="101" y="135"/>
                    </a:lnTo>
                    <a:lnTo>
                      <a:pt x="104" y="132"/>
                    </a:lnTo>
                    <a:lnTo>
                      <a:pt x="107" y="135"/>
                    </a:lnTo>
                    <a:lnTo>
                      <a:pt x="109" y="134"/>
                    </a:lnTo>
                    <a:lnTo>
                      <a:pt x="88" y="108"/>
                    </a:lnTo>
                    <a:lnTo>
                      <a:pt x="88" y="99"/>
                    </a:lnTo>
                    <a:lnTo>
                      <a:pt x="94" y="99"/>
                    </a:lnTo>
                    <a:lnTo>
                      <a:pt x="94" y="104"/>
                    </a:lnTo>
                    <a:lnTo>
                      <a:pt x="114" y="127"/>
                    </a:lnTo>
                    <a:lnTo>
                      <a:pt x="114" y="134"/>
                    </a:lnTo>
                    <a:lnTo>
                      <a:pt x="123" y="144"/>
                    </a:lnTo>
                    <a:lnTo>
                      <a:pt x="121" y="146"/>
                    </a:lnTo>
                    <a:lnTo>
                      <a:pt x="127" y="154"/>
                    </a:lnTo>
                    <a:lnTo>
                      <a:pt x="137" y="143"/>
                    </a:lnTo>
                    <a:lnTo>
                      <a:pt x="131" y="136"/>
                    </a:lnTo>
                    <a:lnTo>
                      <a:pt x="137" y="130"/>
                    </a:lnTo>
                    <a:lnTo>
                      <a:pt x="144" y="130"/>
                    </a:lnTo>
                    <a:lnTo>
                      <a:pt x="148" y="126"/>
                    </a:lnTo>
                    <a:lnTo>
                      <a:pt x="153" y="126"/>
                    </a:lnTo>
                    <a:lnTo>
                      <a:pt x="147" y="117"/>
                    </a:lnTo>
                    <a:lnTo>
                      <a:pt x="150" y="113"/>
                    </a:lnTo>
                    <a:lnTo>
                      <a:pt x="150" y="98"/>
                    </a:lnTo>
                    <a:lnTo>
                      <a:pt x="157" y="90"/>
                    </a:lnTo>
                    <a:lnTo>
                      <a:pt x="160" y="93"/>
                    </a:lnTo>
                    <a:lnTo>
                      <a:pt x="166" y="93"/>
                    </a:lnTo>
                    <a:lnTo>
                      <a:pt x="163" y="97"/>
                    </a:lnTo>
                    <a:lnTo>
                      <a:pt x="169" y="103"/>
                    </a:lnTo>
                    <a:lnTo>
                      <a:pt x="172" y="98"/>
                    </a:lnTo>
                    <a:lnTo>
                      <a:pt x="177" y="98"/>
                    </a:lnTo>
                    <a:lnTo>
                      <a:pt x="177" y="95"/>
                    </a:lnTo>
                    <a:lnTo>
                      <a:pt x="175" y="95"/>
                    </a:lnTo>
                    <a:lnTo>
                      <a:pt x="171" y="93"/>
                    </a:lnTo>
                    <a:lnTo>
                      <a:pt x="180" y="81"/>
                    </a:lnTo>
                    <a:lnTo>
                      <a:pt x="180" y="98"/>
                    </a:lnTo>
                    <a:lnTo>
                      <a:pt x="183" y="98"/>
                    </a:lnTo>
                    <a:lnTo>
                      <a:pt x="183" y="0"/>
                    </a:lnTo>
                    <a:lnTo>
                      <a:pt x="120" y="0"/>
                    </a:lnTo>
                  </a:path>
                </a:pathLst>
              </a:custGeom>
              <a:solidFill>
                <a:schemeClr val="bg1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" name="Freeform 20"/>
              <p:cNvSpPr>
                <a:spLocks/>
              </p:cNvSpPr>
              <p:nvPr/>
            </p:nvSpPr>
            <p:spPr bwMode="grayWhite">
              <a:xfrm>
                <a:off x="4605" y="2991"/>
                <a:ext cx="782" cy="553"/>
              </a:xfrm>
              <a:custGeom>
                <a:avLst/>
                <a:gdLst/>
                <a:ahLst/>
                <a:cxnLst>
                  <a:cxn ang="0">
                    <a:pos x="22" y="145"/>
                  </a:cxn>
                  <a:cxn ang="0">
                    <a:pos x="71" y="96"/>
                  </a:cxn>
                  <a:cxn ang="0">
                    <a:pos x="101" y="130"/>
                  </a:cxn>
                  <a:cxn ang="0">
                    <a:pos x="84" y="128"/>
                  </a:cxn>
                  <a:cxn ang="0">
                    <a:pos x="155" y="123"/>
                  </a:cxn>
                  <a:cxn ang="0">
                    <a:pos x="172" y="79"/>
                  </a:cxn>
                  <a:cxn ang="0">
                    <a:pos x="172" y="89"/>
                  </a:cxn>
                  <a:cxn ang="0">
                    <a:pos x="160" y="123"/>
                  </a:cxn>
                  <a:cxn ang="0">
                    <a:pos x="216" y="95"/>
                  </a:cxn>
                  <a:cxn ang="0">
                    <a:pos x="330" y="16"/>
                  </a:cxn>
                  <a:cxn ang="0">
                    <a:pos x="412" y="20"/>
                  </a:cxn>
                  <a:cxn ang="0">
                    <a:pos x="503" y="10"/>
                  </a:cxn>
                  <a:cxn ang="0">
                    <a:pos x="602" y="51"/>
                  </a:cxn>
                  <a:cxn ang="0">
                    <a:pos x="718" y="65"/>
                  </a:cxn>
                  <a:cxn ang="0">
                    <a:pos x="775" y="112"/>
                  </a:cxn>
                  <a:cxn ang="0">
                    <a:pos x="731" y="148"/>
                  </a:cxn>
                  <a:cxn ang="0">
                    <a:pos x="707" y="194"/>
                  </a:cxn>
                  <a:cxn ang="0">
                    <a:pos x="678" y="196"/>
                  </a:cxn>
                  <a:cxn ang="0">
                    <a:pos x="687" y="132"/>
                  </a:cxn>
                  <a:cxn ang="0">
                    <a:pos x="650" y="166"/>
                  </a:cxn>
                  <a:cxn ang="0">
                    <a:pos x="623" y="196"/>
                  </a:cxn>
                  <a:cxn ang="0">
                    <a:pos x="632" y="228"/>
                  </a:cxn>
                  <a:cxn ang="0">
                    <a:pos x="600" y="276"/>
                  </a:cxn>
                  <a:cxn ang="0">
                    <a:pos x="605" y="315"/>
                  </a:cxn>
                  <a:cxn ang="0">
                    <a:pos x="602" y="296"/>
                  </a:cxn>
                  <a:cxn ang="0">
                    <a:pos x="572" y="299"/>
                  </a:cxn>
                  <a:cxn ang="0">
                    <a:pos x="594" y="356"/>
                  </a:cxn>
                  <a:cxn ang="0">
                    <a:pos x="539" y="423"/>
                  </a:cxn>
                  <a:cxn ang="0">
                    <a:pos x="524" y="442"/>
                  </a:cxn>
                  <a:cxn ang="0">
                    <a:pos x="504" y="507"/>
                  </a:cxn>
                  <a:cxn ang="0">
                    <a:pos x="477" y="508"/>
                  </a:cxn>
                  <a:cxn ang="0">
                    <a:pos x="510" y="552"/>
                  </a:cxn>
                  <a:cxn ang="0">
                    <a:pos x="455" y="449"/>
                  </a:cxn>
                  <a:cxn ang="0">
                    <a:pos x="391" y="428"/>
                  </a:cxn>
                  <a:cxn ang="0">
                    <a:pos x="361" y="495"/>
                  </a:cxn>
                  <a:cxn ang="0">
                    <a:pos x="338" y="530"/>
                  </a:cxn>
                  <a:cxn ang="0">
                    <a:pos x="298" y="425"/>
                  </a:cxn>
                  <a:cxn ang="0">
                    <a:pos x="267" y="436"/>
                  </a:cxn>
                  <a:cxn ang="0">
                    <a:pos x="241" y="391"/>
                  </a:cxn>
                  <a:cxn ang="0">
                    <a:pos x="160" y="366"/>
                  </a:cxn>
                  <a:cxn ang="0">
                    <a:pos x="188" y="414"/>
                  </a:cxn>
                  <a:cxn ang="0">
                    <a:pos x="167" y="445"/>
                  </a:cxn>
                  <a:cxn ang="0">
                    <a:pos x="136" y="434"/>
                  </a:cxn>
                  <a:cxn ang="0">
                    <a:pos x="85" y="355"/>
                  </a:cxn>
                  <a:cxn ang="0">
                    <a:pos x="106" y="310"/>
                  </a:cxn>
                  <a:cxn ang="0">
                    <a:pos x="119" y="276"/>
                  </a:cxn>
                  <a:cxn ang="0">
                    <a:pos x="106" y="162"/>
                  </a:cxn>
                  <a:cxn ang="0">
                    <a:pos x="61" y="138"/>
                  </a:cxn>
                  <a:cxn ang="0">
                    <a:pos x="39" y="150"/>
                  </a:cxn>
                  <a:cxn ang="0">
                    <a:pos x="0" y="162"/>
                  </a:cxn>
                </a:cxnLst>
                <a:rect l="0" t="0" r="r" b="b"/>
                <a:pathLst>
                  <a:path w="782" h="553">
                    <a:moveTo>
                      <a:pt x="0" y="162"/>
                    </a:moveTo>
                    <a:lnTo>
                      <a:pt x="22" y="145"/>
                    </a:lnTo>
                    <a:lnTo>
                      <a:pt x="44" y="112"/>
                    </a:lnTo>
                    <a:lnTo>
                      <a:pt x="71" y="96"/>
                    </a:lnTo>
                    <a:lnTo>
                      <a:pt x="98" y="115"/>
                    </a:lnTo>
                    <a:lnTo>
                      <a:pt x="101" y="130"/>
                    </a:lnTo>
                    <a:lnTo>
                      <a:pt x="95" y="130"/>
                    </a:lnTo>
                    <a:lnTo>
                      <a:pt x="84" y="128"/>
                    </a:lnTo>
                    <a:lnTo>
                      <a:pt x="98" y="145"/>
                    </a:lnTo>
                    <a:lnTo>
                      <a:pt x="155" y="123"/>
                    </a:lnTo>
                    <a:lnTo>
                      <a:pt x="147" y="107"/>
                    </a:lnTo>
                    <a:lnTo>
                      <a:pt x="172" y="79"/>
                    </a:lnTo>
                    <a:lnTo>
                      <a:pt x="188" y="79"/>
                    </a:lnTo>
                    <a:lnTo>
                      <a:pt x="172" y="89"/>
                    </a:lnTo>
                    <a:lnTo>
                      <a:pt x="160" y="109"/>
                    </a:lnTo>
                    <a:lnTo>
                      <a:pt x="160" y="123"/>
                    </a:lnTo>
                    <a:lnTo>
                      <a:pt x="183" y="138"/>
                    </a:lnTo>
                    <a:lnTo>
                      <a:pt x="216" y="95"/>
                    </a:lnTo>
                    <a:lnTo>
                      <a:pt x="330" y="45"/>
                    </a:lnTo>
                    <a:lnTo>
                      <a:pt x="330" y="16"/>
                    </a:lnTo>
                    <a:lnTo>
                      <a:pt x="382" y="5"/>
                    </a:lnTo>
                    <a:lnTo>
                      <a:pt x="412" y="20"/>
                    </a:lnTo>
                    <a:lnTo>
                      <a:pt x="481" y="0"/>
                    </a:lnTo>
                    <a:lnTo>
                      <a:pt x="503" y="10"/>
                    </a:lnTo>
                    <a:lnTo>
                      <a:pt x="549" y="61"/>
                    </a:lnTo>
                    <a:lnTo>
                      <a:pt x="602" y="51"/>
                    </a:lnTo>
                    <a:lnTo>
                      <a:pt x="635" y="69"/>
                    </a:lnTo>
                    <a:lnTo>
                      <a:pt x="718" y="65"/>
                    </a:lnTo>
                    <a:lnTo>
                      <a:pt x="781" y="84"/>
                    </a:lnTo>
                    <a:lnTo>
                      <a:pt x="775" y="112"/>
                    </a:lnTo>
                    <a:lnTo>
                      <a:pt x="722" y="130"/>
                    </a:lnTo>
                    <a:lnTo>
                      <a:pt x="731" y="148"/>
                    </a:lnTo>
                    <a:lnTo>
                      <a:pt x="708" y="158"/>
                    </a:lnTo>
                    <a:lnTo>
                      <a:pt x="707" y="194"/>
                    </a:lnTo>
                    <a:lnTo>
                      <a:pt x="686" y="218"/>
                    </a:lnTo>
                    <a:lnTo>
                      <a:pt x="678" y="196"/>
                    </a:lnTo>
                    <a:lnTo>
                      <a:pt x="689" y="175"/>
                    </a:lnTo>
                    <a:lnTo>
                      <a:pt x="687" y="132"/>
                    </a:lnTo>
                    <a:lnTo>
                      <a:pt x="666" y="154"/>
                    </a:lnTo>
                    <a:lnTo>
                      <a:pt x="650" y="166"/>
                    </a:lnTo>
                    <a:lnTo>
                      <a:pt x="634" y="147"/>
                    </a:lnTo>
                    <a:lnTo>
                      <a:pt x="623" y="196"/>
                    </a:lnTo>
                    <a:lnTo>
                      <a:pt x="635" y="196"/>
                    </a:lnTo>
                    <a:lnTo>
                      <a:pt x="632" y="228"/>
                    </a:lnTo>
                    <a:lnTo>
                      <a:pt x="618" y="263"/>
                    </a:lnTo>
                    <a:lnTo>
                      <a:pt x="600" y="276"/>
                    </a:lnTo>
                    <a:lnTo>
                      <a:pt x="615" y="299"/>
                    </a:lnTo>
                    <a:lnTo>
                      <a:pt x="605" y="315"/>
                    </a:lnTo>
                    <a:lnTo>
                      <a:pt x="602" y="301"/>
                    </a:lnTo>
                    <a:lnTo>
                      <a:pt x="602" y="296"/>
                    </a:lnTo>
                    <a:lnTo>
                      <a:pt x="590" y="288"/>
                    </a:lnTo>
                    <a:lnTo>
                      <a:pt x="572" y="299"/>
                    </a:lnTo>
                    <a:lnTo>
                      <a:pt x="588" y="337"/>
                    </a:lnTo>
                    <a:lnTo>
                      <a:pt x="594" y="356"/>
                    </a:lnTo>
                    <a:lnTo>
                      <a:pt x="574" y="408"/>
                    </a:lnTo>
                    <a:lnTo>
                      <a:pt x="539" y="423"/>
                    </a:lnTo>
                    <a:lnTo>
                      <a:pt x="509" y="420"/>
                    </a:lnTo>
                    <a:lnTo>
                      <a:pt x="524" y="442"/>
                    </a:lnTo>
                    <a:lnTo>
                      <a:pt x="525" y="472"/>
                    </a:lnTo>
                    <a:lnTo>
                      <a:pt x="504" y="507"/>
                    </a:lnTo>
                    <a:lnTo>
                      <a:pt x="480" y="488"/>
                    </a:lnTo>
                    <a:lnTo>
                      <a:pt x="477" y="508"/>
                    </a:lnTo>
                    <a:lnTo>
                      <a:pt x="495" y="526"/>
                    </a:lnTo>
                    <a:lnTo>
                      <a:pt x="510" y="552"/>
                    </a:lnTo>
                    <a:lnTo>
                      <a:pt x="485" y="536"/>
                    </a:lnTo>
                    <a:lnTo>
                      <a:pt x="455" y="449"/>
                    </a:lnTo>
                    <a:lnTo>
                      <a:pt x="418" y="426"/>
                    </a:lnTo>
                    <a:lnTo>
                      <a:pt x="391" y="428"/>
                    </a:lnTo>
                    <a:lnTo>
                      <a:pt x="356" y="477"/>
                    </a:lnTo>
                    <a:lnTo>
                      <a:pt x="361" y="495"/>
                    </a:lnTo>
                    <a:lnTo>
                      <a:pt x="349" y="530"/>
                    </a:lnTo>
                    <a:lnTo>
                      <a:pt x="338" y="530"/>
                    </a:lnTo>
                    <a:lnTo>
                      <a:pt x="298" y="457"/>
                    </a:lnTo>
                    <a:lnTo>
                      <a:pt x="298" y="425"/>
                    </a:lnTo>
                    <a:lnTo>
                      <a:pt x="290" y="437"/>
                    </a:lnTo>
                    <a:lnTo>
                      <a:pt x="267" y="436"/>
                    </a:lnTo>
                    <a:lnTo>
                      <a:pt x="276" y="416"/>
                    </a:lnTo>
                    <a:lnTo>
                      <a:pt x="241" y="391"/>
                    </a:lnTo>
                    <a:lnTo>
                      <a:pt x="197" y="391"/>
                    </a:lnTo>
                    <a:lnTo>
                      <a:pt x="160" y="366"/>
                    </a:lnTo>
                    <a:lnTo>
                      <a:pt x="157" y="391"/>
                    </a:lnTo>
                    <a:lnTo>
                      <a:pt x="188" y="414"/>
                    </a:lnTo>
                    <a:lnTo>
                      <a:pt x="199" y="414"/>
                    </a:lnTo>
                    <a:lnTo>
                      <a:pt x="167" y="445"/>
                    </a:lnTo>
                    <a:lnTo>
                      <a:pt x="136" y="452"/>
                    </a:lnTo>
                    <a:lnTo>
                      <a:pt x="136" y="434"/>
                    </a:lnTo>
                    <a:lnTo>
                      <a:pt x="91" y="372"/>
                    </a:lnTo>
                    <a:lnTo>
                      <a:pt x="85" y="355"/>
                    </a:lnTo>
                    <a:lnTo>
                      <a:pt x="109" y="335"/>
                    </a:lnTo>
                    <a:lnTo>
                      <a:pt x="106" y="310"/>
                    </a:lnTo>
                    <a:lnTo>
                      <a:pt x="106" y="282"/>
                    </a:lnTo>
                    <a:lnTo>
                      <a:pt x="119" y="276"/>
                    </a:lnTo>
                    <a:lnTo>
                      <a:pt x="106" y="263"/>
                    </a:lnTo>
                    <a:lnTo>
                      <a:pt x="106" y="162"/>
                    </a:lnTo>
                    <a:lnTo>
                      <a:pt x="43" y="162"/>
                    </a:lnTo>
                    <a:lnTo>
                      <a:pt x="61" y="138"/>
                    </a:lnTo>
                    <a:lnTo>
                      <a:pt x="60" y="130"/>
                    </a:lnTo>
                    <a:lnTo>
                      <a:pt x="39" y="150"/>
                    </a:lnTo>
                    <a:lnTo>
                      <a:pt x="32" y="162"/>
                    </a:lnTo>
                    <a:lnTo>
                      <a:pt x="0" y="162"/>
                    </a:lnTo>
                  </a:path>
                </a:pathLst>
              </a:custGeom>
              <a:solidFill>
                <a:schemeClr val="bg1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" name="Freeform 21"/>
              <p:cNvSpPr>
                <a:spLocks/>
              </p:cNvSpPr>
              <p:nvPr/>
            </p:nvSpPr>
            <p:spPr bwMode="grayWhite">
              <a:xfrm>
                <a:off x="5221" y="3217"/>
                <a:ext cx="68" cy="113"/>
              </a:xfrm>
              <a:custGeom>
                <a:avLst/>
                <a:gdLst/>
                <a:ahLst/>
                <a:cxnLst>
                  <a:cxn ang="0">
                    <a:pos x="45" y="0"/>
                  </a:cxn>
                  <a:cxn ang="0">
                    <a:pos x="45" y="14"/>
                  </a:cxn>
                  <a:cxn ang="0">
                    <a:pos x="39" y="23"/>
                  </a:cxn>
                  <a:cxn ang="0">
                    <a:pos x="41" y="38"/>
                  </a:cxn>
                  <a:cxn ang="0">
                    <a:pos x="33" y="58"/>
                  </a:cxn>
                  <a:cxn ang="0">
                    <a:pos x="22" y="77"/>
                  </a:cxn>
                  <a:cxn ang="0">
                    <a:pos x="5" y="89"/>
                  </a:cxn>
                  <a:cxn ang="0">
                    <a:pos x="0" y="110"/>
                  </a:cxn>
                  <a:cxn ang="0">
                    <a:pos x="7" y="112"/>
                  </a:cxn>
                  <a:cxn ang="0">
                    <a:pos x="7" y="92"/>
                  </a:cxn>
                  <a:cxn ang="0">
                    <a:pos x="31" y="91"/>
                  </a:cxn>
                  <a:cxn ang="0">
                    <a:pos x="49" y="78"/>
                  </a:cxn>
                  <a:cxn ang="0">
                    <a:pos x="49" y="51"/>
                  </a:cxn>
                  <a:cxn ang="0">
                    <a:pos x="55" y="41"/>
                  </a:cxn>
                  <a:cxn ang="0">
                    <a:pos x="46" y="24"/>
                  </a:cxn>
                  <a:cxn ang="0">
                    <a:pos x="59" y="19"/>
                  </a:cxn>
                  <a:cxn ang="0">
                    <a:pos x="67" y="5"/>
                  </a:cxn>
                  <a:cxn ang="0">
                    <a:pos x="49" y="7"/>
                  </a:cxn>
                  <a:cxn ang="0">
                    <a:pos x="45" y="0"/>
                  </a:cxn>
                </a:cxnLst>
                <a:rect l="0" t="0" r="r" b="b"/>
                <a:pathLst>
                  <a:path w="68" h="113">
                    <a:moveTo>
                      <a:pt x="45" y="0"/>
                    </a:moveTo>
                    <a:lnTo>
                      <a:pt x="45" y="14"/>
                    </a:lnTo>
                    <a:lnTo>
                      <a:pt x="39" y="23"/>
                    </a:lnTo>
                    <a:lnTo>
                      <a:pt x="41" y="38"/>
                    </a:lnTo>
                    <a:lnTo>
                      <a:pt x="33" y="58"/>
                    </a:lnTo>
                    <a:lnTo>
                      <a:pt x="22" y="77"/>
                    </a:lnTo>
                    <a:lnTo>
                      <a:pt x="5" y="89"/>
                    </a:lnTo>
                    <a:lnTo>
                      <a:pt x="0" y="110"/>
                    </a:lnTo>
                    <a:lnTo>
                      <a:pt x="7" y="112"/>
                    </a:lnTo>
                    <a:lnTo>
                      <a:pt x="7" y="92"/>
                    </a:lnTo>
                    <a:lnTo>
                      <a:pt x="31" y="91"/>
                    </a:lnTo>
                    <a:lnTo>
                      <a:pt x="49" y="78"/>
                    </a:lnTo>
                    <a:lnTo>
                      <a:pt x="49" y="51"/>
                    </a:lnTo>
                    <a:lnTo>
                      <a:pt x="55" y="41"/>
                    </a:lnTo>
                    <a:lnTo>
                      <a:pt x="46" y="24"/>
                    </a:lnTo>
                    <a:lnTo>
                      <a:pt x="59" y="19"/>
                    </a:lnTo>
                    <a:lnTo>
                      <a:pt x="67" y="5"/>
                    </a:lnTo>
                    <a:lnTo>
                      <a:pt x="49" y="7"/>
                    </a:lnTo>
                    <a:lnTo>
                      <a:pt x="45" y="0"/>
                    </a:lnTo>
                  </a:path>
                </a:pathLst>
              </a:custGeom>
              <a:solidFill>
                <a:schemeClr val="bg1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" name="Freeform 22"/>
              <p:cNvSpPr>
                <a:spLocks/>
              </p:cNvSpPr>
              <p:nvPr/>
            </p:nvSpPr>
            <p:spPr bwMode="grayWhite">
              <a:xfrm>
                <a:off x="4967" y="3518"/>
                <a:ext cx="17" cy="26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0" y="11"/>
                  </a:cxn>
                  <a:cxn ang="0">
                    <a:pos x="5" y="25"/>
                  </a:cxn>
                  <a:cxn ang="0">
                    <a:pos x="16" y="15"/>
                  </a:cxn>
                  <a:cxn ang="0">
                    <a:pos x="8" y="0"/>
                  </a:cxn>
                </a:cxnLst>
                <a:rect l="0" t="0" r="r" b="b"/>
                <a:pathLst>
                  <a:path w="17" h="26">
                    <a:moveTo>
                      <a:pt x="8" y="0"/>
                    </a:moveTo>
                    <a:lnTo>
                      <a:pt x="0" y="11"/>
                    </a:lnTo>
                    <a:lnTo>
                      <a:pt x="5" y="25"/>
                    </a:lnTo>
                    <a:lnTo>
                      <a:pt x="16" y="15"/>
                    </a:lnTo>
                    <a:lnTo>
                      <a:pt x="8" y="0"/>
                    </a:lnTo>
                  </a:path>
                </a:pathLst>
              </a:custGeom>
              <a:solidFill>
                <a:schemeClr val="bg1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" name="Freeform 23"/>
              <p:cNvSpPr>
                <a:spLocks/>
              </p:cNvSpPr>
              <p:nvPr/>
            </p:nvSpPr>
            <p:spPr bwMode="grayWhite">
              <a:xfrm>
                <a:off x="5069" y="3545"/>
                <a:ext cx="158" cy="6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3" y="5"/>
                  </a:cxn>
                  <a:cxn ang="0">
                    <a:pos x="58" y="29"/>
                  </a:cxn>
                  <a:cxn ang="0">
                    <a:pos x="53" y="43"/>
                  </a:cxn>
                  <a:cxn ang="0">
                    <a:pos x="82" y="55"/>
                  </a:cxn>
                  <a:cxn ang="0">
                    <a:pos x="157" y="55"/>
                  </a:cxn>
                  <a:cxn ang="0">
                    <a:pos x="75" y="67"/>
                  </a:cxn>
                  <a:cxn ang="0">
                    <a:pos x="53" y="43"/>
                  </a:cxn>
                  <a:cxn ang="0">
                    <a:pos x="32" y="38"/>
                  </a:cxn>
                  <a:cxn ang="0">
                    <a:pos x="0" y="0"/>
                  </a:cxn>
                </a:cxnLst>
                <a:rect l="0" t="0" r="r" b="b"/>
                <a:pathLst>
                  <a:path w="158" h="68">
                    <a:moveTo>
                      <a:pt x="0" y="0"/>
                    </a:moveTo>
                    <a:lnTo>
                      <a:pt x="23" y="5"/>
                    </a:lnTo>
                    <a:lnTo>
                      <a:pt x="58" y="29"/>
                    </a:lnTo>
                    <a:lnTo>
                      <a:pt x="53" y="43"/>
                    </a:lnTo>
                    <a:lnTo>
                      <a:pt x="82" y="55"/>
                    </a:lnTo>
                    <a:lnTo>
                      <a:pt x="157" y="55"/>
                    </a:lnTo>
                    <a:lnTo>
                      <a:pt x="75" y="67"/>
                    </a:lnTo>
                    <a:lnTo>
                      <a:pt x="53" y="43"/>
                    </a:lnTo>
                    <a:lnTo>
                      <a:pt x="32" y="38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bg1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8" name="Freeform 24"/>
              <p:cNvSpPr>
                <a:spLocks/>
              </p:cNvSpPr>
              <p:nvPr/>
            </p:nvSpPr>
            <p:spPr bwMode="grayWhite">
              <a:xfrm>
                <a:off x="5195" y="3601"/>
                <a:ext cx="169" cy="159"/>
              </a:xfrm>
              <a:custGeom>
                <a:avLst/>
                <a:gdLst/>
                <a:ahLst/>
                <a:cxnLst>
                  <a:cxn ang="0">
                    <a:pos x="135" y="155"/>
                  </a:cxn>
                  <a:cxn ang="0">
                    <a:pos x="127" y="152"/>
                  </a:cxn>
                  <a:cxn ang="0">
                    <a:pos x="110" y="134"/>
                  </a:cxn>
                  <a:cxn ang="0">
                    <a:pos x="92" y="130"/>
                  </a:cxn>
                  <a:cxn ang="0">
                    <a:pos x="88" y="119"/>
                  </a:cxn>
                  <a:cxn ang="0">
                    <a:pos x="78" y="111"/>
                  </a:cxn>
                  <a:cxn ang="0">
                    <a:pos x="62" y="111"/>
                  </a:cxn>
                  <a:cxn ang="0">
                    <a:pos x="44" y="118"/>
                  </a:cxn>
                  <a:cxn ang="0">
                    <a:pos x="28" y="121"/>
                  </a:cxn>
                  <a:cxn ang="0">
                    <a:pos x="10" y="121"/>
                  </a:cxn>
                  <a:cxn ang="0">
                    <a:pos x="10" y="109"/>
                  </a:cxn>
                  <a:cxn ang="0">
                    <a:pos x="3" y="91"/>
                  </a:cxn>
                  <a:cxn ang="0">
                    <a:pos x="2" y="81"/>
                  </a:cxn>
                  <a:cxn ang="0">
                    <a:pos x="2" y="56"/>
                  </a:cxn>
                  <a:cxn ang="0">
                    <a:pos x="31" y="43"/>
                  </a:cxn>
                  <a:cxn ang="0">
                    <a:pos x="34" y="29"/>
                  </a:cxn>
                  <a:cxn ang="0">
                    <a:pos x="40" y="30"/>
                  </a:cxn>
                  <a:cxn ang="0">
                    <a:pos x="55" y="15"/>
                  </a:cxn>
                  <a:cxn ang="0">
                    <a:pos x="70" y="17"/>
                  </a:cxn>
                  <a:cxn ang="0">
                    <a:pos x="80" y="7"/>
                  </a:cxn>
                  <a:cxn ang="0">
                    <a:pos x="89" y="5"/>
                  </a:cxn>
                  <a:cxn ang="0">
                    <a:pos x="103" y="24"/>
                  </a:cxn>
                  <a:cxn ang="0">
                    <a:pos x="116" y="30"/>
                  </a:cxn>
                  <a:cxn ang="0">
                    <a:pos x="117" y="11"/>
                  </a:cxn>
                  <a:cxn ang="0">
                    <a:pos x="122" y="0"/>
                  </a:cxn>
                  <a:cxn ang="0">
                    <a:pos x="132" y="15"/>
                  </a:cxn>
                  <a:cxn ang="0">
                    <a:pos x="140" y="43"/>
                  </a:cxn>
                  <a:cxn ang="0">
                    <a:pos x="156" y="59"/>
                  </a:cxn>
                  <a:cxn ang="0">
                    <a:pos x="165" y="72"/>
                  </a:cxn>
                  <a:cxn ang="0">
                    <a:pos x="168" y="95"/>
                  </a:cxn>
                  <a:cxn ang="0">
                    <a:pos x="157" y="121"/>
                  </a:cxn>
                  <a:cxn ang="0">
                    <a:pos x="155" y="145"/>
                  </a:cxn>
                  <a:cxn ang="0">
                    <a:pos x="140" y="154"/>
                  </a:cxn>
                </a:cxnLst>
                <a:rect l="0" t="0" r="r" b="b"/>
                <a:pathLst>
                  <a:path w="169" h="159">
                    <a:moveTo>
                      <a:pt x="140" y="154"/>
                    </a:moveTo>
                    <a:lnTo>
                      <a:pt x="135" y="155"/>
                    </a:lnTo>
                    <a:lnTo>
                      <a:pt x="132" y="158"/>
                    </a:lnTo>
                    <a:lnTo>
                      <a:pt x="127" y="152"/>
                    </a:lnTo>
                    <a:lnTo>
                      <a:pt x="112" y="145"/>
                    </a:lnTo>
                    <a:lnTo>
                      <a:pt x="110" y="134"/>
                    </a:lnTo>
                    <a:lnTo>
                      <a:pt x="105" y="130"/>
                    </a:lnTo>
                    <a:lnTo>
                      <a:pt x="92" y="130"/>
                    </a:lnTo>
                    <a:lnTo>
                      <a:pt x="92" y="122"/>
                    </a:lnTo>
                    <a:lnTo>
                      <a:pt x="88" y="119"/>
                    </a:lnTo>
                    <a:lnTo>
                      <a:pt x="87" y="112"/>
                    </a:lnTo>
                    <a:lnTo>
                      <a:pt x="78" y="111"/>
                    </a:lnTo>
                    <a:lnTo>
                      <a:pt x="70" y="109"/>
                    </a:lnTo>
                    <a:lnTo>
                      <a:pt x="62" y="111"/>
                    </a:lnTo>
                    <a:lnTo>
                      <a:pt x="62" y="112"/>
                    </a:lnTo>
                    <a:lnTo>
                      <a:pt x="44" y="118"/>
                    </a:lnTo>
                    <a:lnTo>
                      <a:pt x="44" y="121"/>
                    </a:lnTo>
                    <a:lnTo>
                      <a:pt x="28" y="121"/>
                    </a:lnTo>
                    <a:lnTo>
                      <a:pt x="20" y="126"/>
                    </a:lnTo>
                    <a:lnTo>
                      <a:pt x="10" y="121"/>
                    </a:lnTo>
                    <a:lnTo>
                      <a:pt x="10" y="119"/>
                    </a:lnTo>
                    <a:lnTo>
                      <a:pt x="10" y="109"/>
                    </a:lnTo>
                    <a:lnTo>
                      <a:pt x="7" y="99"/>
                    </a:lnTo>
                    <a:lnTo>
                      <a:pt x="3" y="91"/>
                    </a:lnTo>
                    <a:lnTo>
                      <a:pt x="5" y="84"/>
                    </a:lnTo>
                    <a:lnTo>
                      <a:pt x="2" y="81"/>
                    </a:lnTo>
                    <a:lnTo>
                      <a:pt x="0" y="66"/>
                    </a:lnTo>
                    <a:lnTo>
                      <a:pt x="2" y="56"/>
                    </a:lnTo>
                    <a:lnTo>
                      <a:pt x="11" y="48"/>
                    </a:lnTo>
                    <a:lnTo>
                      <a:pt x="31" y="43"/>
                    </a:lnTo>
                    <a:lnTo>
                      <a:pt x="36" y="36"/>
                    </a:lnTo>
                    <a:lnTo>
                      <a:pt x="34" y="29"/>
                    </a:lnTo>
                    <a:lnTo>
                      <a:pt x="39" y="27"/>
                    </a:lnTo>
                    <a:lnTo>
                      <a:pt x="40" y="30"/>
                    </a:lnTo>
                    <a:lnTo>
                      <a:pt x="42" y="25"/>
                    </a:lnTo>
                    <a:lnTo>
                      <a:pt x="55" y="15"/>
                    </a:lnTo>
                    <a:lnTo>
                      <a:pt x="62" y="20"/>
                    </a:lnTo>
                    <a:lnTo>
                      <a:pt x="70" y="17"/>
                    </a:lnTo>
                    <a:lnTo>
                      <a:pt x="72" y="9"/>
                    </a:lnTo>
                    <a:lnTo>
                      <a:pt x="80" y="7"/>
                    </a:lnTo>
                    <a:lnTo>
                      <a:pt x="78" y="1"/>
                    </a:lnTo>
                    <a:lnTo>
                      <a:pt x="89" y="5"/>
                    </a:lnTo>
                    <a:lnTo>
                      <a:pt x="98" y="3"/>
                    </a:lnTo>
                    <a:lnTo>
                      <a:pt x="103" y="24"/>
                    </a:lnTo>
                    <a:lnTo>
                      <a:pt x="110" y="30"/>
                    </a:lnTo>
                    <a:lnTo>
                      <a:pt x="116" y="30"/>
                    </a:lnTo>
                    <a:lnTo>
                      <a:pt x="119" y="17"/>
                    </a:lnTo>
                    <a:lnTo>
                      <a:pt x="117" y="11"/>
                    </a:lnTo>
                    <a:lnTo>
                      <a:pt x="119" y="1"/>
                    </a:lnTo>
                    <a:lnTo>
                      <a:pt x="122" y="0"/>
                    </a:lnTo>
                    <a:lnTo>
                      <a:pt x="127" y="12"/>
                    </a:lnTo>
                    <a:lnTo>
                      <a:pt x="132" y="15"/>
                    </a:lnTo>
                    <a:lnTo>
                      <a:pt x="135" y="27"/>
                    </a:lnTo>
                    <a:lnTo>
                      <a:pt x="140" y="43"/>
                    </a:lnTo>
                    <a:lnTo>
                      <a:pt x="147" y="47"/>
                    </a:lnTo>
                    <a:lnTo>
                      <a:pt x="156" y="59"/>
                    </a:lnTo>
                    <a:lnTo>
                      <a:pt x="157" y="65"/>
                    </a:lnTo>
                    <a:lnTo>
                      <a:pt x="165" y="72"/>
                    </a:lnTo>
                    <a:lnTo>
                      <a:pt x="168" y="85"/>
                    </a:lnTo>
                    <a:lnTo>
                      <a:pt x="168" y="95"/>
                    </a:lnTo>
                    <a:lnTo>
                      <a:pt x="165" y="111"/>
                    </a:lnTo>
                    <a:lnTo>
                      <a:pt x="157" y="121"/>
                    </a:lnTo>
                    <a:lnTo>
                      <a:pt x="155" y="134"/>
                    </a:lnTo>
                    <a:lnTo>
                      <a:pt x="155" y="145"/>
                    </a:lnTo>
                    <a:lnTo>
                      <a:pt x="147" y="147"/>
                    </a:lnTo>
                    <a:lnTo>
                      <a:pt x="140" y="154"/>
                    </a:lnTo>
                  </a:path>
                </a:pathLst>
              </a:custGeom>
              <a:solidFill>
                <a:schemeClr val="bg1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9" name="Freeform 25"/>
              <p:cNvSpPr>
                <a:spLocks/>
              </p:cNvSpPr>
              <p:nvPr/>
            </p:nvSpPr>
            <p:spPr bwMode="grayWhite">
              <a:xfrm>
                <a:off x="5330" y="3768"/>
                <a:ext cx="17" cy="20"/>
              </a:xfrm>
              <a:custGeom>
                <a:avLst/>
                <a:gdLst/>
                <a:ahLst/>
                <a:cxnLst>
                  <a:cxn ang="0">
                    <a:pos x="8" y="16"/>
                  </a:cxn>
                  <a:cxn ang="0">
                    <a:pos x="2" y="13"/>
                  </a:cxn>
                  <a:cxn ang="0">
                    <a:pos x="2" y="10"/>
                  </a:cxn>
                  <a:cxn ang="0">
                    <a:pos x="2" y="8"/>
                  </a:cxn>
                  <a:cxn ang="0">
                    <a:pos x="1" y="5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8" y="2"/>
                  </a:cxn>
                  <a:cxn ang="0">
                    <a:pos x="11" y="2"/>
                  </a:cxn>
                  <a:cxn ang="0">
                    <a:pos x="12" y="2"/>
                  </a:cxn>
                  <a:cxn ang="0">
                    <a:pos x="16" y="0"/>
                  </a:cxn>
                  <a:cxn ang="0">
                    <a:pos x="16" y="8"/>
                  </a:cxn>
                  <a:cxn ang="0">
                    <a:pos x="14" y="10"/>
                  </a:cxn>
                  <a:cxn ang="0">
                    <a:pos x="12" y="13"/>
                  </a:cxn>
                  <a:cxn ang="0">
                    <a:pos x="12" y="16"/>
                  </a:cxn>
                  <a:cxn ang="0">
                    <a:pos x="11" y="16"/>
                  </a:cxn>
                  <a:cxn ang="0">
                    <a:pos x="11" y="19"/>
                  </a:cxn>
                  <a:cxn ang="0">
                    <a:pos x="8" y="16"/>
                  </a:cxn>
                </a:cxnLst>
                <a:rect l="0" t="0" r="r" b="b"/>
                <a:pathLst>
                  <a:path w="17" h="20">
                    <a:moveTo>
                      <a:pt x="8" y="16"/>
                    </a:moveTo>
                    <a:lnTo>
                      <a:pt x="2" y="13"/>
                    </a:lnTo>
                    <a:lnTo>
                      <a:pt x="2" y="10"/>
                    </a:lnTo>
                    <a:lnTo>
                      <a:pt x="2" y="8"/>
                    </a:lnTo>
                    <a:lnTo>
                      <a:pt x="1" y="5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8" y="2"/>
                    </a:lnTo>
                    <a:lnTo>
                      <a:pt x="11" y="2"/>
                    </a:lnTo>
                    <a:lnTo>
                      <a:pt x="12" y="2"/>
                    </a:lnTo>
                    <a:lnTo>
                      <a:pt x="16" y="0"/>
                    </a:lnTo>
                    <a:lnTo>
                      <a:pt x="16" y="8"/>
                    </a:lnTo>
                    <a:lnTo>
                      <a:pt x="14" y="10"/>
                    </a:lnTo>
                    <a:lnTo>
                      <a:pt x="12" y="13"/>
                    </a:lnTo>
                    <a:lnTo>
                      <a:pt x="12" y="16"/>
                    </a:lnTo>
                    <a:lnTo>
                      <a:pt x="11" y="16"/>
                    </a:lnTo>
                    <a:lnTo>
                      <a:pt x="11" y="19"/>
                    </a:lnTo>
                    <a:lnTo>
                      <a:pt x="8" y="16"/>
                    </a:lnTo>
                  </a:path>
                </a:pathLst>
              </a:custGeom>
              <a:solidFill>
                <a:schemeClr val="bg1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0" name="Freeform 26"/>
              <p:cNvSpPr>
                <a:spLocks/>
              </p:cNvSpPr>
              <p:nvPr/>
            </p:nvSpPr>
            <p:spPr bwMode="grayWhite">
              <a:xfrm>
                <a:off x="4739" y="3587"/>
                <a:ext cx="19" cy="76"/>
              </a:xfrm>
              <a:custGeom>
                <a:avLst/>
                <a:gdLst/>
                <a:ahLst/>
                <a:cxnLst>
                  <a:cxn ang="0">
                    <a:pos x="2" y="26"/>
                  </a:cxn>
                  <a:cxn ang="0">
                    <a:pos x="9" y="20"/>
                  </a:cxn>
                  <a:cxn ang="0">
                    <a:pos x="14" y="0"/>
                  </a:cxn>
                  <a:cxn ang="0">
                    <a:pos x="18" y="30"/>
                  </a:cxn>
                  <a:cxn ang="0">
                    <a:pos x="12" y="67"/>
                  </a:cxn>
                  <a:cxn ang="0">
                    <a:pos x="0" y="75"/>
                  </a:cxn>
                  <a:cxn ang="0">
                    <a:pos x="0" y="57"/>
                  </a:cxn>
                  <a:cxn ang="0">
                    <a:pos x="3" y="45"/>
                  </a:cxn>
                  <a:cxn ang="0">
                    <a:pos x="2" y="26"/>
                  </a:cxn>
                </a:cxnLst>
                <a:rect l="0" t="0" r="r" b="b"/>
                <a:pathLst>
                  <a:path w="19" h="76">
                    <a:moveTo>
                      <a:pt x="2" y="26"/>
                    </a:moveTo>
                    <a:lnTo>
                      <a:pt x="9" y="20"/>
                    </a:lnTo>
                    <a:lnTo>
                      <a:pt x="14" y="0"/>
                    </a:lnTo>
                    <a:lnTo>
                      <a:pt x="18" y="30"/>
                    </a:lnTo>
                    <a:lnTo>
                      <a:pt x="12" y="67"/>
                    </a:lnTo>
                    <a:lnTo>
                      <a:pt x="0" y="75"/>
                    </a:lnTo>
                    <a:lnTo>
                      <a:pt x="0" y="57"/>
                    </a:lnTo>
                    <a:lnTo>
                      <a:pt x="3" y="45"/>
                    </a:lnTo>
                    <a:lnTo>
                      <a:pt x="2" y="26"/>
                    </a:lnTo>
                  </a:path>
                </a:pathLst>
              </a:custGeom>
              <a:solidFill>
                <a:schemeClr val="bg1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054" name="Rectangle 30"/>
          <p:cNvSpPr>
            <a:spLocks noGrp="1" noChangeArrowheads="1"/>
          </p:cNvSpPr>
          <p:nvPr>
            <p:ph type="title"/>
          </p:nvPr>
        </p:nvSpPr>
        <p:spPr bwMode="auto">
          <a:xfrm>
            <a:off x="0" y="133350"/>
            <a:ext cx="914241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/>
              <a:t>Fare clic per modificare lo stile del titolo dello schema</a:t>
            </a:r>
          </a:p>
        </p:txBody>
      </p:sp>
      <p:sp>
        <p:nvSpPr>
          <p:cNvPr id="1055" name="Rectangle 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3058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1057" name="Rectangle 3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86718" y="6399213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 b="1">
                <a:solidFill>
                  <a:srgbClr val="99FF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1pPr>
          </a:lstStyle>
          <a:p>
            <a:fld id="{19DC8CA7-B2F9-4D89-883E-2FA5F86499B0}" type="slidenum">
              <a:rPr lang="it-IT"/>
              <a:pPr/>
              <a:t>‹N›</a:t>
            </a:fld>
            <a:endParaRPr lang="it-IT" dirty="0"/>
          </a:p>
        </p:txBody>
      </p:sp>
      <p:sp>
        <p:nvSpPr>
          <p:cNvPr id="1058" name="Rectangle 34"/>
          <p:cNvSpPr>
            <a:spLocks noChangeArrowheads="1"/>
          </p:cNvSpPr>
          <p:nvPr userDrawn="1"/>
        </p:nvSpPr>
        <p:spPr bwMode="auto">
          <a:xfrm>
            <a:off x="-32" y="6499225"/>
            <a:ext cx="3926011" cy="293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it-IT" sz="1300" b="1" baseline="0" dirty="0">
                <a:solidFill>
                  <a:srgbClr val="99FF99"/>
                </a:solidFill>
                <a:effectLst/>
                <a:latin typeface="Garamond" pitchFamily="18" charset="0"/>
              </a:rPr>
              <a:t>Programmazione ad Oggetti </a:t>
            </a:r>
            <a:r>
              <a:rPr lang="it-IT" sz="1300" b="1" i="1" baseline="0" dirty="0">
                <a:solidFill>
                  <a:srgbClr val="99FF99"/>
                </a:solidFill>
                <a:effectLst/>
                <a:latin typeface="Garamond" pitchFamily="18" charset="0"/>
              </a:rPr>
              <a:t> </a:t>
            </a:r>
            <a:r>
              <a:rPr lang="it-IT" sz="1300" b="1" i="0" baseline="0" dirty="0">
                <a:solidFill>
                  <a:srgbClr val="99FF99"/>
                </a:solidFill>
                <a:effectLst/>
                <a:latin typeface="Garamond" pitchFamily="18" charset="0"/>
              </a:rPr>
              <a:t>-</a:t>
            </a:r>
            <a:r>
              <a:rPr lang="it-IT" sz="1300" b="1" dirty="0">
                <a:solidFill>
                  <a:srgbClr val="99FF99"/>
                </a:solidFill>
                <a:effectLst/>
                <a:latin typeface="Garamond" pitchFamily="18" charset="0"/>
              </a:rPr>
              <a:t> </a:t>
            </a:r>
            <a:r>
              <a:rPr lang="it-IT" sz="1300" b="1" i="0" dirty="0">
                <a:solidFill>
                  <a:srgbClr val="99FF99"/>
                </a:solidFill>
                <a:effectLst/>
                <a:latin typeface="Garamond" pitchFamily="18" charset="0"/>
              </a:rPr>
              <a:t> Prof.  Massimo Ficco</a:t>
            </a:r>
          </a:p>
        </p:txBody>
      </p:sp>
      <p:sp>
        <p:nvSpPr>
          <p:cNvPr id="1061" name="Rectangle 37"/>
          <p:cNvSpPr>
            <a:spLocks noChangeArrowheads="1"/>
          </p:cNvSpPr>
          <p:nvPr userDrawn="1"/>
        </p:nvSpPr>
        <p:spPr bwMode="hidden">
          <a:xfrm>
            <a:off x="0" y="1268413"/>
            <a:ext cx="9166225" cy="7302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2" name="Picture 2" descr="Università degli Studi di Salerno - Wikipedia">
            <a:extLst>
              <a:ext uri="{FF2B5EF4-FFF2-40B4-BE49-F238E27FC236}">
                <a16:creationId xmlns:a16="http://schemas.microsoft.com/office/drawing/2014/main" id="{C4F6097C-FD4E-4CE7-B241-63F26CFD8B5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1042" y="5598118"/>
            <a:ext cx="830417" cy="830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</a:defRPr>
      </a:lvl9pPr>
    </p:titleStyle>
    <p:bodyStyle>
      <a:lvl1pPr marL="0" indent="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SzPct val="75000"/>
        <a:buFont typeface="Monotype Sorts" pitchFamily="2" charset="2"/>
        <a:buNone/>
        <a:defRPr sz="3000" b="0" i="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Font typeface="Symbol" pitchFamily="18" charset="2"/>
        <a:buChar char="·"/>
        <a:defRPr sz="2600" b="0" i="0">
          <a:solidFill>
            <a:schemeClr val="bg2"/>
          </a:solidFill>
          <a:latin typeface="Times New Roman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SzPct val="65000"/>
        <a:buFont typeface="Monotype Sorts" pitchFamily="2" charset="2"/>
        <a:buChar char="u"/>
        <a:defRPr sz="2200" b="0" i="0">
          <a:solidFill>
            <a:schemeClr val="bg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Font typeface="Monotype Sorts" pitchFamily="2" charset="2"/>
        <a:buChar char="3"/>
        <a:defRPr sz="2000" b="0" i="0">
          <a:solidFill>
            <a:schemeClr val="bg2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•"/>
        <a:defRPr b="0" i="0">
          <a:solidFill>
            <a:schemeClr val="bg2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•"/>
        <a:defRPr>
          <a:solidFill>
            <a:schemeClr val="bg2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•"/>
        <a:defRPr>
          <a:solidFill>
            <a:schemeClr val="bg2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•"/>
        <a:defRPr>
          <a:solidFill>
            <a:schemeClr val="bg2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•"/>
        <a:defRPr>
          <a:solidFill>
            <a:schemeClr val="bg2"/>
          </a:solidFill>
          <a:latin typeface="Times New Roman" pitchFamily="18" charset="0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util/stream/LongStream.html" TargetMode="External"/><Relationship Id="rId2" Type="http://schemas.openxmlformats.org/officeDocument/2006/relationships/hyperlink" Target="https://docs.oracle.com/javase/8/docs/api/java/util/stream/IntStream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oracle.com/javase/8/docs/api/java/util/stream/DoubleStream.html" TargetMode="Externa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57225" y="5448380"/>
            <a:ext cx="7643865" cy="837794"/>
          </a:xfrm>
          <a:noFill/>
          <a:ln/>
        </p:spPr>
        <p:txBody>
          <a:bodyPr wrap="square">
            <a:spAutoFit/>
          </a:bodyPr>
          <a:lstStyle/>
          <a:p>
            <a:r>
              <a:rPr lang="it-IT" sz="2200" i="0" dirty="0">
                <a:solidFill>
                  <a:schemeClr val="tx1"/>
                </a:solidFill>
                <a:latin typeface="Garamond" pitchFamily="18" charset="0"/>
              </a:rPr>
              <a:t>Docente:  </a:t>
            </a:r>
            <a:r>
              <a:rPr lang="it-IT" sz="2200" dirty="0">
                <a:solidFill>
                  <a:schemeClr val="tx1"/>
                </a:solidFill>
                <a:latin typeface="Garamond" pitchFamily="18" charset="0"/>
              </a:rPr>
              <a:t>Prof</a:t>
            </a:r>
            <a:r>
              <a:rPr lang="it-IT" sz="2200" i="0" dirty="0">
                <a:solidFill>
                  <a:schemeClr val="tx1"/>
                </a:solidFill>
                <a:latin typeface="Garamond" pitchFamily="18" charset="0"/>
              </a:rPr>
              <a:t>. Massimo Ficco</a:t>
            </a:r>
          </a:p>
          <a:p>
            <a:r>
              <a:rPr lang="it-IT" sz="2200" i="0" dirty="0">
                <a:solidFill>
                  <a:schemeClr val="tx1"/>
                </a:solidFill>
                <a:latin typeface="Garamond" pitchFamily="18" charset="0"/>
              </a:rPr>
              <a:t>E-mail: m</a:t>
            </a:r>
            <a:r>
              <a:rPr lang="it-IT" sz="2200" dirty="0">
                <a:solidFill>
                  <a:schemeClr val="tx1"/>
                </a:solidFill>
                <a:latin typeface="Garamond" pitchFamily="18" charset="0"/>
              </a:rPr>
              <a:t>ficco@unisa.it</a:t>
            </a:r>
            <a:endParaRPr lang="it-IT" sz="2200" i="0" dirty="0">
              <a:solidFill>
                <a:schemeClr val="tx1"/>
              </a:solidFill>
              <a:latin typeface="Garamond" pitchFamily="18" charset="0"/>
            </a:endParaRPr>
          </a:p>
        </p:txBody>
      </p:sp>
      <p:sp>
        <p:nvSpPr>
          <p:cNvPr id="6" name="Rectangle 3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A8C17189-420B-4D26-A828-9FF0DEAA7D5F}" type="slidenum">
              <a:rPr lang="it-IT"/>
              <a:pPr/>
              <a:t>1</a:t>
            </a:fld>
            <a:endParaRPr lang="it-IT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-428660" y="2421186"/>
            <a:ext cx="9713885" cy="1439862"/>
          </a:xfrm>
          <a:noFill/>
          <a:ln/>
        </p:spPr>
        <p:txBody>
          <a:bodyPr/>
          <a:lstStyle/>
          <a:p>
            <a:pPr marL="762000" indent="-762000">
              <a:lnSpc>
                <a:spcPct val="110000"/>
              </a:lnSpc>
              <a:spcBef>
                <a:spcPts val="1800"/>
              </a:spcBef>
            </a:pPr>
            <a:r>
              <a:rPr lang="it-IT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Università di degli Studi di Salerno</a:t>
            </a:r>
            <a:br>
              <a:rPr lang="it-IT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it-IT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Dipartimento di Informatica</a:t>
            </a:r>
            <a:br>
              <a:rPr lang="it-IT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it-IT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it-IT" sz="3600" b="0" dirty="0">
                <a:solidFill>
                  <a:schemeClr val="tx2"/>
                </a:solidFill>
              </a:rPr>
            </a:br>
            <a:r>
              <a:rPr lang="it-IT" sz="2800" dirty="0">
                <a:solidFill>
                  <a:schemeClr val="tx2"/>
                </a:solidFill>
                <a:effectLst/>
              </a:rPr>
              <a:t>Programmazione ad Oggetti</a:t>
            </a:r>
            <a:br>
              <a:rPr lang="it-IT" sz="2800" b="0" dirty="0">
                <a:solidFill>
                  <a:schemeClr val="tx2"/>
                </a:solidFill>
                <a:effectLst/>
              </a:rPr>
            </a:br>
            <a:r>
              <a:rPr lang="it-IT" sz="2800" b="0" i="1" dirty="0" err="1">
                <a:solidFill>
                  <a:schemeClr val="tx2"/>
                </a:solidFill>
                <a:effectLst/>
              </a:rPr>
              <a:t>a.a</a:t>
            </a:r>
            <a:r>
              <a:rPr lang="it-IT" sz="2800" b="0" i="1" dirty="0">
                <a:solidFill>
                  <a:schemeClr val="tx2"/>
                </a:solidFill>
                <a:effectLst/>
              </a:rPr>
              <a:t>.</a:t>
            </a:r>
            <a:r>
              <a:rPr lang="it-IT" sz="2800" b="0" dirty="0">
                <a:solidFill>
                  <a:schemeClr val="tx2"/>
                </a:solidFill>
                <a:effectLst/>
              </a:rPr>
              <a:t> </a:t>
            </a:r>
            <a:r>
              <a:rPr lang="it-IT" sz="2800" b="0">
                <a:solidFill>
                  <a:schemeClr val="tx2"/>
                </a:solidFill>
                <a:effectLst/>
              </a:rPr>
              <a:t>2022-2023</a:t>
            </a:r>
            <a:br>
              <a:rPr lang="it-IT" sz="2800" b="0" dirty="0">
                <a:solidFill>
                  <a:schemeClr val="tx2"/>
                </a:solidFill>
                <a:effectLst/>
              </a:rPr>
            </a:br>
            <a:br>
              <a:rPr lang="it-IT" sz="2800" b="0" dirty="0">
                <a:solidFill>
                  <a:schemeClr val="tx2"/>
                </a:solidFill>
                <a:effectLst/>
              </a:rPr>
            </a:br>
            <a:endParaRPr lang="it-IT" sz="2800" b="0" dirty="0">
              <a:solidFill>
                <a:schemeClr val="tx2"/>
              </a:solidFill>
              <a:effectLst/>
            </a:endParaRP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182116" y="4205303"/>
            <a:ext cx="9142412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762000" indent="-762000" algn="ctr">
              <a:lnSpc>
                <a:spcPct val="90000"/>
              </a:lnSpc>
            </a:pPr>
            <a:endParaRPr lang="it-IT" sz="2800" b="1" dirty="0">
              <a:solidFill>
                <a:srgbClr val="FF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itchFamily="18" charset="0"/>
            </a:endParaRPr>
          </a:p>
          <a:p>
            <a:pPr marL="762000" indent="-762000" algn="ctr">
              <a:lnSpc>
                <a:spcPct val="90000"/>
              </a:lnSpc>
            </a:pPr>
            <a:r>
              <a:rPr lang="it-IT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Stream in Java</a:t>
            </a:r>
          </a:p>
          <a:p>
            <a:pPr marL="762000" indent="-762000" algn="ctr">
              <a:lnSpc>
                <a:spcPct val="90000"/>
              </a:lnSpc>
            </a:pPr>
            <a:endParaRPr lang="it-IT" sz="2800" b="1" dirty="0">
              <a:solidFill>
                <a:srgbClr val="FF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itchFamily="18" charset="0"/>
            </a:endParaRPr>
          </a:p>
        </p:txBody>
      </p:sp>
      <p:pic>
        <p:nvPicPr>
          <p:cNvPr id="2" name="Picture 9" descr="A picture containing logo&#10;&#10;Description automatically generated">
            <a:extLst>
              <a:ext uri="{FF2B5EF4-FFF2-40B4-BE49-F238E27FC236}">
                <a16:creationId xmlns:a16="http://schemas.microsoft.com/office/drawing/2014/main" id="{21B0CAEA-2330-CBA1-BD13-AC90811B4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41633"/>
            <a:ext cx="5434679" cy="1011103"/>
          </a:xfrm>
          <a:prstGeom prst="rect">
            <a:avLst/>
          </a:prstGeom>
        </p:spPr>
      </p:pic>
    </p:spTree>
  </p:cSld>
  <p:clrMapOvr>
    <a:overrideClrMapping bg1="dk2" tx1="lt1" bg2="dk1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5B335E07-12F7-8B07-3405-858DCCEB5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000" b="0" i="0" dirty="0">
                <a:solidFill>
                  <a:srgbClr val="444444"/>
                </a:solidFill>
                <a:effectLst/>
                <a:latin typeface="Domine"/>
              </a:rPr>
              <a:t>Tutte le operazioni disponibili si suddividono i 2 categorie: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it-IT" sz="2000" b="1" i="0" dirty="0">
                <a:solidFill>
                  <a:srgbClr val="444444"/>
                </a:solidFill>
                <a:effectLst/>
                <a:latin typeface="Domine"/>
              </a:rPr>
              <a:t>Intermediate </a:t>
            </a:r>
            <a:r>
              <a:rPr lang="it-IT" sz="2000" b="1" i="0" dirty="0" err="1">
                <a:solidFill>
                  <a:srgbClr val="444444"/>
                </a:solidFill>
                <a:effectLst/>
                <a:latin typeface="Domine"/>
              </a:rPr>
              <a:t>operation</a:t>
            </a:r>
            <a:r>
              <a:rPr lang="it-IT" sz="2000" b="0" i="0" dirty="0">
                <a:solidFill>
                  <a:srgbClr val="444444"/>
                </a:solidFill>
                <a:effectLst/>
                <a:latin typeface="Domine"/>
              </a:rPr>
              <a:t>, cioè </a:t>
            </a:r>
            <a:r>
              <a:rPr lang="it-IT" sz="2000" b="0" i="0" u="sng" dirty="0">
                <a:solidFill>
                  <a:srgbClr val="444444"/>
                </a:solidFill>
                <a:effectLst/>
                <a:latin typeface="Domine"/>
              </a:rPr>
              <a:t>tutte quelle operazioni che danno come risultato uno Stream&lt;T&gt;</a:t>
            </a:r>
            <a:r>
              <a:rPr lang="it-IT" sz="2000" b="0" i="0" dirty="0">
                <a:solidFill>
                  <a:srgbClr val="444444"/>
                </a:solidFill>
                <a:effectLst/>
                <a:latin typeface="Domine"/>
              </a:rPr>
              <a:t>.</a:t>
            </a:r>
          </a:p>
          <a:p>
            <a:pPr algn="l"/>
            <a:br>
              <a:rPr lang="it-IT" sz="2000" b="0" i="0" dirty="0">
                <a:solidFill>
                  <a:srgbClr val="444444"/>
                </a:solidFill>
                <a:effectLst/>
                <a:latin typeface="Domine"/>
              </a:rPr>
            </a:br>
            <a:r>
              <a:rPr lang="it-IT" sz="1600" b="0" i="0" dirty="0">
                <a:solidFill>
                  <a:srgbClr val="444444"/>
                </a:solidFill>
                <a:effectLst/>
                <a:latin typeface="Domine"/>
              </a:rPr>
              <a:t>	E’ molto importante ricordare che tutte queste operazioni sono </a:t>
            </a:r>
            <a:r>
              <a:rPr lang="it-IT" sz="1600" b="1" i="0" dirty="0" err="1">
                <a:solidFill>
                  <a:srgbClr val="444444"/>
                </a:solidFill>
                <a:effectLst/>
                <a:latin typeface="Domine"/>
              </a:rPr>
              <a:t>lazy</a:t>
            </a:r>
            <a:r>
              <a:rPr lang="it-IT" sz="1600" b="0" i="0" dirty="0">
                <a:solidFill>
                  <a:srgbClr val="444444"/>
                </a:solidFill>
                <a:effectLst/>
                <a:latin typeface="Domine"/>
              </a:rPr>
              <a:t>, vengono 	quindi eseguite solo se sono necessarie per eseguire una terminal </a:t>
            </a:r>
            <a:r>
              <a:rPr lang="it-IT" sz="1600" b="0" i="0" dirty="0" err="1">
                <a:solidFill>
                  <a:srgbClr val="444444"/>
                </a:solidFill>
                <a:effectLst/>
                <a:latin typeface="Domine"/>
              </a:rPr>
              <a:t>operation</a:t>
            </a:r>
            <a:r>
              <a:rPr lang="it-IT" sz="1600" b="0" i="0" dirty="0">
                <a:solidFill>
                  <a:srgbClr val="444444"/>
                </a:solidFill>
                <a:effectLst/>
                <a:latin typeface="Domine"/>
              </a:rPr>
              <a:t>.</a:t>
            </a:r>
            <a:br>
              <a:rPr lang="it-IT" sz="1600" b="0" i="0" dirty="0">
                <a:solidFill>
                  <a:srgbClr val="444444"/>
                </a:solidFill>
                <a:effectLst/>
                <a:latin typeface="Domine"/>
              </a:rPr>
            </a:br>
            <a:r>
              <a:rPr lang="it-IT" sz="1600" b="0" i="0" dirty="0">
                <a:solidFill>
                  <a:srgbClr val="444444"/>
                </a:solidFill>
                <a:effectLst/>
                <a:latin typeface="Domine"/>
              </a:rPr>
              <a:t>	Altro aspetto importante da tenere in considerazione è che, restituendo uno 	Stream&lt;T&gt;, sono </a:t>
            </a:r>
            <a:r>
              <a:rPr lang="it-IT" sz="1600" b="1" i="0" dirty="0">
                <a:solidFill>
                  <a:srgbClr val="444444"/>
                </a:solidFill>
                <a:effectLst/>
                <a:latin typeface="Domine"/>
              </a:rPr>
              <a:t>concatenabili</a:t>
            </a:r>
            <a:r>
              <a:rPr lang="it-IT" sz="1600" b="0" i="0" dirty="0">
                <a:solidFill>
                  <a:srgbClr val="444444"/>
                </a:solidFill>
                <a:effectLst/>
                <a:latin typeface="Domine"/>
              </a:rPr>
              <a:t>, potranno quindi a loro volta eseguire un’altra 	intermediate </a:t>
            </a:r>
            <a:r>
              <a:rPr lang="it-IT" sz="1600" b="0" i="0" dirty="0" err="1">
                <a:solidFill>
                  <a:srgbClr val="444444"/>
                </a:solidFill>
                <a:effectLst/>
                <a:latin typeface="Domine"/>
              </a:rPr>
              <a:t>operation</a:t>
            </a:r>
            <a:r>
              <a:rPr lang="it-IT" sz="1600" b="0" i="0" dirty="0">
                <a:solidFill>
                  <a:srgbClr val="444444"/>
                </a:solidFill>
                <a:effectLst/>
                <a:latin typeface="Domine"/>
              </a:rPr>
              <a:t>.</a:t>
            </a:r>
          </a:p>
          <a:p>
            <a:pPr algn="l"/>
            <a:endParaRPr lang="it-IT" sz="1600" b="0" i="0" dirty="0">
              <a:solidFill>
                <a:srgbClr val="444444"/>
              </a:solidFill>
              <a:effectLst/>
              <a:latin typeface="Domine"/>
            </a:endParaRPr>
          </a:p>
          <a:p>
            <a:pPr marL="342900" lvl="2" indent="-342900">
              <a:buSzPct val="75000"/>
              <a:buFont typeface="Wingdings" panose="05000000000000000000" pitchFamily="2" charset="2"/>
              <a:buChar char="Ø"/>
            </a:pPr>
            <a:r>
              <a:rPr lang="it-IT" sz="2000" b="1" dirty="0">
                <a:solidFill>
                  <a:srgbClr val="444444"/>
                </a:solidFill>
                <a:latin typeface="Domine"/>
                <a:ea typeface="+mn-ea"/>
                <a:cs typeface="+mn-cs"/>
              </a:rPr>
              <a:t>Terminal </a:t>
            </a:r>
            <a:r>
              <a:rPr lang="it-IT" sz="2000" b="1" dirty="0" err="1">
                <a:solidFill>
                  <a:srgbClr val="444444"/>
                </a:solidFill>
                <a:latin typeface="Domine"/>
                <a:ea typeface="+mn-ea"/>
                <a:cs typeface="+mn-cs"/>
              </a:rPr>
              <a:t>operation</a:t>
            </a:r>
            <a:r>
              <a:rPr lang="it-IT" sz="2000" b="1" dirty="0">
                <a:solidFill>
                  <a:srgbClr val="444444"/>
                </a:solidFill>
                <a:latin typeface="Domine"/>
                <a:ea typeface="+mn-ea"/>
                <a:cs typeface="+mn-cs"/>
              </a:rPr>
              <a:t>, </a:t>
            </a:r>
            <a:r>
              <a:rPr lang="it-IT" sz="2000" dirty="0">
                <a:solidFill>
                  <a:srgbClr val="444444"/>
                </a:solidFill>
                <a:latin typeface="Domine"/>
                <a:ea typeface="+mn-ea"/>
                <a:cs typeface="+mn-cs"/>
              </a:rPr>
              <a:t>ovvero tutte quelle operazioni che </a:t>
            </a:r>
            <a:r>
              <a:rPr lang="it-IT" sz="2000" u="sng" dirty="0">
                <a:solidFill>
                  <a:srgbClr val="444444"/>
                </a:solidFill>
                <a:latin typeface="Domine"/>
                <a:ea typeface="+mn-ea"/>
                <a:cs typeface="+mn-cs"/>
              </a:rPr>
              <a:t>restituiscono un tipo definito </a:t>
            </a:r>
            <a:r>
              <a:rPr lang="it-IT" sz="2000" dirty="0">
                <a:solidFill>
                  <a:srgbClr val="444444"/>
                </a:solidFill>
                <a:latin typeface="Domine"/>
                <a:ea typeface="+mn-ea"/>
                <a:cs typeface="+mn-cs"/>
              </a:rPr>
              <a:t>(</a:t>
            </a:r>
            <a:r>
              <a:rPr lang="it-IT" sz="2000" u="sng" dirty="0">
                <a:solidFill>
                  <a:srgbClr val="444444"/>
                </a:solidFill>
                <a:latin typeface="Domine"/>
                <a:ea typeface="+mn-ea"/>
                <a:cs typeface="+mn-cs"/>
              </a:rPr>
              <a:t>tipo primitivo</a:t>
            </a:r>
            <a:r>
              <a:rPr lang="it-IT" sz="2000" dirty="0">
                <a:solidFill>
                  <a:srgbClr val="444444"/>
                </a:solidFill>
                <a:latin typeface="Domine"/>
                <a:ea typeface="+mn-ea"/>
                <a:cs typeface="+mn-cs"/>
              </a:rPr>
              <a:t>, una </a:t>
            </a:r>
            <a:r>
              <a:rPr lang="it-IT" sz="2000" u="sng" dirty="0" err="1">
                <a:solidFill>
                  <a:srgbClr val="444444"/>
                </a:solidFill>
                <a:latin typeface="Domine"/>
                <a:ea typeface="+mn-ea"/>
                <a:cs typeface="+mn-cs"/>
              </a:rPr>
              <a:t>collection</a:t>
            </a:r>
            <a:r>
              <a:rPr lang="it-IT" sz="2000" dirty="0">
                <a:solidFill>
                  <a:srgbClr val="444444"/>
                </a:solidFill>
                <a:latin typeface="Domine"/>
                <a:ea typeface="+mn-ea"/>
                <a:cs typeface="+mn-cs"/>
              </a:rPr>
              <a:t>, un </a:t>
            </a:r>
            <a:r>
              <a:rPr lang="it-IT" sz="2000" u="sng" dirty="0" err="1">
                <a:solidFill>
                  <a:srgbClr val="444444"/>
                </a:solidFill>
                <a:latin typeface="Domine"/>
                <a:ea typeface="+mn-ea"/>
                <a:cs typeface="+mn-cs"/>
              </a:rPr>
              <a:t>void</a:t>
            </a:r>
            <a:r>
              <a:rPr lang="it-IT" sz="2000" dirty="0">
                <a:solidFill>
                  <a:srgbClr val="444444"/>
                </a:solidFill>
                <a:latin typeface="Domine"/>
                <a:ea typeface="+mn-ea"/>
                <a:cs typeface="+mn-cs"/>
              </a:rPr>
              <a:t>).</a:t>
            </a:r>
          </a:p>
          <a:p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B5D5726E-0B9F-A551-16EF-CF73BB5009E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5F66F2-C5ED-441B-A354-B80FD69D2F83}" type="slidenum">
              <a:rPr lang="it-IT" smtClean="0"/>
              <a:pPr/>
              <a:t>10</a:t>
            </a:fld>
            <a:endParaRPr lang="it-IT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C508BB9D-58D0-3C92-F748-0893D3A1C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Anatomia di uno </a:t>
            </a:r>
            <a:r>
              <a:rPr lang="it-IT" dirty="0" err="1"/>
              <a:t>Stram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91145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6408C227-8AFB-F7F2-38B6-1356D35450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5F66F2-C5ED-441B-A354-B80FD69D2F83}" type="slidenum">
              <a:rPr lang="it-IT" smtClean="0"/>
              <a:pPr/>
              <a:t>11</a:t>
            </a:fld>
            <a:endParaRPr lang="it-IT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D5FE8A71-EB56-C74F-B205-CEC64C7D7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Stream Processing</a:t>
            </a:r>
          </a:p>
        </p:txBody>
      </p:sp>
      <p:sp>
        <p:nvSpPr>
          <p:cNvPr id="6" name="Segnaposto contenuto 1">
            <a:extLst>
              <a:ext uri="{FF2B5EF4-FFF2-40B4-BE49-F238E27FC236}">
                <a16:creationId xmlns:a16="http://schemas.microsoft.com/office/drawing/2014/main" id="{D748F871-ADB8-DEB6-24B5-BB88489B92E4}"/>
              </a:ext>
            </a:extLst>
          </p:cNvPr>
          <p:cNvSpPr txBox="1">
            <a:spLocks/>
          </p:cNvSpPr>
          <p:nvPr/>
        </p:nvSpPr>
        <p:spPr bwMode="auto">
          <a:xfrm>
            <a:off x="179512" y="1428735"/>
            <a:ext cx="83058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5000"/>
              <a:buFont typeface="Monotype Sorts" pitchFamily="2" charset="2"/>
              <a:buNone/>
              <a:defRPr sz="2400" b="0" i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Symbol" pitchFamily="18" charset="2"/>
              <a:buChar char="·"/>
              <a:defRPr sz="2400" b="0" i="0">
                <a:solidFill>
                  <a:schemeClr val="bg2"/>
                </a:solidFill>
                <a:latin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Monotype Sorts" pitchFamily="2" charset="2"/>
              <a:buChar char="u"/>
              <a:defRPr sz="2400" b="0" i="0">
                <a:solidFill>
                  <a:schemeClr val="bg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Monotype Sorts" pitchFamily="2" charset="2"/>
              <a:buChar char="3"/>
              <a:defRPr sz="2400" b="0" i="0">
                <a:solidFill>
                  <a:schemeClr val="bg2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400" b="0" i="0">
                <a:solidFill>
                  <a:schemeClr val="bg2"/>
                </a:solidFill>
                <a:latin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>
                <a:solidFill>
                  <a:schemeClr val="bg2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>
                <a:solidFill>
                  <a:schemeClr val="bg2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>
                <a:solidFill>
                  <a:schemeClr val="bg2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>
                <a:solidFill>
                  <a:schemeClr val="bg2"/>
                </a:solidFill>
                <a:latin typeface="Times New Roman" pitchFamily="18" charset="0"/>
              </a:defRPr>
            </a:lvl9pPr>
          </a:lstStyle>
          <a:p>
            <a:pPr algn="just" fontAlgn="base"/>
            <a:endParaRPr lang="it-IT" sz="1600" dirty="0">
              <a:solidFill>
                <a:srgbClr val="41414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 fontAlgn="base"/>
            <a:r>
              <a:rPr lang="it-IT" sz="1600" b="0" i="0" dirty="0">
                <a:solidFill>
                  <a:srgbClr val="41414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Una volta ottenuto lo stream dalla </a:t>
            </a:r>
            <a:r>
              <a:rPr lang="it-IT" sz="1600" dirty="0">
                <a:solidFill>
                  <a:srgbClr val="41414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it-IT" sz="1600" b="0" i="0" dirty="0">
                <a:solidFill>
                  <a:srgbClr val="41414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ollection è possibile procedere </a:t>
            </a:r>
            <a:r>
              <a:rPr lang="it-IT" sz="1600" b="0" i="0" u="sng" dirty="0">
                <a:solidFill>
                  <a:srgbClr val="41414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all’elaborazione dei suoi elementi</a:t>
            </a:r>
            <a:r>
              <a:rPr lang="it-IT" sz="1600" b="0" i="0" dirty="0">
                <a:solidFill>
                  <a:srgbClr val="41414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attraverso un </a:t>
            </a:r>
            <a:r>
              <a:rPr lang="it-IT" sz="1600" b="0" i="0" u="sng" dirty="0">
                <a:solidFill>
                  <a:srgbClr val="41414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processo a due fasi</a:t>
            </a:r>
            <a:r>
              <a:rPr lang="it-IT" sz="1600" b="0" i="0" dirty="0">
                <a:solidFill>
                  <a:srgbClr val="41414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algn="just" fontAlgn="base"/>
            <a:endParaRPr lang="it-IT" sz="1600" b="0" i="0" dirty="0">
              <a:solidFill>
                <a:srgbClr val="41414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085850" lvl="1" indent="-342900" algn="just">
              <a:buFont typeface="+mj-lt"/>
              <a:buAutoNum type="arabicPeriod"/>
            </a:pPr>
            <a:r>
              <a:rPr lang="it-IT" sz="1600" b="1" i="0" dirty="0">
                <a:solidFill>
                  <a:srgbClr val="41414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Configurazione</a:t>
            </a:r>
            <a:r>
              <a:rPr lang="it-IT" sz="1600" b="0" i="0" dirty="0">
                <a:solidFill>
                  <a:srgbClr val="41414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consiste in un processo di </a:t>
            </a:r>
            <a:r>
              <a:rPr lang="it-IT" sz="1600" b="0" i="0" u="sng" dirty="0">
                <a:solidFill>
                  <a:srgbClr val="41414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filtraggio</a:t>
            </a:r>
            <a:r>
              <a:rPr lang="it-IT" sz="1600" b="0" i="0" dirty="0">
                <a:solidFill>
                  <a:srgbClr val="41414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e/o </a:t>
            </a:r>
            <a:r>
              <a:rPr lang="it-IT" sz="1600" b="0" i="0" u="sng" dirty="0">
                <a:solidFill>
                  <a:srgbClr val="41414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mappatura</a:t>
            </a:r>
            <a:r>
              <a:rPr lang="it-IT" sz="1600" b="0" i="0" dirty="0">
                <a:solidFill>
                  <a:srgbClr val="41414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degli elementi;</a:t>
            </a:r>
          </a:p>
          <a:p>
            <a:pPr marL="1085850" lvl="1" indent="-342900" algn="just">
              <a:buFont typeface="+mj-lt"/>
              <a:buAutoNum type="arabicPeriod"/>
            </a:pPr>
            <a:r>
              <a:rPr lang="it-IT" sz="1600" b="1" i="0" dirty="0">
                <a:solidFill>
                  <a:srgbClr val="41414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Elaborazione</a:t>
            </a:r>
            <a:r>
              <a:rPr lang="it-IT" sz="1600" b="0" i="0" dirty="0">
                <a:solidFill>
                  <a:srgbClr val="41414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esegue </a:t>
            </a:r>
            <a:r>
              <a:rPr lang="it-IT" sz="1600" b="0" i="0" u="sng" dirty="0">
                <a:solidFill>
                  <a:srgbClr val="41414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l’operazione</a:t>
            </a:r>
            <a:r>
              <a:rPr lang="it-IT" sz="1600" b="0" i="0" dirty="0">
                <a:solidFill>
                  <a:srgbClr val="41414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specificata sugli elementi filtrati o mappati.</a:t>
            </a:r>
          </a:p>
          <a:p>
            <a:pPr marL="1028700" lvl="1" algn="just">
              <a:buFont typeface="Arial" panose="020B0604020202020204" pitchFamily="34" charset="0"/>
              <a:buChar char="•"/>
            </a:pPr>
            <a:endParaRPr lang="it-IT" sz="1600" b="0" i="0" dirty="0">
              <a:solidFill>
                <a:srgbClr val="41414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 fontAlgn="base"/>
            <a:r>
              <a:rPr lang="it-IT" sz="1600" b="0" i="0" dirty="0">
                <a:solidFill>
                  <a:srgbClr val="41414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 operazioni di configurazione non vengono eseguite fino a quando non è avviata l’elaborazione.</a:t>
            </a:r>
          </a:p>
          <a:p>
            <a:pPr marL="457200" lvl="1" indent="0">
              <a:buNone/>
            </a:pPr>
            <a:endParaRPr lang="it-IT" sz="14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spcBef>
                <a:spcPct val="0"/>
              </a:spcBef>
              <a:buClrTx/>
              <a:buSzTx/>
            </a:pPr>
            <a:endParaRPr kumimoji="0" lang="it-IT" altLang="it-IT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algn="just">
              <a:spcBef>
                <a:spcPct val="0"/>
              </a:spcBef>
              <a:buClrTx/>
              <a:buSzTx/>
            </a:pPr>
            <a:endParaRPr kumimoji="0" lang="it-IT" altLang="it-IT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1600" kern="0" dirty="0">
                <a:solidFill>
                  <a:srgbClr val="41414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it-IT" altLang="it-IT" sz="1800" kern="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it-IT" kern="0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7C5244A-9C77-48C9-2E45-7153785E33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1967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6605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8784F43B-A74B-AFC4-D4E7-EA446754D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Filtraggio</a:t>
            </a:r>
          </a:p>
          <a:p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41414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 filtrare lo stream è sufficiente utilizzare il </a:t>
            </a:r>
            <a:r>
              <a:rPr kumimoji="0" lang="it-IT" altLang="it-IT" sz="1800" b="1" i="0" u="sng" strike="noStrike" cap="none" normalizeH="0" baseline="0" dirty="0">
                <a:ln>
                  <a:noFill/>
                </a:ln>
                <a:solidFill>
                  <a:srgbClr val="41414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metodo filter() 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41414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che riceve in ingresso un oggetto che </a:t>
            </a:r>
            <a:r>
              <a:rPr kumimoji="0" lang="it-IT" altLang="it-IT" sz="1800" b="0" i="0" u="sng" strike="noStrike" cap="none" normalizeH="0" baseline="0" dirty="0">
                <a:ln>
                  <a:noFill/>
                </a:ln>
                <a:solidFill>
                  <a:srgbClr val="41414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implementa l’interfaccia </a:t>
            </a:r>
            <a:r>
              <a:rPr kumimoji="0" lang="it-IT" altLang="it-IT" sz="1800" b="1" i="0" u="sng" strike="noStrike" cap="none" normalizeH="0" baseline="0" dirty="0" err="1">
                <a:ln>
                  <a:noFill/>
                </a:ln>
                <a:solidFill>
                  <a:srgbClr val="41414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java.util.function.Predicate</a:t>
            </a:r>
            <a:r>
              <a:rPr kumimoji="0" lang="it-IT" altLang="it-IT" sz="1800" b="1" i="0" u="sng" strike="noStrike" cap="none" normalizeH="0" baseline="0" dirty="0">
                <a:ln>
                  <a:noFill/>
                </a:ln>
                <a:solidFill>
                  <a:srgbClr val="41414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41414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che definisce un solo metodo con firma </a:t>
            </a:r>
            <a:r>
              <a:rPr kumimoji="0" lang="it-IT" altLang="it-IT" sz="1800" b="1" i="0" u="sng" strike="noStrike" cap="none" normalizeH="0" baseline="0" dirty="0" err="1">
                <a:ln>
                  <a:noFill/>
                </a:ln>
                <a:solidFill>
                  <a:srgbClr val="41414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boolean</a:t>
            </a:r>
            <a:r>
              <a:rPr kumimoji="0" lang="it-IT" altLang="it-IT" sz="1800" b="1" i="0" u="sng" strike="noStrike" cap="none" normalizeH="0" baseline="0" dirty="0">
                <a:ln>
                  <a:noFill/>
                </a:ln>
                <a:solidFill>
                  <a:srgbClr val="41414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test(T </a:t>
            </a:r>
            <a:r>
              <a:rPr kumimoji="0" lang="it-IT" altLang="it-IT" sz="1800" b="1" i="0" u="sng" strike="noStrike" cap="none" normalizeH="0" baseline="0" dirty="0" err="1">
                <a:ln>
                  <a:noFill/>
                </a:ln>
                <a:solidFill>
                  <a:srgbClr val="41414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kumimoji="0" lang="it-IT" altLang="it-IT" sz="1800" b="1" i="0" u="sng" strike="noStrike" cap="none" normalizeH="0" baseline="0" dirty="0">
                <a:ln>
                  <a:noFill/>
                </a:ln>
                <a:solidFill>
                  <a:srgbClr val="41414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),</a:t>
            </a:r>
            <a:r>
              <a:rPr kumimoji="0" lang="it-IT" altLang="it-IT" sz="1800" b="1" i="0" u="none" strike="noStrike" cap="none" normalizeH="0" baseline="0" dirty="0">
                <a:ln>
                  <a:noFill/>
                </a:ln>
                <a:solidFill>
                  <a:srgbClr val="41414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41414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che riceve in ingresso un item della collezione e determina se filtrarlo o meno. </a:t>
            </a:r>
            <a:r>
              <a:rPr kumimoji="0" lang="it-IT" altLang="it-IT" sz="1800" b="0" i="0" u="sng" strike="noStrike" cap="none" normalizeH="0" baseline="0" dirty="0">
                <a:ln>
                  <a:noFill/>
                </a:ln>
                <a:solidFill>
                  <a:srgbClr val="41414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Solo gli oggetti che passano il test vengono processati nelle successive fasi di elaborazione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41414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endParaRPr lang="it-IT" sz="1200" dirty="0"/>
          </a:p>
          <a:p>
            <a:pPr algn="l" fontAlgn="base"/>
            <a:r>
              <a:rPr lang="en-US" sz="1600" b="0" i="0" dirty="0">
                <a:solidFill>
                  <a:srgbClr val="002D7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Stream</a:t>
            </a:r>
            <a:r>
              <a:rPr lang="en-US" sz="1600" b="0" i="0" dirty="0">
                <a:solidFill>
                  <a:srgbClr val="004ED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&lt;String&gt;</a:t>
            </a:r>
            <a:r>
              <a:rPr lang="en-US" sz="1600" b="0" i="0" dirty="0">
                <a:solidFill>
                  <a:srgbClr val="006FE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0" i="0" dirty="0" err="1">
                <a:solidFill>
                  <a:srgbClr val="002D7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filteredStream</a:t>
            </a:r>
            <a:r>
              <a:rPr lang="en-US" sz="1600" b="0" i="0" dirty="0">
                <a:solidFill>
                  <a:srgbClr val="006FE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1600" b="0" i="0" dirty="0" err="1">
                <a:solidFill>
                  <a:srgbClr val="002D7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stream</a:t>
            </a:r>
            <a:r>
              <a:rPr lang="en-US" sz="1600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sz="1600" b="0" i="0" dirty="0" err="1">
                <a:solidFill>
                  <a:srgbClr val="004ED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filter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600" b="0" i="0" dirty="0">
                <a:solidFill>
                  <a:srgbClr val="006FE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0" i="0" dirty="0">
                <a:solidFill>
                  <a:srgbClr val="80008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new</a:t>
            </a:r>
            <a:r>
              <a:rPr lang="en-US" sz="1600" b="0" i="0" dirty="0">
                <a:solidFill>
                  <a:srgbClr val="006FE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0" i="0" dirty="0">
                <a:solidFill>
                  <a:srgbClr val="002D7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Predicate</a:t>
            </a:r>
            <a:r>
              <a:rPr lang="en-US" sz="1600" b="0" i="0" dirty="0">
                <a:solidFill>
                  <a:srgbClr val="004ED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&lt;String&gt;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</a:t>
            </a:r>
            <a:r>
              <a:rPr lang="en-US" sz="1600" b="0" i="0" dirty="0">
                <a:solidFill>
                  <a:srgbClr val="006FE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{</a:t>
            </a:r>
            <a:endParaRPr lang="en-US" sz="1600" b="0" i="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 fontAlgn="base"/>
            <a:r>
              <a:rPr lang="en-US" sz="1600" b="0" i="0" dirty="0">
                <a:solidFill>
                  <a:srgbClr val="006FE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   </a:t>
            </a:r>
            <a:r>
              <a:rPr lang="en-US" sz="1600" b="0" i="1" dirty="0">
                <a:solidFill>
                  <a:srgbClr val="66666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@Override</a:t>
            </a:r>
            <a:endParaRPr lang="en-US" sz="1600" b="0" i="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 fontAlgn="base"/>
            <a:r>
              <a:rPr lang="en-US" sz="1600" b="0" i="0" dirty="0">
                <a:solidFill>
                  <a:srgbClr val="006FE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   </a:t>
            </a:r>
            <a:r>
              <a:rPr lang="en-US" sz="1600" b="0" i="0" dirty="0">
                <a:solidFill>
                  <a:srgbClr val="80008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public</a:t>
            </a:r>
            <a:r>
              <a:rPr lang="en-US" sz="1600" b="0" i="0" dirty="0">
                <a:solidFill>
                  <a:srgbClr val="006FE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0" i="0" dirty="0" err="1">
                <a:solidFill>
                  <a:srgbClr val="80008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boolean</a:t>
            </a:r>
            <a:r>
              <a:rPr lang="en-US" sz="1600" b="0" i="0" dirty="0">
                <a:solidFill>
                  <a:srgbClr val="006FE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0" i="0" dirty="0">
                <a:solidFill>
                  <a:srgbClr val="004ED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600" b="0" i="0" dirty="0">
                <a:solidFill>
                  <a:srgbClr val="80008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String</a:t>
            </a:r>
            <a:r>
              <a:rPr lang="en-US" sz="1600" b="0" i="0" dirty="0">
                <a:solidFill>
                  <a:srgbClr val="006FE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0" i="0" dirty="0">
                <a:solidFill>
                  <a:srgbClr val="002D7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sz="1600" b="0" i="0" dirty="0">
                <a:solidFill>
                  <a:srgbClr val="006FE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{</a:t>
            </a:r>
            <a:endParaRPr lang="en-US" sz="1600" b="0" i="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 fontAlgn="base"/>
            <a:r>
              <a:rPr lang="en-US" sz="1600" b="0" i="0" dirty="0">
                <a:solidFill>
                  <a:srgbClr val="006FE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       </a:t>
            </a:r>
            <a:r>
              <a:rPr lang="en-US" sz="1600" b="0" i="0" dirty="0">
                <a:solidFill>
                  <a:srgbClr val="80008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return</a:t>
            </a:r>
            <a:r>
              <a:rPr lang="en-US" sz="1600" b="0" i="0" dirty="0">
                <a:solidFill>
                  <a:srgbClr val="006FE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0" i="0" dirty="0" err="1">
                <a:solidFill>
                  <a:srgbClr val="002D7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</a:t>
            </a:r>
            <a:r>
              <a:rPr lang="en-US" sz="1600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sz="1600" b="0" i="0" dirty="0" err="1">
                <a:solidFill>
                  <a:srgbClr val="004ED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startsWith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600" b="0" i="0" dirty="0">
                <a:solidFill>
                  <a:srgbClr val="006FE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0" i="0" dirty="0">
                <a:solidFill>
                  <a:srgbClr val="008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"u"</a:t>
            </a:r>
            <a:r>
              <a:rPr lang="en-US" sz="1600" b="0" i="0" dirty="0">
                <a:solidFill>
                  <a:srgbClr val="006FE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);</a:t>
            </a:r>
            <a:endParaRPr lang="en-US" sz="1600" b="0" i="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 fontAlgn="base"/>
            <a:r>
              <a:rPr lang="en-US" sz="1600" b="0" i="0" dirty="0">
                <a:solidFill>
                  <a:srgbClr val="006FE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   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en-US" sz="1600" b="0" i="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 fontAlgn="base"/>
            <a:r>
              <a:rPr lang="en-US" sz="16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});</a:t>
            </a:r>
          </a:p>
          <a:p>
            <a:pPr algn="l" fontAlgn="base"/>
            <a:r>
              <a:rPr lang="en-US" sz="1600" dirty="0">
                <a:solidFill>
                  <a:srgbClr val="33333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-US" sz="1600" dirty="0" err="1">
                <a:solidFill>
                  <a:srgbClr val="33333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oppure</a:t>
            </a:r>
            <a:endParaRPr lang="en-US" sz="1600" dirty="0">
              <a:solidFill>
                <a:srgbClr val="333333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 fontAlgn="base"/>
            <a:endParaRPr lang="en-US" sz="1200" b="0" i="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b="0" i="0" dirty="0">
                <a:solidFill>
                  <a:srgbClr val="002D7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Stream</a:t>
            </a:r>
            <a:r>
              <a:rPr lang="en-US" sz="1600" b="0" i="0" dirty="0">
                <a:solidFill>
                  <a:srgbClr val="004ED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&lt;String&gt;</a:t>
            </a:r>
            <a:r>
              <a:rPr lang="en-US" sz="1600" b="0" i="0" dirty="0">
                <a:solidFill>
                  <a:srgbClr val="006FE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0" i="0" dirty="0" err="1">
                <a:solidFill>
                  <a:srgbClr val="002D7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filteredStream</a:t>
            </a:r>
            <a:r>
              <a:rPr lang="en-US" sz="1600" b="0" i="0" dirty="0">
                <a:solidFill>
                  <a:srgbClr val="006FE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1600" b="0" i="0" dirty="0" err="1">
                <a:solidFill>
                  <a:srgbClr val="002D7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stream</a:t>
            </a:r>
            <a:r>
              <a:rPr lang="en-US" sz="1600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sz="1600" b="0" i="0" dirty="0" err="1">
                <a:solidFill>
                  <a:srgbClr val="004ED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filter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(str -&gt; </a:t>
            </a:r>
            <a:r>
              <a:rPr lang="en-US" sz="1600" b="0" i="0" dirty="0" err="1">
                <a:solidFill>
                  <a:srgbClr val="002D7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</a:t>
            </a:r>
            <a:r>
              <a:rPr lang="en-US" sz="1600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sz="1600" b="0" i="0" dirty="0" err="1">
                <a:solidFill>
                  <a:srgbClr val="004ED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startsWith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600" b="0" i="0" dirty="0">
                <a:solidFill>
                  <a:srgbClr val="006FE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0" i="0" dirty="0">
                <a:solidFill>
                  <a:srgbClr val="008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"u"</a:t>
            </a:r>
            <a:r>
              <a:rPr lang="en-US" sz="1600" b="0" i="0" dirty="0">
                <a:solidFill>
                  <a:srgbClr val="006FE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));</a:t>
            </a:r>
            <a:endParaRPr lang="it-IT" sz="1600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0BDD404D-C486-F2F7-E862-E924677E52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5F66F2-C5ED-441B-A354-B80FD69D2F83}" type="slidenum">
              <a:rPr lang="it-IT" smtClean="0"/>
              <a:pPr/>
              <a:t>12</a:t>
            </a:fld>
            <a:endParaRPr lang="it-IT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52A976A5-51B9-08D2-A00A-4D3A3C83B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Operazioni di Configurazione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44F8CBF-6772-63D8-33AF-6792D3467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1967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6832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8784F43B-A74B-AFC4-D4E7-EA446754D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Mapping</a:t>
            </a:r>
          </a:p>
          <a:p>
            <a:pPr>
              <a:spcBef>
                <a:spcPct val="0"/>
              </a:spcBef>
              <a:buClrTx/>
              <a:buSzTx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41414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L’operazione di mapping consiste nel </a:t>
            </a:r>
            <a:r>
              <a:rPr kumimoji="0" lang="it-IT" altLang="it-IT" sz="1600" b="0" i="0" u="sng" strike="noStrike" cap="none" normalizeH="0" baseline="0" dirty="0">
                <a:ln>
                  <a:noFill/>
                </a:ln>
                <a:solidFill>
                  <a:srgbClr val="41414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mappare gli oggetti della collezione in altri oggetti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41414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 essi derivati. Allo scopo l’oggetto Stream espone il metodo </a:t>
            </a:r>
            <a:r>
              <a:rPr kumimoji="0" lang="it-IT" altLang="it-IT" sz="1600" b="1" i="0" u="none" strike="noStrike" cap="none" normalizeH="0" baseline="0" dirty="0" err="1">
                <a:ln>
                  <a:noFill/>
                </a:ln>
                <a:solidFill>
                  <a:srgbClr val="41414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map</a:t>
            </a:r>
            <a:r>
              <a:rPr kumimoji="0" lang="it-IT" altLang="it-IT" sz="1600" b="1" i="0" u="none" strike="noStrike" cap="none" normalizeH="0" baseline="0" dirty="0">
                <a:ln>
                  <a:noFill/>
                </a:ln>
                <a:solidFill>
                  <a:srgbClr val="41414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41414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che </a:t>
            </a:r>
            <a:r>
              <a:rPr kumimoji="0" lang="it-IT" altLang="it-IT" sz="1600" b="0" i="0" u="sng" strike="noStrike" cap="none" normalizeH="0" baseline="0" dirty="0">
                <a:ln>
                  <a:noFill/>
                </a:ln>
                <a:solidFill>
                  <a:srgbClr val="41414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riceve in ingresso un oggetto che implementa l’interfaccia </a:t>
            </a:r>
            <a:r>
              <a:rPr kumimoji="0" lang="it-IT" altLang="it-IT" sz="1600" b="0" i="0" u="sng" strike="noStrike" cap="none" normalizeH="0" baseline="0" dirty="0" err="1">
                <a:ln>
                  <a:noFill/>
                </a:ln>
                <a:solidFill>
                  <a:srgbClr val="41414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java.util.function.Function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41414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Tale interfaccia </a:t>
            </a:r>
            <a:r>
              <a:rPr kumimoji="0" lang="it-IT" sz="1600" b="1" i="0" u="sng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  <a:r>
              <a:rPr kumimoji="0" lang="it-IT" sz="1600" b="1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&lt;T,R&gt; </a:t>
            </a:r>
            <a:r>
              <a:rPr kumimoji="0" lang="it-IT" sz="1600" b="0" i="0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contiene il metodo </a:t>
            </a:r>
            <a:r>
              <a:rPr kumimoji="0" lang="it-IT" sz="1600" b="1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 </a:t>
            </a:r>
            <a:r>
              <a:rPr kumimoji="0" lang="it-IT" sz="1600" b="1" i="0" u="sng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apply</a:t>
            </a:r>
            <a:r>
              <a:rPr kumimoji="0" lang="it-IT" sz="1600" b="1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(T </a:t>
            </a:r>
            <a:r>
              <a:rPr kumimoji="0" lang="it-IT" sz="1600" b="1" i="0" u="sng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</a:t>
            </a:r>
            <a:r>
              <a:rPr kumimoji="0" lang="it-IT" sz="1600" b="1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  <a:r>
              <a:rPr lang="it-IT" sz="1600" u="sng" kern="120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Calibri" panose="020F0502020204030204"/>
              </a:rPr>
              <a:t>,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41414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che esegue il lavoro di mapping vero e proprio. </a:t>
            </a:r>
            <a:endParaRPr kumimoji="0" lang="it-IT" altLang="it-IT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it-IT" sz="1200" dirty="0"/>
          </a:p>
          <a:p>
            <a:pPr algn="l" fontAlgn="base"/>
            <a:r>
              <a:rPr lang="it-IT" sz="1600" b="0" i="0" dirty="0">
                <a:solidFill>
                  <a:srgbClr val="002D7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Stream</a:t>
            </a:r>
            <a:r>
              <a:rPr lang="it-IT" sz="1600" b="0" i="0" dirty="0">
                <a:solidFill>
                  <a:srgbClr val="004ED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it-IT" sz="1600" b="0" i="0" dirty="0" err="1">
                <a:solidFill>
                  <a:srgbClr val="004ED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Integer</a:t>
            </a:r>
            <a:r>
              <a:rPr lang="it-IT" sz="1600" b="0" i="0" dirty="0">
                <a:solidFill>
                  <a:srgbClr val="004ED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it-IT" sz="1600" b="0" i="0" dirty="0">
                <a:solidFill>
                  <a:srgbClr val="006FE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600" b="0" i="0" dirty="0" err="1">
                <a:solidFill>
                  <a:srgbClr val="002D7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mappedStream</a:t>
            </a:r>
            <a:r>
              <a:rPr lang="it-IT" sz="1600" b="0" i="0" dirty="0">
                <a:solidFill>
                  <a:srgbClr val="006FE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it-IT" sz="1600" b="0" i="0" dirty="0" err="1">
                <a:solidFill>
                  <a:srgbClr val="002D7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filteredStream</a:t>
            </a:r>
            <a:r>
              <a:rPr lang="it-IT" sz="1600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it-IT" sz="1600" b="0" i="0" dirty="0" err="1">
                <a:solidFill>
                  <a:srgbClr val="004ED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map</a:t>
            </a:r>
            <a:r>
              <a:rPr lang="it-IT" sz="16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it-IT" sz="1600" b="0" i="0" dirty="0">
                <a:solidFill>
                  <a:srgbClr val="80008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new</a:t>
            </a:r>
            <a:r>
              <a:rPr lang="it-IT" sz="1600" b="0" i="0" dirty="0">
                <a:solidFill>
                  <a:srgbClr val="006FE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600" b="0" i="0" dirty="0" err="1">
                <a:solidFill>
                  <a:srgbClr val="80008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Function</a:t>
            </a:r>
            <a:r>
              <a:rPr lang="it-IT" sz="1600" b="0" i="0" dirty="0">
                <a:solidFill>
                  <a:srgbClr val="006FE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it-IT" sz="1600" b="0" i="0" dirty="0" err="1">
                <a:solidFill>
                  <a:srgbClr val="80008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String</a:t>
            </a:r>
            <a:r>
              <a:rPr lang="it-IT" sz="1600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it-IT" sz="1600" b="0" i="0" dirty="0" err="1">
                <a:solidFill>
                  <a:srgbClr val="80008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Integer</a:t>
            </a:r>
            <a:r>
              <a:rPr lang="it-IT" sz="1600" b="0" i="0" dirty="0">
                <a:solidFill>
                  <a:srgbClr val="006FE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it-IT" sz="16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</a:t>
            </a:r>
            <a:r>
              <a:rPr lang="it-IT" sz="1600" b="0" i="0" dirty="0">
                <a:solidFill>
                  <a:srgbClr val="006FE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6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{</a:t>
            </a:r>
            <a:endParaRPr lang="it-IT" sz="1600" b="0" i="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 fontAlgn="base"/>
            <a:r>
              <a:rPr lang="it-IT" sz="1600" b="0" i="0" dirty="0">
                <a:solidFill>
                  <a:srgbClr val="006FE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   </a:t>
            </a:r>
            <a:r>
              <a:rPr lang="it-IT" sz="1600" b="0" i="1" dirty="0">
                <a:solidFill>
                  <a:srgbClr val="66666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@Override</a:t>
            </a:r>
            <a:endParaRPr lang="it-IT" sz="1600" b="0" i="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 fontAlgn="base"/>
            <a:r>
              <a:rPr lang="it-IT" sz="1600" b="0" i="0" dirty="0">
                <a:solidFill>
                  <a:srgbClr val="006FE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   </a:t>
            </a:r>
            <a:r>
              <a:rPr lang="it-IT" sz="1600" b="0" i="0" dirty="0">
                <a:solidFill>
                  <a:srgbClr val="80008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public</a:t>
            </a:r>
            <a:r>
              <a:rPr lang="it-IT" sz="1600" b="0" i="0" dirty="0">
                <a:solidFill>
                  <a:srgbClr val="006FE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600" b="0" i="0" dirty="0" err="1">
                <a:solidFill>
                  <a:srgbClr val="80008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Integer</a:t>
            </a:r>
            <a:r>
              <a:rPr lang="it-IT" sz="1600" b="0" i="0" dirty="0">
                <a:solidFill>
                  <a:srgbClr val="006FE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600" b="0" i="0" dirty="0" err="1">
                <a:solidFill>
                  <a:srgbClr val="004ED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apply</a:t>
            </a:r>
            <a:r>
              <a:rPr lang="it-IT" sz="16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it-IT" sz="1600" b="0" i="0" dirty="0" err="1">
                <a:solidFill>
                  <a:srgbClr val="80008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String</a:t>
            </a:r>
            <a:r>
              <a:rPr lang="it-IT" sz="1600" b="0" i="0" dirty="0">
                <a:solidFill>
                  <a:srgbClr val="006FE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600" b="0" i="0" dirty="0" err="1">
                <a:solidFill>
                  <a:srgbClr val="002D7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</a:t>
            </a:r>
            <a:r>
              <a:rPr lang="it-IT" sz="16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it-IT" sz="1600" b="0" i="0" dirty="0">
                <a:solidFill>
                  <a:srgbClr val="006FE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6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{</a:t>
            </a:r>
            <a:endParaRPr lang="it-IT" sz="1600" b="0" i="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 fontAlgn="base"/>
            <a:r>
              <a:rPr lang="it-IT" sz="1600" b="0" i="0" dirty="0">
                <a:solidFill>
                  <a:srgbClr val="006FE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       </a:t>
            </a:r>
            <a:r>
              <a:rPr lang="it-IT" sz="1600" b="0" i="0" dirty="0" err="1">
                <a:solidFill>
                  <a:srgbClr val="80008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return</a:t>
            </a:r>
            <a:r>
              <a:rPr lang="it-IT" sz="1600" b="0" i="0" dirty="0">
                <a:solidFill>
                  <a:srgbClr val="006FE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600" b="0" i="0" dirty="0" err="1">
                <a:solidFill>
                  <a:srgbClr val="002D7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</a:t>
            </a:r>
            <a:r>
              <a:rPr lang="it-IT" sz="1600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it-IT" sz="1600" b="0" i="0" dirty="0" err="1">
                <a:solidFill>
                  <a:srgbClr val="004ED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length</a:t>
            </a:r>
            <a:r>
              <a:rPr lang="it-IT" sz="16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();</a:t>
            </a:r>
            <a:endParaRPr lang="it-IT" sz="1600" b="0" i="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 fontAlgn="base"/>
            <a:r>
              <a:rPr lang="it-IT" sz="1600" b="0" i="0" dirty="0">
                <a:solidFill>
                  <a:srgbClr val="006FE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   </a:t>
            </a:r>
            <a:r>
              <a:rPr lang="it-IT" sz="16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it-IT" sz="1600" b="0" i="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 fontAlgn="base"/>
            <a:r>
              <a:rPr lang="it-IT" sz="16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});</a:t>
            </a:r>
            <a:endParaRPr lang="it-IT" sz="1600" b="0" i="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 fontAlgn="base"/>
            <a:r>
              <a:rPr lang="en-US" sz="1600" dirty="0">
                <a:solidFill>
                  <a:srgbClr val="33333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-US" sz="1600" dirty="0" err="1">
                <a:solidFill>
                  <a:srgbClr val="33333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oppure</a:t>
            </a:r>
            <a:endParaRPr lang="en-US" sz="1600" dirty="0">
              <a:solidFill>
                <a:srgbClr val="333333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 fontAlgn="base"/>
            <a:endParaRPr lang="en-US" sz="1200" b="0" i="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it-IT" sz="1600" b="0" i="0" dirty="0">
                <a:solidFill>
                  <a:srgbClr val="002D7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Stream</a:t>
            </a:r>
            <a:r>
              <a:rPr lang="it-IT" sz="1600" b="0" i="0" dirty="0">
                <a:solidFill>
                  <a:srgbClr val="004ED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it-IT" sz="1600" b="0" i="0" dirty="0" err="1">
                <a:solidFill>
                  <a:srgbClr val="004ED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Integer</a:t>
            </a:r>
            <a:r>
              <a:rPr lang="it-IT" sz="1600" b="0" i="0" dirty="0">
                <a:solidFill>
                  <a:srgbClr val="004ED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it-IT" sz="1600" b="0" i="0" dirty="0">
                <a:solidFill>
                  <a:srgbClr val="006FE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600" b="0" i="0" dirty="0" err="1">
                <a:solidFill>
                  <a:srgbClr val="002D7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mappedStream</a:t>
            </a:r>
            <a:r>
              <a:rPr lang="it-IT" sz="1600" b="0" i="0" dirty="0">
                <a:solidFill>
                  <a:srgbClr val="006FE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it-IT" sz="1600" b="0" i="0" dirty="0" err="1">
                <a:solidFill>
                  <a:srgbClr val="002D7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filteredStream</a:t>
            </a:r>
            <a:r>
              <a:rPr lang="it-IT" sz="1600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it-IT" sz="1600" b="0" i="0" dirty="0" err="1">
                <a:solidFill>
                  <a:srgbClr val="004ED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map</a:t>
            </a:r>
            <a:r>
              <a:rPr lang="it-IT" sz="16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 -&gt; </a:t>
            </a:r>
            <a:r>
              <a:rPr lang="it-IT" sz="1600" b="0" i="0" dirty="0">
                <a:solidFill>
                  <a:srgbClr val="006FE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6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{</a:t>
            </a:r>
            <a:r>
              <a:rPr lang="it-IT" sz="1600" b="0" i="0" dirty="0" err="1">
                <a:solidFill>
                  <a:srgbClr val="002D7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</a:t>
            </a:r>
            <a:r>
              <a:rPr lang="it-IT" sz="1600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it-IT" sz="1600" b="0" i="0" dirty="0" err="1">
                <a:solidFill>
                  <a:srgbClr val="004ED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length</a:t>
            </a:r>
            <a:r>
              <a:rPr lang="it-IT" sz="16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()});</a:t>
            </a:r>
            <a:endParaRPr lang="it-IT" sz="1600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0BDD404D-C486-F2F7-E862-E924677E52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5F66F2-C5ED-441B-A354-B80FD69D2F83}" type="slidenum">
              <a:rPr lang="it-IT" smtClean="0"/>
              <a:pPr/>
              <a:t>13</a:t>
            </a:fld>
            <a:endParaRPr lang="it-IT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52A976A5-51B9-08D2-A00A-4D3A3C83B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Operazioni di Configurazione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44F8CBF-6772-63D8-33AF-6792D3467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1967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7437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8784F43B-A74B-AFC4-D4E7-EA446754D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596" y="1340768"/>
            <a:ext cx="8305800" cy="4876800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it-IT" sz="160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Alcuni metodi:</a:t>
            </a:r>
            <a:endParaRPr lang="it-IT" sz="1600" b="1" i="0" dirty="0">
              <a:solidFill>
                <a:srgbClr val="22222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 fontAlgn="base"/>
            <a:r>
              <a:rPr lang="it-IT" sz="1600" b="1" i="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Limit</a:t>
            </a:r>
          </a:p>
          <a:p>
            <a:pPr algn="just" fontAlgn="base"/>
            <a:r>
              <a:rPr lang="it-IT" sz="1600" b="0" i="0" dirty="0">
                <a:solidFill>
                  <a:srgbClr val="41414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Consente di </a:t>
            </a:r>
            <a:r>
              <a:rPr lang="it-IT" sz="1600" b="0" i="0" u="sng" dirty="0">
                <a:solidFill>
                  <a:srgbClr val="41414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ridurre la dimensione dello stream </a:t>
            </a:r>
            <a:r>
              <a:rPr lang="it-IT" sz="1600" b="0" i="0" dirty="0">
                <a:solidFill>
                  <a:srgbClr val="41414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 un valore massimo specificato eliminando gli item in eccesso.</a:t>
            </a:r>
          </a:p>
          <a:p>
            <a:pPr algn="just" fontAlgn="base"/>
            <a:r>
              <a:rPr lang="en-US" sz="1600" b="0" i="0" dirty="0">
                <a:solidFill>
                  <a:srgbClr val="002D7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Stream</a:t>
            </a:r>
            <a:r>
              <a:rPr lang="en-US" sz="1600" b="0" i="0" dirty="0">
                <a:solidFill>
                  <a:srgbClr val="004ED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&lt;String&gt;</a:t>
            </a:r>
            <a:r>
              <a:rPr lang="en-US" sz="1600" b="0" i="0" dirty="0">
                <a:solidFill>
                  <a:srgbClr val="006FE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0" i="0" dirty="0" err="1">
                <a:solidFill>
                  <a:srgbClr val="002D7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limitedStream</a:t>
            </a:r>
            <a:r>
              <a:rPr lang="en-US" sz="1600" b="0" i="0" dirty="0">
                <a:solidFill>
                  <a:srgbClr val="006FE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1600" b="0" i="0" dirty="0" err="1">
                <a:solidFill>
                  <a:srgbClr val="002D7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mappedStream</a:t>
            </a:r>
            <a:r>
              <a:rPr lang="en-US" sz="1600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sz="1600" b="0" i="0" dirty="0" err="1">
                <a:solidFill>
                  <a:srgbClr val="004ED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limit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600" b="0" i="0" dirty="0">
                <a:solidFill>
                  <a:srgbClr val="006FE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0" i="0" dirty="0">
                <a:solidFill>
                  <a:srgbClr val="CE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600" b="0" i="0" dirty="0">
                <a:solidFill>
                  <a:srgbClr val="006FE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);</a:t>
            </a:r>
            <a:endParaRPr lang="it-IT" sz="1600" b="0" i="0" dirty="0">
              <a:solidFill>
                <a:srgbClr val="41414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 fontAlgn="base"/>
            <a:endParaRPr lang="it-IT" sz="1600" dirty="0">
              <a:solidFill>
                <a:srgbClr val="41414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1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Sorted</a:t>
            </a:r>
            <a:endParaRPr kumimoji="0" lang="it-IT" altLang="it-IT" sz="1600" b="1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41414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Il metodo consiste di </a:t>
            </a:r>
            <a:r>
              <a:rPr kumimoji="0" lang="it-IT" altLang="it-IT" sz="1600" b="0" i="0" u="sng" strike="noStrike" cap="none" normalizeH="0" baseline="0" dirty="0">
                <a:ln>
                  <a:noFill/>
                </a:ln>
                <a:solidFill>
                  <a:srgbClr val="41414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ordinare lo stream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41414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Può essere utilizzato senza parametri e quindi l’ordinamento sarà quello naturale associato al tipo di elementi dello strema, oppure può accettare un oggetto di tipo 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41414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Comparator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41414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457200" lvl="1" indent="0">
              <a:buNone/>
            </a:pPr>
            <a:r>
              <a:rPr lang="it-IT" sz="1600" b="0" i="0" dirty="0">
                <a:solidFill>
                  <a:srgbClr val="002D7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Stream</a:t>
            </a:r>
            <a:r>
              <a:rPr lang="it-IT" sz="1600" b="0" i="0" dirty="0">
                <a:solidFill>
                  <a:srgbClr val="004ED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it-IT" sz="1600" b="0" i="0" dirty="0" err="1">
                <a:solidFill>
                  <a:srgbClr val="004ED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String</a:t>
            </a:r>
            <a:r>
              <a:rPr lang="it-IT" sz="1600" b="0" i="0" dirty="0">
                <a:solidFill>
                  <a:srgbClr val="004ED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it-IT" sz="1600" b="0" i="0" dirty="0">
                <a:solidFill>
                  <a:srgbClr val="006FE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600" b="0" i="0" dirty="0" err="1">
                <a:solidFill>
                  <a:srgbClr val="002D7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sordedStream</a:t>
            </a:r>
            <a:r>
              <a:rPr lang="it-IT" sz="1600" b="0" i="0" dirty="0">
                <a:solidFill>
                  <a:srgbClr val="006FE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it-IT" sz="1600" b="0" i="0" dirty="0" err="1">
                <a:solidFill>
                  <a:srgbClr val="002D7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stream</a:t>
            </a:r>
            <a:r>
              <a:rPr lang="it-IT" sz="1600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it-IT" sz="1600" b="0" i="0" dirty="0" err="1">
                <a:solidFill>
                  <a:srgbClr val="004ED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sorted</a:t>
            </a:r>
            <a:r>
              <a:rPr lang="it-IT" sz="16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it-IT" sz="1600" b="0" i="0" dirty="0">
                <a:solidFill>
                  <a:srgbClr val="006FE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600" b="0" i="0" dirty="0">
                <a:solidFill>
                  <a:srgbClr val="80008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new</a:t>
            </a:r>
            <a:r>
              <a:rPr lang="it-IT" sz="1600" b="0" i="0" dirty="0">
                <a:solidFill>
                  <a:srgbClr val="006FE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600" b="0" i="0" dirty="0" err="1">
                <a:solidFill>
                  <a:srgbClr val="002D7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Comparator</a:t>
            </a:r>
            <a:r>
              <a:rPr lang="it-IT" sz="1600" b="0" i="0" dirty="0">
                <a:solidFill>
                  <a:srgbClr val="004ED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it-IT" sz="1600" b="0" i="0" dirty="0" err="1">
                <a:solidFill>
                  <a:srgbClr val="004ED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String</a:t>
            </a:r>
            <a:r>
              <a:rPr lang="it-IT" sz="1600" b="0" i="0" dirty="0">
                <a:solidFill>
                  <a:srgbClr val="004ED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it-IT" sz="16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</a:t>
            </a:r>
            <a:r>
              <a:rPr lang="it-IT" sz="1600" b="0" i="0" dirty="0">
                <a:solidFill>
                  <a:srgbClr val="006FE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6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{</a:t>
            </a:r>
            <a:endParaRPr lang="it-IT" sz="1600" b="0" i="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r>
              <a:rPr lang="it-IT" sz="1600" b="0" i="0" dirty="0">
                <a:solidFill>
                  <a:srgbClr val="006FE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   </a:t>
            </a:r>
            <a:r>
              <a:rPr lang="it-IT" sz="1600" b="0" i="1" dirty="0">
                <a:solidFill>
                  <a:srgbClr val="66666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@Override</a:t>
            </a:r>
            <a:endParaRPr lang="it-IT" sz="1600" b="0" i="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r>
              <a:rPr lang="it-IT" sz="1600" b="0" i="0" dirty="0">
                <a:solidFill>
                  <a:srgbClr val="006FE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   </a:t>
            </a:r>
            <a:r>
              <a:rPr lang="it-IT" sz="1600" b="0" i="0" dirty="0">
                <a:solidFill>
                  <a:srgbClr val="80008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public</a:t>
            </a:r>
            <a:r>
              <a:rPr lang="it-IT" sz="1600" b="0" i="0" dirty="0">
                <a:solidFill>
                  <a:srgbClr val="006FE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600" b="0" i="0" dirty="0" err="1">
                <a:solidFill>
                  <a:srgbClr val="80008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it-IT" sz="1600" b="0" i="0" dirty="0">
                <a:solidFill>
                  <a:srgbClr val="006FE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600" b="0" i="0" dirty="0">
                <a:solidFill>
                  <a:srgbClr val="004ED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compare</a:t>
            </a:r>
            <a:r>
              <a:rPr lang="it-IT" sz="16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it-IT" sz="1600" b="0" i="0" dirty="0" err="1">
                <a:solidFill>
                  <a:srgbClr val="80008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String</a:t>
            </a:r>
            <a:r>
              <a:rPr lang="it-IT" sz="1600" b="0" i="0" dirty="0">
                <a:solidFill>
                  <a:srgbClr val="006FE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600" b="0" i="0" dirty="0">
                <a:solidFill>
                  <a:srgbClr val="002D7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item1</a:t>
            </a:r>
            <a:r>
              <a:rPr lang="it-IT" sz="16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it-IT" sz="1600" b="0" i="0" dirty="0">
                <a:solidFill>
                  <a:srgbClr val="006FE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600" b="0" i="0" dirty="0" err="1">
                <a:solidFill>
                  <a:srgbClr val="80008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String</a:t>
            </a:r>
            <a:r>
              <a:rPr lang="it-IT" sz="1600" b="0" i="0" dirty="0">
                <a:solidFill>
                  <a:srgbClr val="006FE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600" b="0" i="0" dirty="0">
                <a:solidFill>
                  <a:srgbClr val="002D7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item2</a:t>
            </a:r>
            <a:r>
              <a:rPr lang="it-IT" sz="16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it-IT" sz="1600" b="0" i="0" dirty="0">
                <a:solidFill>
                  <a:srgbClr val="006FE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6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{</a:t>
            </a:r>
            <a:endParaRPr lang="it-IT" sz="1600" b="0" i="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r>
              <a:rPr lang="it-IT" sz="1600" b="0" i="0" dirty="0">
                <a:solidFill>
                  <a:srgbClr val="006FE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       </a:t>
            </a:r>
            <a:r>
              <a:rPr lang="it-IT" sz="1600" b="0" i="0" dirty="0" err="1">
                <a:solidFill>
                  <a:srgbClr val="80008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return</a:t>
            </a:r>
            <a:r>
              <a:rPr lang="it-IT" sz="1600" b="0" i="0" dirty="0">
                <a:solidFill>
                  <a:srgbClr val="006FE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600" b="0" i="0" dirty="0" err="1">
                <a:solidFill>
                  <a:srgbClr val="80008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Integer</a:t>
            </a:r>
            <a:r>
              <a:rPr lang="it-IT" sz="1600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it-IT" sz="1600" b="0" i="0" dirty="0" err="1">
                <a:solidFill>
                  <a:srgbClr val="004ED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valueOf</a:t>
            </a:r>
            <a:r>
              <a:rPr lang="it-IT" sz="16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it-IT" sz="1600" b="0" i="0" dirty="0">
                <a:solidFill>
                  <a:srgbClr val="006FE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600" b="0" i="0" dirty="0">
                <a:solidFill>
                  <a:srgbClr val="002D7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item1</a:t>
            </a:r>
            <a:r>
              <a:rPr lang="it-IT" sz="16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it-IT" sz="1600" b="0" i="0" dirty="0">
                <a:solidFill>
                  <a:srgbClr val="004ED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length</a:t>
            </a:r>
            <a:r>
              <a:rPr lang="it-IT" sz="16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</a:t>
            </a:r>
            <a:r>
              <a:rPr lang="it-IT" sz="1600" b="0" i="0" dirty="0">
                <a:solidFill>
                  <a:srgbClr val="006FE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6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).</a:t>
            </a:r>
            <a:r>
              <a:rPr lang="it-IT" sz="1600" b="0" i="0" dirty="0" err="1">
                <a:solidFill>
                  <a:srgbClr val="004ED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compareTo</a:t>
            </a:r>
            <a:r>
              <a:rPr lang="it-IT" sz="16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it-IT" sz="1600" b="0" i="0" dirty="0">
                <a:solidFill>
                  <a:srgbClr val="006FE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600" b="0" i="0" dirty="0" err="1">
                <a:solidFill>
                  <a:srgbClr val="80008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Integer</a:t>
            </a:r>
            <a:r>
              <a:rPr lang="it-IT" sz="1600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it-IT" sz="1600" b="0" i="0" dirty="0" err="1">
                <a:solidFill>
                  <a:srgbClr val="004ED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valueOf</a:t>
            </a:r>
            <a:r>
              <a:rPr lang="it-IT" sz="16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it-IT" sz="1600" b="0" i="0" dirty="0">
                <a:solidFill>
                  <a:srgbClr val="006FE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600" b="0" i="0" dirty="0">
                <a:solidFill>
                  <a:srgbClr val="002D7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item2</a:t>
            </a:r>
            <a:r>
              <a:rPr lang="it-IT" sz="16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it-IT" sz="1600" b="0" i="0" dirty="0">
                <a:solidFill>
                  <a:srgbClr val="004ED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length</a:t>
            </a:r>
            <a:r>
              <a:rPr lang="it-IT" sz="16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</a:t>
            </a:r>
            <a:r>
              <a:rPr lang="it-IT" sz="1600" b="0" i="0" dirty="0">
                <a:solidFill>
                  <a:srgbClr val="006FE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6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it-IT" sz="1600" b="0" i="0" dirty="0">
                <a:solidFill>
                  <a:srgbClr val="006FE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6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);</a:t>
            </a:r>
            <a:endParaRPr lang="it-IT" sz="1600" b="0" i="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r>
              <a:rPr lang="it-IT" sz="1600" b="0" i="0" dirty="0">
                <a:solidFill>
                  <a:srgbClr val="006FE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   </a:t>
            </a:r>
            <a:r>
              <a:rPr lang="it-IT" sz="16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it-IT" sz="1600" b="0" i="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r>
              <a:rPr lang="it-IT" sz="16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});</a:t>
            </a:r>
            <a:endParaRPr lang="it-IT" sz="1600" b="0" i="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just" fontAlgn="base"/>
            <a:endParaRPr lang="it-IT" b="0" i="0" dirty="0">
              <a:solidFill>
                <a:srgbClr val="414141"/>
              </a:solidFill>
              <a:effectLst/>
              <a:latin typeface="Roboto" panose="02000000000000000000" pitchFamily="2" charset="0"/>
            </a:endParaRPr>
          </a:p>
          <a:p>
            <a:endParaRPr lang="it-IT" b="1" dirty="0">
              <a:solidFill>
                <a:srgbClr val="222222"/>
              </a:solidFill>
              <a:latin typeface="Roboto" panose="02000000000000000000" pitchFamily="2" charset="0"/>
            </a:endParaRPr>
          </a:p>
          <a:p>
            <a:endParaRPr lang="it-IT" b="1" i="0" dirty="0">
              <a:solidFill>
                <a:srgbClr val="222222"/>
              </a:solidFill>
              <a:effectLst/>
              <a:latin typeface="Roboto" panose="02000000000000000000" pitchFamily="2" charset="0"/>
            </a:endParaRPr>
          </a:p>
          <a:p>
            <a:endParaRPr lang="it-IT" b="1" i="0" dirty="0">
              <a:solidFill>
                <a:srgbClr val="222222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0BDD404D-C486-F2F7-E862-E924677E52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5F66F2-C5ED-441B-A354-B80FD69D2F83}" type="slidenum">
              <a:rPr lang="it-IT" smtClean="0"/>
              <a:pPr/>
              <a:t>14</a:t>
            </a:fld>
            <a:endParaRPr lang="it-IT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52A976A5-51B9-08D2-A00A-4D3A3C83B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Operazioni di Elaborazione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44F8CBF-6772-63D8-33AF-6792D3467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1967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CA67BF67-2EDA-1999-5589-2C06C5C24C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367" y="2425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5521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614E5B3D-5EE8-3AD0-87A4-5D07DF1F3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Void </a:t>
            </a:r>
            <a:r>
              <a:rPr lang="it-IT" sz="1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forEach</a:t>
            </a:r>
            <a:r>
              <a:rPr lang="it-IT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(Consumer)</a:t>
            </a:r>
          </a:p>
          <a:p>
            <a:pPr marL="1028700" lvl="1">
              <a:buFont typeface="Wingdings" panose="05000000000000000000" pitchFamily="2" charset="2"/>
              <a:buChar char="Ø"/>
            </a:pPr>
            <a:r>
              <a:rPr lang="it-IT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Modo semplice per eseguire il </a:t>
            </a:r>
            <a:r>
              <a:rPr lang="it-IT" sz="1600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loop sugli elementi Stream</a:t>
            </a:r>
          </a:p>
          <a:p>
            <a:pPr marL="1028700" lvl="1">
              <a:buFont typeface="Wingdings" panose="05000000000000000000" pitchFamily="2" charset="2"/>
              <a:buChar char="Ø"/>
            </a:pPr>
            <a:r>
              <a:rPr lang="it-IT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Come argomento ha una </a:t>
            </a:r>
            <a:r>
              <a:rPr lang="it-IT" sz="1600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lambda che viene chiamato su ogni elemento dello Stream</a:t>
            </a:r>
          </a:p>
          <a:p>
            <a:pPr marL="1028700" lvl="1">
              <a:buFont typeface="Wingdings" panose="05000000000000000000" pitchFamily="2" charset="2"/>
              <a:buChar char="Ø"/>
            </a:pPr>
            <a:r>
              <a:rPr lang="it-IT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Il metodo </a:t>
            </a:r>
            <a:r>
              <a:rPr lang="it-IT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peek</a:t>
            </a:r>
            <a:r>
              <a:rPr lang="it-IT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correlato fa esattamente la stessa cosa, ma restituisce lo Stream originale</a:t>
            </a:r>
          </a:p>
          <a:p>
            <a:pPr marL="0" indent="0">
              <a:buNone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pPr marL="0" indent="0">
              <a:buNone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List&lt;Employee&gt; employees =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getEmployees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();</a:t>
            </a:r>
          </a:p>
          <a:p>
            <a:pPr marL="0" indent="0">
              <a:buNone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for(Employee e: employees) {</a:t>
            </a:r>
          </a:p>
          <a:p>
            <a:pPr marL="0" indent="0">
              <a:buNone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e.setSalary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e.getSalary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 * 11/10);</a:t>
            </a:r>
          </a:p>
          <a:p>
            <a:pPr marL="0" indent="0">
              <a:buNone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}</a:t>
            </a:r>
          </a:p>
          <a:p>
            <a:pPr marL="0" indent="0">
              <a:buNone/>
            </a:pP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 indent="0">
              <a:buNone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Employees.forEach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(e -&gt;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e.setSalary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e.getSalary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 * 11/10))</a:t>
            </a:r>
          </a:p>
          <a:p>
            <a:pPr lvl="1" indent="0">
              <a:buNone/>
            </a:pPr>
            <a:endParaRPr lang="it-IT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DC8D7D1D-015A-2EB1-3786-D5D046CBCBF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5F66F2-C5ED-441B-A354-B80FD69D2F83}" type="slidenum">
              <a:rPr lang="it-IT" smtClean="0"/>
              <a:pPr/>
              <a:t>15</a:t>
            </a:fld>
            <a:endParaRPr lang="it-IT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0A6BEED9-945D-26DD-99F2-98CFB67D9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Operazioni di Elaborazione</a:t>
            </a:r>
          </a:p>
        </p:txBody>
      </p:sp>
    </p:spTree>
    <p:extLst>
      <p:ext uri="{BB962C8B-B14F-4D97-AF65-F5344CB8AC3E}">
        <p14:creationId xmlns:p14="http://schemas.microsoft.com/office/powerpoint/2010/main" val="23703222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614E5B3D-5EE8-3AD0-87A4-5D07DF1F3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1600" dirty="0"/>
              <a:t>Alcuni </a:t>
            </a:r>
            <a:r>
              <a:rPr lang="it-IT" sz="1600" dirty="0" err="1"/>
              <a:t>medodi</a:t>
            </a:r>
            <a:r>
              <a:rPr lang="it-IT" sz="1800" dirty="0"/>
              <a:t>:</a:t>
            </a:r>
          </a:p>
          <a:p>
            <a:endParaRPr lang="it-IT" sz="1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it-IT" sz="1800" b="1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Min e Max</a:t>
            </a:r>
          </a:p>
          <a:p>
            <a:pPr algn="l" fontAlgn="base"/>
            <a:r>
              <a:rPr lang="it-IT" sz="1400" dirty="0">
                <a:solidFill>
                  <a:srgbClr val="002D7A"/>
                </a:solidFill>
                <a:latin typeface="inherit"/>
              </a:rPr>
              <a:t>             </a:t>
            </a:r>
            <a:r>
              <a:rPr lang="it-IT" sz="1400" b="0" i="0" dirty="0" err="1">
                <a:solidFill>
                  <a:srgbClr val="002D7A"/>
                </a:solidFill>
                <a:effectLst/>
                <a:latin typeface="inherit"/>
              </a:rPr>
              <a:t>mappedStream</a:t>
            </a:r>
            <a:r>
              <a:rPr lang="it-IT" sz="1400" b="0" i="0" dirty="0" err="1">
                <a:solidFill>
                  <a:srgbClr val="333333"/>
                </a:solidFill>
                <a:effectLst/>
                <a:latin typeface="inherit"/>
              </a:rPr>
              <a:t>.</a:t>
            </a:r>
            <a:r>
              <a:rPr lang="it-IT" sz="1400" b="0" i="0" dirty="0" err="1">
                <a:solidFill>
                  <a:srgbClr val="004ED0"/>
                </a:solidFill>
                <a:effectLst/>
                <a:latin typeface="inherit"/>
              </a:rPr>
              <a:t>max</a:t>
            </a:r>
            <a:r>
              <a:rPr lang="it-IT" sz="1400" b="0" i="0" dirty="0">
                <a:solidFill>
                  <a:srgbClr val="333333"/>
                </a:solidFill>
                <a:effectLst/>
                <a:latin typeface="inherit"/>
              </a:rPr>
              <a:t>(</a:t>
            </a:r>
            <a:r>
              <a:rPr lang="it-IT" sz="14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it-IT" sz="1400" b="0" i="0" dirty="0">
                <a:solidFill>
                  <a:srgbClr val="800080"/>
                </a:solidFill>
                <a:effectLst/>
                <a:latin typeface="inherit"/>
              </a:rPr>
              <a:t>new</a:t>
            </a:r>
            <a:r>
              <a:rPr lang="it-IT" sz="14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it-IT" sz="1400" b="0" i="0" dirty="0" err="1">
                <a:solidFill>
                  <a:srgbClr val="002D7A"/>
                </a:solidFill>
                <a:effectLst/>
                <a:latin typeface="inherit"/>
              </a:rPr>
              <a:t>Comparator</a:t>
            </a:r>
            <a:r>
              <a:rPr lang="it-IT" sz="1400" b="0" i="0" dirty="0">
                <a:solidFill>
                  <a:srgbClr val="004ED0"/>
                </a:solidFill>
                <a:effectLst/>
                <a:latin typeface="inherit"/>
              </a:rPr>
              <a:t>&lt;</a:t>
            </a:r>
            <a:r>
              <a:rPr lang="it-IT" sz="1400" b="0" i="0" dirty="0" err="1">
                <a:solidFill>
                  <a:srgbClr val="004ED0"/>
                </a:solidFill>
                <a:effectLst/>
                <a:latin typeface="inherit"/>
              </a:rPr>
              <a:t>Integer</a:t>
            </a:r>
            <a:r>
              <a:rPr lang="it-IT" sz="1400" b="0" i="0" dirty="0">
                <a:solidFill>
                  <a:srgbClr val="004ED0"/>
                </a:solidFill>
                <a:effectLst/>
                <a:latin typeface="inherit"/>
              </a:rPr>
              <a:t>&gt;</a:t>
            </a:r>
            <a:r>
              <a:rPr lang="it-IT" sz="1400" b="0" i="0" dirty="0">
                <a:solidFill>
                  <a:srgbClr val="333333"/>
                </a:solidFill>
                <a:effectLst/>
                <a:latin typeface="inherit"/>
              </a:rPr>
              <a:t>()</a:t>
            </a:r>
            <a:r>
              <a:rPr lang="it-IT" sz="14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it-IT" sz="1400" b="0" i="0" dirty="0">
                <a:solidFill>
                  <a:srgbClr val="333333"/>
                </a:solidFill>
                <a:effectLst/>
                <a:latin typeface="inherit"/>
              </a:rPr>
              <a:t>{</a:t>
            </a:r>
            <a:endParaRPr lang="it-IT" sz="1400" b="0" i="0" dirty="0">
              <a:solidFill>
                <a:srgbClr val="000000"/>
              </a:solidFill>
              <a:effectLst/>
              <a:latin typeface="Monaco"/>
            </a:endParaRPr>
          </a:p>
          <a:p>
            <a:pPr marL="457200" lvl="1" indent="0">
              <a:buNone/>
            </a:pPr>
            <a:r>
              <a:rPr lang="it-IT" sz="1400" b="0" i="0" dirty="0">
                <a:solidFill>
                  <a:srgbClr val="006FE0"/>
                </a:solidFill>
                <a:effectLst/>
                <a:latin typeface="inherit"/>
              </a:rPr>
              <a:t>    </a:t>
            </a:r>
            <a:r>
              <a:rPr lang="it-IT" sz="1400" b="0" i="1" dirty="0">
                <a:solidFill>
                  <a:srgbClr val="666666"/>
                </a:solidFill>
                <a:effectLst/>
                <a:latin typeface="inherit"/>
              </a:rPr>
              <a:t>@Override</a:t>
            </a:r>
            <a:endParaRPr lang="it-IT" sz="1400" b="0" i="0" dirty="0">
              <a:solidFill>
                <a:srgbClr val="000000"/>
              </a:solidFill>
              <a:effectLst/>
              <a:latin typeface="Monaco"/>
            </a:endParaRPr>
          </a:p>
          <a:p>
            <a:pPr marL="457200" lvl="1" indent="0">
              <a:buNone/>
            </a:pPr>
            <a:r>
              <a:rPr lang="it-IT" sz="1400" b="0" i="0" dirty="0">
                <a:solidFill>
                  <a:srgbClr val="006FE0"/>
                </a:solidFill>
                <a:effectLst/>
                <a:latin typeface="inherit"/>
              </a:rPr>
              <a:t>    </a:t>
            </a:r>
            <a:r>
              <a:rPr lang="it-IT" sz="1400" b="0" i="0" dirty="0">
                <a:solidFill>
                  <a:srgbClr val="800080"/>
                </a:solidFill>
                <a:effectLst/>
                <a:latin typeface="inherit"/>
              </a:rPr>
              <a:t>public</a:t>
            </a:r>
            <a:r>
              <a:rPr lang="it-IT" sz="14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it-IT" sz="1400" b="0" i="0" dirty="0" err="1">
                <a:solidFill>
                  <a:srgbClr val="800080"/>
                </a:solidFill>
                <a:effectLst/>
                <a:latin typeface="inherit"/>
              </a:rPr>
              <a:t>int</a:t>
            </a:r>
            <a:r>
              <a:rPr lang="it-IT" sz="14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it-IT" sz="1400" b="0" i="0" dirty="0">
                <a:solidFill>
                  <a:srgbClr val="004ED0"/>
                </a:solidFill>
                <a:effectLst/>
                <a:latin typeface="inherit"/>
              </a:rPr>
              <a:t>compare</a:t>
            </a:r>
            <a:r>
              <a:rPr lang="it-IT" sz="1400" b="0" i="0" dirty="0">
                <a:solidFill>
                  <a:srgbClr val="333333"/>
                </a:solidFill>
                <a:effectLst/>
                <a:latin typeface="inherit"/>
              </a:rPr>
              <a:t>(</a:t>
            </a:r>
            <a:r>
              <a:rPr lang="it-IT" sz="1400" b="0" i="0" dirty="0" err="1">
                <a:solidFill>
                  <a:srgbClr val="800080"/>
                </a:solidFill>
                <a:effectLst/>
                <a:latin typeface="inherit"/>
              </a:rPr>
              <a:t>Integer</a:t>
            </a:r>
            <a:r>
              <a:rPr lang="it-IT" sz="14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it-IT" sz="1400" b="0" i="0" dirty="0">
                <a:solidFill>
                  <a:srgbClr val="002D7A"/>
                </a:solidFill>
                <a:effectLst/>
                <a:latin typeface="inherit"/>
              </a:rPr>
              <a:t>o1</a:t>
            </a:r>
            <a:r>
              <a:rPr lang="it-IT" sz="1400" b="0" i="0" dirty="0">
                <a:solidFill>
                  <a:srgbClr val="333333"/>
                </a:solidFill>
                <a:effectLst/>
                <a:latin typeface="inherit"/>
              </a:rPr>
              <a:t>,</a:t>
            </a:r>
            <a:r>
              <a:rPr lang="it-IT" sz="14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it-IT" sz="1400" b="0" i="0" dirty="0" err="1">
                <a:solidFill>
                  <a:srgbClr val="800080"/>
                </a:solidFill>
                <a:effectLst/>
                <a:latin typeface="inherit"/>
              </a:rPr>
              <a:t>Integer</a:t>
            </a:r>
            <a:r>
              <a:rPr lang="it-IT" sz="14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it-IT" sz="1400" b="0" i="0" dirty="0">
                <a:solidFill>
                  <a:srgbClr val="002D7A"/>
                </a:solidFill>
                <a:effectLst/>
                <a:latin typeface="inherit"/>
              </a:rPr>
              <a:t>o2</a:t>
            </a:r>
            <a:r>
              <a:rPr lang="it-IT" sz="1400" b="0" i="0" dirty="0">
                <a:solidFill>
                  <a:srgbClr val="333333"/>
                </a:solidFill>
                <a:effectLst/>
                <a:latin typeface="inherit"/>
              </a:rPr>
              <a:t>)</a:t>
            </a:r>
            <a:r>
              <a:rPr lang="it-IT" sz="14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it-IT" sz="1400" b="0" i="0" dirty="0">
                <a:solidFill>
                  <a:srgbClr val="333333"/>
                </a:solidFill>
                <a:effectLst/>
                <a:latin typeface="inherit"/>
              </a:rPr>
              <a:t>{</a:t>
            </a:r>
            <a:endParaRPr lang="it-IT" sz="1400" b="0" i="0" dirty="0">
              <a:solidFill>
                <a:srgbClr val="000000"/>
              </a:solidFill>
              <a:effectLst/>
              <a:latin typeface="Monaco"/>
            </a:endParaRPr>
          </a:p>
          <a:p>
            <a:pPr marL="457200" lvl="1" indent="0">
              <a:buNone/>
            </a:pPr>
            <a:r>
              <a:rPr lang="it-IT" sz="1400" b="0" i="0" dirty="0">
                <a:solidFill>
                  <a:srgbClr val="006FE0"/>
                </a:solidFill>
                <a:effectLst/>
                <a:latin typeface="inherit"/>
              </a:rPr>
              <a:t>        </a:t>
            </a:r>
            <a:r>
              <a:rPr lang="it-IT" sz="1400" b="0" i="0" dirty="0" err="1">
                <a:solidFill>
                  <a:srgbClr val="800080"/>
                </a:solidFill>
                <a:effectLst/>
                <a:latin typeface="inherit"/>
              </a:rPr>
              <a:t>return</a:t>
            </a:r>
            <a:r>
              <a:rPr lang="it-IT" sz="14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it-IT" sz="1400" b="0" i="0" dirty="0">
                <a:solidFill>
                  <a:srgbClr val="002D7A"/>
                </a:solidFill>
                <a:effectLst/>
                <a:latin typeface="inherit"/>
              </a:rPr>
              <a:t>o1</a:t>
            </a:r>
            <a:r>
              <a:rPr lang="it-IT" sz="1400" b="0" i="0" dirty="0">
                <a:solidFill>
                  <a:srgbClr val="333333"/>
                </a:solidFill>
                <a:effectLst/>
                <a:latin typeface="inherit"/>
              </a:rPr>
              <a:t>.</a:t>
            </a:r>
            <a:r>
              <a:rPr lang="it-IT" sz="1400" b="0" i="0" dirty="0">
                <a:solidFill>
                  <a:srgbClr val="004ED0"/>
                </a:solidFill>
                <a:effectLst/>
                <a:latin typeface="inherit"/>
              </a:rPr>
              <a:t>compareTo</a:t>
            </a:r>
            <a:r>
              <a:rPr lang="it-IT" sz="1400" b="0" i="0" dirty="0">
                <a:solidFill>
                  <a:srgbClr val="333333"/>
                </a:solidFill>
                <a:effectLst/>
                <a:latin typeface="inherit"/>
              </a:rPr>
              <a:t>(</a:t>
            </a:r>
            <a:r>
              <a:rPr lang="it-IT" sz="14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it-IT" sz="1400" b="0" i="0" dirty="0">
                <a:solidFill>
                  <a:srgbClr val="000000"/>
                </a:solidFill>
                <a:effectLst/>
                <a:latin typeface="inherit"/>
              </a:rPr>
              <a:t>o2</a:t>
            </a:r>
            <a:r>
              <a:rPr lang="it-IT" sz="14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it-IT" sz="1400" b="0" i="0" dirty="0">
                <a:solidFill>
                  <a:srgbClr val="333333"/>
                </a:solidFill>
                <a:effectLst/>
                <a:latin typeface="inherit"/>
              </a:rPr>
              <a:t>);</a:t>
            </a:r>
            <a:endParaRPr lang="it-IT" sz="1400" b="0" i="0" dirty="0">
              <a:solidFill>
                <a:srgbClr val="000000"/>
              </a:solidFill>
              <a:effectLst/>
              <a:latin typeface="Monaco"/>
            </a:endParaRPr>
          </a:p>
          <a:p>
            <a:pPr marL="457200" lvl="1" indent="0">
              <a:buNone/>
            </a:pPr>
            <a:r>
              <a:rPr lang="it-IT" sz="1400" b="0" i="0" dirty="0">
                <a:solidFill>
                  <a:srgbClr val="006FE0"/>
                </a:solidFill>
                <a:effectLst/>
                <a:latin typeface="inherit"/>
              </a:rPr>
              <a:t>    </a:t>
            </a:r>
            <a:r>
              <a:rPr lang="it-IT" sz="1400" b="0" i="0" dirty="0">
                <a:solidFill>
                  <a:srgbClr val="333333"/>
                </a:solidFill>
                <a:effectLst/>
                <a:latin typeface="inherit"/>
              </a:rPr>
              <a:t>}</a:t>
            </a:r>
            <a:endParaRPr lang="it-IT" sz="1400" b="0" i="0" dirty="0">
              <a:solidFill>
                <a:srgbClr val="000000"/>
              </a:solidFill>
              <a:effectLst/>
              <a:latin typeface="Monaco"/>
            </a:endParaRPr>
          </a:p>
          <a:p>
            <a:pPr marL="457200" lvl="1" indent="0">
              <a:buNone/>
            </a:pPr>
            <a:r>
              <a:rPr lang="it-IT" sz="1400" b="0" i="0" dirty="0">
                <a:solidFill>
                  <a:srgbClr val="333333"/>
                </a:solidFill>
                <a:effectLst/>
                <a:latin typeface="inherit"/>
              </a:rPr>
              <a:t>});</a:t>
            </a:r>
            <a:endParaRPr lang="it-IT" sz="1400" b="0" i="0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it-IT" sz="1800" b="1" dirty="0" err="1">
                <a:solidFill>
                  <a:srgbClr val="222222"/>
                </a:solidFill>
                <a:latin typeface="Roboto" panose="02000000000000000000" pitchFamily="2" charset="0"/>
              </a:rPr>
              <a:t>Count</a:t>
            </a:r>
            <a:endParaRPr lang="it-IT" sz="1800" b="1" dirty="0">
              <a:solidFill>
                <a:srgbClr val="222222"/>
              </a:solidFill>
              <a:latin typeface="Roboto" panose="02000000000000000000" pitchFamily="2" charset="0"/>
            </a:endParaRPr>
          </a:p>
          <a:p>
            <a:r>
              <a:rPr lang="it-IT" sz="1400" dirty="0">
                <a:solidFill>
                  <a:srgbClr val="002D7A"/>
                </a:solidFill>
                <a:latin typeface="Monaco"/>
              </a:rPr>
              <a:t>             </a:t>
            </a:r>
            <a:r>
              <a:rPr lang="it-IT" sz="1400" b="0" i="0" dirty="0" err="1">
                <a:solidFill>
                  <a:srgbClr val="002D7A"/>
                </a:solidFill>
                <a:effectLst/>
                <a:latin typeface="Monaco"/>
              </a:rPr>
              <a:t>filteredStream</a:t>
            </a:r>
            <a:r>
              <a:rPr lang="it-IT" sz="1400" b="0" i="0" dirty="0" err="1">
                <a:solidFill>
                  <a:srgbClr val="333333"/>
                </a:solidFill>
                <a:effectLst/>
                <a:latin typeface="Monaco"/>
              </a:rPr>
              <a:t>.</a:t>
            </a:r>
            <a:r>
              <a:rPr lang="it-IT" sz="1400" b="0" i="0" dirty="0" err="1">
                <a:solidFill>
                  <a:srgbClr val="004ED0"/>
                </a:solidFill>
                <a:effectLst/>
                <a:latin typeface="Monaco"/>
              </a:rPr>
              <a:t>count</a:t>
            </a:r>
            <a:r>
              <a:rPr lang="it-IT" sz="1400" b="0" i="0" dirty="0">
                <a:solidFill>
                  <a:srgbClr val="333333"/>
                </a:solidFill>
                <a:effectLst/>
                <a:latin typeface="Monaco"/>
              </a:rPr>
              <a:t>();</a:t>
            </a:r>
            <a:endParaRPr lang="it-IT" sz="1400" b="1" dirty="0">
              <a:solidFill>
                <a:srgbClr val="222222"/>
              </a:solidFill>
              <a:latin typeface="Roboto" panose="02000000000000000000" pitchFamily="2" charset="0"/>
            </a:endParaRPr>
          </a:p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it-IT" sz="1600" b="1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Reduce</a:t>
            </a:r>
          </a:p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it-IT" sz="1600" b="1" i="0" dirty="0" err="1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Collect</a:t>
            </a:r>
            <a:endParaRPr lang="it-IT" sz="1600" b="1" i="0" dirty="0">
              <a:solidFill>
                <a:srgbClr val="222222"/>
              </a:solidFill>
              <a:effectLst/>
              <a:latin typeface="Roboto" panose="02000000000000000000" pitchFamily="2" charset="0"/>
            </a:endParaRPr>
          </a:p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it-IT" sz="1600" b="1" dirty="0">
                <a:solidFill>
                  <a:srgbClr val="222222"/>
                </a:solidFill>
                <a:latin typeface="Roboto" panose="02000000000000000000" pitchFamily="2" charset="0"/>
              </a:rPr>
              <a:t>…..</a:t>
            </a:r>
            <a:endParaRPr lang="it-IT" sz="1600" b="1" i="0" dirty="0">
              <a:solidFill>
                <a:srgbClr val="222222"/>
              </a:solidFill>
              <a:effectLst/>
              <a:latin typeface="Roboto" panose="02000000000000000000" pitchFamily="2" charset="0"/>
            </a:endParaRPr>
          </a:p>
          <a:p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DC8D7D1D-015A-2EB1-3786-D5D046CBCBF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5F66F2-C5ED-441B-A354-B80FD69D2F83}" type="slidenum">
              <a:rPr lang="it-IT" smtClean="0"/>
              <a:pPr/>
              <a:t>16</a:t>
            </a:fld>
            <a:endParaRPr lang="it-IT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0A6BEED9-945D-26DD-99F2-98CFB67D9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Operazioni di Elaborazione</a:t>
            </a:r>
          </a:p>
        </p:txBody>
      </p:sp>
    </p:spTree>
    <p:extLst>
      <p:ext uri="{BB962C8B-B14F-4D97-AF65-F5344CB8AC3E}">
        <p14:creationId xmlns:p14="http://schemas.microsoft.com/office/powerpoint/2010/main" val="14746103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371287AF-F63E-55B6-0CBD-5C3DE53782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5F66F2-C5ED-441B-A354-B80FD69D2F83}" type="slidenum">
              <a:rPr lang="it-IT" smtClean="0"/>
              <a:pPr/>
              <a:t>17</a:t>
            </a:fld>
            <a:endParaRPr lang="it-IT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8F5EA84F-26D6-BB5B-1500-4EA5CB926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Funzioni Aggregate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0AFC8CC-8F85-821C-2D05-0D4F60314558}"/>
              </a:ext>
            </a:extLst>
          </p:cNvPr>
          <p:cNvSpPr txBox="1">
            <a:spLocks/>
          </p:cNvSpPr>
          <p:nvPr/>
        </p:nvSpPr>
        <p:spPr>
          <a:xfrm>
            <a:off x="183673" y="1412776"/>
            <a:ext cx="8596668" cy="51251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it-IT" altLang="en-US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Nell’esempio del metodo </a:t>
            </a:r>
            <a:r>
              <a:rPr kumimoji="0" lang="it-IT" altLang="en-US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processPersonsWithFunction</a:t>
            </a:r>
            <a:r>
              <a:rPr kumimoji="0" lang="it-IT" altLang="en-US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() con l’uso dei </a:t>
            </a:r>
            <a:r>
              <a:rPr kumimoji="0" lang="it-IT" altLang="en-US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generics</a:t>
            </a:r>
            <a:r>
              <a:rPr kumimoji="0" lang="it-IT" altLang="en-US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più estensivo abbiamo visto la seguente implementazione: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it-IT" altLang="en-US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714375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public </a:t>
            </a:r>
            <a:r>
              <a:rPr kumimoji="0" lang="it-IT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static</a:t>
            </a: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&lt;X, Y&gt; </a:t>
            </a:r>
            <a:r>
              <a:rPr kumimoji="0" lang="it-IT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void</a:t>
            </a: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it-IT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processElements</a:t>
            </a: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 </a:t>
            </a:r>
            <a:r>
              <a:rPr kumimoji="0" lang="it-IT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Iterable</a:t>
            </a: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&lt;X&gt; source, </a:t>
            </a:r>
          </a:p>
          <a:p>
            <a:pPr marL="714375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	Predicate&lt;X&gt; tester, </a:t>
            </a:r>
            <a:r>
              <a:rPr kumimoji="0" lang="it-IT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&lt;X, Y&gt; mapper, Consumer&lt;Y&gt; </a:t>
            </a:r>
            <a:r>
              <a:rPr kumimoji="0" lang="it-IT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block</a:t>
            </a: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 {</a:t>
            </a:r>
          </a:p>
          <a:p>
            <a:pPr marL="714375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for (X p : source) {</a:t>
            </a:r>
          </a:p>
          <a:p>
            <a:pPr marL="714375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</a:t>
            </a:r>
            <a:r>
              <a:rPr kumimoji="0" lang="it-IT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</a:t>
            </a: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</a:t>
            </a:r>
            <a:r>
              <a:rPr kumimoji="0" lang="it-IT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tester.test</a:t>
            </a: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(p)) {</a:t>
            </a:r>
          </a:p>
          <a:p>
            <a:pPr marL="714375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Y data = </a:t>
            </a:r>
            <a:r>
              <a:rPr kumimoji="0" lang="it-IT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mapper.apply</a:t>
            </a: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(p);</a:t>
            </a:r>
          </a:p>
          <a:p>
            <a:pPr marL="714375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</a:t>
            </a:r>
            <a:r>
              <a:rPr kumimoji="0" lang="it-IT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block.accept</a:t>
            </a: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(data);</a:t>
            </a:r>
          </a:p>
          <a:p>
            <a:pPr marL="714375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}</a:t>
            </a:r>
          </a:p>
          <a:p>
            <a:pPr marL="714375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}</a:t>
            </a:r>
          </a:p>
          <a:p>
            <a:pPr marL="714375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373146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371287AF-F63E-55B6-0CBD-5C3DE53782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5F66F2-C5ED-441B-A354-B80FD69D2F83}" type="slidenum">
              <a:rPr lang="it-IT" smtClean="0"/>
              <a:pPr/>
              <a:t>18</a:t>
            </a:fld>
            <a:endParaRPr lang="it-IT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8F5EA84F-26D6-BB5B-1500-4EA5CB926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Funzioni Aggregate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0AFC8CC-8F85-821C-2D05-0D4F60314558}"/>
              </a:ext>
            </a:extLst>
          </p:cNvPr>
          <p:cNvSpPr txBox="1">
            <a:spLocks/>
          </p:cNvSpPr>
          <p:nvPr/>
        </p:nvSpPr>
        <p:spPr>
          <a:xfrm>
            <a:off x="179512" y="1412776"/>
            <a:ext cx="8596668" cy="51251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it-IT" altLang="en-US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Nell’esempio del metodo </a:t>
            </a:r>
            <a:r>
              <a:rPr kumimoji="0" lang="it-IT" altLang="en-US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processPersonsWithFunction</a:t>
            </a:r>
            <a:r>
              <a:rPr kumimoji="0" lang="it-IT" altLang="en-US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() con l’uso dei </a:t>
            </a:r>
            <a:r>
              <a:rPr kumimoji="0" lang="it-IT" altLang="en-US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generics</a:t>
            </a:r>
            <a:r>
              <a:rPr kumimoji="0" lang="it-IT" altLang="en-US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più estensivo abbiamo visto la seguente implementazione: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it-IT" altLang="en-US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714375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public </a:t>
            </a:r>
            <a:r>
              <a:rPr kumimoji="0" lang="it-IT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static</a:t>
            </a: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&lt;X, Y&gt; </a:t>
            </a:r>
            <a:r>
              <a:rPr kumimoji="0" lang="it-IT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void</a:t>
            </a: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it-IT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processElements</a:t>
            </a: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 </a:t>
            </a:r>
            <a:r>
              <a:rPr kumimoji="0" lang="it-IT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Iterable</a:t>
            </a: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&lt;X&gt; source, </a:t>
            </a:r>
          </a:p>
          <a:p>
            <a:pPr marL="714375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	Predicate&lt;X&gt; tester, </a:t>
            </a:r>
            <a:r>
              <a:rPr kumimoji="0" lang="it-IT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&lt;X, Y&gt; mapper, Consumer&lt;Y&gt; </a:t>
            </a:r>
            <a:r>
              <a:rPr kumimoji="0" lang="it-IT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block</a:t>
            </a: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 {</a:t>
            </a:r>
          </a:p>
          <a:p>
            <a:pPr marL="714375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for (X p : source) {</a:t>
            </a:r>
          </a:p>
          <a:p>
            <a:pPr marL="714375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</a:t>
            </a:r>
            <a:r>
              <a:rPr kumimoji="0" lang="it-IT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</a:t>
            </a: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</a:t>
            </a:r>
            <a:r>
              <a:rPr kumimoji="0" lang="it-IT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tester.test</a:t>
            </a: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(p)) {</a:t>
            </a:r>
          </a:p>
          <a:p>
            <a:pPr marL="714375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Y data = </a:t>
            </a:r>
            <a:r>
              <a:rPr kumimoji="0" lang="it-IT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mapper.apply</a:t>
            </a: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(p);</a:t>
            </a:r>
          </a:p>
          <a:p>
            <a:pPr marL="714375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</a:t>
            </a:r>
            <a:r>
              <a:rPr kumimoji="0" lang="it-IT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block.accept</a:t>
            </a: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(data);</a:t>
            </a:r>
          </a:p>
          <a:p>
            <a:pPr marL="714375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}</a:t>
            </a:r>
          </a:p>
          <a:p>
            <a:pPr marL="714375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}</a:t>
            </a:r>
          </a:p>
          <a:p>
            <a:pPr marL="714375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}</a:t>
            </a: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2073ADC4-52B3-8F29-E4F9-7618B0D943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9836" y="3645024"/>
            <a:ext cx="4896544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tabLst>
                <a:tab pos="720725" algn="l"/>
              </a:tabLst>
              <a:defRPr sz="2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25488" indent="-342900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  <a:tabLst>
                <a:tab pos="720725" algn="l"/>
              </a:tabLst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526DB0"/>
              </a:buClr>
              <a:buFont typeface="Arial" charset="0"/>
              <a:buChar char="•"/>
              <a:tabLst>
                <a:tab pos="720725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989AAC"/>
              </a:buClr>
              <a:buFont typeface="Arial" charset="0"/>
              <a:buChar char="•"/>
              <a:tabLst>
                <a:tab pos="720725" algn="l"/>
              </a:tabLst>
              <a:defRPr sz="1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DC5924"/>
              </a:buClr>
              <a:buFont typeface="Arial" charset="0"/>
              <a:buChar char="•"/>
              <a:tabLst>
                <a:tab pos="720725" algn="l"/>
              </a:tabLst>
              <a:defRPr sz="1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C5924"/>
              </a:buClr>
              <a:buFont typeface="Arial" charset="0"/>
              <a:buChar char="•"/>
              <a:tabLst>
                <a:tab pos="720725" algn="l"/>
              </a:tabLst>
              <a:defRPr sz="1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C5924"/>
              </a:buClr>
              <a:buFont typeface="Arial" charset="0"/>
              <a:buChar char="•"/>
              <a:tabLst>
                <a:tab pos="720725" algn="l"/>
              </a:tabLst>
              <a:defRPr sz="1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C5924"/>
              </a:buClr>
              <a:buFont typeface="Arial" charset="0"/>
              <a:buChar char="•"/>
              <a:tabLst>
                <a:tab pos="720725" algn="l"/>
              </a:tabLst>
              <a:defRPr sz="1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C5924"/>
              </a:buClr>
              <a:buFont typeface="Arial" charset="0"/>
              <a:buChar char="•"/>
              <a:tabLst>
                <a:tab pos="720725" algn="l"/>
              </a:tabLst>
              <a:defRPr sz="1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just" defTabSz="457200" eaLnBrk="1" fontAlgn="auto" hangingPunct="1">
              <a:spcBef>
                <a:spcPct val="0"/>
              </a:spcBef>
              <a:spcAft>
                <a:spcPts val="0"/>
              </a:spcAft>
              <a:buClrTx/>
              <a:buFontTx/>
              <a:buNone/>
            </a:pPr>
            <a:r>
              <a:rPr lang="it-IT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Questo metodo può essere invocato nel seguente modo:</a:t>
            </a:r>
          </a:p>
          <a:p>
            <a:pPr lvl="1" algn="just" defTabSz="457200" eaLnBrk="1" fontAlgn="auto" hangingPunct="1">
              <a:spcBef>
                <a:spcPct val="0"/>
              </a:spcBef>
              <a:spcAft>
                <a:spcPts val="0"/>
              </a:spcAft>
              <a:buClrTx/>
              <a:buFontTx/>
              <a:buNone/>
            </a:pPr>
            <a:r>
              <a:rPr lang="it-IT" altLang="en-US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processElements</a:t>
            </a:r>
            <a:r>
              <a:rPr lang="it-IT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(</a:t>
            </a:r>
          </a:p>
          <a:p>
            <a:pPr lvl="1" algn="just" defTabSz="457200" eaLnBrk="1" fontAlgn="auto" hangingPunct="1">
              <a:spcBef>
                <a:spcPct val="0"/>
              </a:spcBef>
              <a:spcAft>
                <a:spcPts val="0"/>
              </a:spcAft>
              <a:buClrTx/>
              <a:buFontTx/>
              <a:buNone/>
            </a:pPr>
            <a:r>
              <a:rPr lang="it-IT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    </a:t>
            </a:r>
            <a:r>
              <a:rPr lang="it-IT" altLang="en-US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roster</a:t>
            </a:r>
            <a:r>
              <a:rPr lang="it-IT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,</a:t>
            </a:r>
          </a:p>
          <a:p>
            <a:pPr lvl="1" algn="just" defTabSz="457200" eaLnBrk="1" fontAlgn="auto" hangingPunct="1">
              <a:spcBef>
                <a:spcPct val="0"/>
              </a:spcBef>
              <a:spcAft>
                <a:spcPts val="0"/>
              </a:spcAft>
              <a:buClrTx/>
              <a:buFontTx/>
              <a:buNone/>
            </a:pPr>
            <a:r>
              <a:rPr lang="it-IT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    </a:t>
            </a:r>
            <a:r>
              <a:rPr lang="it-IT" altLang="en-US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p</a:t>
            </a:r>
            <a:r>
              <a:rPr lang="it-IT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 -&gt; </a:t>
            </a:r>
            <a:r>
              <a:rPr lang="it-IT" altLang="en-US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p.getGender</a:t>
            </a:r>
            <a:r>
              <a:rPr lang="it-IT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() == </a:t>
            </a:r>
            <a:r>
              <a:rPr lang="it-IT" altLang="en-US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Person.Sex.MALE</a:t>
            </a:r>
            <a:endParaRPr lang="it-IT" altLang="en-US" sz="1600" dirty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  <a:p>
            <a:pPr lvl="1" algn="just" defTabSz="457200" eaLnBrk="1" fontAlgn="auto" hangingPunct="1">
              <a:spcBef>
                <a:spcPct val="0"/>
              </a:spcBef>
              <a:spcAft>
                <a:spcPts val="0"/>
              </a:spcAft>
              <a:buClrTx/>
              <a:buFontTx/>
              <a:buNone/>
            </a:pPr>
            <a:r>
              <a:rPr lang="it-IT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        &amp;&amp; </a:t>
            </a:r>
            <a:r>
              <a:rPr lang="it-IT" altLang="en-US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p.getAge</a:t>
            </a:r>
            <a:r>
              <a:rPr lang="it-IT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() &gt;= 18</a:t>
            </a:r>
          </a:p>
          <a:p>
            <a:pPr lvl="1" algn="just" defTabSz="457200" eaLnBrk="1" fontAlgn="auto" hangingPunct="1">
              <a:spcBef>
                <a:spcPct val="0"/>
              </a:spcBef>
              <a:spcAft>
                <a:spcPts val="0"/>
              </a:spcAft>
              <a:buClrTx/>
              <a:buFontTx/>
              <a:buNone/>
            </a:pPr>
            <a:r>
              <a:rPr lang="it-IT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        &amp;&amp; </a:t>
            </a:r>
            <a:r>
              <a:rPr lang="it-IT" altLang="en-US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p.getAge</a:t>
            </a:r>
            <a:r>
              <a:rPr lang="it-IT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() &lt;= 25,</a:t>
            </a:r>
          </a:p>
          <a:p>
            <a:pPr lvl="1" algn="just" defTabSz="457200" eaLnBrk="1" fontAlgn="auto" hangingPunct="1">
              <a:spcBef>
                <a:spcPct val="0"/>
              </a:spcBef>
              <a:spcAft>
                <a:spcPts val="0"/>
              </a:spcAft>
              <a:buClrTx/>
              <a:buFontTx/>
              <a:buNone/>
            </a:pPr>
            <a:r>
              <a:rPr lang="it-IT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    </a:t>
            </a:r>
            <a:r>
              <a:rPr lang="it-IT" altLang="en-US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p</a:t>
            </a:r>
            <a:r>
              <a:rPr lang="it-IT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 -&gt; </a:t>
            </a:r>
            <a:r>
              <a:rPr lang="it-IT" altLang="en-US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p.getEmailAddress</a:t>
            </a:r>
            <a:r>
              <a:rPr lang="it-IT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(),</a:t>
            </a:r>
          </a:p>
          <a:p>
            <a:pPr lvl="1" algn="just" defTabSz="457200" eaLnBrk="1" fontAlgn="auto" hangingPunct="1">
              <a:spcBef>
                <a:spcPct val="0"/>
              </a:spcBef>
              <a:spcAft>
                <a:spcPts val="0"/>
              </a:spcAft>
              <a:buClrTx/>
              <a:buFontTx/>
              <a:buNone/>
            </a:pPr>
            <a:r>
              <a:rPr lang="it-IT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    email -&gt; </a:t>
            </a:r>
            <a:r>
              <a:rPr lang="it-IT" altLang="en-US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System.out.println</a:t>
            </a:r>
            <a:r>
              <a:rPr lang="it-IT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(email)</a:t>
            </a:r>
          </a:p>
          <a:p>
            <a:pPr lvl="1" algn="just" defTabSz="457200" eaLnBrk="1" fontAlgn="auto" hangingPunct="1">
              <a:spcBef>
                <a:spcPct val="0"/>
              </a:spcBef>
              <a:spcAft>
                <a:spcPts val="0"/>
              </a:spcAft>
              <a:buClrTx/>
              <a:buFontTx/>
              <a:buNone/>
            </a:pPr>
            <a:r>
              <a:rPr lang="it-IT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8168202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371287AF-F63E-55B6-0CBD-5C3DE53782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5F66F2-C5ED-441B-A354-B80FD69D2F83}" type="slidenum">
              <a:rPr lang="it-IT" smtClean="0"/>
              <a:pPr/>
              <a:t>19</a:t>
            </a:fld>
            <a:endParaRPr lang="it-IT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8F5EA84F-26D6-BB5B-1500-4EA5CB926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Funzioni Aggregate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0AFC8CC-8F85-821C-2D05-0D4F60314558}"/>
              </a:ext>
            </a:extLst>
          </p:cNvPr>
          <p:cNvSpPr txBox="1">
            <a:spLocks/>
          </p:cNvSpPr>
          <p:nvPr/>
        </p:nvSpPr>
        <p:spPr>
          <a:xfrm>
            <a:off x="179512" y="1412776"/>
            <a:ext cx="8596668" cy="51251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it-IT" altLang="en-US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Nell’esempio del metodo </a:t>
            </a:r>
            <a:r>
              <a:rPr kumimoji="0" lang="it-IT" altLang="en-US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processPersonsWithFunction</a:t>
            </a:r>
            <a:r>
              <a:rPr kumimoji="0" lang="it-IT" altLang="en-US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() con l’uso dei </a:t>
            </a:r>
            <a:r>
              <a:rPr kumimoji="0" lang="it-IT" altLang="en-US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generics</a:t>
            </a:r>
            <a:r>
              <a:rPr kumimoji="0" lang="it-IT" altLang="en-US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più estensivo abbiamo visto la seguente implementazione: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it-IT" altLang="en-US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714375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public </a:t>
            </a:r>
            <a:r>
              <a:rPr kumimoji="0" lang="it-IT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static</a:t>
            </a: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&lt;X, Y&gt; </a:t>
            </a:r>
            <a:r>
              <a:rPr kumimoji="0" lang="it-IT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void</a:t>
            </a: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it-IT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processElements</a:t>
            </a: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 </a:t>
            </a:r>
            <a:r>
              <a:rPr kumimoji="0" lang="it-IT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Iterable</a:t>
            </a: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&lt;X&gt; source, </a:t>
            </a:r>
          </a:p>
          <a:p>
            <a:pPr marL="714375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	Predicate&lt;X&gt; tester, </a:t>
            </a:r>
            <a:r>
              <a:rPr kumimoji="0" lang="it-IT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&lt;X, Y&gt; mapper, Consumer&lt;Y&gt; </a:t>
            </a:r>
            <a:r>
              <a:rPr kumimoji="0" lang="it-IT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block</a:t>
            </a: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 {</a:t>
            </a:r>
          </a:p>
          <a:p>
            <a:pPr marL="714375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for (X p : source) {</a:t>
            </a:r>
          </a:p>
          <a:p>
            <a:pPr marL="714375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</a:t>
            </a:r>
            <a:r>
              <a:rPr kumimoji="0" lang="it-IT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</a:t>
            </a: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</a:t>
            </a:r>
            <a:r>
              <a:rPr kumimoji="0" lang="it-IT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tester.test</a:t>
            </a: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(p)) {</a:t>
            </a:r>
          </a:p>
          <a:p>
            <a:pPr marL="714375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Y data = </a:t>
            </a:r>
            <a:r>
              <a:rPr kumimoji="0" lang="it-IT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mapper.apply</a:t>
            </a: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(p);</a:t>
            </a:r>
          </a:p>
          <a:p>
            <a:pPr marL="714375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</a:t>
            </a:r>
            <a:r>
              <a:rPr kumimoji="0" lang="it-IT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block.accept</a:t>
            </a: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(data);</a:t>
            </a:r>
          </a:p>
          <a:p>
            <a:pPr marL="714375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}</a:t>
            </a:r>
          </a:p>
          <a:p>
            <a:pPr marL="714375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}</a:t>
            </a:r>
          </a:p>
          <a:p>
            <a:pPr marL="714375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}</a:t>
            </a: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2073ADC4-52B3-8F29-E4F9-7618B0D943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9836" y="3645024"/>
            <a:ext cx="4896544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tabLst>
                <a:tab pos="720725" algn="l"/>
              </a:tabLst>
              <a:defRPr sz="2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25488" indent="-342900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  <a:tabLst>
                <a:tab pos="720725" algn="l"/>
              </a:tabLst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526DB0"/>
              </a:buClr>
              <a:buFont typeface="Arial" charset="0"/>
              <a:buChar char="•"/>
              <a:tabLst>
                <a:tab pos="720725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989AAC"/>
              </a:buClr>
              <a:buFont typeface="Arial" charset="0"/>
              <a:buChar char="•"/>
              <a:tabLst>
                <a:tab pos="720725" algn="l"/>
              </a:tabLst>
              <a:defRPr sz="1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DC5924"/>
              </a:buClr>
              <a:buFont typeface="Arial" charset="0"/>
              <a:buChar char="•"/>
              <a:tabLst>
                <a:tab pos="720725" algn="l"/>
              </a:tabLst>
              <a:defRPr sz="1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C5924"/>
              </a:buClr>
              <a:buFont typeface="Arial" charset="0"/>
              <a:buChar char="•"/>
              <a:tabLst>
                <a:tab pos="720725" algn="l"/>
              </a:tabLst>
              <a:defRPr sz="1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C5924"/>
              </a:buClr>
              <a:buFont typeface="Arial" charset="0"/>
              <a:buChar char="•"/>
              <a:tabLst>
                <a:tab pos="720725" algn="l"/>
              </a:tabLst>
              <a:defRPr sz="1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C5924"/>
              </a:buClr>
              <a:buFont typeface="Arial" charset="0"/>
              <a:buChar char="•"/>
              <a:tabLst>
                <a:tab pos="720725" algn="l"/>
              </a:tabLst>
              <a:defRPr sz="1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C5924"/>
              </a:buClr>
              <a:buFont typeface="Arial" charset="0"/>
              <a:buChar char="•"/>
              <a:tabLst>
                <a:tab pos="720725" algn="l"/>
              </a:tabLst>
              <a:defRPr sz="1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just" defTabSz="457200" eaLnBrk="1" fontAlgn="auto" hangingPunct="1">
              <a:spcBef>
                <a:spcPct val="0"/>
              </a:spcBef>
              <a:spcAft>
                <a:spcPts val="0"/>
              </a:spcAft>
              <a:buClrTx/>
              <a:buFontTx/>
              <a:buNone/>
            </a:pPr>
            <a:r>
              <a:rPr lang="it-IT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Questo metodo può essere invocato nel seguente modo:</a:t>
            </a:r>
          </a:p>
          <a:p>
            <a:pPr lvl="1" algn="just" defTabSz="457200" eaLnBrk="1" fontAlgn="auto" hangingPunct="1">
              <a:spcBef>
                <a:spcPct val="0"/>
              </a:spcBef>
              <a:spcAft>
                <a:spcPts val="0"/>
              </a:spcAft>
              <a:buClrTx/>
              <a:buFontTx/>
              <a:buNone/>
            </a:pPr>
            <a:r>
              <a:rPr lang="it-IT" altLang="en-US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processElements</a:t>
            </a:r>
            <a:r>
              <a:rPr lang="it-IT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(</a:t>
            </a:r>
          </a:p>
          <a:p>
            <a:pPr lvl="1" algn="just" defTabSz="457200" eaLnBrk="1" fontAlgn="auto" hangingPunct="1">
              <a:spcBef>
                <a:spcPct val="0"/>
              </a:spcBef>
              <a:spcAft>
                <a:spcPts val="0"/>
              </a:spcAft>
              <a:buClrTx/>
              <a:buFontTx/>
              <a:buNone/>
            </a:pPr>
            <a:r>
              <a:rPr lang="it-IT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    </a:t>
            </a:r>
            <a:r>
              <a:rPr lang="it-IT" altLang="en-US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roster</a:t>
            </a:r>
            <a:r>
              <a:rPr lang="it-IT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,</a:t>
            </a:r>
          </a:p>
          <a:p>
            <a:pPr lvl="1" algn="just" defTabSz="457200" eaLnBrk="1" fontAlgn="auto" hangingPunct="1">
              <a:spcBef>
                <a:spcPct val="0"/>
              </a:spcBef>
              <a:spcAft>
                <a:spcPts val="0"/>
              </a:spcAft>
              <a:buClrTx/>
              <a:buFontTx/>
              <a:buNone/>
            </a:pPr>
            <a:r>
              <a:rPr lang="it-IT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    </a:t>
            </a:r>
            <a:r>
              <a:rPr lang="it-IT" altLang="en-US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p</a:t>
            </a:r>
            <a:r>
              <a:rPr lang="it-IT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 -&gt; </a:t>
            </a:r>
            <a:r>
              <a:rPr lang="it-IT" altLang="en-US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p.getGender</a:t>
            </a:r>
            <a:r>
              <a:rPr lang="it-IT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() == </a:t>
            </a:r>
            <a:r>
              <a:rPr lang="it-IT" altLang="en-US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Person.Sex.MALE</a:t>
            </a:r>
            <a:endParaRPr lang="it-IT" altLang="en-US" sz="1600" dirty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  <a:p>
            <a:pPr lvl="1" algn="just" defTabSz="457200" eaLnBrk="1" fontAlgn="auto" hangingPunct="1">
              <a:spcBef>
                <a:spcPct val="0"/>
              </a:spcBef>
              <a:spcAft>
                <a:spcPts val="0"/>
              </a:spcAft>
              <a:buClrTx/>
              <a:buFontTx/>
              <a:buNone/>
            </a:pPr>
            <a:r>
              <a:rPr lang="it-IT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        &amp;&amp; </a:t>
            </a:r>
            <a:r>
              <a:rPr lang="it-IT" altLang="en-US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p.getAge</a:t>
            </a:r>
            <a:r>
              <a:rPr lang="it-IT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() &gt;= 18</a:t>
            </a:r>
          </a:p>
          <a:p>
            <a:pPr lvl="1" algn="just" defTabSz="457200" eaLnBrk="1" fontAlgn="auto" hangingPunct="1">
              <a:spcBef>
                <a:spcPct val="0"/>
              </a:spcBef>
              <a:spcAft>
                <a:spcPts val="0"/>
              </a:spcAft>
              <a:buClrTx/>
              <a:buFontTx/>
              <a:buNone/>
            </a:pPr>
            <a:r>
              <a:rPr lang="it-IT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        &amp;&amp; </a:t>
            </a:r>
            <a:r>
              <a:rPr lang="it-IT" altLang="en-US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p.getAge</a:t>
            </a:r>
            <a:r>
              <a:rPr lang="it-IT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() &lt;= 25,</a:t>
            </a:r>
          </a:p>
          <a:p>
            <a:pPr lvl="1" algn="just" defTabSz="457200" eaLnBrk="1" fontAlgn="auto" hangingPunct="1">
              <a:spcBef>
                <a:spcPct val="0"/>
              </a:spcBef>
              <a:spcAft>
                <a:spcPts val="0"/>
              </a:spcAft>
              <a:buClrTx/>
              <a:buFontTx/>
              <a:buNone/>
            </a:pPr>
            <a:r>
              <a:rPr lang="it-IT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    </a:t>
            </a:r>
            <a:r>
              <a:rPr lang="it-IT" altLang="en-US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p</a:t>
            </a:r>
            <a:r>
              <a:rPr lang="it-IT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 -&gt; </a:t>
            </a:r>
            <a:r>
              <a:rPr lang="it-IT" altLang="en-US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p.getEmailAddress</a:t>
            </a:r>
            <a:r>
              <a:rPr lang="it-IT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(),</a:t>
            </a:r>
          </a:p>
          <a:p>
            <a:pPr lvl="1" algn="just" defTabSz="457200" eaLnBrk="1" fontAlgn="auto" hangingPunct="1">
              <a:spcBef>
                <a:spcPct val="0"/>
              </a:spcBef>
              <a:spcAft>
                <a:spcPts val="0"/>
              </a:spcAft>
              <a:buClrTx/>
              <a:buFontTx/>
              <a:buNone/>
            </a:pPr>
            <a:r>
              <a:rPr lang="it-IT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    email -&gt; </a:t>
            </a:r>
            <a:r>
              <a:rPr lang="it-IT" altLang="en-US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System.out.println</a:t>
            </a:r>
            <a:r>
              <a:rPr lang="it-IT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(email)</a:t>
            </a:r>
          </a:p>
          <a:p>
            <a:pPr lvl="1" algn="just" defTabSz="457200" eaLnBrk="1" fontAlgn="auto" hangingPunct="1">
              <a:spcBef>
                <a:spcPct val="0"/>
              </a:spcBef>
              <a:spcAft>
                <a:spcPts val="0"/>
              </a:spcAft>
              <a:buClrTx/>
              <a:buFontTx/>
              <a:buNone/>
            </a:pPr>
            <a:r>
              <a:rPr lang="it-IT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);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8A7B50-232D-6E03-E027-37942653EDEC}"/>
              </a:ext>
            </a:extLst>
          </p:cNvPr>
          <p:cNvSpPr/>
          <p:nvPr/>
        </p:nvSpPr>
        <p:spPr>
          <a:xfrm>
            <a:off x="4606819" y="4144950"/>
            <a:ext cx="820050" cy="363537"/>
          </a:xfrm>
          <a:prstGeom prst="rect">
            <a:avLst/>
          </a:prstGeom>
          <a:solidFill>
            <a:srgbClr val="A5300F">
              <a:lumMod val="20000"/>
              <a:lumOff val="80000"/>
              <a:alpha val="46000"/>
            </a:srgbClr>
          </a:solidFill>
          <a:ln w="12700" cap="rnd" cmpd="sng" algn="ctr">
            <a:solidFill>
              <a:srgbClr val="A5300F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ular Callout 8">
            <a:extLst>
              <a:ext uri="{FF2B5EF4-FFF2-40B4-BE49-F238E27FC236}">
                <a16:creationId xmlns:a16="http://schemas.microsoft.com/office/drawing/2014/main" id="{11B137D1-34BD-94CD-F7C5-56399029328B}"/>
              </a:ext>
            </a:extLst>
          </p:cNvPr>
          <p:cNvSpPr/>
          <p:nvPr/>
        </p:nvSpPr>
        <p:spPr>
          <a:xfrm>
            <a:off x="247620" y="1700808"/>
            <a:ext cx="6007131" cy="2031391"/>
          </a:xfrm>
          <a:prstGeom prst="wedgeRectCallout">
            <a:avLst>
              <a:gd name="adj1" fmla="val 25321"/>
              <a:gd name="adj2" fmla="val 75113"/>
            </a:avLst>
          </a:prstGeom>
          <a:gradFill rotWithShape="1">
            <a:gsLst>
              <a:gs pos="0">
                <a:srgbClr val="D55816">
                  <a:tint val="65000"/>
                  <a:lumMod val="110000"/>
                </a:srgbClr>
              </a:gs>
              <a:gs pos="88000">
                <a:srgbClr val="D55816">
                  <a:tint val="90000"/>
                </a:srgbClr>
              </a:gs>
            </a:gsLst>
            <a:lin ang="5400000" scaled="0"/>
          </a:gradFill>
          <a:ln w="12700" cap="rnd" cmpd="sng" algn="ctr">
            <a:solidFill>
              <a:srgbClr val="D55816"/>
            </a:solidFill>
            <a:prstDash val="solid"/>
          </a:ln>
          <a:effectLst/>
        </p:spPr>
        <p:txBody>
          <a:bodyPr anchor="ctr"/>
          <a:lstStyle>
            <a:lvl1pPr eaLnBrk="0" hangingPunct="0"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just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20725" algn="l"/>
              </a:tabLst>
              <a:defRPr/>
            </a:pPr>
            <a:r>
              <a:rPr kumimoji="0" lang="it-IT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Passiamo al metodo una raccolta di oggetti, di tipo </a:t>
            </a:r>
            <a:r>
              <a:rPr kumimoji="0" lang="it-IT" alt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Person</a:t>
            </a:r>
            <a:r>
              <a:rPr kumimoji="0" lang="it-IT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, rappresentata da un </a:t>
            </a:r>
            <a:r>
              <a:rPr kumimoji="0" lang="it-IT" altLang="en-US" sz="18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oggetto di tipo List</a:t>
            </a:r>
            <a:r>
              <a:rPr kumimoji="0" lang="it-IT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, che è anche </a:t>
            </a:r>
            <a:r>
              <a:rPr kumimoji="0" lang="it-IT" altLang="en-US" sz="18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di tipo </a:t>
            </a:r>
            <a:r>
              <a:rPr kumimoji="0" lang="it-IT" altLang="en-US" sz="1800" b="0" i="0" u="sng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Iterable</a:t>
            </a:r>
            <a:r>
              <a:rPr kumimoji="0" lang="it-IT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. Tale interfaccia rappresenta un generico oggetto che può essere oggetto dell’istruzione “</a:t>
            </a:r>
            <a:r>
              <a:rPr kumimoji="0" lang="it-IT" altLang="ja-JP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for-</a:t>
            </a:r>
            <a:r>
              <a:rPr kumimoji="0" lang="it-IT" altLang="ja-JP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each</a:t>
            </a:r>
            <a:r>
              <a:rPr kumimoji="0" lang="it-IT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”</a:t>
            </a:r>
            <a:r>
              <a:rPr kumimoji="0" lang="it-IT" altLang="ja-JP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, impiegata da </a:t>
            </a:r>
            <a:r>
              <a:rPr kumimoji="0" lang="it-IT" altLang="ja-JP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processElements</a:t>
            </a:r>
            <a:r>
              <a:rPr kumimoji="0" lang="it-IT" altLang="ja-JP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() per scorrere la raccolta elemento per elemento.</a:t>
            </a:r>
            <a:endParaRPr kumimoji="0" lang="it-IT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2986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BF00BCD5-571B-8978-330E-5DDE4506E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41414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Una interessante caratteristica di Java 8 è la possibilità di </a:t>
            </a:r>
            <a:r>
              <a:rPr kumimoji="0" lang="it-IT" altLang="it-IT" sz="1600" b="0" i="0" u="sng" strike="noStrike" cap="none" normalizeH="0" baseline="0" dirty="0">
                <a:ln>
                  <a:noFill/>
                </a:ln>
                <a:solidFill>
                  <a:srgbClr val="41414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processare gli oggetti contenuti in una </a:t>
            </a:r>
            <a:r>
              <a:rPr kumimoji="0" lang="it-IT" altLang="it-IT" sz="1600" b="0" i="0" u="sng" strike="noStrike" cap="none" normalizeH="0" baseline="0" dirty="0" err="1">
                <a:ln>
                  <a:noFill/>
                </a:ln>
                <a:solidFill>
                  <a:srgbClr val="41414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collection</a:t>
            </a:r>
            <a:r>
              <a:rPr lang="it-IT" altLang="it-IT" sz="1600" u="sng" dirty="0">
                <a:solidFill>
                  <a:srgbClr val="41414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41414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attraverso l’utilizzo di una nuovo strumento: gli Stream, utilizzando un approccio dichiarativo (simile all’SQL).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Uno stream rappresenta una sequenza di oggetti ottenuti da una specifica sorgente ai quali possiamo applicare una sequenza di operazioni.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it-IT" altLang="it-IT" sz="1600" dirty="0">
              <a:solidFill>
                <a:srgbClr val="41414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 fontAlgn="base"/>
            <a:r>
              <a:rPr lang="it-IT" sz="1600" b="0" i="0" dirty="0">
                <a:solidFill>
                  <a:srgbClr val="41414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Più formalmente uno stream ha le seguenti caratteristiche:</a:t>
            </a:r>
          </a:p>
          <a:p>
            <a:pPr marL="285750" indent="-285750" algn="just" fontAlgn="base">
              <a:buFont typeface="Wingdings" panose="05000000000000000000" pitchFamily="2" charset="2"/>
              <a:buChar char="Ø"/>
            </a:pPr>
            <a:r>
              <a:rPr lang="it-IT" sz="1600" b="0" i="0" dirty="0">
                <a:solidFill>
                  <a:srgbClr val="41414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Consente </a:t>
            </a:r>
            <a:r>
              <a:rPr lang="it-IT" sz="1600" b="0" i="0" u="sng" dirty="0">
                <a:solidFill>
                  <a:srgbClr val="41414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l’accesso in modo sequenziale </a:t>
            </a:r>
            <a:r>
              <a:rPr lang="it-IT" sz="1600" b="0" i="0" dirty="0">
                <a:solidFill>
                  <a:srgbClr val="41414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 un insieme di elementi di un tipo specifico;</a:t>
            </a:r>
          </a:p>
          <a:p>
            <a:pPr marL="285750" indent="-285750" algn="just" fontAlgn="base">
              <a:buFont typeface="Wingdings" panose="05000000000000000000" pitchFamily="2" charset="2"/>
              <a:buChar char="Ø"/>
            </a:pPr>
            <a:r>
              <a:rPr lang="it-IT" sz="1600" b="0" i="0" dirty="0">
                <a:solidFill>
                  <a:srgbClr val="41414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Gli elementi dello stream possono essere recuperati da una </a:t>
            </a:r>
            <a:r>
              <a:rPr lang="it-IT" sz="1600" b="0" i="0" u="sng" dirty="0">
                <a:solidFill>
                  <a:srgbClr val="41414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collezione</a:t>
            </a:r>
            <a:r>
              <a:rPr lang="it-IT" sz="1600" b="0" i="0" dirty="0">
                <a:solidFill>
                  <a:srgbClr val="41414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da un </a:t>
            </a:r>
            <a:r>
              <a:rPr lang="it-IT" sz="1600" b="0" i="0" u="sng" dirty="0">
                <a:solidFill>
                  <a:srgbClr val="41414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array</a:t>
            </a:r>
            <a:r>
              <a:rPr lang="it-IT" sz="1600" b="0" i="0" dirty="0">
                <a:solidFill>
                  <a:srgbClr val="41414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 da una </a:t>
            </a:r>
            <a:r>
              <a:rPr lang="it-IT" sz="1600" b="0" i="0" u="sng" dirty="0">
                <a:solidFill>
                  <a:srgbClr val="41414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operazione di I/O</a:t>
            </a:r>
            <a:r>
              <a:rPr lang="it-IT" sz="1600" b="0" i="0" dirty="0">
                <a:solidFill>
                  <a:srgbClr val="41414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285750" indent="-285750" algn="just" fontAlgn="base">
              <a:buFont typeface="Wingdings" panose="05000000000000000000" pitchFamily="2" charset="2"/>
              <a:buChar char="Ø"/>
            </a:pPr>
            <a:r>
              <a:rPr lang="it-IT" sz="1600" b="0" i="0" dirty="0">
                <a:solidFill>
                  <a:srgbClr val="41414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 stream supporta </a:t>
            </a:r>
            <a:r>
              <a:rPr lang="it-IT" sz="1600" b="0" i="0" u="sng" dirty="0">
                <a:solidFill>
                  <a:srgbClr val="41414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operazioni di aggregazione</a:t>
            </a:r>
            <a:r>
              <a:rPr lang="it-IT" sz="1600" b="0" i="0" dirty="0">
                <a:solidFill>
                  <a:srgbClr val="41414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285750" indent="-285750" algn="just" fontAlgn="base">
              <a:buFont typeface="Wingdings" panose="05000000000000000000" pitchFamily="2" charset="2"/>
              <a:buChar char="Ø"/>
            </a:pPr>
            <a:r>
              <a:rPr lang="it-IT" sz="1600" b="0" i="0" u="sng" dirty="0">
                <a:solidFill>
                  <a:srgbClr val="41414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Molte operazioni sugli stream restituiscono stre</a:t>
            </a:r>
            <a:r>
              <a:rPr lang="it-IT" sz="1600" b="0" i="0" dirty="0">
                <a:solidFill>
                  <a:srgbClr val="41414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am, quindi possono essere </a:t>
            </a:r>
            <a:r>
              <a:rPr lang="it-IT" sz="1600" b="0" i="0" u="sng" dirty="0">
                <a:solidFill>
                  <a:srgbClr val="41414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concatenate</a:t>
            </a:r>
            <a:r>
              <a:rPr lang="it-IT" sz="1600" b="0" i="0" dirty="0">
                <a:solidFill>
                  <a:srgbClr val="41414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0E3AC650-C0D4-F8B3-2DEE-FB40D24D32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5F66F2-C5ED-441B-A354-B80FD69D2F83}" type="slidenum">
              <a:rPr lang="it-IT" smtClean="0"/>
              <a:pPr/>
              <a:t>2</a:t>
            </a:fld>
            <a:endParaRPr lang="it-IT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B6432F77-7BF7-4498-62C2-494FC87A5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Gli Stream</a:t>
            </a:r>
          </a:p>
        </p:txBody>
      </p:sp>
    </p:spTree>
    <p:extLst>
      <p:ext uri="{BB962C8B-B14F-4D97-AF65-F5344CB8AC3E}">
        <p14:creationId xmlns:p14="http://schemas.microsoft.com/office/powerpoint/2010/main" val="38712869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371287AF-F63E-55B6-0CBD-5C3DE53782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5F66F2-C5ED-441B-A354-B80FD69D2F83}" type="slidenum">
              <a:rPr lang="it-IT" smtClean="0"/>
              <a:pPr/>
              <a:t>20</a:t>
            </a:fld>
            <a:endParaRPr lang="it-IT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8F5EA84F-26D6-BB5B-1500-4EA5CB926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Funzioni Aggregate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0AFC8CC-8F85-821C-2D05-0D4F60314558}"/>
              </a:ext>
            </a:extLst>
          </p:cNvPr>
          <p:cNvSpPr txBox="1">
            <a:spLocks/>
          </p:cNvSpPr>
          <p:nvPr/>
        </p:nvSpPr>
        <p:spPr>
          <a:xfrm>
            <a:off x="179512" y="1412776"/>
            <a:ext cx="8596668" cy="51251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it-IT" altLang="en-US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Nell’esempio del metodo </a:t>
            </a:r>
            <a:r>
              <a:rPr kumimoji="0" lang="it-IT" altLang="en-US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processPersonsWithFunction</a:t>
            </a:r>
            <a:r>
              <a:rPr kumimoji="0" lang="it-IT" altLang="en-US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() con l’uso dei </a:t>
            </a:r>
            <a:r>
              <a:rPr kumimoji="0" lang="it-IT" altLang="en-US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generics</a:t>
            </a:r>
            <a:r>
              <a:rPr kumimoji="0" lang="it-IT" altLang="en-US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più estensivo abbiamo visto la seguente implementazione: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it-IT" altLang="en-US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714375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public </a:t>
            </a:r>
            <a:r>
              <a:rPr kumimoji="0" lang="it-IT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static</a:t>
            </a: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&lt;X, Y&gt; </a:t>
            </a:r>
            <a:r>
              <a:rPr kumimoji="0" lang="it-IT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void</a:t>
            </a: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it-IT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processElements</a:t>
            </a: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 </a:t>
            </a:r>
            <a:r>
              <a:rPr kumimoji="0" lang="it-IT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Iterable</a:t>
            </a: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&lt;X&gt; source, </a:t>
            </a:r>
          </a:p>
          <a:p>
            <a:pPr marL="714375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	Predicate&lt;X&gt; tester, </a:t>
            </a:r>
            <a:r>
              <a:rPr kumimoji="0" lang="it-IT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&lt;X, Y&gt; mapper, Consumer&lt;Y&gt; </a:t>
            </a:r>
            <a:r>
              <a:rPr kumimoji="0" lang="it-IT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block</a:t>
            </a: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 {</a:t>
            </a:r>
          </a:p>
          <a:p>
            <a:pPr marL="714375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for (X p : source) {</a:t>
            </a:r>
          </a:p>
          <a:p>
            <a:pPr marL="714375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</a:t>
            </a:r>
            <a:r>
              <a:rPr kumimoji="0" lang="it-IT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</a:t>
            </a: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</a:t>
            </a:r>
            <a:r>
              <a:rPr kumimoji="0" lang="it-IT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tester.test</a:t>
            </a: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(p)) {</a:t>
            </a:r>
          </a:p>
          <a:p>
            <a:pPr marL="714375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Y data = </a:t>
            </a:r>
            <a:r>
              <a:rPr kumimoji="0" lang="it-IT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mapper.apply</a:t>
            </a: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(p);</a:t>
            </a:r>
          </a:p>
          <a:p>
            <a:pPr marL="714375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</a:t>
            </a:r>
            <a:r>
              <a:rPr kumimoji="0" lang="it-IT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block.accept</a:t>
            </a: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(data);</a:t>
            </a:r>
          </a:p>
          <a:p>
            <a:pPr marL="714375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}</a:t>
            </a:r>
          </a:p>
          <a:p>
            <a:pPr marL="714375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}</a:t>
            </a:r>
          </a:p>
          <a:p>
            <a:pPr marL="714375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}</a:t>
            </a: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2073ADC4-52B3-8F29-E4F9-7618B0D943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9836" y="3645024"/>
            <a:ext cx="4896544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tabLst>
                <a:tab pos="720725" algn="l"/>
              </a:tabLst>
              <a:defRPr sz="2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25488" indent="-342900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  <a:tabLst>
                <a:tab pos="720725" algn="l"/>
              </a:tabLst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526DB0"/>
              </a:buClr>
              <a:buFont typeface="Arial" charset="0"/>
              <a:buChar char="•"/>
              <a:tabLst>
                <a:tab pos="720725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989AAC"/>
              </a:buClr>
              <a:buFont typeface="Arial" charset="0"/>
              <a:buChar char="•"/>
              <a:tabLst>
                <a:tab pos="720725" algn="l"/>
              </a:tabLst>
              <a:defRPr sz="1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DC5924"/>
              </a:buClr>
              <a:buFont typeface="Arial" charset="0"/>
              <a:buChar char="•"/>
              <a:tabLst>
                <a:tab pos="720725" algn="l"/>
              </a:tabLst>
              <a:defRPr sz="1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C5924"/>
              </a:buClr>
              <a:buFont typeface="Arial" charset="0"/>
              <a:buChar char="•"/>
              <a:tabLst>
                <a:tab pos="720725" algn="l"/>
              </a:tabLst>
              <a:defRPr sz="1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C5924"/>
              </a:buClr>
              <a:buFont typeface="Arial" charset="0"/>
              <a:buChar char="•"/>
              <a:tabLst>
                <a:tab pos="720725" algn="l"/>
              </a:tabLst>
              <a:defRPr sz="1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C5924"/>
              </a:buClr>
              <a:buFont typeface="Arial" charset="0"/>
              <a:buChar char="•"/>
              <a:tabLst>
                <a:tab pos="720725" algn="l"/>
              </a:tabLst>
              <a:defRPr sz="1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C5924"/>
              </a:buClr>
              <a:buFont typeface="Arial" charset="0"/>
              <a:buChar char="•"/>
              <a:tabLst>
                <a:tab pos="720725" algn="l"/>
              </a:tabLst>
              <a:defRPr sz="1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just" defTabSz="457200" eaLnBrk="1" fontAlgn="auto" hangingPunct="1">
              <a:spcBef>
                <a:spcPct val="0"/>
              </a:spcBef>
              <a:spcAft>
                <a:spcPts val="0"/>
              </a:spcAft>
              <a:buClrTx/>
              <a:buFontTx/>
              <a:buNone/>
            </a:pPr>
            <a:r>
              <a:rPr lang="it-IT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Questo metodo può essere invocato nel seguente modo:</a:t>
            </a:r>
          </a:p>
          <a:p>
            <a:pPr lvl="1" algn="just" defTabSz="457200" eaLnBrk="1" fontAlgn="auto" hangingPunct="1">
              <a:spcBef>
                <a:spcPct val="0"/>
              </a:spcBef>
              <a:spcAft>
                <a:spcPts val="0"/>
              </a:spcAft>
              <a:buClrTx/>
              <a:buFontTx/>
              <a:buNone/>
            </a:pPr>
            <a:r>
              <a:rPr lang="it-IT" altLang="en-US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processElements</a:t>
            </a:r>
            <a:r>
              <a:rPr lang="it-IT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(</a:t>
            </a:r>
          </a:p>
          <a:p>
            <a:pPr lvl="1" algn="just" defTabSz="457200" eaLnBrk="1" fontAlgn="auto" hangingPunct="1">
              <a:spcBef>
                <a:spcPct val="0"/>
              </a:spcBef>
              <a:spcAft>
                <a:spcPts val="0"/>
              </a:spcAft>
              <a:buClrTx/>
              <a:buFontTx/>
              <a:buNone/>
            </a:pPr>
            <a:r>
              <a:rPr lang="it-IT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    </a:t>
            </a:r>
            <a:r>
              <a:rPr lang="it-IT" altLang="en-US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roster</a:t>
            </a:r>
            <a:r>
              <a:rPr lang="it-IT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,</a:t>
            </a:r>
          </a:p>
          <a:p>
            <a:pPr lvl="1" algn="just" defTabSz="457200" eaLnBrk="1" fontAlgn="auto" hangingPunct="1">
              <a:spcBef>
                <a:spcPct val="0"/>
              </a:spcBef>
              <a:spcAft>
                <a:spcPts val="0"/>
              </a:spcAft>
              <a:buClrTx/>
              <a:buFontTx/>
              <a:buNone/>
            </a:pPr>
            <a:r>
              <a:rPr lang="it-IT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    </a:t>
            </a:r>
            <a:r>
              <a:rPr lang="it-IT" altLang="en-US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p</a:t>
            </a:r>
            <a:r>
              <a:rPr lang="it-IT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 -&gt; </a:t>
            </a:r>
            <a:r>
              <a:rPr lang="it-IT" altLang="en-US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p.getGender</a:t>
            </a:r>
            <a:r>
              <a:rPr lang="it-IT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() == </a:t>
            </a:r>
            <a:r>
              <a:rPr lang="it-IT" altLang="en-US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Person.Sex.MALE</a:t>
            </a:r>
            <a:endParaRPr lang="it-IT" altLang="en-US" sz="1600" dirty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  <a:p>
            <a:pPr lvl="1" algn="just" defTabSz="457200" eaLnBrk="1" fontAlgn="auto" hangingPunct="1">
              <a:spcBef>
                <a:spcPct val="0"/>
              </a:spcBef>
              <a:spcAft>
                <a:spcPts val="0"/>
              </a:spcAft>
              <a:buClrTx/>
              <a:buFontTx/>
              <a:buNone/>
            </a:pPr>
            <a:r>
              <a:rPr lang="it-IT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        &amp;&amp; </a:t>
            </a:r>
            <a:r>
              <a:rPr lang="it-IT" altLang="en-US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p.getAge</a:t>
            </a:r>
            <a:r>
              <a:rPr lang="it-IT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() &gt;= 18</a:t>
            </a:r>
          </a:p>
          <a:p>
            <a:pPr lvl="1" algn="just" defTabSz="457200" eaLnBrk="1" fontAlgn="auto" hangingPunct="1">
              <a:spcBef>
                <a:spcPct val="0"/>
              </a:spcBef>
              <a:spcAft>
                <a:spcPts val="0"/>
              </a:spcAft>
              <a:buClrTx/>
              <a:buFontTx/>
              <a:buNone/>
            </a:pPr>
            <a:r>
              <a:rPr lang="it-IT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        &amp;&amp; </a:t>
            </a:r>
            <a:r>
              <a:rPr lang="it-IT" altLang="en-US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p.getAge</a:t>
            </a:r>
            <a:r>
              <a:rPr lang="it-IT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() &lt;= 25,</a:t>
            </a:r>
          </a:p>
          <a:p>
            <a:pPr lvl="1" algn="just" defTabSz="457200" eaLnBrk="1" fontAlgn="auto" hangingPunct="1">
              <a:spcBef>
                <a:spcPct val="0"/>
              </a:spcBef>
              <a:spcAft>
                <a:spcPts val="0"/>
              </a:spcAft>
              <a:buClrTx/>
              <a:buFontTx/>
              <a:buNone/>
            </a:pPr>
            <a:r>
              <a:rPr lang="it-IT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    </a:t>
            </a:r>
            <a:r>
              <a:rPr lang="it-IT" altLang="en-US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p</a:t>
            </a:r>
            <a:r>
              <a:rPr lang="it-IT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 -&gt; </a:t>
            </a:r>
            <a:r>
              <a:rPr lang="it-IT" altLang="en-US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p.getEmailAddress</a:t>
            </a:r>
            <a:r>
              <a:rPr lang="it-IT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(),</a:t>
            </a:r>
          </a:p>
          <a:p>
            <a:pPr lvl="1" algn="just" defTabSz="457200" eaLnBrk="1" fontAlgn="auto" hangingPunct="1">
              <a:spcBef>
                <a:spcPct val="0"/>
              </a:spcBef>
              <a:spcAft>
                <a:spcPts val="0"/>
              </a:spcAft>
              <a:buClrTx/>
              <a:buFontTx/>
              <a:buNone/>
            </a:pPr>
            <a:r>
              <a:rPr lang="it-IT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    email -&gt; </a:t>
            </a:r>
            <a:r>
              <a:rPr lang="it-IT" altLang="en-US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System.out.println</a:t>
            </a:r>
            <a:r>
              <a:rPr lang="it-IT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(email)</a:t>
            </a:r>
          </a:p>
          <a:p>
            <a:pPr lvl="1" algn="just" defTabSz="457200" eaLnBrk="1" fontAlgn="auto" hangingPunct="1">
              <a:spcBef>
                <a:spcPct val="0"/>
              </a:spcBef>
              <a:spcAft>
                <a:spcPts val="0"/>
              </a:spcAft>
              <a:buClrTx/>
              <a:buFontTx/>
              <a:buNone/>
            </a:pPr>
            <a:r>
              <a:rPr lang="it-IT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);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4DED72-1E00-D0B7-563A-FF156266A3CD}"/>
              </a:ext>
            </a:extLst>
          </p:cNvPr>
          <p:cNvSpPr/>
          <p:nvPr/>
        </p:nvSpPr>
        <p:spPr>
          <a:xfrm>
            <a:off x="4355977" y="4431608"/>
            <a:ext cx="3816424" cy="725584"/>
          </a:xfrm>
          <a:prstGeom prst="rect">
            <a:avLst/>
          </a:prstGeom>
          <a:solidFill>
            <a:srgbClr val="A5300F">
              <a:lumMod val="20000"/>
              <a:lumOff val="80000"/>
              <a:alpha val="46000"/>
            </a:srgbClr>
          </a:solidFill>
          <a:ln w="12700" cap="rnd" cmpd="sng" algn="ctr">
            <a:solidFill>
              <a:srgbClr val="A5300F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ular Callout 8">
            <a:extLst>
              <a:ext uri="{FF2B5EF4-FFF2-40B4-BE49-F238E27FC236}">
                <a16:creationId xmlns:a16="http://schemas.microsoft.com/office/drawing/2014/main" id="{F3B8A710-177E-15A2-7089-EBC8C5630451}"/>
              </a:ext>
            </a:extLst>
          </p:cNvPr>
          <p:cNvSpPr/>
          <p:nvPr/>
        </p:nvSpPr>
        <p:spPr>
          <a:xfrm>
            <a:off x="1115616" y="3127770"/>
            <a:ext cx="6291263" cy="532791"/>
          </a:xfrm>
          <a:prstGeom prst="wedgeRectCallout">
            <a:avLst>
              <a:gd name="adj1" fmla="val 25834"/>
              <a:gd name="adj2" fmla="val 202317"/>
            </a:avLst>
          </a:prstGeom>
          <a:gradFill rotWithShape="1">
            <a:gsLst>
              <a:gs pos="0">
                <a:srgbClr val="D55816">
                  <a:tint val="65000"/>
                  <a:lumMod val="110000"/>
                </a:srgbClr>
              </a:gs>
              <a:gs pos="88000">
                <a:srgbClr val="D55816">
                  <a:tint val="90000"/>
                </a:srgbClr>
              </a:gs>
            </a:gsLst>
            <a:lin ang="5400000" scaled="0"/>
          </a:gradFill>
          <a:ln w="12700" cap="rnd" cmpd="sng" algn="ctr">
            <a:solidFill>
              <a:srgbClr val="D55816"/>
            </a:solidFill>
            <a:prstDash val="solid"/>
          </a:ln>
          <a:effectLst/>
        </p:spPr>
        <p:txBody>
          <a:bodyPr anchor="ctr"/>
          <a:lstStyle>
            <a:lvl1pPr eaLnBrk="0" hangingPunct="0"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just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20725" algn="l"/>
              </a:tabLst>
              <a:defRPr/>
            </a:pPr>
            <a:r>
              <a:rPr kumimoji="0" lang="it-IT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Ogni elemento della raccolta viene filtrato, e considerato solo se soddisfa una data condizione.</a:t>
            </a:r>
          </a:p>
        </p:txBody>
      </p:sp>
    </p:spTree>
    <p:extLst>
      <p:ext uri="{BB962C8B-B14F-4D97-AF65-F5344CB8AC3E}">
        <p14:creationId xmlns:p14="http://schemas.microsoft.com/office/powerpoint/2010/main" val="8432305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371287AF-F63E-55B6-0CBD-5C3DE53782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5F66F2-C5ED-441B-A354-B80FD69D2F83}" type="slidenum">
              <a:rPr lang="it-IT" smtClean="0"/>
              <a:pPr/>
              <a:t>21</a:t>
            </a:fld>
            <a:endParaRPr lang="it-IT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8F5EA84F-26D6-BB5B-1500-4EA5CB926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Funzioni Aggregate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0AFC8CC-8F85-821C-2D05-0D4F60314558}"/>
              </a:ext>
            </a:extLst>
          </p:cNvPr>
          <p:cNvSpPr txBox="1">
            <a:spLocks/>
          </p:cNvSpPr>
          <p:nvPr/>
        </p:nvSpPr>
        <p:spPr>
          <a:xfrm>
            <a:off x="179512" y="1412776"/>
            <a:ext cx="8596668" cy="51251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it-IT" altLang="en-US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Nell’esempio del metodo </a:t>
            </a:r>
            <a:r>
              <a:rPr kumimoji="0" lang="it-IT" altLang="en-US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processPersonsWithFunction</a:t>
            </a:r>
            <a:r>
              <a:rPr kumimoji="0" lang="it-IT" altLang="en-US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() con l’uso dei </a:t>
            </a:r>
            <a:r>
              <a:rPr kumimoji="0" lang="it-IT" altLang="en-US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generics</a:t>
            </a:r>
            <a:r>
              <a:rPr kumimoji="0" lang="it-IT" altLang="en-US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più estensivo abbiamo visto la seguente implementazione: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it-IT" altLang="en-US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714375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public </a:t>
            </a:r>
            <a:r>
              <a:rPr kumimoji="0" lang="it-IT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static</a:t>
            </a: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&lt;X, Y&gt; </a:t>
            </a:r>
            <a:r>
              <a:rPr kumimoji="0" lang="it-IT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void</a:t>
            </a: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it-IT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processElements</a:t>
            </a: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 </a:t>
            </a:r>
            <a:r>
              <a:rPr kumimoji="0" lang="it-IT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Iterable</a:t>
            </a: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&lt;X&gt; source, </a:t>
            </a:r>
          </a:p>
          <a:p>
            <a:pPr marL="714375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	Predicate&lt;X&gt; tester, </a:t>
            </a:r>
            <a:r>
              <a:rPr kumimoji="0" lang="it-IT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&lt;X, Y&gt; mapper, Consumer&lt;Y&gt; </a:t>
            </a:r>
            <a:r>
              <a:rPr kumimoji="0" lang="it-IT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block</a:t>
            </a: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 {</a:t>
            </a:r>
          </a:p>
          <a:p>
            <a:pPr marL="714375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for (X p : source) {</a:t>
            </a:r>
          </a:p>
          <a:p>
            <a:pPr marL="714375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</a:t>
            </a:r>
            <a:r>
              <a:rPr kumimoji="0" lang="it-IT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</a:t>
            </a: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</a:t>
            </a:r>
            <a:r>
              <a:rPr kumimoji="0" lang="it-IT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tester.test</a:t>
            </a: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(p)) {</a:t>
            </a:r>
          </a:p>
          <a:p>
            <a:pPr marL="714375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Y data = </a:t>
            </a:r>
            <a:r>
              <a:rPr kumimoji="0" lang="it-IT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mapper.apply</a:t>
            </a: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(p);</a:t>
            </a:r>
          </a:p>
          <a:p>
            <a:pPr marL="714375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</a:t>
            </a:r>
            <a:r>
              <a:rPr kumimoji="0" lang="it-IT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block.accept</a:t>
            </a: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(data);</a:t>
            </a:r>
          </a:p>
          <a:p>
            <a:pPr marL="714375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}</a:t>
            </a:r>
          </a:p>
          <a:p>
            <a:pPr marL="714375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}</a:t>
            </a:r>
          </a:p>
          <a:p>
            <a:pPr marL="714375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}</a:t>
            </a: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2073ADC4-52B3-8F29-E4F9-7618B0D943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9836" y="3645024"/>
            <a:ext cx="4896544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tabLst>
                <a:tab pos="720725" algn="l"/>
              </a:tabLst>
              <a:defRPr sz="2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25488" indent="-342900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  <a:tabLst>
                <a:tab pos="720725" algn="l"/>
              </a:tabLst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526DB0"/>
              </a:buClr>
              <a:buFont typeface="Arial" charset="0"/>
              <a:buChar char="•"/>
              <a:tabLst>
                <a:tab pos="720725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989AAC"/>
              </a:buClr>
              <a:buFont typeface="Arial" charset="0"/>
              <a:buChar char="•"/>
              <a:tabLst>
                <a:tab pos="720725" algn="l"/>
              </a:tabLst>
              <a:defRPr sz="1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DC5924"/>
              </a:buClr>
              <a:buFont typeface="Arial" charset="0"/>
              <a:buChar char="•"/>
              <a:tabLst>
                <a:tab pos="720725" algn="l"/>
              </a:tabLst>
              <a:defRPr sz="1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C5924"/>
              </a:buClr>
              <a:buFont typeface="Arial" charset="0"/>
              <a:buChar char="•"/>
              <a:tabLst>
                <a:tab pos="720725" algn="l"/>
              </a:tabLst>
              <a:defRPr sz="1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C5924"/>
              </a:buClr>
              <a:buFont typeface="Arial" charset="0"/>
              <a:buChar char="•"/>
              <a:tabLst>
                <a:tab pos="720725" algn="l"/>
              </a:tabLst>
              <a:defRPr sz="1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C5924"/>
              </a:buClr>
              <a:buFont typeface="Arial" charset="0"/>
              <a:buChar char="•"/>
              <a:tabLst>
                <a:tab pos="720725" algn="l"/>
              </a:tabLst>
              <a:defRPr sz="1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C5924"/>
              </a:buClr>
              <a:buFont typeface="Arial" charset="0"/>
              <a:buChar char="•"/>
              <a:tabLst>
                <a:tab pos="720725" algn="l"/>
              </a:tabLst>
              <a:defRPr sz="1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just" defTabSz="457200" eaLnBrk="1" fontAlgn="auto" hangingPunct="1">
              <a:spcBef>
                <a:spcPct val="0"/>
              </a:spcBef>
              <a:spcAft>
                <a:spcPts val="0"/>
              </a:spcAft>
              <a:buClrTx/>
              <a:buFontTx/>
              <a:buNone/>
            </a:pPr>
            <a:r>
              <a:rPr lang="it-IT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Questo metodo può essere invocato nel seguente modo:</a:t>
            </a:r>
          </a:p>
          <a:p>
            <a:pPr lvl="1" algn="just" defTabSz="457200" eaLnBrk="1" fontAlgn="auto" hangingPunct="1">
              <a:spcBef>
                <a:spcPct val="0"/>
              </a:spcBef>
              <a:spcAft>
                <a:spcPts val="0"/>
              </a:spcAft>
              <a:buClrTx/>
              <a:buFontTx/>
              <a:buNone/>
            </a:pPr>
            <a:r>
              <a:rPr lang="it-IT" altLang="en-US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processElements</a:t>
            </a:r>
            <a:r>
              <a:rPr lang="it-IT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(</a:t>
            </a:r>
          </a:p>
          <a:p>
            <a:pPr lvl="1" algn="just" defTabSz="457200" eaLnBrk="1" fontAlgn="auto" hangingPunct="1">
              <a:spcBef>
                <a:spcPct val="0"/>
              </a:spcBef>
              <a:spcAft>
                <a:spcPts val="0"/>
              </a:spcAft>
              <a:buClrTx/>
              <a:buFontTx/>
              <a:buNone/>
            </a:pPr>
            <a:r>
              <a:rPr lang="it-IT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    </a:t>
            </a:r>
            <a:r>
              <a:rPr lang="it-IT" altLang="en-US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roster</a:t>
            </a:r>
            <a:r>
              <a:rPr lang="it-IT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,</a:t>
            </a:r>
          </a:p>
          <a:p>
            <a:pPr lvl="1" algn="just" defTabSz="457200" eaLnBrk="1" fontAlgn="auto" hangingPunct="1">
              <a:spcBef>
                <a:spcPct val="0"/>
              </a:spcBef>
              <a:spcAft>
                <a:spcPts val="0"/>
              </a:spcAft>
              <a:buClrTx/>
              <a:buFontTx/>
              <a:buNone/>
            </a:pPr>
            <a:r>
              <a:rPr lang="it-IT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    </a:t>
            </a:r>
            <a:r>
              <a:rPr lang="it-IT" altLang="en-US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p</a:t>
            </a:r>
            <a:r>
              <a:rPr lang="it-IT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 -&gt; </a:t>
            </a:r>
            <a:r>
              <a:rPr lang="it-IT" altLang="en-US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p.getGender</a:t>
            </a:r>
            <a:r>
              <a:rPr lang="it-IT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() == </a:t>
            </a:r>
            <a:r>
              <a:rPr lang="it-IT" altLang="en-US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Person.Sex.MALE</a:t>
            </a:r>
            <a:endParaRPr lang="it-IT" altLang="en-US" sz="1600" dirty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  <a:p>
            <a:pPr lvl="1" algn="just" defTabSz="457200" eaLnBrk="1" fontAlgn="auto" hangingPunct="1">
              <a:spcBef>
                <a:spcPct val="0"/>
              </a:spcBef>
              <a:spcAft>
                <a:spcPts val="0"/>
              </a:spcAft>
              <a:buClrTx/>
              <a:buFontTx/>
              <a:buNone/>
            </a:pPr>
            <a:r>
              <a:rPr lang="it-IT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        &amp;&amp; </a:t>
            </a:r>
            <a:r>
              <a:rPr lang="it-IT" altLang="en-US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p.getAge</a:t>
            </a:r>
            <a:r>
              <a:rPr lang="it-IT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() &gt;= 18</a:t>
            </a:r>
          </a:p>
          <a:p>
            <a:pPr lvl="1" algn="just" defTabSz="457200" eaLnBrk="1" fontAlgn="auto" hangingPunct="1">
              <a:spcBef>
                <a:spcPct val="0"/>
              </a:spcBef>
              <a:spcAft>
                <a:spcPts val="0"/>
              </a:spcAft>
              <a:buClrTx/>
              <a:buFontTx/>
              <a:buNone/>
            </a:pPr>
            <a:r>
              <a:rPr lang="it-IT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        &amp;&amp; </a:t>
            </a:r>
            <a:r>
              <a:rPr lang="it-IT" altLang="en-US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p.getAge</a:t>
            </a:r>
            <a:r>
              <a:rPr lang="it-IT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() &lt;= 25,</a:t>
            </a:r>
          </a:p>
          <a:p>
            <a:pPr lvl="1" algn="just" defTabSz="457200" eaLnBrk="1" fontAlgn="auto" hangingPunct="1">
              <a:spcBef>
                <a:spcPct val="0"/>
              </a:spcBef>
              <a:spcAft>
                <a:spcPts val="0"/>
              </a:spcAft>
              <a:buClrTx/>
              <a:buFontTx/>
              <a:buNone/>
            </a:pPr>
            <a:r>
              <a:rPr lang="it-IT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    </a:t>
            </a:r>
            <a:r>
              <a:rPr lang="it-IT" altLang="en-US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p</a:t>
            </a:r>
            <a:r>
              <a:rPr lang="it-IT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 -&gt; </a:t>
            </a:r>
            <a:r>
              <a:rPr lang="it-IT" altLang="en-US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p.getEmailAddress</a:t>
            </a:r>
            <a:r>
              <a:rPr lang="it-IT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(),</a:t>
            </a:r>
          </a:p>
          <a:p>
            <a:pPr lvl="1" algn="just" defTabSz="457200" eaLnBrk="1" fontAlgn="auto" hangingPunct="1">
              <a:spcBef>
                <a:spcPct val="0"/>
              </a:spcBef>
              <a:spcAft>
                <a:spcPts val="0"/>
              </a:spcAft>
              <a:buClrTx/>
              <a:buFontTx/>
              <a:buNone/>
            </a:pPr>
            <a:r>
              <a:rPr lang="it-IT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    email -&gt; </a:t>
            </a:r>
            <a:r>
              <a:rPr lang="it-IT" altLang="en-US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System.out.println</a:t>
            </a:r>
            <a:r>
              <a:rPr lang="it-IT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(email)</a:t>
            </a:r>
          </a:p>
          <a:p>
            <a:pPr lvl="1" algn="just" defTabSz="457200" eaLnBrk="1" fontAlgn="auto" hangingPunct="1">
              <a:spcBef>
                <a:spcPct val="0"/>
              </a:spcBef>
              <a:spcAft>
                <a:spcPts val="0"/>
              </a:spcAft>
              <a:buClrTx/>
              <a:buFontTx/>
              <a:buNone/>
            </a:pPr>
            <a:r>
              <a:rPr lang="it-IT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);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5419069-0C5C-3332-0F0A-74178174EC76}"/>
              </a:ext>
            </a:extLst>
          </p:cNvPr>
          <p:cNvSpPr/>
          <p:nvPr/>
        </p:nvSpPr>
        <p:spPr>
          <a:xfrm>
            <a:off x="4273407" y="5082554"/>
            <a:ext cx="2778173" cy="365125"/>
          </a:xfrm>
          <a:prstGeom prst="rect">
            <a:avLst/>
          </a:prstGeom>
          <a:solidFill>
            <a:srgbClr val="A5300F">
              <a:lumMod val="20000"/>
              <a:lumOff val="80000"/>
              <a:alpha val="46000"/>
            </a:srgbClr>
          </a:solidFill>
          <a:ln w="12700" cap="rnd" cmpd="sng" algn="ctr">
            <a:solidFill>
              <a:srgbClr val="A5300F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ular Callout 8">
            <a:extLst>
              <a:ext uri="{FF2B5EF4-FFF2-40B4-BE49-F238E27FC236}">
                <a16:creationId xmlns:a16="http://schemas.microsoft.com/office/drawing/2014/main" id="{7BE42F4A-A2E2-42AA-F768-1DCC0F5CBBEF}"/>
              </a:ext>
            </a:extLst>
          </p:cNvPr>
          <p:cNvSpPr/>
          <p:nvPr/>
        </p:nvSpPr>
        <p:spPr>
          <a:xfrm>
            <a:off x="899592" y="3796819"/>
            <a:ext cx="5211143" cy="532791"/>
          </a:xfrm>
          <a:prstGeom prst="wedgeRectCallout">
            <a:avLst>
              <a:gd name="adj1" fmla="val 25834"/>
              <a:gd name="adj2" fmla="val 202317"/>
            </a:avLst>
          </a:prstGeom>
          <a:gradFill rotWithShape="1">
            <a:gsLst>
              <a:gs pos="0">
                <a:srgbClr val="D55816">
                  <a:tint val="65000"/>
                  <a:lumMod val="110000"/>
                </a:srgbClr>
              </a:gs>
              <a:gs pos="88000">
                <a:srgbClr val="D55816">
                  <a:tint val="90000"/>
                </a:srgbClr>
              </a:gs>
            </a:gsLst>
            <a:lin ang="5400000" scaled="0"/>
          </a:gradFill>
          <a:ln w="12700" cap="rnd" cmpd="sng" algn="ctr">
            <a:solidFill>
              <a:srgbClr val="D55816"/>
            </a:solidFill>
            <a:prstDash val="solid"/>
          </a:ln>
          <a:effectLst/>
        </p:spPr>
        <p:txBody>
          <a:bodyPr anchor="ctr"/>
          <a:lstStyle>
            <a:lvl1pPr eaLnBrk="0" hangingPunct="0"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just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20725" algn="l"/>
              </a:tabLst>
              <a:defRPr/>
            </a:pPr>
            <a:r>
              <a:rPr kumimoji="0" lang="it-IT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Da ogni elemento filtrato viene estratto un dato, in questo campo l’indirizzo e-mail.</a:t>
            </a:r>
          </a:p>
        </p:txBody>
      </p:sp>
    </p:spTree>
    <p:extLst>
      <p:ext uri="{BB962C8B-B14F-4D97-AF65-F5344CB8AC3E}">
        <p14:creationId xmlns:p14="http://schemas.microsoft.com/office/powerpoint/2010/main" val="33036562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371287AF-F63E-55B6-0CBD-5C3DE53782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5F66F2-C5ED-441B-A354-B80FD69D2F83}" type="slidenum">
              <a:rPr lang="it-IT" smtClean="0"/>
              <a:pPr/>
              <a:t>22</a:t>
            </a:fld>
            <a:endParaRPr lang="it-IT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8F5EA84F-26D6-BB5B-1500-4EA5CB926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Funzioni Aggregate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0AFC8CC-8F85-821C-2D05-0D4F60314558}"/>
              </a:ext>
            </a:extLst>
          </p:cNvPr>
          <p:cNvSpPr txBox="1">
            <a:spLocks/>
          </p:cNvSpPr>
          <p:nvPr/>
        </p:nvSpPr>
        <p:spPr>
          <a:xfrm>
            <a:off x="179512" y="1412776"/>
            <a:ext cx="8596668" cy="51251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it-IT" altLang="en-US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Nell’esempio del metodo </a:t>
            </a:r>
            <a:r>
              <a:rPr kumimoji="0" lang="it-IT" altLang="en-US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processPersonsWithFunction</a:t>
            </a:r>
            <a:r>
              <a:rPr kumimoji="0" lang="it-IT" altLang="en-US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() con l’uso dei </a:t>
            </a:r>
            <a:r>
              <a:rPr kumimoji="0" lang="it-IT" altLang="en-US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generics</a:t>
            </a:r>
            <a:r>
              <a:rPr kumimoji="0" lang="it-IT" altLang="en-US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più estensivo abbiamo visto la seguente implementazione: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it-IT" altLang="en-US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714375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public </a:t>
            </a:r>
            <a:r>
              <a:rPr kumimoji="0" lang="it-IT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static</a:t>
            </a: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&lt;X, Y&gt; </a:t>
            </a:r>
            <a:r>
              <a:rPr kumimoji="0" lang="it-IT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void</a:t>
            </a: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it-IT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processElements</a:t>
            </a: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 </a:t>
            </a:r>
            <a:r>
              <a:rPr kumimoji="0" lang="it-IT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Iterable</a:t>
            </a: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&lt;X&gt; source, </a:t>
            </a:r>
          </a:p>
          <a:p>
            <a:pPr marL="714375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	Predicate&lt;X&gt; tester, </a:t>
            </a:r>
            <a:r>
              <a:rPr kumimoji="0" lang="it-IT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&lt;X, Y&gt; mapper, Consumer&lt;Y&gt; </a:t>
            </a:r>
            <a:r>
              <a:rPr kumimoji="0" lang="it-IT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block</a:t>
            </a: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 {</a:t>
            </a:r>
          </a:p>
          <a:p>
            <a:pPr marL="714375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for (X p : source) {</a:t>
            </a:r>
          </a:p>
          <a:p>
            <a:pPr marL="714375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</a:t>
            </a:r>
            <a:r>
              <a:rPr kumimoji="0" lang="it-IT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</a:t>
            </a: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</a:t>
            </a:r>
            <a:r>
              <a:rPr kumimoji="0" lang="it-IT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tester.test</a:t>
            </a: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(p)) {</a:t>
            </a:r>
          </a:p>
          <a:p>
            <a:pPr marL="714375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Y data = </a:t>
            </a:r>
            <a:r>
              <a:rPr kumimoji="0" lang="it-IT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mapper.apply</a:t>
            </a: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(p);</a:t>
            </a:r>
          </a:p>
          <a:p>
            <a:pPr marL="714375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</a:t>
            </a:r>
            <a:r>
              <a:rPr kumimoji="0" lang="it-IT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block.accept</a:t>
            </a: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(data);</a:t>
            </a:r>
          </a:p>
          <a:p>
            <a:pPr marL="714375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}</a:t>
            </a:r>
          </a:p>
          <a:p>
            <a:pPr marL="714375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}</a:t>
            </a:r>
          </a:p>
          <a:p>
            <a:pPr marL="714375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}</a:t>
            </a: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2073ADC4-52B3-8F29-E4F9-7618B0D943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9836" y="3645024"/>
            <a:ext cx="4896544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tabLst>
                <a:tab pos="720725" algn="l"/>
              </a:tabLst>
              <a:defRPr sz="2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25488" indent="-342900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  <a:tabLst>
                <a:tab pos="720725" algn="l"/>
              </a:tabLst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526DB0"/>
              </a:buClr>
              <a:buFont typeface="Arial" charset="0"/>
              <a:buChar char="•"/>
              <a:tabLst>
                <a:tab pos="720725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989AAC"/>
              </a:buClr>
              <a:buFont typeface="Arial" charset="0"/>
              <a:buChar char="•"/>
              <a:tabLst>
                <a:tab pos="720725" algn="l"/>
              </a:tabLst>
              <a:defRPr sz="1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DC5924"/>
              </a:buClr>
              <a:buFont typeface="Arial" charset="0"/>
              <a:buChar char="•"/>
              <a:tabLst>
                <a:tab pos="720725" algn="l"/>
              </a:tabLst>
              <a:defRPr sz="1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C5924"/>
              </a:buClr>
              <a:buFont typeface="Arial" charset="0"/>
              <a:buChar char="•"/>
              <a:tabLst>
                <a:tab pos="720725" algn="l"/>
              </a:tabLst>
              <a:defRPr sz="1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C5924"/>
              </a:buClr>
              <a:buFont typeface="Arial" charset="0"/>
              <a:buChar char="•"/>
              <a:tabLst>
                <a:tab pos="720725" algn="l"/>
              </a:tabLst>
              <a:defRPr sz="1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C5924"/>
              </a:buClr>
              <a:buFont typeface="Arial" charset="0"/>
              <a:buChar char="•"/>
              <a:tabLst>
                <a:tab pos="720725" algn="l"/>
              </a:tabLst>
              <a:defRPr sz="1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C5924"/>
              </a:buClr>
              <a:buFont typeface="Arial" charset="0"/>
              <a:buChar char="•"/>
              <a:tabLst>
                <a:tab pos="720725" algn="l"/>
              </a:tabLst>
              <a:defRPr sz="1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just" defTabSz="457200" eaLnBrk="1" fontAlgn="auto" hangingPunct="1">
              <a:spcBef>
                <a:spcPct val="0"/>
              </a:spcBef>
              <a:spcAft>
                <a:spcPts val="0"/>
              </a:spcAft>
              <a:buClrTx/>
              <a:buFontTx/>
              <a:buNone/>
            </a:pPr>
            <a:r>
              <a:rPr lang="it-IT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Questo metodo può essere invocato nel seguente modo:</a:t>
            </a:r>
          </a:p>
          <a:p>
            <a:pPr lvl="1" algn="just" defTabSz="457200" eaLnBrk="1" fontAlgn="auto" hangingPunct="1">
              <a:spcBef>
                <a:spcPct val="0"/>
              </a:spcBef>
              <a:spcAft>
                <a:spcPts val="0"/>
              </a:spcAft>
              <a:buClrTx/>
              <a:buFontTx/>
              <a:buNone/>
            </a:pPr>
            <a:r>
              <a:rPr lang="it-IT" altLang="en-US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processElements</a:t>
            </a:r>
            <a:r>
              <a:rPr lang="it-IT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(</a:t>
            </a:r>
          </a:p>
          <a:p>
            <a:pPr lvl="1" algn="just" defTabSz="457200" eaLnBrk="1" fontAlgn="auto" hangingPunct="1">
              <a:spcBef>
                <a:spcPct val="0"/>
              </a:spcBef>
              <a:spcAft>
                <a:spcPts val="0"/>
              </a:spcAft>
              <a:buClrTx/>
              <a:buFontTx/>
              <a:buNone/>
            </a:pPr>
            <a:r>
              <a:rPr lang="it-IT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    </a:t>
            </a:r>
            <a:r>
              <a:rPr lang="it-IT" altLang="en-US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roster</a:t>
            </a:r>
            <a:r>
              <a:rPr lang="it-IT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,</a:t>
            </a:r>
          </a:p>
          <a:p>
            <a:pPr lvl="1" algn="just" defTabSz="457200" eaLnBrk="1" fontAlgn="auto" hangingPunct="1">
              <a:spcBef>
                <a:spcPct val="0"/>
              </a:spcBef>
              <a:spcAft>
                <a:spcPts val="0"/>
              </a:spcAft>
              <a:buClrTx/>
              <a:buFontTx/>
              <a:buNone/>
            </a:pPr>
            <a:r>
              <a:rPr lang="it-IT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    </a:t>
            </a:r>
            <a:r>
              <a:rPr lang="it-IT" altLang="en-US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p</a:t>
            </a:r>
            <a:r>
              <a:rPr lang="it-IT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 -&gt; </a:t>
            </a:r>
            <a:r>
              <a:rPr lang="it-IT" altLang="en-US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p.getGender</a:t>
            </a:r>
            <a:r>
              <a:rPr lang="it-IT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() == </a:t>
            </a:r>
            <a:r>
              <a:rPr lang="it-IT" altLang="en-US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Person.Sex.MALE</a:t>
            </a:r>
            <a:endParaRPr lang="it-IT" altLang="en-US" sz="1600" dirty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  <a:p>
            <a:pPr lvl="1" algn="just" defTabSz="457200" eaLnBrk="1" fontAlgn="auto" hangingPunct="1">
              <a:spcBef>
                <a:spcPct val="0"/>
              </a:spcBef>
              <a:spcAft>
                <a:spcPts val="0"/>
              </a:spcAft>
              <a:buClrTx/>
              <a:buFontTx/>
              <a:buNone/>
            </a:pPr>
            <a:r>
              <a:rPr lang="it-IT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        &amp;&amp; </a:t>
            </a:r>
            <a:r>
              <a:rPr lang="it-IT" altLang="en-US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p.getAge</a:t>
            </a:r>
            <a:r>
              <a:rPr lang="it-IT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() &gt;= 18</a:t>
            </a:r>
          </a:p>
          <a:p>
            <a:pPr lvl="1" algn="just" defTabSz="457200" eaLnBrk="1" fontAlgn="auto" hangingPunct="1">
              <a:spcBef>
                <a:spcPct val="0"/>
              </a:spcBef>
              <a:spcAft>
                <a:spcPts val="0"/>
              </a:spcAft>
              <a:buClrTx/>
              <a:buFontTx/>
              <a:buNone/>
            </a:pPr>
            <a:r>
              <a:rPr lang="it-IT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        &amp;&amp; </a:t>
            </a:r>
            <a:r>
              <a:rPr lang="it-IT" altLang="en-US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p.getAge</a:t>
            </a:r>
            <a:r>
              <a:rPr lang="it-IT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() &lt;= 25,</a:t>
            </a:r>
          </a:p>
          <a:p>
            <a:pPr lvl="1" algn="just" defTabSz="457200" eaLnBrk="1" fontAlgn="auto" hangingPunct="1">
              <a:spcBef>
                <a:spcPct val="0"/>
              </a:spcBef>
              <a:spcAft>
                <a:spcPts val="0"/>
              </a:spcAft>
              <a:buClrTx/>
              <a:buFontTx/>
              <a:buNone/>
            </a:pPr>
            <a:r>
              <a:rPr lang="it-IT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    </a:t>
            </a:r>
            <a:r>
              <a:rPr lang="it-IT" altLang="en-US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p</a:t>
            </a:r>
            <a:r>
              <a:rPr lang="it-IT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 -&gt; </a:t>
            </a:r>
            <a:r>
              <a:rPr lang="it-IT" altLang="en-US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p.getEmailAddress</a:t>
            </a:r>
            <a:r>
              <a:rPr lang="it-IT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(),</a:t>
            </a:r>
          </a:p>
          <a:p>
            <a:pPr lvl="1" algn="just" defTabSz="457200" eaLnBrk="1" fontAlgn="auto" hangingPunct="1">
              <a:spcBef>
                <a:spcPct val="0"/>
              </a:spcBef>
              <a:spcAft>
                <a:spcPts val="0"/>
              </a:spcAft>
              <a:buClrTx/>
              <a:buFontTx/>
              <a:buNone/>
            </a:pPr>
            <a:r>
              <a:rPr lang="it-IT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    email -&gt; </a:t>
            </a:r>
            <a:r>
              <a:rPr lang="it-IT" altLang="en-US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System.out.println</a:t>
            </a:r>
            <a:r>
              <a:rPr lang="it-IT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(email)</a:t>
            </a:r>
          </a:p>
          <a:p>
            <a:pPr lvl="1" algn="just" defTabSz="457200" eaLnBrk="1" fontAlgn="auto" hangingPunct="1">
              <a:spcBef>
                <a:spcPct val="0"/>
              </a:spcBef>
              <a:spcAft>
                <a:spcPts val="0"/>
              </a:spcAft>
              <a:buClrTx/>
              <a:buFontTx/>
              <a:buNone/>
            </a:pPr>
            <a:r>
              <a:rPr lang="it-IT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);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52C30C7-BB0E-D5FE-41FC-56A47A6B5C14}"/>
              </a:ext>
            </a:extLst>
          </p:cNvPr>
          <p:cNvSpPr/>
          <p:nvPr/>
        </p:nvSpPr>
        <p:spPr>
          <a:xfrm>
            <a:off x="4345415" y="5303563"/>
            <a:ext cx="3692573" cy="365125"/>
          </a:xfrm>
          <a:prstGeom prst="rect">
            <a:avLst/>
          </a:prstGeom>
          <a:solidFill>
            <a:srgbClr val="A5300F">
              <a:lumMod val="20000"/>
              <a:lumOff val="80000"/>
              <a:alpha val="46000"/>
            </a:srgbClr>
          </a:solidFill>
          <a:ln w="12700" cap="rnd" cmpd="sng" algn="ctr">
            <a:solidFill>
              <a:srgbClr val="A5300F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ular Callout 8">
            <a:extLst>
              <a:ext uri="{FF2B5EF4-FFF2-40B4-BE49-F238E27FC236}">
                <a16:creationId xmlns:a16="http://schemas.microsoft.com/office/drawing/2014/main" id="{81A9E7FF-D0E5-D56B-EE6D-7EF342A58FA4}"/>
              </a:ext>
            </a:extLst>
          </p:cNvPr>
          <p:cNvSpPr/>
          <p:nvPr/>
        </p:nvSpPr>
        <p:spPr>
          <a:xfrm>
            <a:off x="539552" y="3677796"/>
            <a:ext cx="5643191" cy="882861"/>
          </a:xfrm>
          <a:prstGeom prst="wedgeRectCallout">
            <a:avLst>
              <a:gd name="adj1" fmla="val 26347"/>
              <a:gd name="adj2" fmla="val 145048"/>
            </a:avLst>
          </a:prstGeom>
          <a:gradFill rotWithShape="1">
            <a:gsLst>
              <a:gs pos="0">
                <a:srgbClr val="D55816">
                  <a:tint val="65000"/>
                  <a:lumMod val="110000"/>
                </a:srgbClr>
              </a:gs>
              <a:gs pos="88000">
                <a:srgbClr val="D55816">
                  <a:tint val="90000"/>
                </a:srgbClr>
              </a:gs>
            </a:gsLst>
            <a:lin ang="5400000" scaled="0"/>
          </a:gradFill>
          <a:ln w="12700" cap="rnd" cmpd="sng" algn="ctr">
            <a:solidFill>
              <a:srgbClr val="D55816"/>
            </a:solidFill>
            <a:prstDash val="solid"/>
          </a:ln>
          <a:effectLst/>
        </p:spPr>
        <p:txBody>
          <a:bodyPr anchor="ctr"/>
          <a:lstStyle>
            <a:lvl1pPr eaLnBrk="0" hangingPunct="0"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just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20725" algn="l"/>
              </a:tabLst>
              <a:defRPr/>
            </a:pPr>
            <a:r>
              <a:rPr kumimoji="0" lang="it-IT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Al dato estratto, viene applicata un’azione, specificata dal metodo </a:t>
            </a:r>
            <a:r>
              <a:rPr kumimoji="0" lang="it-IT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accept</a:t>
            </a:r>
            <a:r>
              <a:rPr kumimoji="0" lang="it-IT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 di Consumer&lt;T&gt;, in questo caso la stampa a video.</a:t>
            </a:r>
          </a:p>
        </p:txBody>
      </p:sp>
    </p:spTree>
    <p:extLst>
      <p:ext uri="{BB962C8B-B14F-4D97-AF65-F5344CB8AC3E}">
        <p14:creationId xmlns:p14="http://schemas.microsoft.com/office/powerpoint/2010/main" val="15743653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371287AF-F63E-55B6-0CBD-5C3DE53782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5F66F2-C5ED-441B-A354-B80FD69D2F83}" type="slidenum">
              <a:rPr lang="it-IT" smtClean="0"/>
              <a:pPr/>
              <a:t>23</a:t>
            </a:fld>
            <a:endParaRPr lang="it-IT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8F5EA84F-26D6-BB5B-1500-4EA5CB926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Funzioni Aggregate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0AFC8CC-8F85-821C-2D05-0D4F60314558}"/>
              </a:ext>
            </a:extLst>
          </p:cNvPr>
          <p:cNvSpPr txBox="1">
            <a:spLocks/>
          </p:cNvSpPr>
          <p:nvPr/>
        </p:nvSpPr>
        <p:spPr>
          <a:xfrm>
            <a:off x="179512" y="1412776"/>
            <a:ext cx="8596668" cy="51251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it-IT" altLang="en-US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Nell’esempio del metodo </a:t>
            </a:r>
            <a:r>
              <a:rPr kumimoji="0" lang="it-IT" altLang="en-US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processPersonsWithFunction</a:t>
            </a:r>
            <a:r>
              <a:rPr kumimoji="0" lang="it-IT" altLang="en-US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() con l’uso dei </a:t>
            </a:r>
            <a:r>
              <a:rPr kumimoji="0" lang="it-IT" altLang="en-US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generics</a:t>
            </a:r>
            <a:r>
              <a:rPr kumimoji="0" lang="it-IT" altLang="en-US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più estensivo abbiamo visto la seguente implementazione: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it-IT" altLang="en-US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714375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public </a:t>
            </a:r>
            <a:r>
              <a:rPr kumimoji="0" lang="it-IT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static</a:t>
            </a: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&lt;X, Y&gt; </a:t>
            </a:r>
            <a:r>
              <a:rPr kumimoji="0" lang="it-IT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void</a:t>
            </a: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it-IT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processElements</a:t>
            </a: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 </a:t>
            </a:r>
            <a:r>
              <a:rPr kumimoji="0" lang="it-IT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Iterable</a:t>
            </a: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&lt;X&gt; source, </a:t>
            </a:r>
          </a:p>
          <a:p>
            <a:pPr marL="714375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	Predicate&lt;X&gt; tester, </a:t>
            </a:r>
            <a:r>
              <a:rPr kumimoji="0" lang="it-IT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&lt;X, Y&gt; mapper, Consumer&lt;Y&gt; </a:t>
            </a:r>
            <a:r>
              <a:rPr kumimoji="0" lang="it-IT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block</a:t>
            </a: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 {</a:t>
            </a:r>
          </a:p>
          <a:p>
            <a:pPr marL="714375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for (X p : source) {</a:t>
            </a:r>
          </a:p>
          <a:p>
            <a:pPr marL="714375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</a:t>
            </a:r>
            <a:r>
              <a:rPr kumimoji="0" lang="it-IT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</a:t>
            </a: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</a:t>
            </a:r>
            <a:r>
              <a:rPr kumimoji="0" lang="it-IT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tester.test</a:t>
            </a: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(p)) {</a:t>
            </a:r>
          </a:p>
          <a:p>
            <a:pPr marL="714375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Y data = </a:t>
            </a:r>
            <a:r>
              <a:rPr kumimoji="0" lang="it-IT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mapper.apply</a:t>
            </a: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(p);</a:t>
            </a:r>
          </a:p>
          <a:p>
            <a:pPr marL="714375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</a:t>
            </a:r>
            <a:r>
              <a:rPr kumimoji="0" lang="it-IT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block.accept</a:t>
            </a: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(data);</a:t>
            </a:r>
          </a:p>
          <a:p>
            <a:pPr marL="714375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}</a:t>
            </a:r>
          </a:p>
          <a:p>
            <a:pPr marL="714375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}</a:t>
            </a:r>
          </a:p>
          <a:p>
            <a:pPr marL="714375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}</a:t>
            </a: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2073ADC4-52B3-8F29-E4F9-7618B0D943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9836" y="3645024"/>
            <a:ext cx="4896544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tabLst>
                <a:tab pos="720725" algn="l"/>
              </a:tabLst>
              <a:defRPr sz="2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25488" indent="-342900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  <a:tabLst>
                <a:tab pos="720725" algn="l"/>
              </a:tabLst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526DB0"/>
              </a:buClr>
              <a:buFont typeface="Arial" charset="0"/>
              <a:buChar char="•"/>
              <a:tabLst>
                <a:tab pos="720725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989AAC"/>
              </a:buClr>
              <a:buFont typeface="Arial" charset="0"/>
              <a:buChar char="•"/>
              <a:tabLst>
                <a:tab pos="720725" algn="l"/>
              </a:tabLst>
              <a:defRPr sz="1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DC5924"/>
              </a:buClr>
              <a:buFont typeface="Arial" charset="0"/>
              <a:buChar char="•"/>
              <a:tabLst>
                <a:tab pos="720725" algn="l"/>
              </a:tabLst>
              <a:defRPr sz="1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C5924"/>
              </a:buClr>
              <a:buFont typeface="Arial" charset="0"/>
              <a:buChar char="•"/>
              <a:tabLst>
                <a:tab pos="720725" algn="l"/>
              </a:tabLst>
              <a:defRPr sz="1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C5924"/>
              </a:buClr>
              <a:buFont typeface="Arial" charset="0"/>
              <a:buChar char="•"/>
              <a:tabLst>
                <a:tab pos="720725" algn="l"/>
              </a:tabLst>
              <a:defRPr sz="1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C5924"/>
              </a:buClr>
              <a:buFont typeface="Arial" charset="0"/>
              <a:buChar char="•"/>
              <a:tabLst>
                <a:tab pos="720725" algn="l"/>
              </a:tabLst>
              <a:defRPr sz="1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C5924"/>
              </a:buClr>
              <a:buFont typeface="Arial" charset="0"/>
              <a:buChar char="•"/>
              <a:tabLst>
                <a:tab pos="720725" algn="l"/>
              </a:tabLst>
              <a:defRPr sz="1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just" defTabSz="457200" eaLnBrk="1" fontAlgn="auto" hangingPunct="1">
              <a:spcBef>
                <a:spcPct val="0"/>
              </a:spcBef>
              <a:spcAft>
                <a:spcPts val="0"/>
              </a:spcAft>
              <a:buClrTx/>
              <a:buFontTx/>
              <a:buNone/>
            </a:pPr>
            <a:r>
              <a:rPr lang="it-IT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Questo metodo può essere invocato nel seguente modo:</a:t>
            </a:r>
          </a:p>
          <a:p>
            <a:pPr lvl="1" algn="just" defTabSz="457200" eaLnBrk="1" fontAlgn="auto" hangingPunct="1">
              <a:spcBef>
                <a:spcPct val="0"/>
              </a:spcBef>
              <a:spcAft>
                <a:spcPts val="0"/>
              </a:spcAft>
              <a:buClrTx/>
              <a:buFontTx/>
              <a:buNone/>
            </a:pPr>
            <a:r>
              <a:rPr lang="it-IT" altLang="en-US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processElements</a:t>
            </a:r>
            <a:r>
              <a:rPr lang="it-IT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(</a:t>
            </a:r>
          </a:p>
          <a:p>
            <a:pPr lvl="1" algn="just" defTabSz="457200" eaLnBrk="1" fontAlgn="auto" hangingPunct="1">
              <a:spcBef>
                <a:spcPct val="0"/>
              </a:spcBef>
              <a:spcAft>
                <a:spcPts val="0"/>
              </a:spcAft>
              <a:buClrTx/>
              <a:buFontTx/>
              <a:buNone/>
            </a:pPr>
            <a:r>
              <a:rPr lang="it-IT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    </a:t>
            </a:r>
            <a:r>
              <a:rPr lang="it-IT" altLang="en-US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roster</a:t>
            </a:r>
            <a:r>
              <a:rPr lang="it-IT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,</a:t>
            </a:r>
          </a:p>
          <a:p>
            <a:pPr lvl="1" algn="just" defTabSz="457200" eaLnBrk="1" fontAlgn="auto" hangingPunct="1">
              <a:spcBef>
                <a:spcPct val="0"/>
              </a:spcBef>
              <a:spcAft>
                <a:spcPts val="0"/>
              </a:spcAft>
              <a:buClrTx/>
              <a:buFontTx/>
              <a:buNone/>
            </a:pPr>
            <a:r>
              <a:rPr lang="it-IT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    </a:t>
            </a:r>
            <a:r>
              <a:rPr lang="it-IT" altLang="en-US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p</a:t>
            </a:r>
            <a:r>
              <a:rPr lang="it-IT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 -&gt; </a:t>
            </a:r>
            <a:r>
              <a:rPr lang="it-IT" altLang="en-US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p.getGender</a:t>
            </a:r>
            <a:r>
              <a:rPr lang="it-IT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() == </a:t>
            </a:r>
            <a:r>
              <a:rPr lang="it-IT" altLang="en-US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Person.Sex.MALE</a:t>
            </a:r>
            <a:endParaRPr lang="it-IT" altLang="en-US" sz="1600" dirty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  <a:p>
            <a:pPr lvl="1" algn="just" defTabSz="457200" eaLnBrk="1" fontAlgn="auto" hangingPunct="1">
              <a:spcBef>
                <a:spcPct val="0"/>
              </a:spcBef>
              <a:spcAft>
                <a:spcPts val="0"/>
              </a:spcAft>
              <a:buClrTx/>
              <a:buFontTx/>
              <a:buNone/>
            </a:pPr>
            <a:r>
              <a:rPr lang="it-IT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        &amp;&amp; </a:t>
            </a:r>
            <a:r>
              <a:rPr lang="it-IT" altLang="en-US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p.getAge</a:t>
            </a:r>
            <a:r>
              <a:rPr lang="it-IT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() &gt;= 18</a:t>
            </a:r>
          </a:p>
          <a:p>
            <a:pPr lvl="1" algn="just" defTabSz="457200" eaLnBrk="1" fontAlgn="auto" hangingPunct="1">
              <a:spcBef>
                <a:spcPct val="0"/>
              </a:spcBef>
              <a:spcAft>
                <a:spcPts val="0"/>
              </a:spcAft>
              <a:buClrTx/>
              <a:buFontTx/>
              <a:buNone/>
            </a:pPr>
            <a:r>
              <a:rPr lang="it-IT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        &amp;&amp; </a:t>
            </a:r>
            <a:r>
              <a:rPr lang="it-IT" altLang="en-US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p.getAge</a:t>
            </a:r>
            <a:r>
              <a:rPr lang="it-IT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() &lt;= 25,</a:t>
            </a:r>
          </a:p>
          <a:p>
            <a:pPr lvl="1" algn="just" defTabSz="457200" eaLnBrk="1" fontAlgn="auto" hangingPunct="1">
              <a:spcBef>
                <a:spcPct val="0"/>
              </a:spcBef>
              <a:spcAft>
                <a:spcPts val="0"/>
              </a:spcAft>
              <a:buClrTx/>
              <a:buFontTx/>
              <a:buNone/>
            </a:pPr>
            <a:r>
              <a:rPr lang="it-IT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    </a:t>
            </a:r>
            <a:r>
              <a:rPr lang="it-IT" altLang="en-US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p</a:t>
            </a:r>
            <a:r>
              <a:rPr lang="it-IT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 -&gt; </a:t>
            </a:r>
            <a:r>
              <a:rPr lang="it-IT" altLang="en-US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p.getEmailAddress</a:t>
            </a:r>
            <a:r>
              <a:rPr lang="it-IT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(),</a:t>
            </a:r>
          </a:p>
          <a:p>
            <a:pPr lvl="1" algn="just" defTabSz="457200" eaLnBrk="1" fontAlgn="auto" hangingPunct="1">
              <a:spcBef>
                <a:spcPct val="0"/>
              </a:spcBef>
              <a:spcAft>
                <a:spcPts val="0"/>
              </a:spcAft>
              <a:buClrTx/>
              <a:buFontTx/>
              <a:buNone/>
            </a:pPr>
            <a:r>
              <a:rPr lang="it-IT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    email -&gt; </a:t>
            </a:r>
            <a:r>
              <a:rPr lang="it-IT" altLang="en-US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System.out.println</a:t>
            </a:r>
            <a:r>
              <a:rPr lang="it-IT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(email)</a:t>
            </a:r>
          </a:p>
          <a:p>
            <a:pPr lvl="1" algn="just" defTabSz="457200" eaLnBrk="1" fontAlgn="auto" hangingPunct="1">
              <a:spcBef>
                <a:spcPct val="0"/>
              </a:spcBef>
              <a:spcAft>
                <a:spcPts val="0"/>
              </a:spcAft>
              <a:buClrTx/>
              <a:buFontTx/>
              <a:buNone/>
            </a:pPr>
            <a:r>
              <a:rPr lang="it-IT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);</a:t>
            </a:r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24568D4C-5243-13DC-9B60-D8F1019217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237810"/>
            <a:ext cx="1537092" cy="1537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ular Callout 12">
            <a:extLst>
              <a:ext uri="{FF2B5EF4-FFF2-40B4-BE49-F238E27FC236}">
                <a16:creationId xmlns:a16="http://schemas.microsoft.com/office/drawing/2014/main" id="{4E6DFA18-6326-4E52-5806-539AE1ED4C3D}"/>
              </a:ext>
            </a:extLst>
          </p:cNvPr>
          <p:cNvSpPr/>
          <p:nvPr/>
        </p:nvSpPr>
        <p:spPr>
          <a:xfrm>
            <a:off x="1403648" y="1484784"/>
            <a:ext cx="5713413" cy="758845"/>
          </a:xfrm>
          <a:prstGeom prst="wedgeRectCallout">
            <a:avLst>
              <a:gd name="adj1" fmla="val 57560"/>
              <a:gd name="adj2" fmla="val -15763"/>
            </a:avLst>
          </a:prstGeom>
          <a:gradFill rotWithShape="1">
            <a:gsLst>
              <a:gs pos="0">
                <a:srgbClr val="B27D49">
                  <a:tint val="65000"/>
                  <a:lumMod val="110000"/>
                </a:srgbClr>
              </a:gs>
              <a:gs pos="88000">
                <a:srgbClr val="B27D49">
                  <a:tint val="90000"/>
                </a:srgbClr>
              </a:gs>
            </a:gsLst>
            <a:lin ang="5400000" scaled="0"/>
          </a:gradFill>
          <a:ln w="12700" cap="rnd" cmpd="sng" algn="ctr">
            <a:solidFill>
              <a:srgbClr val="B27D49"/>
            </a:solidFill>
            <a:prstDash val="solid"/>
          </a:ln>
          <a:effectLst/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just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Posso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rendere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 il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codice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 </a:t>
            </a:r>
            <a:r>
              <a:rPr kumimoji="0" lang="en-US" altLang="en-US" sz="2000" b="0" i="0" u="sng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ancora</a:t>
            </a:r>
            <a:r>
              <a:rPr kumimoji="0" lang="en-US" altLang="en-US" sz="20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 </a:t>
            </a:r>
            <a:r>
              <a:rPr kumimoji="0" lang="en-US" altLang="en-US" sz="2000" b="0" i="0" u="sng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meno</a:t>
            </a:r>
            <a:r>
              <a:rPr kumimoji="0" lang="en-US" altLang="en-US" sz="20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 verbose e </a:t>
            </a:r>
            <a:r>
              <a:rPr kumimoji="0" lang="en-US" altLang="en-US" sz="2000" b="0" i="0" u="sng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più</a:t>
            </a:r>
            <a:r>
              <a:rPr kumimoji="0" lang="en-US" altLang="en-US" sz="20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 </a:t>
            </a:r>
            <a:r>
              <a:rPr kumimoji="0" lang="en-US" altLang="en-US" sz="2000" b="0" i="0" u="sng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comprensibile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???.</a:t>
            </a:r>
          </a:p>
        </p:txBody>
      </p:sp>
    </p:spTree>
    <p:extLst>
      <p:ext uri="{BB962C8B-B14F-4D97-AF65-F5344CB8AC3E}">
        <p14:creationId xmlns:p14="http://schemas.microsoft.com/office/powerpoint/2010/main" val="13743331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371287AF-F63E-55B6-0CBD-5C3DE53782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5F66F2-C5ED-441B-A354-B80FD69D2F83}" type="slidenum">
              <a:rPr lang="it-IT" smtClean="0"/>
              <a:pPr/>
              <a:t>24</a:t>
            </a:fld>
            <a:endParaRPr lang="it-IT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8F5EA84F-26D6-BB5B-1500-4EA5CB926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Funzioni Aggregate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A10F35A-2A91-E8EF-29DB-443793E0DCA8}"/>
              </a:ext>
            </a:extLst>
          </p:cNvPr>
          <p:cNvSpPr txBox="1">
            <a:spLocks/>
          </p:cNvSpPr>
          <p:nvPr/>
        </p:nvSpPr>
        <p:spPr>
          <a:xfrm>
            <a:off x="214282" y="1412776"/>
            <a:ext cx="8596668" cy="51251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È possibile realizzare la stessa azione adottando </a:t>
            </a:r>
            <a:r>
              <a:rPr kumimoji="0" lang="it-IT" altLang="en-US" sz="20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una scrittura più compatta e leggibile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impiegando le operazioni aggregate: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it-IT" alt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714375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roster.</a:t>
            </a:r>
            <a:r>
              <a:rPr kumimoji="0" lang="it-IT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stream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().</a:t>
            </a:r>
            <a:r>
              <a:rPr kumimoji="0" lang="it-IT" alt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filter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</a:p>
          <a:p>
            <a:pPr marL="714375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p -&gt; </a:t>
            </a: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p.getGender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() == </a:t>
            </a: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Person.Sex.MALE</a:t>
            </a:r>
            <a:endParaRPr kumimoji="0" lang="it-IT" alt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714375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&amp;&amp; </a:t>
            </a: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p.getAge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() &gt;= 18 &amp;&amp; </a:t>
            </a: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p.getAge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() &lt;= 25)</a:t>
            </a:r>
          </a:p>
          <a:p>
            <a:pPr marL="714375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.</a:t>
            </a:r>
            <a:r>
              <a:rPr kumimoji="0" lang="it-IT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map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(p -&gt; </a:t>
            </a: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p.getEmailAddress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())</a:t>
            </a:r>
          </a:p>
          <a:p>
            <a:pPr marL="714375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.</a:t>
            </a:r>
            <a:r>
              <a:rPr kumimoji="0" lang="it-IT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forEach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(email -&gt; </a:t>
            </a: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System.out.println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(email));</a:t>
            </a:r>
            <a:endParaRPr kumimoji="0" lang="it-IT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48552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371287AF-F63E-55B6-0CBD-5C3DE53782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5F66F2-C5ED-441B-A354-B80FD69D2F83}" type="slidenum">
              <a:rPr lang="it-IT" smtClean="0"/>
              <a:pPr/>
              <a:t>25</a:t>
            </a:fld>
            <a:endParaRPr lang="it-IT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8F5EA84F-26D6-BB5B-1500-4EA5CB926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Funzioni Aggregate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E0F74CA-7105-6E1B-753C-CFC0FA15E6CE}"/>
              </a:ext>
            </a:extLst>
          </p:cNvPr>
          <p:cNvSpPr txBox="1">
            <a:spLocks/>
          </p:cNvSpPr>
          <p:nvPr/>
        </p:nvSpPr>
        <p:spPr>
          <a:xfrm>
            <a:off x="214282" y="1556792"/>
            <a:ext cx="8596668" cy="51251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it-IT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È possibile realizzare la stessa azione adottando una scrittura più compatta e leggibile, impiegando le operazioni aggregate: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it-IT" altLang="en-US" sz="2000" b="0" i="0" u="none" strike="noStrike" kern="1200" cap="none" spc="0" normalizeH="0" baseline="0" noProof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714375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roster.stream().filter(</a:t>
            </a:r>
          </a:p>
          <a:p>
            <a:pPr marL="714375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p -&gt; p.getGender() == Person.Sex.MALE</a:t>
            </a:r>
          </a:p>
          <a:p>
            <a:pPr marL="714375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&amp;&amp; p.getAge() &gt;= 18 &amp;&amp; p.getAge() &lt;= 25)</a:t>
            </a:r>
          </a:p>
          <a:p>
            <a:pPr marL="714375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.map(p -&gt; p.getEmailAddress())</a:t>
            </a:r>
          </a:p>
          <a:p>
            <a:pPr marL="714375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.forEach(email -&gt; System.out.println(email));</a:t>
            </a:r>
            <a:endParaRPr kumimoji="0" lang="it-IT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B20BD95C-4727-17DB-7E3D-343A2D5F453C}"/>
              </a:ext>
            </a:extLst>
          </p:cNvPr>
          <p:cNvSpPr/>
          <p:nvPr/>
        </p:nvSpPr>
        <p:spPr>
          <a:xfrm>
            <a:off x="965016" y="2765441"/>
            <a:ext cx="1627104" cy="365125"/>
          </a:xfrm>
          <a:prstGeom prst="rect">
            <a:avLst/>
          </a:prstGeom>
          <a:solidFill>
            <a:srgbClr val="A5300F">
              <a:lumMod val="20000"/>
              <a:lumOff val="80000"/>
              <a:alpha val="46000"/>
            </a:srgbClr>
          </a:solidFill>
          <a:ln w="12700" cap="rnd" cmpd="sng" algn="ctr">
            <a:solidFill>
              <a:srgbClr val="A5300F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ular Callout 8">
            <a:extLst>
              <a:ext uri="{FF2B5EF4-FFF2-40B4-BE49-F238E27FC236}">
                <a16:creationId xmlns:a16="http://schemas.microsoft.com/office/drawing/2014/main" id="{95D8A6CF-16AA-8452-2D9B-3972DFDC2144}"/>
              </a:ext>
            </a:extLst>
          </p:cNvPr>
          <p:cNvSpPr/>
          <p:nvPr/>
        </p:nvSpPr>
        <p:spPr>
          <a:xfrm>
            <a:off x="749593" y="4161229"/>
            <a:ext cx="6291263" cy="882861"/>
          </a:xfrm>
          <a:prstGeom prst="wedgeRectCallout">
            <a:avLst>
              <a:gd name="adj1" fmla="val -24780"/>
              <a:gd name="adj2" fmla="val -180291"/>
            </a:avLst>
          </a:prstGeom>
          <a:gradFill rotWithShape="1">
            <a:gsLst>
              <a:gs pos="0">
                <a:srgbClr val="D55816">
                  <a:tint val="65000"/>
                  <a:lumMod val="110000"/>
                </a:srgbClr>
              </a:gs>
              <a:gs pos="88000">
                <a:srgbClr val="D55816">
                  <a:tint val="90000"/>
                </a:srgbClr>
              </a:gs>
            </a:gsLst>
            <a:lin ang="5400000" scaled="0"/>
          </a:gradFill>
          <a:ln w="12700" cap="rnd" cmpd="sng" algn="ctr">
            <a:solidFill>
              <a:srgbClr val="D55816"/>
            </a:solidFill>
            <a:prstDash val="solid"/>
          </a:ln>
          <a:effectLst/>
        </p:spPr>
        <p:txBody>
          <a:bodyPr anchor="ctr"/>
          <a:lstStyle>
            <a:lvl1pPr eaLnBrk="0" hangingPunct="0"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just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20725" algn="l"/>
              </a:tabLst>
              <a:defRPr/>
            </a:pPr>
            <a:r>
              <a:rPr kumimoji="0" lang="it-IT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Operazione aggregata – </a:t>
            </a:r>
            <a:r>
              <a:rPr kumimoji="0" lang="it-IT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Stream</a:t>
            </a:r>
            <a:r>
              <a:rPr kumimoji="0" lang="it-IT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&lt;E&gt; </a:t>
            </a:r>
            <a:r>
              <a:rPr kumimoji="0" lang="it-IT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stream</a:t>
            </a:r>
            <a:r>
              <a:rPr kumimoji="0" lang="it-IT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()</a:t>
            </a:r>
          </a:p>
          <a:p>
            <a:pPr marL="0" marR="0" lvl="0" indent="0" algn="just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20725" algn="l"/>
              </a:tabLst>
              <a:defRPr/>
            </a:pPr>
            <a:r>
              <a:rPr kumimoji="0" lang="it-IT" altLang="en-US" sz="20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data una raccolta di oggetti restituisce un flusso di oggetti per eseguire operazioni di tipo funzionale</a:t>
            </a:r>
            <a:r>
              <a:rPr kumimoji="0" lang="it-IT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233395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371287AF-F63E-55B6-0CBD-5C3DE53782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5F66F2-C5ED-441B-A354-B80FD69D2F83}" type="slidenum">
              <a:rPr lang="it-IT" smtClean="0"/>
              <a:pPr/>
              <a:t>26</a:t>
            </a:fld>
            <a:endParaRPr lang="it-IT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8F5EA84F-26D6-BB5B-1500-4EA5CB926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Funzioni Aggregate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E0F74CA-7105-6E1B-753C-CFC0FA15E6CE}"/>
              </a:ext>
            </a:extLst>
          </p:cNvPr>
          <p:cNvSpPr txBox="1">
            <a:spLocks/>
          </p:cNvSpPr>
          <p:nvPr/>
        </p:nvSpPr>
        <p:spPr>
          <a:xfrm>
            <a:off x="214282" y="1556792"/>
            <a:ext cx="8596668" cy="51251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È possibile realizzare la stessa azione adottando una scrittura più compatta e leggibile, impiegando le operazioni aggregate: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it-IT" alt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714375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roster.stream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().filter(</a:t>
            </a:r>
          </a:p>
          <a:p>
            <a:pPr marL="714375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p -&gt; </a:t>
            </a: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p.getGender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() == </a:t>
            </a: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Person.Sex.MALE</a:t>
            </a:r>
            <a:endParaRPr kumimoji="0" lang="it-IT" alt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714375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&amp;&amp; </a:t>
            </a: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p.getAge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() &gt;= 18 &amp;&amp; </a:t>
            </a: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p.getAge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() &lt;= 25)</a:t>
            </a:r>
          </a:p>
          <a:p>
            <a:pPr marL="714375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.</a:t>
            </a: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map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(p -&gt; </a:t>
            </a: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p.getEmailAddress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())</a:t>
            </a:r>
          </a:p>
          <a:p>
            <a:pPr marL="714375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.</a:t>
            </a: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forEach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(email -&gt; </a:t>
            </a: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System.out.println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(email));</a:t>
            </a:r>
            <a:endParaRPr kumimoji="0" lang="it-IT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B20BD95C-4727-17DB-7E3D-343A2D5F453C}"/>
              </a:ext>
            </a:extLst>
          </p:cNvPr>
          <p:cNvSpPr/>
          <p:nvPr/>
        </p:nvSpPr>
        <p:spPr>
          <a:xfrm>
            <a:off x="965016" y="2765441"/>
            <a:ext cx="1627104" cy="365125"/>
          </a:xfrm>
          <a:prstGeom prst="rect">
            <a:avLst/>
          </a:prstGeom>
          <a:solidFill>
            <a:srgbClr val="A5300F">
              <a:lumMod val="20000"/>
              <a:lumOff val="80000"/>
              <a:alpha val="46000"/>
            </a:srgbClr>
          </a:solidFill>
          <a:ln w="12700" cap="rnd" cmpd="sng" algn="ctr">
            <a:solidFill>
              <a:srgbClr val="A5300F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ular Callout 8">
            <a:extLst>
              <a:ext uri="{FF2B5EF4-FFF2-40B4-BE49-F238E27FC236}">
                <a16:creationId xmlns:a16="http://schemas.microsoft.com/office/drawing/2014/main" id="{95D8A6CF-16AA-8452-2D9B-3972DFDC2144}"/>
              </a:ext>
            </a:extLst>
          </p:cNvPr>
          <p:cNvSpPr/>
          <p:nvPr/>
        </p:nvSpPr>
        <p:spPr>
          <a:xfrm>
            <a:off x="749593" y="4161229"/>
            <a:ext cx="6291263" cy="882861"/>
          </a:xfrm>
          <a:prstGeom prst="wedgeRectCallout">
            <a:avLst>
              <a:gd name="adj1" fmla="val -24780"/>
              <a:gd name="adj2" fmla="val -180291"/>
            </a:avLst>
          </a:prstGeom>
          <a:gradFill rotWithShape="1">
            <a:gsLst>
              <a:gs pos="0">
                <a:srgbClr val="D55816">
                  <a:tint val="65000"/>
                  <a:lumMod val="110000"/>
                </a:srgbClr>
              </a:gs>
              <a:gs pos="88000">
                <a:srgbClr val="D55816">
                  <a:tint val="90000"/>
                </a:srgbClr>
              </a:gs>
            </a:gsLst>
            <a:lin ang="5400000" scaled="0"/>
          </a:gradFill>
          <a:ln w="12700" cap="rnd" cmpd="sng" algn="ctr">
            <a:solidFill>
              <a:srgbClr val="D55816"/>
            </a:solidFill>
            <a:prstDash val="solid"/>
          </a:ln>
          <a:effectLst/>
        </p:spPr>
        <p:txBody>
          <a:bodyPr anchor="ctr"/>
          <a:lstStyle>
            <a:lvl1pPr eaLnBrk="0" hangingPunct="0"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just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20725" algn="l"/>
              </a:tabLst>
              <a:defRPr/>
            </a:pPr>
            <a:r>
              <a:rPr kumimoji="0" lang="it-IT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Operazione aggregata – </a:t>
            </a:r>
            <a:r>
              <a:rPr kumimoji="0" lang="it-IT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Stream</a:t>
            </a:r>
            <a:r>
              <a:rPr kumimoji="0" lang="it-IT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&lt;E&gt; </a:t>
            </a:r>
            <a:r>
              <a:rPr kumimoji="0" lang="it-IT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stream</a:t>
            </a:r>
            <a:r>
              <a:rPr kumimoji="0" lang="it-IT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()</a:t>
            </a:r>
          </a:p>
          <a:p>
            <a:pPr marL="0" marR="0" lvl="0" indent="0" algn="just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20725" algn="l"/>
              </a:tabLst>
              <a:defRPr/>
            </a:pPr>
            <a:r>
              <a:rPr kumimoji="0" lang="it-IT" altLang="en-US" sz="20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data una raccolta di oggetti restituisce un flusso di oggetti per eseguire operazioni di tipo funzionale</a:t>
            </a:r>
            <a:r>
              <a:rPr kumimoji="0" lang="it-IT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.</a:t>
            </a:r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9AB3B668-E269-0F14-42D3-DF6EF67DFE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1700" y="2962594"/>
            <a:ext cx="1695450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ular Callout 12">
            <a:extLst>
              <a:ext uri="{FF2B5EF4-FFF2-40B4-BE49-F238E27FC236}">
                <a16:creationId xmlns:a16="http://schemas.microsoft.com/office/drawing/2014/main" id="{A204C716-EB93-462D-BAFD-6DE3FB6B75A2}"/>
              </a:ext>
            </a:extLst>
          </p:cNvPr>
          <p:cNvSpPr/>
          <p:nvPr/>
        </p:nvSpPr>
        <p:spPr>
          <a:xfrm>
            <a:off x="3575234" y="2324453"/>
            <a:ext cx="4603750" cy="581025"/>
          </a:xfrm>
          <a:prstGeom prst="wedgeRectCallout">
            <a:avLst>
              <a:gd name="adj1" fmla="val 58676"/>
              <a:gd name="adj2" fmla="val 43813"/>
            </a:avLst>
          </a:prstGeom>
          <a:gradFill rotWithShape="1">
            <a:gsLst>
              <a:gs pos="0">
                <a:srgbClr val="D55816">
                  <a:tint val="65000"/>
                  <a:lumMod val="110000"/>
                </a:srgbClr>
              </a:gs>
              <a:gs pos="88000">
                <a:srgbClr val="D55816">
                  <a:tint val="90000"/>
                </a:srgbClr>
              </a:gs>
            </a:gsLst>
            <a:lin ang="5400000" scaled="0"/>
          </a:gradFill>
          <a:ln w="12700" cap="rnd" cmpd="sng" algn="ctr">
            <a:solidFill>
              <a:srgbClr val="D55816"/>
            </a:solidFill>
            <a:prstDash val="solid"/>
          </a:ln>
          <a:effectLst/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just" defTabSz="4572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20725" algn="l"/>
              </a:tabLst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Cosa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è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 uno stream? </a:t>
            </a:r>
            <a:r>
              <a:rPr kumimoji="0" lang="en-US" altLang="en-US" sz="2000" b="0" i="0" u="sng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Sussistono</a:t>
            </a:r>
            <a:r>
              <a:rPr kumimoji="0" lang="en-US" altLang="en-US" sz="20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 </a:t>
            </a:r>
            <a:r>
              <a:rPr kumimoji="0" lang="en-US" altLang="en-US" sz="2000" b="0" i="0" u="sng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delle</a:t>
            </a:r>
            <a:r>
              <a:rPr kumimoji="0" lang="en-US" altLang="en-US" sz="20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 </a:t>
            </a:r>
            <a:r>
              <a:rPr kumimoji="0" lang="en-US" altLang="en-US" sz="2000" b="0" i="0" u="sng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similarità</a:t>
            </a:r>
            <a:r>
              <a:rPr kumimoji="0" lang="en-US" altLang="en-US" sz="20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 con </a:t>
            </a:r>
            <a:r>
              <a:rPr kumimoji="0" lang="en-US" altLang="en-US" sz="2000" b="0" i="0" u="sng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i</a:t>
            </a:r>
            <a:r>
              <a:rPr kumimoji="0" lang="en-US" altLang="en-US" sz="20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 </a:t>
            </a:r>
            <a:r>
              <a:rPr kumimoji="0" lang="en-US" altLang="en-US" sz="2000" b="0" i="0" u="sng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flussi</a:t>
            </a:r>
            <a:r>
              <a:rPr kumimoji="0" lang="en-US" altLang="en-US" sz="20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 di IO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0985175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371287AF-F63E-55B6-0CBD-5C3DE53782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5F66F2-C5ED-441B-A354-B80FD69D2F83}" type="slidenum">
              <a:rPr lang="it-IT" smtClean="0"/>
              <a:pPr/>
              <a:t>27</a:t>
            </a:fld>
            <a:endParaRPr lang="it-IT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8F5EA84F-26D6-BB5B-1500-4EA5CB926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Funzioni Aggregate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E0F74CA-7105-6E1B-753C-CFC0FA15E6CE}"/>
              </a:ext>
            </a:extLst>
          </p:cNvPr>
          <p:cNvSpPr txBox="1">
            <a:spLocks/>
          </p:cNvSpPr>
          <p:nvPr/>
        </p:nvSpPr>
        <p:spPr>
          <a:xfrm>
            <a:off x="214282" y="1556792"/>
            <a:ext cx="8596668" cy="51251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È possibile realizzare la stessa azione adottando una scrittura più compatta e leggibile, impiegando le operazioni aggregate: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it-IT" alt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714375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roster.stream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().filter(</a:t>
            </a:r>
          </a:p>
          <a:p>
            <a:pPr marL="714375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p -&gt; </a:t>
            </a: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p.getGender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() == </a:t>
            </a: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Person.Sex.MALE</a:t>
            </a:r>
            <a:endParaRPr kumimoji="0" lang="it-IT" alt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714375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&amp;&amp; </a:t>
            </a: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p.getAge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() &gt;= 18 &amp;&amp; </a:t>
            </a: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p.getAge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() &lt;= 25)</a:t>
            </a:r>
          </a:p>
          <a:p>
            <a:pPr marL="714375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.</a:t>
            </a: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map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(p -&gt; </a:t>
            </a: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p.getEmailAddress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())</a:t>
            </a:r>
          </a:p>
          <a:p>
            <a:pPr marL="714375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.</a:t>
            </a: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forEach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(email -&gt; </a:t>
            </a: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System.out.println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(email));</a:t>
            </a:r>
            <a:endParaRPr kumimoji="0" lang="it-IT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B20BD95C-4727-17DB-7E3D-343A2D5F453C}"/>
              </a:ext>
            </a:extLst>
          </p:cNvPr>
          <p:cNvSpPr/>
          <p:nvPr/>
        </p:nvSpPr>
        <p:spPr>
          <a:xfrm>
            <a:off x="965016" y="2765441"/>
            <a:ext cx="1627104" cy="365125"/>
          </a:xfrm>
          <a:prstGeom prst="rect">
            <a:avLst/>
          </a:prstGeom>
          <a:solidFill>
            <a:srgbClr val="A5300F">
              <a:lumMod val="20000"/>
              <a:lumOff val="80000"/>
              <a:alpha val="46000"/>
            </a:srgbClr>
          </a:solidFill>
          <a:ln w="12700" cap="rnd" cmpd="sng" algn="ctr">
            <a:solidFill>
              <a:srgbClr val="A5300F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ular Callout 8">
            <a:extLst>
              <a:ext uri="{FF2B5EF4-FFF2-40B4-BE49-F238E27FC236}">
                <a16:creationId xmlns:a16="http://schemas.microsoft.com/office/drawing/2014/main" id="{95D8A6CF-16AA-8452-2D9B-3972DFDC2144}"/>
              </a:ext>
            </a:extLst>
          </p:cNvPr>
          <p:cNvSpPr/>
          <p:nvPr/>
        </p:nvSpPr>
        <p:spPr>
          <a:xfrm>
            <a:off x="749593" y="4161229"/>
            <a:ext cx="6291263" cy="882861"/>
          </a:xfrm>
          <a:prstGeom prst="wedgeRectCallout">
            <a:avLst>
              <a:gd name="adj1" fmla="val -24780"/>
              <a:gd name="adj2" fmla="val -180291"/>
            </a:avLst>
          </a:prstGeom>
          <a:gradFill rotWithShape="1">
            <a:gsLst>
              <a:gs pos="0">
                <a:srgbClr val="D55816">
                  <a:tint val="65000"/>
                  <a:lumMod val="110000"/>
                </a:srgbClr>
              </a:gs>
              <a:gs pos="88000">
                <a:srgbClr val="D55816">
                  <a:tint val="90000"/>
                </a:srgbClr>
              </a:gs>
            </a:gsLst>
            <a:lin ang="5400000" scaled="0"/>
          </a:gradFill>
          <a:ln w="12700" cap="rnd" cmpd="sng" algn="ctr">
            <a:solidFill>
              <a:srgbClr val="D55816"/>
            </a:solidFill>
            <a:prstDash val="solid"/>
          </a:ln>
          <a:effectLst/>
        </p:spPr>
        <p:txBody>
          <a:bodyPr anchor="ctr"/>
          <a:lstStyle>
            <a:lvl1pPr eaLnBrk="0" hangingPunct="0"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just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20725" algn="l"/>
              </a:tabLst>
              <a:defRPr/>
            </a:pPr>
            <a:r>
              <a:rPr kumimoji="0" lang="it-IT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Operazione aggregata – </a:t>
            </a:r>
            <a:r>
              <a:rPr kumimoji="0" lang="it-IT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Stream</a:t>
            </a:r>
            <a:r>
              <a:rPr kumimoji="0" lang="it-IT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&lt;E&gt; </a:t>
            </a:r>
            <a:r>
              <a:rPr kumimoji="0" lang="it-IT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stream</a:t>
            </a:r>
            <a:r>
              <a:rPr kumimoji="0" lang="it-IT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()</a:t>
            </a:r>
          </a:p>
          <a:p>
            <a:pPr marL="0" marR="0" lvl="0" indent="0" algn="just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20725" algn="l"/>
              </a:tabLst>
              <a:defRPr/>
            </a:pPr>
            <a:r>
              <a:rPr kumimoji="0" lang="it-IT" altLang="en-US" sz="20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data una raccolta di oggetti restituisce un flusso di oggetti per eseguire operazioni di tipo funzionale</a:t>
            </a:r>
            <a:r>
              <a:rPr kumimoji="0" lang="it-IT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.</a:t>
            </a:r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9AB3B668-E269-0F14-42D3-DF6EF67DFE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1700" y="2962594"/>
            <a:ext cx="1695450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ular Callout 12">
            <a:extLst>
              <a:ext uri="{FF2B5EF4-FFF2-40B4-BE49-F238E27FC236}">
                <a16:creationId xmlns:a16="http://schemas.microsoft.com/office/drawing/2014/main" id="{A204C716-EB93-462D-BAFD-6DE3FB6B75A2}"/>
              </a:ext>
            </a:extLst>
          </p:cNvPr>
          <p:cNvSpPr/>
          <p:nvPr/>
        </p:nvSpPr>
        <p:spPr>
          <a:xfrm>
            <a:off x="3575234" y="2324453"/>
            <a:ext cx="4603750" cy="581025"/>
          </a:xfrm>
          <a:prstGeom prst="wedgeRectCallout">
            <a:avLst>
              <a:gd name="adj1" fmla="val 58676"/>
              <a:gd name="adj2" fmla="val 43813"/>
            </a:avLst>
          </a:prstGeom>
          <a:gradFill rotWithShape="1">
            <a:gsLst>
              <a:gs pos="0">
                <a:srgbClr val="D55816">
                  <a:tint val="65000"/>
                  <a:lumMod val="110000"/>
                </a:srgbClr>
              </a:gs>
              <a:gs pos="88000">
                <a:srgbClr val="D55816">
                  <a:tint val="90000"/>
                </a:srgbClr>
              </a:gs>
            </a:gsLst>
            <a:lin ang="5400000" scaled="0"/>
          </a:gradFill>
          <a:ln w="12700" cap="rnd" cmpd="sng" algn="ctr">
            <a:solidFill>
              <a:srgbClr val="D55816"/>
            </a:solidFill>
            <a:prstDash val="solid"/>
          </a:ln>
          <a:effectLst/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just" defTabSz="4572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20725" algn="l"/>
              </a:tabLst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Cosa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è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 uno stream? </a:t>
            </a:r>
            <a:r>
              <a:rPr kumimoji="0" lang="en-US" altLang="en-US" sz="2000" b="0" i="0" u="sng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Sussistono</a:t>
            </a:r>
            <a:r>
              <a:rPr kumimoji="0" lang="en-US" altLang="en-US" sz="20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 </a:t>
            </a:r>
            <a:r>
              <a:rPr kumimoji="0" lang="en-US" altLang="en-US" sz="2000" b="0" i="0" u="sng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delle</a:t>
            </a:r>
            <a:r>
              <a:rPr kumimoji="0" lang="en-US" altLang="en-US" sz="20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 </a:t>
            </a:r>
            <a:r>
              <a:rPr kumimoji="0" lang="en-US" altLang="en-US" sz="2000" b="0" i="0" u="sng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similarità</a:t>
            </a:r>
            <a:r>
              <a:rPr kumimoji="0" lang="en-US" altLang="en-US" sz="20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 con </a:t>
            </a:r>
            <a:r>
              <a:rPr kumimoji="0" lang="en-US" altLang="en-US" sz="2000" b="0" i="0" u="sng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i</a:t>
            </a:r>
            <a:r>
              <a:rPr kumimoji="0" lang="en-US" altLang="en-US" sz="20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 </a:t>
            </a:r>
            <a:r>
              <a:rPr kumimoji="0" lang="en-US" altLang="en-US" sz="2000" b="0" i="0" u="sng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flussi</a:t>
            </a:r>
            <a:r>
              <a:rPr kumimoji="0" lang="en-US" altLang="en-US" sz="20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 di IO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?</a:t>
            </a: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D082E0C0-F0A1-6982-9325-0A39A89CC3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94" y="5131173"/>
            <a:ext cx="1625600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ular Callout 12">
            <a:extLst>
              <a:ext uri="{FF2B5EF4-FFF2-40B4-BE49-F238E27FC236}">
                <a16:creationId xmlns:a16="http://schemas.microsoft.com/office/drawing/2014/main" id="{38A17B0A-23FA-6AEA-F9B4-05A73E252E92}"/>
              </a:ext>
            </a:extLst>
          </p:cNvPr>
          <p:cNvSpPr/>
          <p:nvPr/>
        </p:nvSpPr>
        <p:spPr>
          <a:xfrm>
            <a:off x="2051720" y="5123237"/>
            <a:ext cx="6656742" cy="1474787"/>
          </a:xfrm>
          <a:prstGeom prst="wedgeRectCallout">
            <a:avLst>
              <a:gd name="adj1" fmla="val -54471"/>
              <a:gd name="adj2" fmla="val -15763"/>
            </a:avLst>
          </a:prstGeom>
          <a:gradFill rotWithShape="1">
            <a:gsLst>
              <a:gs pos="0">
                <a:srgbClr val="B27D49">
                  <a:tint val="65000"/>
                  <a:lumMod val="110000"/>
                </a:srgbClr>
              </a:gs>
              <a:gs pos="88000">
                <a:srgbClr val="B27D49">
                  <a:tint val="90000"/>
                </a:srgbClr>
              </a:gs>
            </a:gsLst>
            <a:lin ang="5400000" scaled="0"/>
          </a:gradFill>
          <a:ln w="12700" cap="rnd" cmpd="sng" algn="ctr">
            <a:solidFill>
              <a:srgbClr val="B27D49"/>
            </a:solidFill>
            <a:prstDash val="solid"/>
          </a:ln>
          <a:effectLst/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just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sng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Nessuna</a:t>
            </a:r>
            <a:r>
              <a:rPr kumimoji="0" lang="en-US" altLang="en-US" sz="20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 parentela 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con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InputStream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 o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OutputStream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. Uno stream </a:t>
            </a:r>
            <a:r>
              <a:rPr kumimoji="0" lang="en-US" altLang="en-US" sz="2000" b="0" i="0" u="sng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è</a:t>
            </a:r>
            <a:r>
              <a:rPr kumimoji="0" lang="en-US" altLang="en-US" sz="20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 </a:t>
            </a:r>
            <a:r>
              <a:rPr kumimoji="0" lang="en-US" altLang="en-US" sz="2000" b="0" i="0" u="sng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un’interfaccia</a:t>
            </a:r>
            <a:r>
              <a:rPr kumimoji="0" lang="en-US" altLang="en-US" sz="20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 </a:t>
            </a:r>
            <a:r>
              <a:rPr kumimoji="0" lang="en-US" altLang="en-US" sz="2000" b="0" i="0" u="sng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che</a:t>
            </a:r>
            <a:r>
              <a:rPr kumimoji="0" lang="en-US" altLang="en-US" sz="20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 </a:t>
            </a:r>
            <a:r>
              <a:rPr kumimoji="0" lang="en-US" altLang="en-US" sz="2000" b="0" i="0" u="sng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restituisce</a:t>
            </a:r>
            <a:r>
              <a:rPr kumimoji="0" lang="en-US" altLang="en-US" sz="20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 un </a:t>
            </a:r>
            <a:r>
              <a:rPr kumimoji="0" lang="en-US" altLang="en-US" sz="2000" b="0" i="0" u="sng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flusso</a:t>
            </a:r>
            <a:r>
              <a:rPr kumimoji="0" lang="en-US" altLang="en-US" sz="20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 di </a:t>
            </a:r>
            <a:r>
              <a:rPr kumimoji="0" lang="en-US" altLang="en-US" sz="2000" b="0" i="0" u="sng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dati</a:t>
            </a:r>
            <a:r>
              <a:rPr kumimoji="0" lang="en-US" altLang="en-US" sz="20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 </a:t>
            </a:r>
            <a:r>
              <a:rPr kumimoji="0" lang="en-US" altLang="en-US" sz="2000" b="0" i="0" u="sng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finito</a:t>
            </a:r>
            <a:r>
              <a:rPr kumimoji="0" lang="en-US" altLang="en-US" sz="20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 o </a:t>
            </a:r>
            <a:r>
              <a:rPr kumimoji="0" lang="en-US" altLang="en-US" sz="2000" b="0" i="0" u="sng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infinito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su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 cui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è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possibile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 fare </a:t>
            </a:r>
            <a:r>
              <a:rPr kumimoji="0" lang="en-US" altLang="en-US" sz="2000" b="0" i="0" u="sng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operazioni</a:t>
            </a:r>
            <a:r>
              <a:rPr kumimoji="0" lang="en-US" altLang="en-US" sz="20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 di </a:t>
            </a:r>
            <a:r>
              <a:rPr kumimoji="0" lang="en-US" altLang="en-US" sz="2000" b="0" i="0" u="sng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filtro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, </a:t>
            </a:r>
            <a:r>
              <a:rPr kumimoji="0" lang="en-US" altLang="en-US" sz="2000" b="0" i="0" u="sng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mappa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 e </a:t>
            </a:r>
            <a:r>
              <a:rPr kumimoji="0" lang="en-US" altLang="en-US" sz="2000" b="0" i="0" u="sng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riduzione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. Non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è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 una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raccolta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 di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oggetti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, ma un modo per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manipolare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i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dati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 in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maniera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dichiarativa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 e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compositiva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496154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371287AF-F63E-55B6-0CBD-5C3DE53782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5F66F2-C5ED-441B-A354-B80FD69D2F83}" type="slidenum">
              <a:rPr lang="it-IT" smtClean="0"/>
              <a:pPr/>
              <a:t>28</a:t>
            </a:fld>
            <a:endParaRPr lang="it-IT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8F5EA84F-26D6-BB5B-1500-4EA5CB926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Funzioni Aggregate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A10F35A-2A91-E8EF-29DB-443793E0DCA8}"/>
              </a:ext>
            </a:extLst>
          </p:cNvPr>
          <p:cNvSpPr txBox="1">
            <a:spLocks/>
          </p:cNvSpPr>
          <p:nvPr/>
        </p:nvSpPr>
        <p:spPr>
          <a:xfrm>
            <a:off x="214282" y="1412776"/>
            <a:ext cx="8596668" cy="51251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È possibile realizzare la stessa azione adottando </a:t>
            </a:r>
            <a:r>
              <a:rPr kumimoji="0" lang="it-IT" altLang="en-US" sz="20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una scrittura più compatta e leggibile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impiegando le operazioni aggregate: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it-IT" alt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714375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roster.stream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().filter(</a:t>
            </a:r>
          </a:p>
          <a:p>
            <a:pPr marL="714375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p -&gt; </a:t>
            </a: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p.getGender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() == </a:t>
            </a: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Person.Sex.MALE</a:t>
            </a:r>
            <a:endParaRPr kumimoji="0" lang="it-IT" alt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714375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&amp;&amp; </a:t>
            </a: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p.getAge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() &gt;= 18 &amp;&amp; </a:t>
            </a: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p.getAge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() &lt;= 25)</a:t>
            </a:r>
          </a:p>
          <a:p>
            <a:pPr marL="714375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.</a:t>
            </a: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map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(p -&gt; </a:t>
            </a: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p.getEmailAddress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())</a:t>
            </a:r>
          </a:p>
          <a:p>
            <a:pPr marL="714375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.</a:t>
            </a: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forEach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(email -&gt; </a:t>
            </a: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System.out.println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(email));</a:t>
            </a:r>
            <a:endParaRPr kumimoji="0" lang="it-IT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7DFD38EC-C6FE-4ED9-A71A-A79E3E658BAF}"/>
              </a:ext>
            </a:extLst>
          </p:cNvPr>
          <p:cNvSpPr/>
          <p:nvPr/>
        </p:nvSpPr>
        <p:spPr>
          <a:xfrm>
            <a:off x="2483768" y="2636912"/>
            <a:ext cx="825664" cy="365125"/>
          </a:xfrm>
          <a:prstGeom prst="rect">
            <a:avLst/>
          </a:prstGeom>
          <a:solidFill>
            <a:srgbClr val="A5300F">
              <a:lumMod val="20000"/>
              <a:lumOff val="80000"/>
              <a:alpha val="46000"/>
            </a:srgbClr>
          </a:solidFill>
          <a:ln w="12700" cap="rnd" cmpd="sng" algn="ctr">
            <a:solidFill>
              <a:srgbClr val="A5300F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ular Callout 8">
            <a:extLst>
              <a:ext uri="{FF2B5EF4-FFF2-40B4-BE49-F238E27FC236}">
                <a16:creationId xmlns:a16="http://schemas.microsoft.com/office/drawing/2014/main" id="{3E08AC48-809B-2773-0C8D-C224C8F942B5}"/>
              </a:ext>
            </a:extLst>
          </p:cNvPr>
          <p:cNvSpPr/>
          <p:nvPr/>
        </p:nvSpPr>
        <p:spPr>
          <a:xfrm>
            <a:off x="703381" y="4015755"/>
            <a:ext cx="6291263" cy="882861"/>
          </a:xfrm>
          <a:prstGeom prst="wedgeRectCallout">
            <a:avLst>
              <a:gd name="adj1" fmla="val -14007"/>
              <a:gd name="adj2" fmla="val -175417"/>
            </a:avLst>
          </a:prstGeom>
          <a:gradFill rotWithShape="1">
            <a:gsLst>
              <a:gs pos="0">
                <a:srgbClr val="D55816">
                  <a:tint val="65000"/>
                  <a:lumMod val="110000"/>
                </a:srgbClr>
              </a:gs>
              <a:gs pos="88000">
                <a:srgbClr val="D55816">
                  <a:tint val="90000"/>
                </a:srgbClr>
              </a:gs>
            </a:gsLst>
            <a:lin ang="5400000" scaled="0"/>
          </a:gradFill>
          <a:ln w="12700" cap="rnd" cmpd="sng" algn="ctr">
            <a:solidFill>
              <a:srgbClr val="D55816"/>
            </a:solidFill>
            <a:prstDash val="solid"/>
          </a:ln>
          <a:effectLst/>
        </p:spPr>
        <p:txBody>
          <a:bodyPr anchor="ctr"/>
          <a:lstStyle>
            <a:lvl1pPr eaLnBrk="0" hangingPunct="0"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just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20725" algn="l"/>
              </a:tabLst>
              <a:defRPr/>
            </a:pPr>
            <a:r>
              <a:rPr kumimoji="0" lang="it-IT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Operazione aggregata – </a:t>
            </a:r>
            <a:r>
              <a:rPr kumimoji="0" lang="it-IT" altLang="en-US" sz="2000" b="0" i="0" u="sng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Stream</a:t>
            </a:r>
            <a:r>
              <a:rPr kumimoji="0" lang="it-IT" altLang="en-US" sz="20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&lt;T&gt; </a:t>
            </a:r>
            <a:r>
              <a:rPr kumimoji="0" lang="it-IT" altLang="en-US" sz="2000" b="0" i="0" u="sng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filter</a:t>
            </a:r>
            <a:r>
              <a:rPr kumimoji="0" lang="it-IT" altLang="en-US" sz="20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(Predicate&lt;? super T&gt; predicate</a:t>
            </a:r>
            <a:r>
              <a:rPr kumimoji="0" lang="it-IT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) restituisce un flusso filtrato con oggetti dato un predicato.</a:t>
            </a:r>
          </a:p>
        </p:txBody>
      </p:sp>
    </p:spTree>
    <p:extLst>
      <p:ext uri="{BB962C8B-B14F-4D97-AF65-F5344CB8AC3E}">
        <p14:creationId xmlns:p14="http://schemas.microsoft.com/office/powerpoint/2010/main" val="24026197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371287AF-F63E-55B6-0CBD-5C3DE53782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5F66F2-C5ED-441B-A354-B80FD69D2F83}" type="slidenum">
              <a:rPr lang="it-IT" smtClean="0"/>
              <a:pPr/>
              <a:t>29</a:t>
            </a:fld>
            <a:endParaRPr lang="it-IT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8F5EA84F-26D6-BB5B-1500-4EA5CB926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Funzioni Aggregate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A10F35A-2A91-E8EF-29DB-443793E0DCA8}"/>
              </a:ext>
            </a:extLst>
          </p:cNvPr>
          <p:cNvSpPr txBox="1">
            <a:spLocks/>
          </p:cNvSpPr>
          <p:nvPr/>
        </p:nvSpPr>
        <p:spPr>
          <a:xfrm>
            <a:off x="214282" y="1412776"/>
            <a:ext cx="8596668" cy="51251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È possibile realizzare la stessa azione adottando </a:t>
            </a:r>
            <a:r>
              <a:rPr kumimoji="0" lang="it-IT" altLang="en-US" sz="20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una scrittura più compatta e leggibile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impiegando le operazioni aggregate: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it-IT" alt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714375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roster.stream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().filter(</a:t>
            </a:r>
          </a:p>
          <a:p>
            <a:pPr marL="714375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p -&gt; </a:t>
            </a: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p.getGender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() == </a:t>
            </a: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Person.Sex.MALE</a:t>
            </a:r>
            <a:endParaRPr kumimoji="0" lang="it-IT" alt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714375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&amp;&amp; </a:t>
            </a: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p.getAge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() &gt;= 18 &amp;&amp; </a:t>
            </a: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p.getAge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() &lt;= 25)</a:t>
            </a:r>
          </a:p>
          <a:p>
            <a:pPr marL="714375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.</a:t>
            </a: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map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(p -&gt; </a:t>
            </a: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p.getEmailAddress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())</a:t>
            </a:r>
          </a:p>
          <a:p>
            <a:pPr marL="714375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.</a:t>
            </a: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forEach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(email -&gt; </a:t>
            </a: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System.out.println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(email));</a:t>
            </a:r>
            <a:endParaRPr kumimoji="0" lang="it-IT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026619C7-82E1-D1F5-941C-5E1E713DEA7A}"/>
              </a:ext>
            </a:extLst>
          </p:cNvPr>
          <p:cNvSpPr/>
          <p:nvPr/>
        </p:nvSpPr>
        <p:spPr>
          <a:xfrm>
            <a:off x="1159855" y="3949247"/>
            <a:ext cx="660826" cy="271841"/>
          </a:xfrm>
          <a:prstGeom prst="rect">
            <a:avLst/>
          </a:prstGeom>
          <a:solidFill>
            <a:srgbClr val="A5300F">
              <a:lumMod val="20000"/>
              <a:lumOff val="80000"/>
              <a:alpha val="46000"/>
            </a:srgbClr>
          </a:solidFill>
          <a:ln w="12700" cap="rnd" cmpd="sng" algn="ctr">
            <a:solidFill>
              <a:srgbClr val="A5300F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ular Callout 8">
            <a:extLst>
              <a:ext uri="{FF2B5EF4-FFF2-40B4-BE49-F238E27FC236}">
                <a16:creationId xmlns:a16="http://schemas.microsoft.com/office/drawing/2014/main" id="{C4851B51-C34A-2B07-4435-559B64D58D38}"/>
              </a:ext>
            </a:extLst>
          </p:cNvPr>
          <p:cNvSpPr/>
          <p:nvPr/>
        </p:nvSpPr>
        <p:spPr>
          <a:xfrm>
            <a:off x="971601" y="5003793"/>
            <a:ext cx="7560840" cy="1258994"/>
          </a:xfrm>
          <a:prstGeom prst="wedgeRectCallout">
            <a:avLst>
              <a:gd name="adj1" fmla="val -41366"/>
              <a:gd name="adj2" fmla="val -109106"/>
            </a:avLst>
          </a:prstGeom>
          <a:gradFill rotWithShape="1">
            <a:gsLst>
              <a:gs pos="0">
                <a:srgbClr val="D55816">
                  <a:tint val="65000"/>
                  <a:lumMod val="110000"/>
                </a:srgbClr>
              </a:gs>
              <a:gs pos="88000">
                <a:srgbClr val="D55816">
                  <a:tint val="90000"/>
                </a:srgbClr>
              </a:gs>
            </a:gsLst>
            <a:lin ang="5400000" scaled="0"/>
          </a:gradFill>
          <a:ln w="12700" cap="rnd" cmpd="sng" algn="ctr">
            <a:solidFill>
              <a:srgbClr val="D55816"/>
            </a:solidFill>
            <a:prstDash val="solid"/>
          </a:ln>
          <a:effectLst/>
        </p:spPr>
        <p:txBody>
          <a:bodyPr anchor="ctr"/>
          <a:lstStyle>
            <a:lvl1pPr eaLnBrk="0" hangingPunct="0"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just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20725" algn="l"/>
              </a:tabLst>
              <a:defRPr/>
            </a:pPr>
            <a:r>
              <a:rPr kumimoji="0" lang="it-IT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Operazione aggregata – &lt;</a:t>
            </a:r>
            <a:r>
              <a:rPr kumimoji="0" lang="it-IT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R</a:t>
            </a:r>
            <a:r>
              <a:rPr kumimoji="0" lang="it-IT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&gt; </a:t>
            </a:r>
            <a:r>
              <a:rPr kumimoji="0" lang="it-IT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Stream</a:t>
            </a:r>
            <a:r>
              <a:rPr kumimoji="0" lang="it-IT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&lt;</a:t>
            </a:r>
            <a:r>
              <a:rPr kumimoji="0" lang="it-IT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R</a:t>
            </a:r>
            <a:r>
              <a:rPr kumimoji="0" lang="it-IT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&gt; </a:t>
            </a:r>
            <a:r>
              <a:rPr kumimoji="0" lang="it-IT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map</a:t>
            </a:r>
            <a:r>
              <a:rPr kumimoji="0" lang="it-IT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(</a:t>
            </a:r>
            <a:r>
              <a:rPr kumimoji="0" lang="it-IT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Function</a:t>
            </a:r>
            <a:r>
              <a:rPr kumimoji="0" lang="it-IT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&lt;? super T, ? </a:t>
            </a:r>
            <a:r>
              <a:rPr kumimoji="0" lang="it-IT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extends</a:t>
            </a:r>
            <a:r>
              <a:rPr kumimoji="0" lang="it-IT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 </a:t>
            </a:r>
            <a:r>
              <a:rPr kumimoji="0" lang="it-IT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R</a:t>
            </a:r>
            <a:r>
              <a:rPr kumimoji="0" lang="it-IT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&gt; mapper)</a:t>
            </a:r>
          </a:p>
          <a:p>
            <a:pPr marL="0" marR="0" lvl="0" indent="0" algn="just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20725" algn="l"/>
              </a:tabLst>
              <a:defRPr/>
            </a:pPr>
            <a:r>
              <a:rPr kumimoji="0" lang="it-IT" altLang="en-US" sz="20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mappa gli oggetti di un filtro in altri valori restituiti come filtri</a:t>
            </a:r>
            <a:r>
              <a:rPr kumimoji="0" lang="it-IT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, secondo quanto indicato nell’oggetto </a:t>
            </a:r>
            <a:r>
              <a:rPr kumimoji="0" lang="it-IT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Function</a:t>
            </a:r>
            <a:r>
              <a:rPr kumimoji="0" lang="it-IT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&lt;K,V&gt;.</a:t>
            </a:r>
          </a:p>
        </p:txBody>
      </p:sp>
    </p:spTree>
    <p:extLst>
      <p:ext uri="{BB962C8B-B14F-4D97-AF65-F5344CB8AC3E}">
        <p14:creationId xmlns:p14="http://schemas.microsoft.com/office/powerpoint/2010/main" val="3154140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7F275C17-1749-5671-31A8-4ADCCE53D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it-I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Gli Stream non sono correlati a </a:t>
            </a:r>
            <a:r>
              <a:rPr lang="it-I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InputStreams</a:t>
            </a:r>
            <a:r>
              <a:rPr lang="it-I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it-I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OutputStreams</a:t>
            </a:r>
            <a:r>
              <a:rPr lang="it-I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ecc.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it-I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Gli Stream </a:t>
            </a:r>
            <a:r>
              <a:rPr lang="it-IT" sz="1800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NON sono strutture di dati </a:t>
            </a:r>
            <a:r>
              <a:rPr lang="it-I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 sono </a:t>
            </a:r>
            <a:r>
              <a:rPr lang="it-IT" sz="1800" u="sng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wrapper</a:t>
            </a:r>
            <a:r>
              <a:rPr lang="it-I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800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attorno alle Collection </a:t>
            </a:r>
            <a:r>
              <a:rPr lang="it-I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che </a:t>
            </a:r>
            <a:r>
              <a:rPr lang="it-IT" sz="18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trasportano valori da un'origine attraverso una pipeline di operazioni</a:t>
            </a:r>
            <a:r>
              <a:rPr lang="it-I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it-I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Gli stream sono più potenti, </a:t>
            </a:r>
            <a:r>
              <a:rPr lang="it-IT" sz="1800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più veloci e più efficienti </a:t>
            </a:r>
            <a:r>
              <a:rPr lang="it-I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termini di memoria rispetto alle </a:t>
            </a:r>
            <a:r>
              <a:rPr lang="it-IT" sz="1800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List</a:t>
            </a:r>
            <a:r>
              <a:rPr lang="it-I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it-I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Gli Stream sono progettati </a:t>
            </a:r>
            <a:r>
              <a:rPr lang="it-IT" sz="1800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 lambda espressioni</a:t>
            </a:r>
            <a:r>
              <a:rPr lang="it-I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it-I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Gli Stream possono </a:t>
            </a:r>
            <a:r>
              <a:rPr lang="it-IT" sz="1800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essere l’output di array o List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it-I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Gli Stream utilizzano una valutazione </a:t>
            </a:r>
            <a:r>
              <a:rPr lang="it-I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lazy</a:t>
            </a:r>
            <a:r>
              <a:rPr lang="it-I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it-I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Gli Stream sono </a:t>
            </a:r>
            <a:r>
              <a:rPr lang="it-I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parallelizzabil</a:t>
            </a:r>
            <a:r>
              <a:rPr lang="it-I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it-I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iI</a:t>
            </a:r>
            <a:r>
              <a:rPr lang="it-I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flussi possono “on-the-</a:t>
            </a:r>
            <a:r>
              <a:rPr lang="it-I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fly</a:t>
            </a:r>
            <a:r>
              <a:rPr lang="it-I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”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764FEC49-3169-67BA-78C0-ED01984652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5F66F2-C5ED-441B-A354-B80FD69D2F83}" type="slidenum">
              <a:rPr lang="it-IT" smtClean="0"/>
              <a:pPr/>
              <a:t>3</a:t>
            </a:fld>
            <a:endParaRPr lang="it-IT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CA39E41E-0BAE-E1E5-98F8-1874F3FA9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Caratteristiche degli </a:t>
            </a:r>
            <a:r>
              <a:rPr lang="it-IT" dirty="0" err="1"/>
              <a:t>Stram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030159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371287AF-F63E-55B6-0CBD-5C3DE53782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5F66F2-C5ED-441B-A354-B80FD69D2F83}" type="slidenum">
              <a:rPr lang="it-IT" smtClean="0"/>
              <a:pPr/>
              <a:t>30</a:t>
            </a:fld>
            <a:endParaRPr lang="it-IT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8F5EA84F-26D6-BB5B-1500-4EA5CB926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Funzioni Aggregate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A10F35A-2A91-E8EF-29DB-443793E0DCA8}"/>
              </a:ext>
            </a:extLst>
          </p:cNvPr>
          <p:cNvSpPr txBox="1">
            <a:spLocks/>
          </p:cNvSpPr>
          <p:nvPr/>
        </p:nvSpPr>
        <p:spPr>
          <a:xfrm>
            <a:off x="214282" y="1412776"/>
            <a:ext cx="8596668" cy="51251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È possibile realizzare la stessa azione adottando </a:t>
            </a:r>
            <a:r>
              <a:rPr kumimoji="0" lang="it-IT" altLang="en-US" sz="20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una scrittura più compatta e leggibile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impiegando le operazioni aggregate: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it-IT" alt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714375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roster.stream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().filter(</a:t>
            </a:r>
          </a:p>
          <a:p>
            <a:pPr marL="714375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p -&gt; </a:t>
            </a: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p.getGender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() == </a:t>
            </a: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Person.Sex.MALE</a:t>
            </a:r>
            <a:endParaRPr kumimoji="0" lang="it-IT" alt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714375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&amp;&amp; </a:t>
            </a: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p.getAge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() &gt;= 18 &amp;&amp; </a:t>
            </a: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p.getAge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() &lt;= 25)</a:t>
            </a:r>
          </a:p>
          <a:p>
            <a:pPr marL="714375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.</a:t>
            </a: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map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(p -&gt; </a:t>
            </a: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p.getEmailAddress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())</a:t>
            </a:r>
          </a:p>
          <a:p>
            <a:pPr marL="714375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.</a:t>
            </a: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forEach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(email -&gt; </a:t>
            </a: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System.out.println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(email));</a:t>
            </a:r>
            <a:endParaRPr kumimoji="0" lang="it-IT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4A446FF5-CE88-ECB8-B72A-898929D87AE3}"/>
              </a:ext>
            </a:extLst>
          </p:cNvPr>
          <p:cNvSpPr/>
          <p:nvPr/>
        </p:nvSpPr>
        <p:spPr>
          <a:xfrm>
            <a:off x="1259190" y="4377289"/>
            <a:ext cx="878377" cy="365125"/>
          </a:xfrm>
          <a:prstGeom prst="rect">
            <a:avLst/>
          </a:prstGeom>
          <a:solidFill>
            <a:srgbClr val="A5300F">
              <a:lumMod val="20000"/>
              <a:lumOff val="80000"/>
              <a:alpha val="46000"/>
            </a:srgbClr>
          </a:solidFill>
          <a:ln w="12700" cap="rnd" cmpd="sng" algn="ctr">
            <a:solidFill>
              <a:srgbClr val="A5300F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ular Callout 8">
            <a:extLst>
              <a:ext uri="{FF2B5EF4-FFF2-40B4-BE49-F238E27FC236}">
                <a16:creationId xmlns:a16="http://schemas.microsoft.com/office/drawing/2014/main" id="{EA8DE331-9A49-8E9B-696D-9A28DCDFB392}"/>
              </a:ext>
            </a:extLst>
          </p:cNvPr>
          <p:cNvSpPr/>
          <p:nvPr/>
        </p:nvSpPr>
        <p:spPr>
          <a:xfrm>
            <a:off x="971600" y="2987569"/>
            <a:ext cx="7119601" cy="882861"/>
          </a:xfrm>
          <a:prstGeom prst="wedgeRectCallout">
            <a:avLst>
              <a:gd name="adj1" fmla="val -38217"/>
              <a:gd name="adj2" fmla="val 114585"/>
            </a:avLst>
          </a:prstGeom>
          <a:gradFill rotWithShape="1">
            <a:gsLst>
              <a:gs pos="0">
                <a:srgbClr val="D55816">
                  <a:tint val="65000"/>
                  <a:lumMod val="110000"/>
                </a:srgbClr>
              </a:gs>
              <a:gs pos="88000">
                <a:srgbClr val="D55816">
                  <a:tint val="90000"/>
                </a:srgbClr>
              </a:gs>
            </a:gsLst>
            <a:lin ang="5400000" scaled="0"/>
          </a:gradFill>
          <a:ln w="12700" cap="rnd" cmpd="sng" algn="ctr">
            <a:solidFill>
              <a:srgbClr val="D55816"/>
            </a:solidFill>
            <a:prstDash val="solid"/>
          </a:ln>
          <a:effectLst/>
        </p:spPr>
        <p:txBody>
          <a:bodyPr anchor="ctr"/>
          <a:lstStyle>
            <a:lvl1pPr eaLnBrk="0" hangingPunct="0"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just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20725" algn="l"/>
              </a:tabLst>
              <a:defRPr/>
            </a:pPr>
            <a:r>
              <a:rPr kumimoji="0" lang="it-IT" altLang="en-US" sz="20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Operazione aggregata </a:t>
            </a:r>
            <a:r>
              <a:rPr kumimoji="0" lang="it-IT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– </a:t>
            </a:r>
            <a:r>
              <a:rPr kumimoji="0" lang="it-IT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void</a:t>
            </a:r>
            <a:r>
              <a:rPr kumimoji="0" lang="it-IT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 </a:t>
            </a:r>
            <a:r>
              <a:rPr kumimoji="0" lang="it-IT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forEach</a:t>
            </a:r>
            <a:r>
              <a:rPr kumimoji="0" lang="it-IT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(Consumer&lt;? super T&gt; </a:t>
            </a:r>
            <a:r>
              <a:rPr kumimoji="0" lang="it-IT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action</a:t>
            </a:r>
            <a:r>
              <a:rPr kumimoji="0" lang="it-IT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)</a:t>
            </a:r>
          </a:p>
          <a:p>
            <a:pPr marL="0" marR="0" lvl="0" indent="0" algn="just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20725" algn="l"/>
              </a:tabLst>
              <a:defRPr/>
            </a:pPr>
            <a:r>
              <a:rPr kumimoji="0" lang="it-IT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esegue un’azione, come indicato nell’oggetto Consumer&lt;T&gt; su ogni oggetto del flusso su cui è applicato.</a:t>
            </a:r>
          </a:p>
        </p:txBody>
      </p:sp>
    </p:spTree>
    <p:extLst>
      <p:ext uri="{BB962C8B-B14F-4D97-AF65-F5344CB8AC3E}">
        <p14:creationId xmlns:p14="http://schemas.microsoft.com/office/powerpoint/2010/main" val="27726439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371287AF-F63E-55B6-0CBD-5C3DE53782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5F66F2-C5ED-441B-A354-B80FD69D2F83}" type="slidenum">
              <a:rPr lang="it-IT" smtClean="0"/>
              <a:pPr/>
              <a:t>31</a:t>
            </a:fld>
            <a:endParaRPr lang="it-IT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8F5EA84F-26D6-BB5B-1500-4EA5CB926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Funzioni Aggregate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A10F35A-2A91-E8EF-29DB-443793E0DCA8}"/>
              </a:ext>
            </a:extLst>
          </p:cNvPr>
          <p:cNvSpPr txBox="1">
            <a:spLocks/>
          </p:cNvSpPr>
          <p:nvPr/>
        </p:nvSpPr>
        <p:spPr>
          <a:xfrm>
            <a:off x="214282" y="1412776"/>
            <a:ext cx="8596668" cy="51251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È possibile realizzare la stessa azione adottando </a:t>
            </a:r>
            <a:r>
              <a:rPr kumimoji="0" lang="it-IT" altLang="en-US" sz="20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una scrittura più compatta e leggibile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impiegando le operazioni aggregate: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it-IT" alt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714375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roster.stream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().filter(</a:t>
            </a:r>
          </a:p>
          <a:p>
            <a:pPr marL="714375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p -&gt; </a:t>
            </a: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p.getGender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() == </a:t>
            </a: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Person.Sex.MALE</a:t>
            </a:r>
            <a:endParaRPr kumimoji="0" lang="it-IT" alt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714375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&amp;&amp; </a:t>
            </a: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p.getAge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() &gt;= 18 &amp;&amp; </a:t>
            </a: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p.getAge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() &lt;= 25)</a:t>
            </a:r>
          </a:p>
          <a:p>
            <a:pPr marL="714375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.</a:t>
            </a: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map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(p -&gt; </a:t>
            </a: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p.getEmailAddress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())</a:t>
            </a:r>
          </a:p>
          <a:p>
            <a:pPr marL="714375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.</a:t>
            </a: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forEach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(email -&gt; </a:t>
            </a: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System.out.println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(email));</a:t>
            </a:r>
            <a:endParaRPr kumimoji="0" lang="it-IT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FA4AC150-9FE7-4664-F2E9-62AE42A4D369}"/>
              </a:ext>
            </a:extLst>
          </p:cNvPr>
          <p:cNvSpPr/>
          <p:nvPr/>
        </p:nvSpPr>
        <p:spPr>
          <a:xfrm>
            <a:off x="971600" y="2708920"/>
            <a:ext cx="5127649" cy="2048315"/>
          </a:xfrm>
          <a:prstGeom prst="rect">
            <a:avLst/>
          </a:prstGeom>
          <a:solidFill>
            <a:srgbClr val="A5300F">
              <a:lumMod val="20000"/>
              <a:lumOff val="80000"/>
              <a:alpha val="46000"/>
            </a:srgbClr>
          </a:solidFill>
          <a:ln w="12700" cap="rnd" cmpd="sng" algn="ctr">
            <a:solidFill>
              <a:srgbClr val="A5300F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ular Callout 8">
            <a:extLst>
              <a:ext uri="{FF2B5EF4-FFF2-40B4-BE49-F238E27FC236}">
                <a16:creationId xmlns:a16="http://schemas.microsoft.com/office/drawing/2014/main" id="{57F89804-A454-F165-FD27-5D03D883319B}"/>
              </a:ext>
            </a:extLst>
          </p:cNvPr>
          <p:cNvSpPr/>
          <p:nvPr/>
        </p:nvSpPr>
        <p:spPr>
          <a:xfrm>
            <a:off x="2444325" y="4962310"/>
            <a:ext cx="6494943" cy="365126"/>
          </a:xfrm>
          <a:prstGeom prst="wedgeRectCallout">
            <a:avLst>
              <a:gd name="adj1" fmla="val -16761"/>
              <a:gd name="adj2" fmla="val -129956"/>
            </a:avLst>
          </a:prstGeom>
          <a:gradFill rotWithShape="1">
            <a:gsLst>
              <a:gs pos="0">
                <a:srgbClr val="D55816">
                  <a:tint val="65000"/>
                  <a:lumMod val="110000"/>
                </a:srgbClr>
              </a:gs>
              <a:gs pos="88000">
                <a:srgbClr val="D55816">
                  <a:tint val="90000"/>
                </a:srgbClr>
              </a:gs>
            </a:gsLst>
            <a:lin ang="5400000" scaled="0"/>
          </a:gradFill>
          <a:ln w="12700" cap="rnd" cmpd="sng" algn="ctr">
            <a:solidFill>
              <a:srgbClr val="D55816"/>
            </a:solidFill>
            <a:prstDash val="solid"/>
          </a:ln>
          <a:effectLst/>
        </p:spPr>
        <p:txBody>
          <a:bodyPr anchor="ctr"/>
          <a:lstStyle>
            <a:lvl1pPr eaLnBrk="0" hangingPunct="0"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just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20725" algn="l"/>
              </a:tabLst>
              <a:defRPr/>
            </a:pPr>
            <a:r>
              <a:rPr kumimoji="0" lang="it-IT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Una serie di operazioni aggregate prende il </a:t>
            </a:r>
            <a:r>
              <a:rPr kumimoji="0" lang="it-IT" altLang="en-US" sz="20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nome di </a:t>
            </a:r>
            <a:r>
              <a:rPr kumimoji="0" lang="it-IT" altLang="en-US" sz="2000" b="1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pipeline</a:t>
            </a:r>
            <a:r>
              <a:rPr kumimoji="0" lang="it-IT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105038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371287AF-F63E-55B6-0CBD-5C3DE53782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5F66F2-C5ED-441B-A354-B80FD69D2F83}" type="slidenum">
              <a:rPr lang="it-IT" smtClean="0"/>
              <a:pPr/>
              <a:t>32</a:t>
            </a:fld>
            <a:endParaRPr lang="it-IT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8F5EA84F-26D6-BB5B-1500-4EA5CB926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4171F81-88F9-D2CD-D987-20875CA80C0A}"/>
              </a:ext>
            </a:extLst>
          </p:cNvPr>
          <p:cNvSpPr txBox="1">
            <a:spLocks/>
          </p:cNvSpPr>
          <p:nvPr/>
        </p:nvSpPr>
        <p:spPr>
          <a:xfrm>
            <a:off x="107504" y="1466843"/>
            <a:ext cx="8596668" cy="51251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it-IT" alt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Il vantaggio della soluzione con operatori aggregati è di evitare l’effetto a farfalla. Nel caso in cui il </a:t>
            </a:r>
            <a:r>
              <a:rPr kumimoji="0" lang="it-IT" altLang="en-US" sz="16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problema cambi anche di poco</a:t>
            </a:r>
            <a:r>
              <a:rPr kumimoji="0" lang="it-IT" alt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senza gli stream c’è il rischio di modificare molte righe, invece con gli </a:t>
            </a:r>
            <a:r>
              <a:rPr kumimoji="0" lang="it-IT" altLang="en-US" sz="16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stream c’è meno codice da riscrivere</a:t>
            </a:r>
            <a:r>
              <a:rPr kumimoji="0" lang="it-IT" alt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it-IT" alt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Consideriamo il codice che, data una </a:t>
            </a:r>
            <a:r>
              <a:rPr kumimoji="0" lang="it-IT" altLang="en-US" sz="16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lista di album</a:t>
            </a:r>
            <a:r>
              <a:rPr kumimoji="0" lang="it-IT" alt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se </a:t>
            </a:r>
            <a:r>
              <a:rPr kumimoji="0" lang="it-IT" altLang="en-US" sz="16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l’album è pubblicato prima del 2000, aggiunge tutte le canzoni alla lista</a:t>
            </a:r>
            <a:r>
              <a:rPr kumimoji="0" lang="it-IT" alt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Ordina la lista e poi </a:t>
            </a:r>
            <a:r>
              <a:rPr kumimoji="0" lang="it-IT" altLang="en-US" sz="16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stampa i primi 10 elementi</a:t>
            </a:r>
            <a:r>
              <a:rPr kumimoji="0" lang="it-IT" alt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Ecco il codice senza flussi e operazioni aggregate:</a:t>
            </a:r>
          </a:p>
          <a:p>
            <a:pPr marL="714375" marR="0" lvl="0" indent="0" algn="l" defTabSz="4572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</a:t>
            </a:r>
            <a:r>
              <a:rPr kumimoji="0" lang="it-IT" alt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it-IT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limit</a:t>
            </a:r>
            <a:r>
              <a:rPr kumimoji="0" lang="it-IT" alt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10; List&lt;</a:t>
            </a:r>
            <a:r>
              <a:rPr kumimoji="0" lang="it-IT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String</a:t>
            </a:r>
            <a:r>
              <a:rPr kumimoji="0" lang="it-IT" alt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&gt; songs = new </a:t>
            </a:r>
            <a:r>
              <a:rPr kumimoji="0" lang="it-IT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ArrayList</a:t>
            </a:r>
            <a:r>
              <a:rPr kumimoji="0" lang="it-IT" alt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&lt;&gt;();</a:t>
            </a:r>
          </a:p>
          <a:p>
            <a:pPr marL="714375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alt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 (Album </a:t>
            </a:r>
            <a:r>
              <a:rPr kumimoji="0" lang="it-IT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album</a:t>
            </a:r>
            <a:r>
              <a:rPr kumimoji="0" lang="it-IT" alt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: </a:t>
            </a:r>
            <a:r>
              <a:rPr kumimoji="0" lang="it-IT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albums</a:t>
            </a:r>
            <a:r>
              <a:rPr kumimoji="0" lang="it-IT" alt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 {</a:t>
            </a:r>
          </a:p>
          <a:p>
            <a:pPr marL="714375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alt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</a:t>
            </a:r>
            <a:r>
              <a:rPr kumimoji="0" lang="it-IT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</a:t>
            </a:r>
            <a:r>
              <a:rPr kumimoji="0" lang="it-IT" alt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</a:t>
            </a:r>
            <a:r>
              <a:rPr kumimoji="0" lang="it-IT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album.getYear</a:t>
            </a:r>
            <a:r>
              <a:rPr kumimoji="0" lang="it-IT" alt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() &lt; 2000)</a:t>
            </a:r>
          </a:p>
          <a:p>
            <a:pPr marL="714375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alt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</a:t>
            </a:r>
            <a:r>
              <a:rPr kumimoji="0" lang="it-IT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songs.addAll</a:t>
            </a:r>
            <a:r>
              <a:rPr kumimoji="0" lang="it-IT" alt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it-IT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album.getSongs</a:t>
            </a:r>
            <a:r>
              <a:rPr kumimoji="0" lang="it-IT" alt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());</a:t>
            </a:r>
          </a:p>
          <a:p>
            <a:pPr marL="714375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alt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}</a:t>
            </a:r>
          </a:p>
          <a:p>
            <a:pPr marL="714375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Collections.sort</a:t>
            </a:r>
            <a:r>
              <a:rPr kumimoji="0" lang="it-IT" alt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(songs);</a:t>
            </a:r>
          </a:p>
          <a:p>
            <a:pPr marL="714375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alt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 (</a:t>
            </a:r>
            <a:r>
              <a:rPr kumimoji="0" lang="it-IT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</a:t>
            </a:r>
            <a:r>
              <a:rPr kumimoji="0" lang="it-IT" alt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 = 0; i &lt; </a:t>
            </a:r>
            <a:r>
              <a:rPr kumimoji="0" lang="it-IT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limit</a:t>
            </a:r>
            <a:r>
              <a:rPr kumimoji="0" lang="it-IT" alt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; i++) </a:t>
            </a:r>
          </a:p>
          <a:p>
            <a:pPr marL="714375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alt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   </a:t>
            </a:r>
            <a:r>
              <a:rPr kumimoji="0" lang="it-IT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System.out.println</a:t>
            </a:r>
            <a:r>
              <a:rPr kumimoji="0" lang="it-IT" alt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it-IT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songs.get</a:t>
            </a:r>
            <a:r>
              <a:rPr kumimoji="0" lang="it-IT" alt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(i));	</a:t>
            </a:r>
            <a:endParaRPr kumimoji="0" lang="it-IT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00475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371287AF-F63E-55B6-0CBD-5C3DE53782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5F66F2-C5ED-441B-A354-B80FD69D2F83}" type="slidenum">
              <a:rPr lang="it-IT" smtClean="0"/>
              <a:pPr/>
              <a:t>33</a:t>
            </a:fld>
            <a:endParaRPr lang="it-IT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8F5EA84F-26D6-BB5B-1500-4EA5CB926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4171F81-88F9-D2CD-D987-20875CA80C0A}"/>
              </a:ext>
            </a:extLst>
          </p:cNvPr>
          <p:cNvSpPr txBox="1">
            <a:spLocks/>
          </p:cNvSpPr>
          <p:nvPr/>
        </p:nvSpPr>
        <p:spPr>
          <a:xfrm>
            <a:off x="107504" y="1466843"/>
            <a:ext cx="8596668" cy="51251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it-IT" alt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Il vantaggio della soluzione con operatori aggregati è di evitare l’effetto a farfalla. Nel caso in cui il </a:t>
            </a:r>
            <a:r>
              <a:rPr kumimoji="0" lang="it-IT" altLang="en-US" sz="16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problema cambi anche di poco</a:t>
            </a:r>
            <a:r>
              <a:rPr kumimoji="0" lang="it-IT" alt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senza gli stream c’è il rischio di modificare molte righe, invece con gli </a:t>
            </a:r>
            <a:r>
              <a:rPr kumimoji="0" lang="it-IT" altLang="en-US" sz="16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stream c’è meno codice da riscrivere</a:t>
            </a:r>
            <a:r>
              <a:rPr kumimoji="0" lang="it-IT" alt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it-IT" alt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Consideriamo il codice che, data una </a:t>
            </a:r>
            <a:r>
              <a:rPr kumimoji="0" lang="it-IT" altLang="en-US" sz="16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lista di album</a:t>
            </a:r>
            <a:r>
              <a:rPr kumimoji="0" lang="it-IT" alt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se </a:t>
            </a:r>
            <a:r>
              <a:rPr kumimoji="0" lang="it-IT" altLang="en-US" sz="16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l’album è pubblicato prima del 2000, aggiunge tutte le canzoni alla lista</a:t>
            </a:r>
            <a:r>
              <a:rPr kumimoji="0" lang="it-IT" alt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Ordina la lista e poi stampa i primi 10 elementi. Ecco il codice senza flussi e operazioni aggregate:</a:t>
            </a:r>
          </a:p>
          <a:p>
            <a:pPr marL="714375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</a:t>
            </a:r>
            <a:r>
              <a:rPr kumimoji="0" lang="it-IT" alt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it-IT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limit</a:t>
            </a:r>
            <a:r>
              <a:rPr kumimoji="0" lang="it-IT" alt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10; List&lt;</a:t>
            </a:r>
            <a:r>
              <a:rPr kumimoji="0" lang="it-IT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String</a:t>
            </a:r>
            <a:r>
              <a:rPr kumimoji="0" lang="it-IT" alt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&gt; songs = new </a:t>
            </a:r>
            <a:r>
              <a:rPr kumimoji="0" lang="it-IT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ArrayList</a:t>
            </a:r>
            <a:r>
              <a:rPr kumimoji="0" lang="it-IT" alt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&lt;&gt;();</a:t>
            </a:r>
          </a:p>
          <a:p>
            <a:pPr marL="714375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 (Album </a:t>
            </a:r>
            <a:r>
              <a:rPr kumimoji="0" lang="it-IT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album</a:t>
            </a:r>
            <a:r>
              <a:rPr kumimoji="0" lang="it-IT" alt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: </a:t>
            </a:r>
            <a:r>
              <a:rPr kumimoji="0" lang="it-IT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albums</a:t>
            </a:r>
            <a:r>
              <a:rPr kumimoji="0" lang="it-IT" alt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 {</a:t>
            </a:r>
          </a:p>
          <a:p>
            <a:pPr marL="714375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</a:t>
            </a:r>
            <a:r>
              <a:rPr kumimoji="0" lang="it-IT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</a:t>
            </a:r>
            <a:r>
              <a:rPr kumimoji="0" lang="it-IT" alt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</a:t>
            </a:r>
            <a:r>
              <a:rPr kumimoji="0" lang="it-IT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album.getYear</a:t>
            </a:r>
            <a:r>
              <a:rPr kumimoji="0" lang="it-IT" alt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() &lt; 2000)</a:t>
            </a:r>
          </a:p>
          <a:p>
            <a:pPr marL="714375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</a:t>
            </a:r>
            <a:r>
              <a:rPr kumimoji="0" lang="it-IT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songs.addAll</a:t>
            </a:r>
            <a:r>
              <a:rPr kumimoji="0" lang="it-IT" alt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it-IT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album.getSongs</a:t>
            </a:r>
            <a:r>
              <a:rPr kumimoji="0" lang="it-IT" alt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());</a:t>
            </a:r>
          </a:p>
          <a:p>
            <a:pPr marL="714375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}</a:t>
            </a:r>
          </a:p>
          <a:p>
            <a:pPr marL="714375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Collections.sort</a:t>
            </a:r>
            <a:r>
              <a:rPr kumimoji="0" lang="it-IT" alt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(songs);</a:t>
            </a:r>
          </a:p>
          <a:p>
            <a:pPr marL="714375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 (</a:t>
            </a:r>
            <a:r>
              <a:rPr kumimoji="0" lang="it-IT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</a:t>
            </a:r>
            <a:r>
              <a:rPr kumimoji="0" lang="it-IT" alt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 = 0; i &lt; </a:t>
            </a:r>
            <a:r>
              <a:rPr kumimoji="0" lang="it-IT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limit</a:t>
            </a:r>
            <a:r>
              <a:rPr kumimoji="0" lang="it-IT" alt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; i++) </a:t>
            </a:r>
          </a:p>
          <a:p>
            <a:pPr marL="714375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   </a:t>
            </a:r>
            <a:r>
              <a:rPr kumimoji="0" lang="it-IT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System.out.println</a:t>
            </a:r>
            <a:r>
              <a:rPr kumimoji="0" lang="it-IT" alt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it-IT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songs.get</a:t>
            </a:r>
            <a:r>
              <a:rPr kumimoji="0" lang="it-IT" alt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(i));	</a:t>
            </a:r>
            <a:endParaRPr kumimoji="0" lang="it-IT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863766BF-E11F-1A61-F517-75DF5F64AE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3928" y="3861048"/>
            <a:ext cx="5832648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tabLst>
                <a:tab pos="720725" algn="l"/>
              </a:tabLst>
              <a:defRPr sz="2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  <a:tabLst>
                <a:tab pos="720725" algn="l"/>
              </a:tabLst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526DB0"/>
              </a:buClr>
              <a:buFont typeface="Arial" charset="0"/>
              <a:buChar char="•"/>
              <a:tabLst>
                <a:tab pos="720725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989AAC"/>
              </a:buClr>
              <a:buFont typeface="Arial" charset="0"/>
              <a:buChar char="•"/>
              <a:tabLst>
                <a:tab pos="720725" algn="l"/>
              </a:tabLst>
              <a:defRPr sz="1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DC5924"/>
              </a:buClr>
              <a:buFont typeface="Arial" charset="0"/>
              <a:buChar char="•"/>
              <a:tabLst>
                <a:tab pos="720725" algn="l"/>
              </a:tabLst>
              <a:defRPr sz="1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C5924"/>
              </a:buClr>
              <a:buFont typeface="Arial" charset="0"/>
              <a:buChar char="•"/>
              <a:tabLst>
                <a:tab pos="720725" algn="l"/>
              </a:tabLst>
              <a:defRPr sz="1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C5924"/>
              </a:buClr>
              <a:buFont typeface="Arial" charset="0"/>
              <a:buChar char="•"/>
              <a:tabLst>
                <a:tab pos="720725" algn="l"/>
              </a:tabLst>
              <a:defRPr sz="1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C5924"/>
              </a:buClr>
              <a:buFont typeface="Arial" charset="0"/>
              <a:buChar char="•"/>
              <a:tabLst>
                <a:tab pos="720725" algn="l"/>
              </a:tabLst>
              <a:defRPr sz="1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C5924"/>
              </a:buClr>
              <a:buFont typeface="Arial" charset="0"/>
              <a:buChar char="•"/>
              <a:tabLst>
                <a:tab pos="720725" algn="l"/>
              </a:tabLst>
              <a:defRPr sz="1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just" defTabSz="457200" eaLnBrk="1" fontAlgn="auto" hangingPunct="1">
              <a:spcBef>
                <a:spcPct val="0"/>
              </a:spcBef>
              <a:spcAft>
                <a:spcPts val="0"/>
              </a:spcAft>
              <a:buClrTx/>
              <a:buFontTx/>
              <a:buNone/>
            </a:pPr>
            <a:r>
              <a:rPr lang="it-IT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Ecco il codice equivalente con flussi e operatori aggregati:</a:t>
            </a:r>
          </a:p>
          <a:p>
            <a:pPr algn="just" defTabSz="457200" eaLnBrk="1" fontAlgn="auto" hangingPunct="1">
              <a:spcBef>
                <a:spcPct val="0"/>
              </a:spcBef>
              <a:spcAft>
                <a:spcPts val="0"/>
              </a:spcAft>
              <a:buClrTx/>
              <a:buFontTx/>
              <a:buNone/>
            </a:pPr>
            <a:r>
              <a:rPr lang="it-IT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	</a:t>
            </a:r>
            <a:r>
              <a:rPr lang="it-IT" altLang="en-US" sz="16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albums.stream</a:t>
            </a:r>
            <a:r>
              <a:rPr lang="it-IT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()</a:t>
            </a:r>
          </a:p>
          <a:p>
            <a:pPr algn="just" defTabSz="457200" eaLnBrk="1" fontAlgn="auto" hangingPunct="1">
              <a:spcBef>
                <a:spcPct val="0"/>
              </a:spcBef>
              <a:spcAft>
                <a:spcPts val="0"/>
              </a:spcAft>
              <a:buClrTx/>
              <a:buFontTx/>
              <a:buNone/>
            </a:pPr>
            <a:r>
              <a:rPr lang="it-IT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	    </a:t>
            </a:r>
            <a:r>
              <a:rPr lang="it-IT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.</a:t>
            </a:r>
            <a:r>
              <a:rPr lang="it-IT" altLang="en-US" sz="16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filter</a:t>
            </a:r>
            <a:r>
              <a:rPr lang="it-IT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(album -&gt; </a:t>
            </a:r>
            <a:r>
              <a:rPr lang="it-IT" altLang="en-US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album.getYear</a:t>
            </a:r>
            <a:r>
              <a:rPr lang="it-IT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() &lt; 2000)</a:t>
            </a:r>
          </a:p>
          <a:p>
            <a:pPr algn="just" defTabSz="457200" eaLnBrk="1" fontAlgn="auto" hangingPunct="1">
              <a:spcBef>
                <a:spcPct val="0"/>
              </a:spcBef>
              <a:spcAft>
                <a:spcPts val="0"/>
              </a:spcAft>
              <a:buClrTx/>
              <a:buFontTx/>
              <a:buNone/>
            </a:pPr>
            <a:r>
              <a:rPr lang="it-IT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	    </a:t>
            </a:r>
            <a:r>
              <a:rPr lang="it-IT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.</a:t>
            </a:r>
            <a:r>
              <a:rPr lang="it-IT" altLang="en-US" sz="16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flatMap</a:t>
            </a:r>
            <a:r>
              <a:rPr lang="it-IT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(album -&gt; </a:t>
            </a:r>
            <a:r>
              <a:rPr lang="it-IT" altLang="en-US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album.getSongs</a:t>
            </a:r>
            <a:r>
              <a:rPr lang="it-IT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().</a:t>
            </a:r>
            <a:r>
              <a:rPr lang="it-IT" altLang="en-US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stream</a:t>
            </a:r>
            <a:r>
              <a:rPr lang="it-IT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())</a:t>
            </a:r>
          </a:p>
          <a:p>
            <a:pPr algn="just" defTabSz="457200" eaLnBrk="1" fontAlgn="auto" hangingPunct="1">
              <a:spcBef>
                <a:spcPct val="0"/>
              </a:spcBef>
              <a:spcAft>
                <a:spcPts val="0"/>
              </a:spcAft>
              <a:buClrTx/>
              <a:buFontTx/>
              <a:buNone/>
            </a:pPr>
            <a:r>
              <a:rPr lang="it-IT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	    </a:t>
            </a:r>
            <a:r>
              <a:rPr lang="it-IT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.</a:t>
            </a:r>
            <a:r>
              <a:rPr lang="it-IT" altLang="en-US" sz="16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sorted</a:t>
            </a:r>
            <a:r>
              <a:rPr lang="it-IT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()</a:t>
            </a:r>
          </a:p>
          <a:p>
            <a:pPr algn="just" defTabSz="457200" eaLnBrk="1" fontAlgn="auto" hangingPunct="1">
              <a:spcBef>
                <a:spcPct val="0"/>
              </a:spcBef>
              <a:spcAft>
                <a:spcPts val="0"/>
              </a:spcAft>
              <a:buClrTx/>
              <a:buFontTx/>
              <a:buNone/>
            </a:pPr>
            <a:r>
              <a:rPr lang="it-IT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	    </a:t>
            </a:r>
            <a:r>
              <a:rPr lang="it-IT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.</a:t>
            </a:r>
            <a:r>
              <a:rPr lang="it-IT" altLang="en-US" sz="16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limit</a:t>
            </a:r>
            <a:r>
              <a:rPr lang="it-IT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(10)</a:t>
            </a:r>
          </a:p>
          <a:p>
            <a:pPr algn="just" defTabSz="457200" eaLnBrk="1" fontAlgn="auto" hangingPunct="1">
              <a:spcBef>
                <a:spcPct val="0"/>
              </a:spcBef>
              <a:spcAft>
                <a:spcPts val="0"/>
              </a:spcAft>
              <a:buClrTx/>
              <a:buFontTx/>
              <a:buNone/>
            </a:pPr>
            <a:r>
              <a:rPr lang="it-IT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	    </a:t>
            </a:r>
            <a:r>
              <a:rPr lang="it-IT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.</a:t>
            </a:r>
            <a:r>
              <a:rPr lang="it-IT" altLang="en-US" sz="16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forEach</a:t>
            </a:r>
            <a:r>
              <a:rPr lang="it-IT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(</a:t>
            </a:r>
            <a:r>
              <a:rPr lang="it-IT" altLang="en-US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System.out</a:t>
            </a:r>
            <a:r>
              <a:rPr lang="it-IT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::</a:t>
            </a:r>
            <a:r>
              <a:rPr lang="it-IT" altLang="en-US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println</a:t>
            </a:r>
            <a:r>
              <a:rPr lang="it-IT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0117768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371287AF-F63E-55B6-0CBD-5C3DE53782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5F66F2-C5ED-441B-A354-B80FD69D2F83}" type="slidenum">
              <a:rPr lang="it-IT" smtClean="0"/>
              <a:pPr/>
              <a:t>34</a:t>
            </a:fld>
            <a:endParaRPr lang="it-IT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8F5EA84F-26D6-BB5B-1500-4EA5CB926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4171F81-88F9-D2CD-D987-20875CA80C0A}"/>
              </a:ext>
            </a:extLst>
          </p:cNvPr>
          <p:cNvSpPr txBox="1">
            <a:spLocks/>
          </p:cNvSpPr>
          <p:nvPr/>
        </p:nvSpPr>
        <p:spPr>
          <a:xfrm>
            <a:off x="107504" y="1466843"/>
            <a:ext cx="8596668" cy="51251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it-IT" alt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Il vantaggio della soluzione con operatori aggregati è di evitare l’effetto a farfalla. Nel caso in cui il </a:t>
            </a:r>
            <a:r>
              <a:rPr kumimoji="0" lang="it-IT" altLang="en-US" sz="16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problema cambi anche di poco</a:t>
            </a:r>
            <a:r>
              <a:rPr kumimoji="0" lang="it-IT" alt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senza gli stream c’è il rischio di modificare molte righe, invece con gli </a:t>
            </a:r>
            <a:r>
              <a:rPr kumimoji="0" lang="it-IT" altLang="en-US" sz="16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stream c’è meno codice da riscrivere</a:t>
            </a:r>
            <a:r>
              <a:rPr kumimoji="0" lang="it-IT" alt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it-IT" alt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Consideriamo il codice che, data una </a:t>
            </a:r>
            <a:r>
              <a:rPr kumimoji="0" lang="it-IT" altLang="en-US" sz="16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lista di album</a:t>
            </a:r>
            <a:r>
              <a:rPr kumimoji="0" lang="it-IT" alt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se </a:t>
            </a:r>
            <a:r>
              <a:rPr kumimoji="0" lang="it-IT" altLang="en-US" sz="16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l’album è pubblicato prima del 2000, aggiunge tutte le canzoni alla lista</a:t>
            </a:r>
            <a:r>
              <a:rPr kumimoji="0" lang="it-IT" alt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Ordina la lista e poi stampa i primi 10 elementi. Ecco il codice senza flussi e operazioni aggregate:</a:t>
            </a:r>
          </a:p>
          <a:p>
            <a:pPr marL="714375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</a:t>
            </a:r>
            <a:r>
              <a:rPr kumimoji="0" lang="it-IT" alt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it-IT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limit</a:t>
            </a:r>
            <a:r>
              <a:rPr kumimoji="0" lang="it-IT" alt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10; List&lt;</a:t>
            </a:r>
            <a:r>
              <a:rPr kumimoji="0" lang="it-IT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String</a:t>
            </a:r>
            <a:r>
              <a:rPr kumimoji="0" lang="it-IT" alt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&gt; songs = new </a:t>
            </a:r>
            <a:r>
              <a:rPr kumimoji="0" lang="it-IT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ArrayList</a:t>
            </a:r>
            <a:r>
              <a:rPr kumimoji="0" lang="it-IT" alt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&lt;&gt;();</a:t>
            </a:r>
          </a:p>
          <a:p>
            <a:pPr marL="714375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 (Album </a:t>
            </a:r>
            <a:r>
              <a:rPr kumimoji="0" lang="it-IT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album</a:t>
            </a:r>
            <a:r>
              <a:rPr kumimoji="0" lang="it-IT" alt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: </a:t>
            </a:r>
            <a:r>
              <a:rPr kumimoji="0" lang="it-IT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albums</a:t>
            </a:r>
            <a:r>
              <a:rPr kumimoji="0" lang="it-IT" alt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 {</a:t>
            </a:r>
          </a:p>
          <a:p>
            <a:pPr marL="714375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</a:t>
            </a:r>
            <a:r>
              <a:rPr kumimoji="0" lang="it-IT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</a:t>
            </a:r>
            <a:r>
              <a:rPr kumimoji="0" lang="it-IT" alt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</a:t>
            </a:r>
            <a:r>
              <a:rPr kumimoji="0" lang="it-IT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album.getYear</a:t>
            </a:r>
            <a:r>
              <a:rPr kumimoji="0" lang="it-IT" alt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() &lt; 2000)</a:t>
            </a:r>
          </a:p>
          <a:p>
            <a:pPr marL="714375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</a:t>
            </a:r>
            <a:r>
              <a:rPr kumimoji="0" lang="it-IT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songs.addAll</a:t>
            </a:r>
            <a:r>
              <a:rPr kumimoji="0" lang="it-IT" alt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it-IT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album.getSongs</a:t>
            </a:r>
            <a:r>
              <a:rPr kumimoji="0" lang="it-IT" alt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());</a:t>
            </a:r>
          </a:p>
          <a:p>
            <a:pPr marL="714375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}</a:t>
            </a:r>
          </a:p>
          <a:p>
            <a:pPr marL="714375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Collections.sort</a:t>
            </a:r>
            <a:r>
              <a:rPr kumimoji="0" lang="it-IT" alt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(songs);</a:t>
            </a:r>
          </a:p>
          <a:p>
            <a:pPr marL="714375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 (</a:t>
            </a:r>
            <a:r>
              <a:rPr kumimoji="0" lang="it-IT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</a:t>
            </a:r>
            <a:r>
              <a:rPr kumimoji="0" lang="it-IT" alt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 = 0; i &lt; </a:t>
            </a:r>
            <a:r>
              <a:rPr kumimoji="0" lang="it-IT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limit</a:t>
            </a:r>
            <a:r>
              <a:rPr kumimoji="0" lang="it-IT" alt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; i++) </a:t>
            </a:r>
          </a:p>
          <a:p>
            <a:pPr marL="714375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   </a:t>
            </a:r>
            <a:r>
              <a:rPr kumimoji="0" lang="it-IT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System.out.println</a:t>
            </a:r>
            <a:r>
              <a:rPr kumimoji="0" lang="it-IT" alt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it-IT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songs.get</a:t>
            </a:r>
            <a:r>
              <a:rPr kumimoji="0" lang="it-IT" alt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(i));	</a:t>
            </a:r>
            <a:endParaRPr kumimoji="0" lang="it-IT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863766BF-E11F-1A61-F517-75DF5F64AE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3928" y="3861048"/>
            <a:ext cx="5832648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tabLst>
                <a:tab pos="720725" algn="l"/>
              </a:tabLst>
              <a:defRPr sz="2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  <a:tabLst>
                <a:tab pos="720725" algn="l"/>
              </a:tabLst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526DB0"/>
              </a:buClr>
              <a:buFont typeface="Arial" charset="0"/>
              <a:buChar char="•"/>
              <a:tabLst>
                <a:tab pos="720725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989AAC"/>
              </a:buClr>
              <a:buFont typeface="Arial" charset="0"/>
              <a:buChar char="•"/>
              <a:tabLst>
                <a:tab pos="720725" algn="l"/>
              </a:tabLst>
              <a:defRPr sz="1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DC5924"/>
              </a:buClr>
              <a:buFont typeface="Arial" charset="0"/>
              <a:buChar char="•"/>
              <a:tabLst>
                <a:tab pos="720725" algn="l"/>
              </a:tabLst>
              <a:defRPr sz="1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C5924"/>
              </a:buClr>
              <a:buFont typeface="Arial" charset="0"/>
              <a:buChar char="•"/>
              <a:tabLst>
                <a:tab pos="720725" algn="l"/>
              </a:tabLst>
              <a:defRPr sz="1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C5924"/>
              </a:buClr>
              <a:buFont typeface="Arial" charset="0"/>
              <a:buChar char="•"/>
              <a:tabLst>
                <a:tab pos="720725" algn="l"/>
              </a:tabLst>
              <a:defRPr sz="1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C5924"/>
              </a:buClr>
              <a:buFont typeface="Arial" charset="0"/>
              <a:buChar char="•"/>
              <a:tabLst>
                <a:tab pos="720725" algn="l"/>
              </a:tabLst>
              <a:defRPr sz="1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C5924"/>
              </a:buClr>
              <a:buFont typeface="Arial" charset="0"/>
              <a:buChar char="•"/>
              <a:tabLst>
                <a:tab pos="720725" algn="l"/>
              </a:tabLst>
              <a:defRPr sz="1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just" defTabSz="457200" eaLnBrk="1" fontAlgn="auto" hangingPunct="1">
              <a:spcBef>
                <a:spcPct val="0"/>
              </a:spcBef>
              <a:spcAft>
                <a:spcPts val="0"/>
              </a:spcAft>
              <a:buClrTx/>
              <a:buFontTx/>
              <a:buNone/>
            </a:pPr>
            <a:r>
              <a:rPr lang="it-IT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Ecco il codice equivalente con flussi e operatori aggregati:</a:t>
            </a:r>
          </a:p>
          <a:p>
            <a:pPr algn="just" defTabSz="457200" eaLnBrk="1" fontAlgn="auto" hangingPunct="1">
              <a:spcBef>
                <a:spcPct val="0"/>
              </a:spcBef>
              <a:spcAft>
                <a:spcPts val="0"/>
              </a:spcAft>
              <a:buClrTx/>
              <a:buFontTx/>
              <a:buNone/>
            </a:pPr>
            <a:r>
              <a:rPr lang="it-IT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	</a:t>
            </a:r>
            <a:r>
              <a:rPr lang="it-IT" altLang="en-US" sz="16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albums.stream</a:t>
            </a:r>
            <a:r>
              <a:rPr lang="it-IT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()</a:t>
            </a:r>
          </a:p>
          <a:p>
            <a:pPr algn="just" defTabSz="457200" eaLnBrk="1" fontAlgn="auto" hangingPunct="1">
              <a:spcBef>
                <a:spcPct val="0"/>
              </a:spcBef>
              <a:spcAft>
                <a:spcPts val="0"/>
              </a:spcAft>
              <a:buClrTx/>
              <a:buFontTx/>
              <a:buNone/>
            </a:pPr>
            <a:r>
              <a:rPr lang="it-IT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	    </a:t>
            </a:r>
            <a:r>
              <a:rPr lang="it-IT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.</a:t>
            </a:r>
            <a:r>
              <a:rPr lang="it-IT" altLang="en-US" sz="16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filter</a:t>
            </a:r>
            <a:r>
              <a:rPr lang="it-IT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(album -&gt; </a:t>
            </a:r>
            <a:r>
              <a:rPr lang="it-IT" altLang="en-US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album.getYear</a:t>
            </a:r>
            <a:r>
              <a:rPr lang="it-IT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() &lt; 2000)</a:t>
            </a:r>
          </a:p>
          <a:p>
            <a:pPr algn="just" defTabSz="457200" eaLnBrk="1" fontAlgn="auto" hangingPunct="1">
              <a:spcBef>
                <a:spcPct val="0"/>
              </a:spcBef>
              <a:spcAft>
                <a:spcPts val="0"/>
              </a:spcAft>
              <a:buClrTx/>
              <a:buFontTx/>
              <a:buNone/>
            </a:pPr>
            <a:r>
              <a:rPr lang="it-IT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	    </a:t>
            </a:r>
            <a:r>
              <a:rPr lang="it-IT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.</a:t>
            </a:r>
            <a:r>
              <a:rPr lang="it-IT" altLang="en-US" sz="16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flatMap</a:t>
            </a:r>
            <a:r>
              <a:rPr lang="it-IT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(album -&gt; </a:t>
            </a:r>
            <a:r>
              <a:rPr lang="it-IT" altLang="en-US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album.getSongs</a:t>
            </a:r>
            <a:r>
              <a:rPr lang="it-IT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().</a:t>
            </a:r>
            <a:r>
              <a:rPr lang="it-IT" altLang="en-US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stream</a:t>
            </a:r>
            <a:r>
              <a:rPr lang="it-IT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())</a:t>
            </a:r>
          </a:p>
          <a:p>
            <a:pPr algn="just" defTabSz="457200" eaLnBrk="1" fontAlgn="auto" hangingPunct="1">
              <a:spcBef>
                <a:spcPct val="0"/>
              </a:spcBef>
              <a:spcAft>
                <a:spcPts val="0"/>
              </a:spcAft>
              <a:buClrTx/>
              <a:buFontTx/>
              <a:buNone/>
            </a:pPr>
            <a:r>
              <a:rPr lang="it-IT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	    </a:t>
            </a:r>
            <a:r>
              <a:rPr lang="it-IT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.</a:t>
            </a:r>
            <a:r>
              <a:rPr lang="it-IT" altLang="en-US" sz="16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sorted</a:t>
            </a:r>
            <a:r>
              <a:rPr lang="it-IT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()</a:t>
            </a:r>
          </a:p>
          <a:p>
            <a:pPr algn="just" defTabSz="457200" eaLnBrk="1" fontAlgn="auto" hangingPunct="1">
              <a:spcBef>
                <a:spcPct val="0"/>
              </a:spcBef>
              <a:spcAft>
                <a:spcPts val="0"/>
              </a:spcAft>
              <a:buClrTx/>
              <a:buFontTx/>
              <a:buNone/>
            </a:pPr>
            <a:r>
              <a:rPr lang="it-IT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	    </a:t>
            </a:r>
            <a:r>
              <a:rPr lang="it-IT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.</a:t>
            </a:r>
            <a:r>
              <a:rPr lang="it-IT" altLang="en-US" sz="16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limit</a:t>
            </a:r>
            <a:r>
              <a:rPr lang="it-IT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(10)</a:t>
            </a:r>
          </a:p>
          <a:p>
            <a:pPr algn="just" defTabSz="457200" eaLnBrk="1" fontAlgn="auto" hangingPunct="1">
              <a:spcBef>
                <a:spcPct val="0"/>
              </a:spcBef>
              <a:spcAft>
                <a:spcPts val="0"/>
              </a:spcAft>
              <a:buClrTx/>
              <a:buFontTx/>
              <a:buNone/>
            </a:pPr>
            <a:r>
              <a:rPr lang="it-IT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	    </a:t>
            </a:r>
            <a:r>
              <a:rPr lang="it-IT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.</a:t>
            </a:r>
            <a:r>
              <a:rPr lang="it-IT" altLang="en-US" sz="16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forEach</a:t>
            </a:r>
            <a:r>
              <a:rPr lang="it-IT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(</a:t>
            </a:r>
            <a:r>
              <a:rPr lang="it-IT" altLang="en-US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System.out</a:t>
            </a:r>
            <a:r>
              <a:rPr lang="it-IT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::</a:t>
            </a:r>
            <a:r>
              <a:rPr lang="it-IT" altLang="en-US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println</a:t>
            </a:r>
            <a:r>
              <a:rPr lang="it-IT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);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EB455C44-C84C-BB81-A550-38CF55AF9944}"/>
              </a:ext>
            </a:extLst>
          </p:cNvPr>
          <p:cNvSpPr/>
          <p:nvPr/>
        </p:nvSpPr>
        <p:spPr>
          <a:xfrm>
            <a:off x="4845055" y="4615424"/>
            <a:ext cx="968189" cy="365127"/>
          </a:xfrm>
          <a:prstGeom prst="rect">
            <a:avLst/>
          </a:prstGeom>
          <a:solidFill>
            <a:srgbClr val="A5300F">
              <a:lumMod val="20000"/>
              <a:lumOff val="80000"/>
              <a:alpha val="46000"/>
            </a:srgbClr>
          </a:solidFill>
          <a:ln w="12700" cap="rnd" cmpd="sng" algn="ctr">
            <a:solidFill>
              <a:srgbClr val="A5300F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ular Callout 8">
            <a:extLst>
              <a:ext uri="{FF2B5EF4-FFF2-40B4-BE49-F238E27FC236}">
                <a16:creationId xmlns:a16="http://schemas.microsoft.com/office/drawing/2014/main" id="{34903504-97A3-50D7-2F02-FD639E77E5E6}"/>
              </a:ext>
            </a:extLst>
          </p:cNvPr>
          <p:cNvSpPr/>
          <p:nvPr/>
        </p:nvSpPr>
        <p:spPr>
          <a:xfrm>
            <a:off x="4427984" y="3284984"/>
            <a:ext cx="4472068" cy="634061"/>
          </a:xfrm>
          <a:prstGeom prst="wedgeRectCallout">
            <a:avLst>
              <a:gd name="adj1" fmla="val -31821"/>
              <a:gd name="adj2" fmla="val 159705"/>
            </a:avLst>
          </a:prstGeom>
          <a:gradFill rotWithShape="1">
            <a:gsLst>
              <a:gs pos="0">
                <a:srgbClr val="D55816">
                  <a:tint val="65000"/>
                  <a:lumMod val="110000"/>
                </a:srgbClr>
              </a:gs>
              <a:gs pos="88000">
                <a:srgbClr val="D55816">
                  <a:tint val="90000"/>
                </a:srgbClr>
              </a:gs>
            </a:gsLst>
            <a:lin ang="5400000" scaled="0"/>
          </a:gradFill>
          <a:ln w="12700" cap="rnd" cmpd="sng" algn="ctr">
            <a:solidFill>
              <a:srgbClr val="D55816"/>
            </a:solidFill>
            <a:prstDash val="solid"/>
          </a:ln>
          <a:effectLst/>
        </p:spPr>
        <p:txBody>
          <a:bodyPr anchor="ctr"/>
          <a:lstStyle>
            <a:lvl1pPr eaLnBrk="0" hangingPunct="0"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just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20725" algn="l"/>
              </a:tabLst>
              <a:defRPr/>
            </a:pPr>
            <a:r>
              <a:rPr kumimoji="0" lang="it-IT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Prende uno elemento </a:t>
            </a:r>
            <a:r>
              <a:rPr kumimoji="0" lang="it-IT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dell</a:t>
            </a:r>
            <a:r>
              <a:rPr kumimoji="0" lang="it-IT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 stream come argomento e restituisce uno </a:t>
            </a:r>
            <a:r>
              <a:rPr kumimoji="0" lang="it-IT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strem</a:t>
            </a:r>
            <a:endParaRPr kumimoji="0" lang="it-IT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40152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371287AF-F63E-55B6-0CBD-5C3DE53782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5F66F2-C5ED-441B-A354-B80FD69D2F83}" type="slidenum">
              <a:rPr lang="it-IT" smtClean="0"/>
              <a:pPr/>
              <a:t>35</a:t>
            </a:fld>
            <a:endParaRPr lang="it-IT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8F5EA84F-26D6-BB5B-1500-4EA5CB926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4171F81-88F9-D2CD-D987-20875CA80C0A}"/>
              </a:ext>
            </a:extLst>
          </p:cNvPr>
          <p:cNvSpPr txBox="1">
            <a:spLocks/>
          </p:cNvSpPr>
          <p:nvPr/>
        </p:nvSpPr>
        <p:spPr>
          <a:xfrm>
            <a:off x="107504" y="1466843"/>
            <a:ext cx="8596668" cy="51251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it-IT" alt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Il vantaggio della soluzione con operatori aggregati è di evitare l’effetto a farfalla. Nel caso in cui il </a:t>
            </a:r>
            <a:r>
              <a:rPr kumimoji="0" lang="it-IT" altLang="en-US" sz="16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problema cambi anche di poco</a:t>
            </a:r>
            <a:r>
              <a:rPr kumimoji="0" lang="it-IT" alt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senza gli stream c’è il rischio di modificare molte righe, invece con gli </a:t>
            </a:r>
            <a:r>
              <a:rPr kumimoji="0" lang="it-IT" altLang="en-US" sz="16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stream c’è meno codice da riscrivere</a:t>
            </a:r>
            <a:r>
              <a:rPr kumimoji="0" lang="it-IT" alt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it-IT" alt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Consideriamo il codice che, data una </a:t>
            </a:r>
            <a:r>
              <a:rPr kumimoji="0" lang="it-IT" altLang="en-US" sz="16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lista di album</a:t>
            </a:r>
            <a:r>
              <a:rPr kumimoji="0" lang="it-IT" alt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se </a:t>
            </a:r>
            <a:r>
              <a:rPr kumimoji="0" lang="it-IT" altLang="en-US" sz="16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l’album è pubblicato prima del 2000, aggiunge tutte le canzoni alla lista</a:t>
            </a:r>
            <a:r>
              <a:rPr kumimoji="0" lang="it-IT" alt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Ordina la lista e poi stampa i primi 10 elementi. Ecco il codice senza flussi e operazioni aggregate:</a:t>
            </a:r>
          </a:p>
          <a:p>
            <a:pPr marL="714375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</a:t>
            </a:r>
            <a:r>
              <a:rPr kumimoji="0" lang="it-IT" alt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it-IT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limit</a:t>
            </a:r>
            <a:r>
              <a:rPr kumimoji="0" lang="it-IT" alt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10; List&lt;</a:t>
            </a:r>
            <a:r>
              <a:rPr kumimoji="0" lang="it-IT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String</a:t>
            </a:r>
            <a:r>
              <a:rPr kumimoji="0" lang="it-IT" alt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&gt; songs = new </a:t>
            </a:r>
            <a:r>
              <a:rPr kumimoji="0" lang="it-IT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ArrayList</a:t>
            </a:r>
            <a:r>
              <a:rPr kumimoji="0" lang="it-IT" alt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&lt;&gt;();</a:t>
            </a:r>
          </a:p>
          <a:p>
            <a:pPr marL="714375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 (Album </a:t>
            </a:r>
            <a:r>
              <a:rPr kumimoji="0" lang="it-IT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album</a:t>
            </a:r>
            <a:r>
              <a:rPr kumimoji="0" lang="it-IT" alt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: </a:t>
            </a:r>
            <a:r>
              <a:rPr kumimoji="0" lang="it-IT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albums</a:t>
            </a:r>
            <a:r>
              <a:rPr kumimoji="0" lang="it-IT" alt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 {</a:t>
            </a:r>
          </a:p>
          <a:p>
            <a:pPr marL="714375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</a:t>
            </a:r>
            <a:r>
              <a:rPr kumimoji="0" lang="it-IT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</a:t>
            </a:r>
            <a:r>
              <a:rPr kumimoji="0" lang="it-IT" alt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</a:t>
            </a:r>
            <a:r>
              <a:rPr kumimoji="0" lang="it-IT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album.getYear</a:t>
            </a:r>
            <a:r>
              <a:rPr kumimoji="0" lang="it-IT" alt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() &lt; 2000)</a:t>
            </a:r>
          </a:p>
          <a:p>
            <a:pPr marL="714375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</a:t>
            </a:r>
            <a:r>
              <a:rPr kumimoji="0" lang="it-IT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songs.addAll</a:t>
            </a:r>
            <a:r>
              <a:rPr kumimoji="0" lang="it-IT" alt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it-IT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album.getSongs</a:t>
            </a:r>
            <a:r>
              <a:rPr kumimoji="0" lang="it-IT" alt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());</a:t>
            </a:r>
          </a:p>
          <a:p>
            <a:pPr marL="714375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}</a:t>
            </a:r>
          </a:p>
          <a:p>
            <a:pPr marL="714375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Collections.sort</a:t>
            </a:r>
            <a:r>
              <a:rPr kumimoji="0" lang="it-IT" alt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(songs);</a:t>
            </a:r>
          </a:p>
          <a:p>
            <a:pPr marL="714375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 (</a:t>
            </a:r>
            <a:r>
              <a:rPr kumimoji="0" lang="it-IT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</a:t>
            </a:r>
            <a:r>
              <a:rPr kumimoji="0" lang="it-IT" alt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 = 0; i &lt; </a:t>
            </a:r>
            <a:r>
              <a:rPr kumimoji="0" lang="it-IT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limit</a:t>
            </a:r>
            <a:r>
              <a:rPr kumimoji="0" lang="it-IT" alt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; i++) </a:t>
            </a:r>
          </a:p>
          <a:p>
            <a:pPr marL="714375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   </a:t>
            </a:r>
            <a:r>
              <a:rPr kumimoji="0" lang="it-IT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System.out.println</a:t>
            </a:r>
            <a:r>
              <a:rPr kumimoji="0" lang="it-IT" alt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it-IT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songs.get</a:t>
            </a:r>
            <a:r>
              <a:rPr kumimoji="0" lang="it-IT" alt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(i));	</a:t>
            </a:r>
            <a:endParaRPr kumimoji="0" lang="it-IT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863766BF-E11F-1A61-F517-75DF5F64AE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3928" y="3861048"/>
            <a:ext cx="5832648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tabLst>
                <a:tab pos="720725" algn="l"/>
              </a:tabLst>
              <a:defRPr sz="2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  <a:tabLst>
                <a:tab pos="720725" algn="l"/>
              </a:tabLst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526DB0"/>
              </a:buClr>
              <a:buFont typeface="Arial" charset="0"/>
              <a:buChar char="•"/>
              <a:tabLst>
                <a:tab pos="720725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989AAC"/>
              </a:buClr>
              <a:buFont typeface="Arial" charset="0"/>
              <a:buChar char="•"/>
              <a:tabLst>
                <a:tab pos="720725" algn="l"/>
              </a:tabLst>
              <a:defRPr sz="1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DC5924"/>
              </a:buClr>
              <a:buFont typeface="Arial" charset="0"/>
              <a:buChar char="•"/>
              <a:tabLst>
                <a:tab pos="720725" algn="l"/>
              </a:tabLst>
              <a:defRPr sz="1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C5924"/>
              </a:buClr>
              <a:buFont typeface="Arial" charset="0"/>
              <a:buChar char="•"/>
              <a:tabLst>
                <a:tab pos="720725" algn="l"/>
              </a:tabLst>
              <a:defRPr sz="1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C5924"/>
              </a:buClr>
              <a:buFont typeface="Arial" charset="0"/>
              <a:buChar char="•"/>
              <a:tabLst>
                <a:tab pos="720725" algn="l"/>
              </a:tabLst>
              <a:defRPr sz="1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C5924"/>
              </a:buClr>
              <a:buFont typeface="Arial" charset="0"/>
              <a:buChar char="•"/>
              <a:tabLst>
                <a:tab pos="720725" algn="l"/>
              </a:tabLst>
              <a:defRPr sz="1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C5924"/>
              </a:buClr>
              <a:buFont typeface="Arial" charset="0"/>
              <a:buChar char="•"/>
              <a:tabLst>
                <a:tab pos="720725" algn="l"/>
              </a:tabLst>
              <a:defRPr sz="1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just" defTabSz="457200" eaLnBrk="1" fontAlgn="auto" hangingPunct="1">
              <a:spcBef>
                <a:spcPct val="0"/>
              </a:spcBef>
              <a:spcAft>
                <a:spcPts val="0"/>
              </a:spcAft>
              <a:buClrTx/>
              <a:buFontTx/>
              <a:buNone/>
            </a:pPr>
            <a:r>
              <a:rPr lang="it-IT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Ecco il codice equivalente con flussi e operatori aggregati:</a:t>
            </a:r>
          </a:p>
          <a:p>
            <a:pPr algn="just" defTabSz="457200" eaLnBrk="1" fontAlgn="auto" hangingPunct="1">
              <a:spcBef>
                <a:spcPct val="0"/>
              </a:spcBef>
              <a:spcAft>
                <a:spcPts val="0"/>
              </a:spcAft>
              <a:buClrTx/>
              <a:buFontTx/>
              <a:buNone/>
            </a:pPr>
            <a:r>
              <a:rPr lang="it-IT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	</a:t>
            </a:r>
            <a:r>
              <a:rPr lang="it-IT" altLang="en-US" sz="16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albums.stream</a:t>
            </a:r>
            <a:r>
              <a:rPr lang="it-IT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()</a:t>
            </a:r>
          </a:p>
          <a:p>
            <a:pPr algn="just" defTabSz="457200" eaLnBrk="1" fontAlgn="auto" hangingPunct="1">
              <a:spcBef>
                <a:spcPct val="0"/>
              </a:spcBef>
              <a:spcAft>
                <a:spcPts val="0"/>
              </a:spcAft>
              <a:buClrTx/>
              <a:buFontTx/>
              <a:buNone/>
            </a:pPr>
            <a:r>
              <a:rPr lang="it-IT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	    </a:t>
            </a:r>
            <a:r>
              <a:rPr lang="it-IT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.</a:t>
            </a:r>
            <a:r>
              <a:rPr lang="it-IT" altLang="en-US" sz="16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filter</a:t>
            </a:r>
            <a:r>
              <a:rPr lang="it-IT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(album -&gt; </a:t>
            </a:r>
            <a:r>
              <a:rPr lang="it-IT" altLang="en-US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album.getYear</a:t>
            </a:r>
            <a:r>
              <a:rPr lang="it-IT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() &lt; 2000)</a:t>
            </a:r>
          </a:p>
          <a:p>
            <a:pPr algn="just" defTabSz="457200" eaLnBrk="1" fontAlgn="auto" hangingPunct="1">
              <a:spcBef>
                <a:spcPct val="0"/>
              </a:spcBef>
              <a:spcAft>
                <a:spcPts val="0"/>
              </a:spcAft>
              <a:buClrTx/>
              <a:buFontTx/>
              <a:buNone/>
            </a:pPr>
            <a:r>
              <a:rPr lang="it-IT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	    </a:t>
            </a:r>
            <a:r>
              <a:rPr lang="it-IT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.</a:t>
            </a:r>
            <a:r>
              <a:rPr lang="it-IT" altLang="en-US" sz="16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flatMap</a:t>
            </a:r>
            <a:r>
              <a:rPr lang="it-IT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(album -&gt; </a:t>
            </a:r>
            <a:r>
              <a:rPr lang="it-IT" altLang="en-US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album.getSongs</a:t>
            </a:r>
            <a:r>
              <a:rPr lang="it-IT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().</a:t>
            </a:r>
            <a:r>
              <a:rPr lang="it-IT" altLang="en-US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stream</a:t>
            </a:r>
            <a:r>
              <a:rPr lang="it-IT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())</a:t>
            </a:r>
          </a:p>
          <a:p>
            <a:pPr algn="just" defTabSz="457200" eaLnBrk="1" fontAlgn="auto" hangingPunct="1">
              <a:spcBef>
                <a:spcPct val="0"/>
              </a:spcBef>
              <a:spcAft>
                <a:spcPts val="0"/>
              </a:spcAft>
              <a:buClrTx/>
              <a:buFontTx/>
              <a:buNone/>
            </a:pPr>
            <a:r>
              <a:rPr lang="it-IT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	    </a:t>
            </a:r>
            <a:r>
              <a:rPr lang="it-IT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.</a:t>
            </a:r>
            <a:r>
              <a:rPr lang="it-IT" altLang="en-US" sz="16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sorted</a:t>
            </a:r>
            <a:r>
              <a:rPr lang="it-IT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()</a:t>
            </a:r>
          </a:p>
          <a:p>
            <a:pPr algn="just" defTabSz="457200" eaLnBrk="1" fontAlgn="auto" hangingPunct="1">
              <a:spcBef>
                <a:spcPct val="0"/>
              </a:spcBef>
              <a:spcAft>
                <a:spcPts val="0"/>
              </a:spcAft>
              <a:buClrTx/>
              <a:buFontTx/>
              <a:buNone/>
            </a:pPr>
            <a:r>
              <a:rPr lang="it-IT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	    </a:t>
            </a:r>
            <a:r>
              <a:rPr lang="it-IT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.</a:t>
            </a:r>
            <a:r>
              <a:rPr lang="it-IT" altLang="en-US" sz="16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limit</a:t>
            </a:r>
            <a:r>
              <a:rPr lang="it-IT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(10)</a:t>
            </a:r>
          </a:p>
          <a:p>
            <a:pPr algn="just" defTabSz="457200" eaLnBrk="1" fontAlgn="auto" hangingPunct="1">
              <a:spcBef>
                <a:spcPct val="0"/>
              </a:spcBef>
              <a:spcAft>
                <a:spcPts val="0"/>
              </a:spcAft>
              <a:buClrTx/>
              <a:buFontTx/>
              <a:buNone/>
            </a:pPr>
            <a:r>
              <a:rPr lang="it-IT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	    </a:t>
            </a:r>
            <a:r>
              <a:rPr lang="it-IT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.</a:t>
            </a:r>
            <a:r>
              <a:rPr lang="it-IT" altLang="en-US" sz="16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forEach</a:t>
            </a:r>
            <a:r>
              <a:rPr lang="it-IT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(</a:t>
            </a:r>
            <a:r>
              <a:rPr lang="it-IT" altLang="en-US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System.out</a:t>
            </a:r>
            <a:r>
              <a:rPr lang="it-IT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::</a:t>
            </a:r>
            <a:r>
              <a:rPr lang="it-IT" altLang="en-US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println</a:t>
            </a:r>
            <a:r>
              <a:rPr lang="it-IT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);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0F2A88FA-789C-6ADC-06E9-954718418A38}"/>
              </a:ext>
            </a:extLst>
          </p:cNvPr>
          <p:cNvSpPr/>
          <p:nvPr/>
        </p:nvSpPr>
        <p:spPr>
          <a:xfrm>
            <a:off x="4874722" y="5075144"/>
            <a:ext cx="968189" cy="365127"/>
          </a:xfrm>
          <a:prstGeom prst="rect">
            <a:avLst/>
          </a:prstGeom>
          <a:solidFill>
            <a:srgbClr val="A5300F">
              <a:lumMod val="20000"/>
              <a:lumOff val="80000"/>
              <a:alpha val="46000"/>
            </a:srgbClr>
          </a:solidFill>
          <a:ln w="12700" cap="rnd" cmpd="sng" algn="ctr">
            <a:solidFill>
              <a:srgbClr val="A5300F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ular Callout 8">
            <a:extLst>
              <a:ext uri="{FF2B5EF4-FFF2-40B4-BE49-F238E27FC236}">
                <a16:creationId xmlns:a16="http://schemas.microsoft.com/office/drawing/2014/main" id="{0C017642-F077-F054-B552-54F9DDDE0747}"/>
              </a:ext>
            </a:extLst>
          </p:cNvPr>
          <p:cNvSpPr/>
          <p:nvPr/>
        </p:nvSpPr>
        <p:spPr>
          <a:xfrm>
            <a:off x="4788025" y="3405678"/>
            <a:ext cx="4141694" cy="1247506"/>
          </a:xfrm>
          <a:prstGeom prst="wedgeRectCallout">
            <a:avLst>
              <a:gd name="adj1" fmla="val -44437"/>
              <a:gd name="adj2" fmla="val 81462"/>
            </a:avLst>
          </a:prstGeom>
          <a:gradFill rotWithShape="1">
            <a:gsLst>
              <a:gs pos="0">
                <a:srgbClr val="D55816">
                  <a:tint val="65000"/>
                  <a:lumMod val="110000"/>
                </a:srgbClr>
              </a:gs>
              <a:gs pos="88000">
                <a:srgbClr val="D55816">
                  <a:tint val="90000"/>
                </a:srgbClr>
              </a:gs>
            </a:gsLst>
            <a:lin ang="5400000" scaled="0"/>
          </a:gradFill>
          <a:ln w="12700" cap="rnd" cmpd="sng" algn="ctr">
            <a:solidFill>
              <a:srgbClr val="D55816"/>
            </a:solidFill>
            <a:prstDash val="solid"/>
          </a:ln>
          <a:effectLst/>
        </p:spPr>
        <p:txBody>
          <a:bodyPr anchor="ctr"/>
          <a:lstStyle>
            <a:lvl1pPr eaLnBrk="0" hangingPunct="0"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just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20725" algn="l"/>
              </a:tabLst>
              <a:defRPr/>
            </a:pPr>
            <a:r>
              <a:rPr kumimoji="0" lang="it-IT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Troncamento dello </a:t>
            </a:r>
            <a:r>
              <a:rPr kumimoji="0" lang="it-IT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stream</a:t>
            </a:r>
            <a:r>
              <a:rPr kumimoji="0" lang="it-IT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 fino a 10 elementi, gli altri sono scartati. Complementare è </a:t>
            </a:r>
            <a:r>
              <a:rPr kumimoji="0" lang="it-IT" altLang="en-US" sz="2000" b="0" i="0" u="sng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skip</a:t>
            </a:r>
            <a:r>
              <a:rPr kumimoji="0" lang="it-IT" altLang="en-US" sz="20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(</a:t>
            </a:r>
            <a:r>
              <a:rPr kumimoji="0" lang="it-IT" altLang="en-US" sz="2000" b="0" i="0" u="sng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n</a:t>
            </a:r>
            <a:r>
              <a:rPr kumimoji="0" lang="it-IT" altLang="en-US" sz="20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) che elimina i primi </a:t>
            </a:r>
            <a:r>
              <a:rPr kumimoji="0" lang="it-IT" altLang="en-US" sz="2000" b="0" i="0" u="sng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n</a:t>
            </a:r>
            <a:r>
              <a:rPr kumimoji="0" lang="it-IT" altLang="en-US" sz="20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 elementi</a:t>
            </a:r>
            <a:r>
              <a:rPr kumimoji="0" lang="it-IT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08658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371287AF-F63E-55B6-0CBD-5C3DE53782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5F66F2-C5ED-441B-A354-B80FD69D2F83}" type="slidenum">
              <a:rPr lang="it-IT" smtClean="0"/>
              <a:pPr/>
              <a:t>36</a:t>
            </a:fld>
            <a:endParaRPr lang="it-IT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8F5EA84F-26D6-BB5B-1500-4EA5CB926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Complichiamo l’esempio</a:t>
            </a: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0D17AB8D-A6C0-6621-C297-63E2F311D42A}"/>
              </a:ext>
            </a:extLst>
          </p:cNvPr>
          <p:cNvSpPr/>
          <p:nvPr/>
        </p:nvSpPr>
        <p:spPr>
          <a:xfrm>
            <a:off x="92274" y="1460649"/>
            <a:ext cx="3579643" cy="4992687"/>
          </a:xfrm>
          <a:prstGeom prst="rect">
            <a:avLst/>
          </a:prstGeom>
          <a:solidFill>
            <a:sysClr val="window" lastClr="FFFFFF"/>
          </a:solidFill>
          <a:ln w="19050" cap="rnd" cmpd="sng" algn="ctr">
            <a:solidFill>
              <a:srgbClr val="E19825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7">
            <a:extLst>
              <a:ext uri="{FF2B5EF4-FFF2-40B4-BE49-F238E27FC236}">
                <a16:creationId xmlns:a16="http://schemas.microsoft.com/office/drawing/2014/main" id="{4EBA3339-61FF-7960-0253-2CE29E0209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4846330"/>
            <a:ext cx="1537092" cy="1537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ular Callout 12">
            <a:extLst>
              <a:ext uri="{FF2B5EF4-FFF2-40B4-BE49-F238E27FC236}">
                <a16:creationId xmlns:a16="http://schemas.microsoft.com/office/drawing/2014/main" id="{295C31E2-B5A5-F917-BA62-1FAC71C1FAF4}"/>
              </a:ext>
            </a:extLst>
          </p:cNvPr>
          <p:cNvSpPr/>
          <p:nvPr/>
        </p:nvSpPr>
        <p:spPr>
          <a:xfrm>
            <a:off x="1643710" y="4974411"/>
            <a:ext cx="5713413" cy="1280930"/>
          </a:xfrm>
          <a:prstGeom prst="wedgeRectCallout">
            <a:avLst>
              <a:gd name="adj1" fmla="val 57560"/>
              <a:gd name="adj2" fmla="val -15763"/>
            </a:avLst>
          </a:prstGeom>
          <a:gradFill rotWithShape="1">
            <a:gsLst>
              <a:gs pos="0">
                <a:srgbClr val="B27D49">
                  <a:tint val="65000"/>
                  <a:lumMod val="110000"/>
                </a:srgbClr>
              </a:gs>
              <a:gs pos="88000">
                <a:srgbClr val="B27D49">
                  <a:tint val="90000"/>
                </a:srgbClr>
              </a:gs>
            </a:gsLst>
            <a:lin ang="5400000" scaled="0"/>
          </a:gradFill>
          <a:ln w="12700" cap="rnd" cmpd="sng" algn="ctr">
            <a:solidFill>
              <a:srgbClr val="B27D49"/>
            </a:solidFill>
            <a:prstDash val="solid"/>
          </a:ln>
          <a:effectLst/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just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Ipotizziamo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 di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voler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 </a:t>
            </a:r>
            <a:r>
              <a:rPr kumimoji="0" lang="en-US" altLang="en-US" sz="2000" b="0" i="0" u="sng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modificare</a:t>
            </a:r>
            <a:r>
              <a:rPr kumimoji="0" lang="en-US" altLang="en-US" sz="20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 </a:t>
            </a:r>
            <a:r>
              <a:rPr kumimoji="0" lang="en-US" altLang="en-US" sz="2000" b="0" i="0" u="sng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leggermente</a:t>
            </a:r>
            <a:r>
              <a:rPr kumimoji="0" lang="en-US" altLang="en-US" sz="20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 il </a:t>
            </a:r>
            <a:r>
              <a:rPr kumimoji="0" lang="en-US" altLang="en-US" sz="2000" b="0" i="0" u="sng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codice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,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che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deve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restituire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 </a:t>
            </a:r>
            <a:r>
              <a:rPr kumimoji="0" lang="en-US" altLang="en-US" sz="20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le prime 10 canzoni </a:t>
            </a:r>
            <a:r>
              <a:rPr kumimoji="0" lang="en-US" altLang="en-US" sz="2000" b="0" i="0" u="sng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che</a:t>
            </a:r>
            <a:r>
              <a:rPr kumimoji="0" lang="en-US" altLang="en-US" sz="20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 </a:t>
            </a:r>
            <a:r>
              <a:rPr kumimoji="0" lang="en-US" altLang="en-US" sz="2000" b="0" i="0" u="sng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iniziano</a:t>
            </a:r>
            <a:r>
              <a:rPr kumimoji="0" lang="en-US" altLang="en-US" sz="20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 con la </a:t>
            </a:r>
            <a:r>
              <a:rPr kumimoji="0" lang="en-US" altLang="en-US" sz="2000" b="0" i="0" u="sng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lettera</a:t>
            </a:r>
            <a:r>
              <a:rPr kumimoji="0" lang="en-US" altLang="en-US" sz="20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 “D”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, </a:t>
            </a:r>
            <a:r>
              <a:rPr kumimoji="0" lang="en-US" altLang="en-US" sz="20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in </a:t>
            </a:r>
            <a:r>
              <a:rPr kumimoji="0" lang="en-US" altLang="en-US" sz="2000" b="0" i="0" u="sng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ordine</a:t>
            </a:r>
            <a:r>
              <a:rPr kumimoji="0" lang="en-US" altLang="en-US" sz="20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 </a:t>
            </a:r>
            <a:r>
              <a:rPr kumimoji="0" lang="en-US" altLang="en-US" sz="2000" b="0" i="0" u="sng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alfabetico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,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pubblicate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 prima del 2000 ma senza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ripetizioni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.</a:t>
            </a:r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F6B26CD8-F0D8-5DE9-47A4-1AE539F743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4361" y="1491135"/>
            <a:ext cx="5052647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tabLst>
                <a:tab pos="720725" algn="l"/>
              </a:tabLst>
              <a:defRPr sz="2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  <a:tabLst>
                <a:tab pos="720725" algn="l"/>
              </a:tabLst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526DB0"/>
              </a:buClr>
              <a:buFont typeface="Arial" charset="0"/>
              <a:buChar char="•"/>
              <a:tabLst>
                <a:tab pos="720725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989AAC"/>
              </a:buClr>
              <a:buFont typeface="Arial" charset="0"/>
              <a:buChar char="•"/>
              <a:tabLst>
                <a:tab pos="720725" algn="l"/>
              </a:tabLst>
              <a:defRPr sz="1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DC5924"/>
              </a:buClr>
              <a:buFont typeface="Arial" charset="0"/>
              <a:buChar char="•"/>
              <a:tabLst>
                <a:tab pos="720725" algn="l"/>
              </a:tabLst>
              <a:defRPr sz="1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C5924"/>
              </a:buClr>
              <a:buFont typeface="Arial" charset="0"/>
              <a:buChar char="•"/>
              <a:tabLst>
                <a:tab pos="720725" algn="l"/>
              </a:tabLst>
              <a:defRPr sz="1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C5924"/>
              </a:buClr>
              <a:buFont typeface="Arial" charset="0"/>
              <a:buChar char="•"/>
              <a:tabLst>
                <a:tab pos="720725" algn="l"/>
              </a:tabLst>
              <a:defRPr sz="1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C5924"/>
              </a:buClr>
              <a:buFont typeface="Arial" charset="0"/>
              <a:buChar char="•"/>
              <a:tabLst>
                <a:tab pos="720725" algn="l"/>
              </a:tabLst>
              <a:defRPr sz="1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C5924"/>
              </a:buClr>
              <a:buFont typeface="Arial" charset="0"/>
              <a:buChar char="•"/>
              <a:tabLst>
                <a:tab pos="720725" algn="l"/>
              </a:tabLst>
              <a:defRPr sz="1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just" defTabSz="4572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>
                <a:tab pos="720725" algn="l"/>
              </a:tabLst>
              <a:defRPr/>
            </a:pPr>
            <a:r>
              <a:rPr kumimoji="0" lang="en-US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ＭＳ Ｐゴシック" charset="-128"/>
              </a:rPr>
              <a:t>albums.stream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ＭＳ Ｐゴシック" charset="-128"/>
              </a:rPr>
              <a:t>()</a:t>
            </a:r>
          </a:p>
          <a:p>
            <a:pPr marL="0" marR="0" lvl="0" indent="0" algn="just" defTabSz="4572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>
                <a:tab pos="720725" algn="l"/>
              </a:tabLst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ＭＳ Ｐゴシック" charset="-128"/>
              </a:rPr>
              <a:t>    .filter(album -&gt; </a:t>
            </a:r>
            <a:r>
              <a:rPr kumimoji="0" lang="en-US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ＭＳ Ｐゴシック" charset="-128"/>
              </a:rPr>
              <a:t>album.getYear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ＭＳ Ｐゴシック" charset="-128"/>
              </a:rPr>
              <a:t>() &lt; 2000)</a:t>
            </a:r>
          </a:p>
          <a:p>
            <a:pPr marL="0" marR="0" lvl="0" indent="0" algn="just" defTabSz="4572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>
                <a:tab pos="720725" algn="l"/>
              </a:tabLst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ＭＳ Ｐゴシック" charset="-128"/>
              </a:rPr>
              <a:t>    .</a:t>
            </a:r>
            <a:r>
              <a:rPr kumimoji="0" lang="en-US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ＭＳ Ｐゴシック" charset="-128"/>
              </a:rPr>
              <a:t>flatMap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ＭＳ Ｐゴシック" charset="-128"/>
              </a:rPr>
              <a:t>(album -&gt; </a:t>
            </a:r>
            <a:r>
              <a:rPr kumimoji="0" lang="en-US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ＭＳ Ｐゴシック" charset="-128"/>
              </a:rPr>
              <a:t>album.getSongs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ＭＳ Ｐゴシック" charset="-128"/>
              </a:rPr>
              <a:t>().stream())</a:t>
            </a:r>
          </a:p>
          <a:p>
            <a:pPr marL="0" marR="0" lvl="0" indent="0" algn="just" defTabSz="4572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>
                <a:tab pos="720725" algn="l"/>
              </a:tabLst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ＭＳ Ｐゴシック" charset="-128"/>
              </a:rPr>
              <a:t>    .sorted()</a:t>
            </a:r>
          </a:p>
          <a:p>
            <a:pPr marL="0" marR="0" lvl="0" indent="0" algn="just" defTabSz="4572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>
                <a:tab pos="720725" algn="l"/>
              </a:tabLst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ＭＳ Ｐゴシック" charset="-128"/>
              </a:rPr>
              <a:t>    .limit(10)</a:t>
            </a:r>
          </a:p>
          <a:p>
            <a:pPr marL="0" marR="0" lvl="0" indent="0" algn="just" defTabSz="4572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>
                <a:tab pos="720725" algn="l"/>
              </a:tabLst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ＭＳ Ｐゴシック" charset="-128"/>
              </a:rPr>
              <a:t>    .</a:t>
            </a:r>
            <a:r>
              <a:rPr kumimoji="0" lang="en-US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ＭＳ Ｐゴシック" charset="-128"/>
              </a:rPr>
              <a:t>forEach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ＭＳ Ｐゴシック" charset="-128"/>
              </a:rPr>
              <a:t>(</a:t>
            </a:r>
            <a:r>
              <a:rPr kumimoji="0" lang="en-US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ＭＳ Ｐゴシック" charset="-128"/>
              </a:rPr>
              <a:t>System.out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ＭＳ Ｐゴシック" charset="-128"/>
              </a:rPr>
              <a:t>::</a:t>
            </a:r>
            <a:r>
              <a:rPr kumimoji="0" lang="en-US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ＭＳ Ｐゴシック" charset="-128"/>
              </a:rPr>
              <a:t>println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ＭＳ Ｐゴシック" charset="-128"/>
              </a:rPr>
              <a:t>);</a:t>
            </a:r>
            <a:endParaRPr kumimoji="0" lang="it-IT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charset="0"/>
              <a:ea typeface="ＭＳ Ｐゴシック" charset="-128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A63074E3-6597-D937-CF9E-924A07706A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612576" y="1475089"/>
            <a:ext cx="4997450" cy="3093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tabLst>
                <a:tab pos="720725" algn="l"/>
              </a:tabLst>
              <a:defRPr sz="2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  <a:tabLst>
                <a:tab pos="720725" algn="l"/>
              </a:tabLst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526DB0"/>
              </a:buClr>
              <a:buFont typeface="Arial" charset="0"/>
              <a:buChar char="•"/>
              <a:tabLst>
                <a:tab pos="720725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989AAC"/>
              </a:buClr>
              <a:buFont typeface="Arial" charset="0"/>
              <a:buChar char="•"/>
              <a:tabLst>
                <a:tab pos="720725" algn="l"/>
              </a:tabLst>
              <a:defRPr sz="1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DC5924"/>
              </a:buClr>
              <a:buFont typeface="Arial" charset="0"/>
              <a:buChar char="•"/>
              <a:tabLst>
                <a:tab pos="720725" algn="l"/>
              </a:tabLst>
              <a:defRPr sz="1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C5924"/>
              </a:buClr>
              <a:buFont typeface="Arial" charset="0"/>
              <a:buChar char="•"/>
              <a:tabLst>
                <a:tab pos="720725" algn="l"/>
              </a:tabLst>
              <a:defRPr sz="1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C5924"/>
              </a:buClr>
              <a:buFont typeface="Arial" charset="0"/>
              <a:buChar char="•"/>
              <a:tabLst>
                <a:tab pos="720725" algn="l"/>
              </a:tabLst>
              <a:defRPr sz="1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C5924"/>
              </a:buClr>
              <a:buFont typeface="Arial" charset="0"/>
              <a:buChar char="•"/>
              <a:tabLst>
                <a:tab pos="720725" algn="l"/>
              </a:tabLst>
              <a:defRPr sz="1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C5924"/>
              </a:buClr>
              <a:buFont typeface="Arial" charset="0"/>
              <a:buChar char="•"/>
              <a:tabLst>
                <a:tab pos="720725" algn="l"/>
              </a:tabLst>
              <a:defRPr sz="1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just" defTabSz="4572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>
                <a:tab pos="720725" algn="l"/>
              </a:tabLst>
              <a:defRPr/>
            </a:pPr>
            <a:r>
              <a:rPr kumimoji="0" lang="en-US" altLang="en-US" sz="1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ＭＳ Ｐゴシック" charset="-128"/>
              </a:rPr>
              <a:t>	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ＭＳ Ｐゴシック" charset="-128"/>
              </a:rPr>
              <a:t>int limit = 10; </a:t>
            </a:r>
          </a:p>
          <a:p>
            <a:pPr marL="0" marR="0" lvl="0" indent="0" algn="just" defTabSz="4572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>
                <a:tab pos="720725" algn="l"/>
              </a:tabLst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ＭＳ Ｐゴシック" charset="-128"/>
              </a:rPr>
              <a:t>	List&lt;String&gt; songs = new </a:t>
            </a:r>
            <a:r>
              <a:rPr kumimoji="0" lang="en-US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ＭＳ Ｐゴシック" charset="-128"/>
              </a:rPr>
              <a:t>ArrayList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ＭＳ Ｐゴシック" charset="-128"/>
              </a:rPr>
              <a:t>&lt;&gt;();</a:t>
            </a:r>
          </a:p>
          <a:p>
            <a:pPr marL="0" marR="0" lvl="0" indent="0" algn="just" defTabSz="4572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>
                <a:tab pos="720725" algn="l"/>
              </a:tabLst>
              <a:defRPr/>
            </a:pPr>
            <a:endParaRPr kumimoji="0" lang="en-US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charset="0"/>
              <a:ea typeface="ＭＳ Ｐゴシック" charset="-128"/>
            </a:endParaRPr>
          </a:p>
          <a:p>
            <a:pPr marL="0" marR="0" lvl="0" indent="0" algn="just" defTabSz="4572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>
                <a:tab pos="720725" algn="l"/>
              </a:tabLst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ＭＳ Ｐゴシック" charset="-128"/>
              </a:rPr>
              <a:t>	for (Album album : albums) {</a:t>
            </a:r>
          </a:p>
          <a:p>
            <a:pPr marL="0" marR="0" lvl="0" indent="0" algn="just" defTabSz="4572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>
                <a:tab pos="720725" algn="l"/>
              </a:tabLst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ＭＳ Ｐゴシック" charset="-128"/>
              </a:rPr>
              <a:t>	   if (</a:t>
            </a:r>
            <a:r>
              <a:rPr kumimoji="0" lang="en-US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ＭＳ Ｐゴシック" charset="-128"/>
              </a:rPr>
              <a:t>album.getYear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ＭＳ Ｐゴシック" charset="-128"/>
              </a:rPr>
              <a:t>() &lt; 2000)</a:t>
            </a:r>
          </a:p>
          <a:p>
            <a:pPr marL="0" marR="0" lvl="0" indent="0" algn="just" defTabSz="4572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>
                <a:tab pos="720725" algn="l"/>
              </a:tabLst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ＭＳ Ｐゴシック" charset="-128"/>
              </a:rPr>
              <a:t>	      </a:t>
            </a:r>
            <a:r>
              <a:rPr kumimoji="0" lang="en-US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ＭＳ Ｐゴシック" charset="-128"/>
              </a:rPr>
              <a:t>songs.addAll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ＭＳ Ｐゴシック" charset="-128"/>
              </a:rPr>
              <a:t>(</a:t>
            </a:r>
            <a:r>
              <a:rPr kumimoji="0" lang="en-US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ＭＳ Ｐゴシック" charset="-128"/>
              </a:rPr>
              <a:t>album.getSongs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ＭＳ Ｐゴシック" charset="-128"/>
              </a:rPr>
              <a:t>());</a:t>
            </a:r>
          </a:p>
          <a:p>
            <a:pPr marL="0" marR="0" lvl="0" indent="0" algn="just" defTabSz="4572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>
                <a:tab pos="720725" algn="l"/>
              </a:tabLst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ＭＳ Ｐゴシック" charset="-128"/>
              </a:rPr>
              <a:t>	}</a:t>
            </a:r>
          </a:p>
          <a:p>
            <a:pPr marL="0" marR="0" lvl="0" indent="0" algn="just" defTabSz="4572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>
                <a:tab pos="720725" algn="l"/>
              </a:tabLst>
              <a:defRPr/>
            </a:pPr>
            <a:endParaRPr kumimoji="0" lang="en-US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charset="0"/>
              <a:ea typeface="ＭＳ Ｐゴシック" charset="-128"/>
            </a:endParaRPr>
          </a:p>
          <a:p>
            <a:pPr marL="0" marR="0" lvl="0" indent="0" algn="just" defTabSz="4572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>
                <a:tab pos="720725" algn="l"/>
              </a:tabLst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ＭＳ Ｐゴシック" charset="-128"/>
              </a:rPr>
              <a:t>	</a:t>
            </a:r>
            <a:r>
              <a:rPr kumimoji="0" lang="en-US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ＭＳ Ｐゴシック" charset="-128"/>
              </a:rPr>
              <a:t>Collections.sort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ＭＳ Ｐゴシック" charset="-128"/>
              </a:rPr>
              <a:t>(songs);</a:t>
            </a:r>
          </a:p>
          <a:p>
            <a:pPr marL="0" marR="0" lvl="0" indent="0" algn="just" defTabSz="4572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>
                <a:tab pos="720725" algn="l"/>
              </a:tabLst>
              <a:defRPr/>
            </a:pPr>
            <a:endParaRPr kumimoji="0" lang="en-US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charset="0"/>
              <a:ea typeface="ＭＳ Ｐゴシック" charset="-128"/>
            </a:endParaRPr>
          </a:p>
          <a:p>
            <a:pPr marL="0" marR="0" lvl="0" indent="0" algn="just" defTabSz="4572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>
                <a:tab pos="720725" algn="l"/>
              </a:tabLst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ＭＳ Ｐゴシック" charset="-128"/>
              </a:rPr>
              <a:t>	for (int </a:t>
            </a:r>
            <a:r>
              <a:rPr kumimoji="0" lang="en-US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ＭＳ Ｐゴシック" charset="-128"/>
              </a:rPr>
              <a:t>i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ＭＳ Ｐゴシック" charset="-128"/>
              </a:rPr>
              <a:t> = 0; </a:t>
            </a:r>
            <a:r>
              <a:rPr kumimoji="0" lang="en-US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ＭＳ Ｐゴシック" charset="-128"/>
              </a:rPr>
              <a:t>i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ＭＳ Ｐゴシック" charset="-128"/>
              </a:rPr>
              <a:t> &lt; limit; </a:t>
            </a:r>
            <a:r>
              <a:rPr kumimoji="0" lang="en-US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ＭＳ Ｐゴシック" charset="-128"/>
              </a:rPr>
              <a:t>i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ＭＳ Ｐゴシック" charset="-128"/>
              </a:rPr>
              <a:t>++) </a:t>
            </a:r>
          </a:p>
          <a:p>
            <a:pPr marL="0" marR="0" lvl="0" indent="0" algn="just" defTabSz="4572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>
                <a:tab pos="720725" algn="l"/>
              </a:tabLst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ＭＳ Ｐゴシック" charset="-128"/>
              </a:rPr>
              <a:t>	   </a:t>
            </a:r>
            <a:r>
              <a:rPr kumimoji="0" lang="en-US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ＭＳ Ｐゴシック" charset="-128"/>
              </a:rPr>
              <a:t>System.out.println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ＭＳ Ｐゴシック" charset="-128"/>
              </a:rPr>
              <a:t>(</a:t>
            </a:r>
            <a:r>
              <a:rPr kumimoji="0" lang="en-US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ＭＳ Ｐゴシック" charset="-128"/>
              </a:rPr>
              <a:t>songs.get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ＭＳ Ｐゴシック" charset="-128"/>
              </a:rPr>
              <a:t>(</a:t>
            </a:r>
            <a:r>
              <a:rPr kumimoji="0" lang="en-US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ＭＳ Ｐゴシック" charset="-128"/>
              </a:rPr>
              <a:t>i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ＭＳ Ｐゴシック" charset="-128"/>
              </a:rPr>
              <a:t>));</a:t>
            </a:r>
            <a:endParaRPr kumimoji="0" lang="it-IT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charset="0"/>
              <a:ea typeface="ＭＳ Ｐゴシック" charset="-128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FBF0DE70-A6C0-371F-65EE-4F6E9C721D51}"/>
              </a:ext>
            </a:extLst>
          </p:cNvPr>
          <p:cNvSpPr/>
          <p:nvPr/>
        </p:nvSpPr>
        <p:spPr>
          <a:xfrm>
            <a:off x="3779912" y="1484784"/>
            <a:ext cx="5097096" cy="3576638"/>
          </a:xfrm>
          <a:prstGeom prst="rect">
            <a:avLst/>
          </a:prstGeom>
          <a:noFill/>
          <a:ln w="19050" cap="rnd" cmpd="sng" algn="ctr">
            <a:solidFill>
              <a:srgbClr val="B27D49">
                <a:lumMod val="75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DA81AA61-2CA0-2824-4B57-73C2D1E969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4593" y="4238252"/>
            <a:ext cx="36036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526DB0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989AAC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DC5924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C5924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C5924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C5924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C5924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ＭＳ Ｐゴシック" charset="-128"/>
              </a:rPr>
              <a:t>Codice con flussi e 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ＭＳ Ｐゴシック" charset="-128"/>
              </a:rPr>
              <a:t>operazioni aggregate</a:t>
            </a: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064250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371287AF-F63E-55B6-0CBD-5C3DE53782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5F66F2-C5ED-441B-A354-B80FD69D2F83}" type="slidenum">
              <a:rPr lang="it-IT" smtClean="0"/>
              <a:pPr/>
              <a:t>37</a:t>
            </a:fld>
            <a:endParaRPr lang="it-IT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8F5EA84F-26D6-BB5B-1500-4EA5CB926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Complichiamo l’esempio</a:t>
            </a: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0D17AB8D-A6C0-6621-C297-63E2F311D42A}"/>
              </a:ext>
            </a:extLst>
          </p:cNvPr>
          <p:cNvSpPr/>
          <p:nvPr/>
        </p:nvSpPr>
        <p:spPr>
          <a:xfrm>
            <a:off x="92274" y="1460649"/>
            <a:ext cx="3579643" cy="4992687"/>
          </a:xfrm>
          <a:prstGeom prst="rect">
            <a:avLst/>
          </a:prstGeom>
          <a:solidFill>
            <a:sysClr val="window" lastClr="FFFFFF"/>
          </a:solidFill>
          <a:ln w="19050" cap="rnd" cmpd="sng" algn="ctr">
            <a:solidFill>
              <a:srgbClr val="E19825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F6B26CD8-F0D8-5DE9-47A4-1AE539F743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4361" y="1491135"/>
            <a:ext cx="5052647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tabLst>
                <a:tab pos="720725" algn="l"/>
              </a:tabLst>
              <a:defRPr sz="2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  <a:tabLst>
                <a:tab pos="720725" algn="l"/>
              </a:tabLst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526DB0"/>
              </a:buClr>
              <a:buFont typeface="Arial" charset="0"/>
              <a:buChar char="•"/>
              <a:tabLst>
                <a:tab pos="720725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989AAC"/>
              </a:buClr>
              <a:buFont typeface="Arial" charset="0"/>
              <a:buChar char="•"/>
              <a:tabLst>
                <a:tab pos="720725" algn="l"/>
              </a:tabLst>
              <a:defRPr sz="1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DC5924"/>
              </a:buClr>
              <a:buFont typeface="Arial" charset="0"/>
              <a:buChar char="•"/>
              <a:tabLst>
                <a:tab pos="720725" algn="l"/>
              </a:tabLst>
              <a:defRPr sz="1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C5924"/>
              </a:buClr>
              <a:buFont typeface="Arial" charset="0"/>
              <a:buChar char="•"/>
              <a:tabLst>
                <a:tab pos="720725" algn="l"/>
              </a:tabLst>
              <a:defRPr sz="1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C5924"/>
              </a:buClr>
              <a:buFont typeface="Arial" charset="0"/>
              <a:buChar char="•"/>
              <a:tabLst>
                <a:tab pos="720725" algn="l"/>
              </a:tabLst>
              <a:defRPr sz="1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C5924"/>
              </a:buClr>
              <a:buFont typeface="Arial" charset="0"/>
              <a:buChar char="•"/>
              <a:tabLst>
                <a:tab pos="720725" algn="l"/>
              </a:tabLst>
              <a:defRPr sz="1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C5924"/>
              </a:buClr>
              <a:buFont typeface="Arial" charset="0"/>
              <a:buChar char="•"/>
              <a:tabLst>
                <a:tab pos="720725" algn="l"/>
              </a:tabLst>
              <a:defRPr sz="1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albums.stream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()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    .filter(album -&gt;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album.getYear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() &lt; 2000)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    .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flatMap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(album -&gt; 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      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album.getSongs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().stream().filter(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	 s -&gt;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s.startsWith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("D")))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    .distinct()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    .sorted()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    .limit(10)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    .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forEach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(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System.out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::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println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);</a:t>
            </a:r>
            <a:endParaRPr kumimoji="0" lang="it-IT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A63074E3-6597-D937-CF9E-924A07706A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24544" y="1556792"/>
            <a:ext cx="4464496" cy="4278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tabLst>
                <a:tab pos="720725" algn="l"/>
              </a:tabLst>
              <a:defRPr sz="2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  <a:tabLst>
                <a:tab pos="720725" algn="l"/>
              </a:tabLst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526DB0"/>
              </a:buClr>
              <a:buFont typeface="Arial" charset="0"/>
              <a:buChar char="•"/>
              <a:tabLst>
                <a:tab pos="720725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989AAC"/>
              </a:buClr>
              <a:buFont typeface="Arial" charset="0"/>
              <a:buChar char="•"/>
              <a:tabLst>
                <a:tab pos="720725" algn="l"/>
              </a:tabLst>
              <a:defRPr sz="1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DC5924"/>
              </a:buClr>
              <a:buFont typeface="Arial" charset="0"/>
              <a:buChar char="•"/>
              <a:tabLst>
                <a:tab pos="720725" algn="l"/>
              </a:tabLst>
              <a:defRPr sz="1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C5924"/>
              </a:buClr>
              <a:buFont typeface="Arial" charset="0"/>
              <a:buChar char="•"/>
              <a:tabLst>
                <a:tab pos="720725" algn="l"/>
              </a:tabLst>
              <a:defRPr sz="1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C5924"/>
              </a:buClr>
              <a:buFont typeface="Arial" charset="0"/>
              <a:buChar char="•"/>
              <a:tabLst>
                <a:tab pos="720725" algn="l"/>
              </a:tabLst>
              <a:defRPr sz="1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C5924"/>
              </a:buClr>
              <a:buFont typeface="Arial" charset="0"/>
              <a:buChar char="•"/>
              <a:tabLst>
                <a:tab pos="720725" algn="l"/>
              </a:tabLst>
              <a:defRPr sz="1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C5924"/>
              </a:buClr>
              <a:buFont typeface="Arial" charset="0"/>
              <a:buChar char="•"/>
              <a:tabLst>
                <a:tab pos="720725" algn="l"/>
              </a:tabLst>
              <a:defRPr sz="1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	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 int limit = 10;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	</a:t>
            </a:r>
            <a:r>
              <a:rPr kumimoji="0" lang="en-US" altLang="en-US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Set&lt;String&gt; songs = new </a:t>
            </a:r>
            <a:r>
              <a:rPr kumimoji="0" lang="en-US" altLang="en-US" sz="16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TreeSet</a:t>
            </a:r>
            <a:r>
              <a:rPr kumimoji="0" lang="en-US" altLang="en-US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&lt;&gt;();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	for (Album </a:t>
            </a:r>
            <a:r>
              <a:rPr kumimoji="0" lang="en-US" altLang="en-US" sz="16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album</a:t>
            </a:r>
            <a:r>
              <a:rPr kumimoji="0" lang="en-US" altLang="en-US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 : albums) {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	   if (</a:t>
            </a:r>
            <a:r>
              <a:rPr kumimoji="0" lang="en-US" altLang="en-US" sz="16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album.getYear</a:t>
            </a:r>
            <a:r>
              <a:rPr kumimoji="0" lang="en-US" altLang="en-US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() &lt; 2000) {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	      for (String song : </a:t>
            </a:r>
            <a:r>
              <a:rPr kumimoji="0" lang="en-US" altLang="en-US" sz="16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album.getSongs</a:t>
            </a:r>
            <a:r>
              <a:rPr kumimoji="0" lang="en-US" altLang="en-US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()) {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	         if (</a:t>
            </a:r>
            <a:r>
              <a:rPr kumimoji="0" lang="en-US" altLang="en-US" sz="16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song.startsWith</a:t>
            </a:r>
            <a:r>
              <a:rPr kumimoji="0" lang="en-US" altLang="en-US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("D"))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	            </a:t>
            </a:r>
            <a:r>
              <a:rPr kumimoji="0" lang="en-US" altLang="en-US" sz="16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songs.add</a:t>
            </a:r>
            <a:r>
              <a:rPr kumimoji="0" lang="en-US" altLang="en-US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(song);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	      }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	   }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	}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	int temp = 0;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	for (String s : songs) {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	   </a:t>
            </a:r>
            <a:r>
              <a:rPr kumimoji="0" lang="en-US" altLang="en-US" sz="16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System.out.println</a:t>
            </a:r>
            <a:r>
              <a:rPr kumimoji="0" lang="en-US" altLang="en-US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(s);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	   temp++;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	   if (temp == limit)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	      break;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	}</a:t>
            </a:r>
            <a:endParaRPr kumimoji="0" lang="it-IT" altLang="en-US" sz="16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FBF0DE70-A6C0-371F-65EE-4F6E9C721D51}"/>
              </a:ext>
            </a:extLst>
          </p:cNvPr>
          <p:cNvSpPr/>
          <p:nvPr/>
        </p:nvSpPr>
        <p:spPr>
          <a:xfrm>
            <a:off x="3779912" y="1484784"/>
            <a:ext cx="5097096" cy="3576638"/>
          </a:xfrm>
          <a:prstGeom prst="rect">
            <a:avLst/>
          </a:prstGeom>
          <a:noFill/>
          <a:ln w="19050" cap="rnd" cmpd="sng" algn="ctr">
            <a:solidFill>
              <a:srgbClr val="B27D49">
                <a:lumMod val="75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26033E58-10FF-DAE3-7649-F7DE109196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4593" y="4238252"/>
            <a:ext cx="36036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526DB0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989AAC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DC5924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C5924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C5924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C5924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C5924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ＭＳ Ｐゴシック" charset="-128"/>
              </a:rPr>
              <a:t>Codice con flussi e 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ＭＳ Ｐゴシック" charset="-128"/>
              </a:rPr>
              <a:t>operazioni aggregate</a:t>
            </a: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941832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371287AF-F63E-55B6-0CBD-5C3DE53782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5F66F2-C5ED-441B-A354-B80FD69D2F83}" type="slidenum">
              <a:rPr lang="it-IT" smtClean="0"/>
              <a:pPr/>
              <a:t>38</a:t>
            </a:fld>
            <a:endParaRPr lang="it-IT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8F5EA84F-26D6-BB5B-1500-4EA5CB926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Complichiamo l’esempio</a:t>
            </a: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0D17AB8D-A6C0-6621-C297-63E2F311D42A}"/>
              </a:ext>
            </a:extLst>
          </p:cNvPr>
          <p:cNvSpPr/>
          <p:nvPr/>
        </p:nvSpPr>
        <p:spPr>
          <a:xfrm>
            <a:off x="92274" y="1460649"/>
            <a:ext cx="3579643" cy="4992687"/>
          </a:xfrm>
          <a:prstGeom prst="rect">
            <a:avLst/>
          </a:prstGeom>
          <a:solidFill>
            <a:sysClr val="window" lastClr="FFFFFF"/>
          </a:solidFill>
          <a:ln w="19050" cap="rnd" cmpd="sng" algn="ctr">
            <a:solidFill>
              <a:srgbClr val="E19825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F6B26CD8-F0D8-5DE9-47A4-1AE539F743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4361" y="1491135"/>
            <a:ext cx="5052647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tabLst>
                <a:tab pos="720725" algn="l"/>
              </a:tabLst>
              <a:defRPr sz="2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  <a:tabLst>
                <a:tab pos="720725" algn="l"/>
              </a:tabLst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526DB0"/>
              </a:buClr>
              <a:buFont typeface="Arial" charset="0"/>
              <a:buChar char="•"/>
              <a:tabLst>
                <a:tab pos="720725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989AAC"/>
              </a:buClr>
              <a:buFont typeface="Arial" charset="0"/>
              <a:buChar char="•"/>
              <a:tabLst>
                <a:tab pos="720725" algn="l"/>
              </a:tabLst>
              <a:defRPr sz="1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DC5924"/>
              </a:buClr>
              <a:buFont typeface="Arial" charset="0"/>
              <a:buChar char="•"/>
              <a:tabLst>
                <a:tab pos="720725" algn="l"/>
              </a:tabLst>
              <a:defRPr sz="1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C5924"/>
              </a:buClr>
              <a:buFont typeface="Arial" charset="0"/>
              <a:buChar char="•"/>
              <a:tabLst>
                <a:tab pos="720725" algn="l"/>
              </a:tabLst>
              <a:defRPr sz="1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C5924"/>
              </a:buClr>
              <a:buFont typeface="Arial" charset="0"/>
              <a:buChar char="•"/>
              <a:tabLst>
                <a:tab pos="720725" algn="l"/>
              </a:tabLst>
              <a:defRPr sz="1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C5924"/>
              </a:buClr>
              <a:buFont typeface="Arial" charset="0"/>
              <a:buChar char="•"/>
              <a:tabLst>
                <a:tab pos="720725" algn="l"/>
              </a:tabLst>
              <a:defRPr sz="1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C5924"/>
              </a:buClr>
              <a:buFont typeface="Arial" charset="0"/>
              <a:buChar char="•"/>
              <a:tabLst>
                <a:tab pos="720725" algn="l"/>
              </a:tabLst>
              <a:defRPr sz="1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albums.stream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()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    .filter(album -&gt;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album.getYear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() &lt; 2000)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    .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flatMap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(album -&gt; 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      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album.getSongs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().stream().filter(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	 s -&gt;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s.startsWith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("D")))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    .distinct()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    .sorted()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    .limit(10)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    .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forEach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(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System.out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::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println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);</a:t>
            </a:r>
            <a:endParaRPr kumimoji="0" lang="it-IT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A63074E3-6597-D937-CF9E-924A07706A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24544" y="1556792"/>
            <a:ext cx="4464496" cy="4278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tabLst>
                <a:tab pos="720725" algn="l"/>
              </a:tabLst>
              <a:defRPr sz="2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  <a:tabLst>
                <a:tab pos="720725" algn="l"/>
              </a:tabLst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526DB0"/>
              </a:buClr>
              <a:buFont typeface="Arial" charset="0"/>
              <a:buChar char="•"/>
              <a:tabLst>
                <a:tab pos="720725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989AAC"/>
              </a:buClr>
              <a:buFont typeface="Arial" charset="0"/>
              <a:buChar char="•"/>
              <a:tabLst>
                <a:tab pos="720725" algn="l"/>
              </a:tabLst>
              <a:defRPr sz="1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DC5924"/>
              </a:buClr>
              <a:buFont typeface="Arial" charset="0"/>
              <a:buChar char="•"/>
              <a:tabLst>
                <a:tab pos="720725" algn="l"/>
              </a:tabLst>
              <a:defRPr sz="1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C5924"/>
              </a:buClr>
              <a:buFont typeface="Arial" charset="0"/>
              <a:buChar char="•"/>
              <a:tabLst>
                <a:tab pos="720725" algn="l"/>
              </a:tabLst>
              <a:defRPr sz="1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C5924"/>
              </a:buClr>
              <a:buFont typeface="Arial" charset="0"/>
              <a:buChar char="•"/>
              <a:tabLst>
                <a:tab pos="720725" algn="l"/>
              </a:tabLst>
              <a:defRPr sz="1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C5924"/>
              </a:buClr>
              <a:buFont typeface="Arial" charset="0"/>
              <a:buChar char="•"/>
              <a:tabLst>
                <a:tab pos="720725" algn="l"/>
              </a:tabLst>
              <a:defRPr sz="1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C5924"/>
              </a:buClr>
              <a:buFont typeface="Arial" charset="0"/>
              <a:buChar char="•"/>
              <a:tabLst>
                <a:tab pos="720725" algn="l"/>
              </a:tabLst>
              <a:defRPr sz="1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	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 int limit = 10;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	Set&lt;String&gt; songs = new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TreeSet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&lt;&gt;();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	for (Album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album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 : albums) {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	   if (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album.getYear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() &lt; 2000) {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	      for (String song :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album.getSongs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()) {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	         if (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song.startsWith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("D"))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	           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songs.add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(song);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	      }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	   }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	}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	int temp = 0;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	for (String s : songs) {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	  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System.out.println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(s);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	   temp++;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	   if (temp == limit)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	      break;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	}</a:t>
            </a:r>
            <a:endParaRPr kumimoji="0" lang="it-IT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FBF0DE70-A6C0-371F-65EE-4F6E9C721D51}"/>
              </a:ext>
            </a:extLst>
          </p:cNvPr>
          <p:cNvSpPr/>
          <p:nvPr/>
        </p:nvSpPr>
        <p:spPr>
          <a:xfrm>
            <a:off x="3779912" y="1484784"/>
            <a:ext cx="5097096" cy="3576638"/>
          </a:xfrm>
          <a:prstGeom prst="rect">
            <a:avLst/>
          </a:prstGeom>
          <a:noFill/>
          <a:ln w="19050" cap="rnd" cmpd="sng" algn="ctr">
            <a:solidFill>
              <a:srgbClr val="B27D49">
                <a:lumMod val="75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26033E58-10FF-DAE3-7649-F7DE109196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4593" y="4238252"/>
            <a:ext cx="36036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526DB0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989AAC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DC5924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C5924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C5924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C5924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C5924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ＭＳ Ｐゴシック" charset="-128"/>
              </a:rPr>
              <a:t>Codice con flussi e 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ＭＳ Ｐゴシック" charset="-128"/>
              </a:rPr>
              <a:t>operazioni aggregate</a:t>
            </a: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charset="0"/>
              <a:ea typeface="ＭＳ Ｐゴシック" charset="-128"/>
            </a:endParaRPr>
          </a:p>
        </p:txBody>
      </p:sp>
      <p:sp>
        <p:nvSpPr>
          <p:cNvPr id="5" name="Rectangular Callout 8">
            <a:extLst>
              <a:ext uri="{FF2B5EF4-FFF2-40B4-BE49-F238E27FC236}">
                <a16:creationId xmlns:a16="http://schemas.microsoft.com/office/drawing/2014/main" id="{20C77FEC-B41A-207C-7428-611C72DB0977}"/>
              </a:ext>
            </a:extLst>
          </p:cNvPr>
          <p:cNvSpPr/>
          <p:nvPr/>
        </p:nvSpPr>
        <p:spPr>
          <a:xfrm>
            <a:off x="3131840" y="640789"/>
            <a:ext cx="3268436" cy="532199"/>
          </a:xfrm>
          <a:prstGeom prst="wedgeRectCallout">
            <a:avLst>
              <a:gd name="adj1" fmla="val -70129"/>
              <a:gd name="adj2" fmla="val 361957"/>
            </a:avLst>
          </a:prstGeom>
          <a:gradFill rotWithShape="1">
            <a:gsLst>
              <a:gs pos="0">
                <a:srgbClr val="D55816">
                  <a:tint val="65000"/>
                  <a:lumMod val="110000"/>
                </a:srgbClr>
              </a:gs>
              <a:gs pos="88000">
                <a:srgbClr val="D55816">
                  <a:tint val="90000"/>
                </a:srgbClr>
              </a:gs>
            </a:gsLst>
            <a:lin ang="5400000" scaled="0"/>
          </a:gradFill>
          <a:ln w="12700" cap="rnd" cmpd="sng" algn="ctr">
            <a:solidFill>
              <a:srgbClr val="D55816"/>
            </a:solidFill>
            <a:prstDash val="solid"/>
          </a:ln>
          <a:effectLst/>
        </p:spPr>
        <p:txBody>
          <a:bodyPr anchor="ctr"/>
          <a:lstStyle>
            <a:lvl1pPr eaLnBrk="0" hangingPunct="0"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just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20725" algn="l"/>
              </a:tabLst>
              <a:defRPr/>
            </a:pPr>
            <a:r>
              <a:rPr kumimoji="0" lang="it-IT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Metodo della classe </a:t>
            </a:r>
            <a:r>
              <a:rPr kumimoji="0" lang="it-IT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String</a:t>
            </a:r>
            <a:endParaRPr kumimoji="0" lang="it-IT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33334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371287AF-F63E-55B6-0CBD-5C3DE53782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5F66F2-C5ED-441B-A354-B80FD69D2F83}" type="slidenum">
              <a:rPr lang="it-IT" smtClean="0"/>
              <a:pPr/>
              <a:t>39</a:t>
            </a:fld>
            <a:endParaRPr lang="it-IT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8F5EA84F-26D6-BB5B-1500-4EA5CB926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Complichiamo l’esempio</a:t>
            </a: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0D17AB8D-A6C0-6621-C297-63E2F311D42A}"/>
              </a:ext>
            </a:extLst>
          </p:cNvPr>
          <p:cNvSpPr/>
          <p:nvPr/>
        </p:nvSpPr>
        <p:spPr>
          <a:xfrm>
            <a:off x="92274" y="1460649"/>
            <a:ext cx="3579643" cy="4992687"/>
          </a:xfrm>
          <a:prstGeom prst="rect">
            <a:avLst/>
          </a:prstGeom>
          <a:solidFill>
            <a:sysClr val="window" lastClr="FFFFFF"/>
          </a:solidFill>
          <a:ln w="19050" cap="rnd" cmpd="sng" algn="ctr">
            <a:solidFill>
              <a:srgbClr val="E19825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F6B26CD8-F0D8-5DE9-47A4-1AE539F743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4361" y="1491135"/>
            <a:ext cx="5052647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tabLst>
                <a:tab pos="720725" algn="l"/>
              </a:tabLst>
              <a:defRPr sz="2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  <a:tabLst>
                <a:tab pos="720725" algn="l"/>
              </a:tabLst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526DB0"/>
              </a:buClr>
              <a:buFont typeface="Arial" charset="0"/>
              <a:buChar char="•"/>
              <a:tabLst>
                <a:tab pos="720725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989AAC"/>
              </a:buClr>
              <a:buFont typeface="Arial" charset="0"/>
              <a:buChar char="•"/>
              <a:tabLst>
                <a:tab pos="720725" algn="l"/>
              </a:tabLst>
              <a:defRPr sz="1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DC5924"/>
              </a:buClr>
              <a:buFont typeface="Arial" charset="0"/>
              <a:buChar char="•"/>
              <a:tabLst>
                <a:tab pos="720725" algn="l"/>
              </a:tabLst>
              <a:defRPr sz="1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C5924"/>
              </a:buClr>
              <a:buFont typeface="Arial" charset="0"/>
              <a:buChar char="•"/>
              <a:tabLst>
                <a:tab pos="720725" algn="l"/>
              </a:tabLst>
              <a:defRPr sz="1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C5924"/>
              </a:buClr>
              <a:buFont typeface="Arial" charset="0"/>
              <a:buChar char="•"/>
              <a:tabLst>
                <a:tab pos="720725" algn="l"/>
              </a:tabLst>
              <a:defRPr sz="1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C5924"/>
              </a:buClr>
              <a:buFont typeface="Arial" charset="0"/>
              <a:buChar char="•"/>
              <a:tabLst>
                <a:tab pos="720725" algn="l"/>
              </a:tabLst>
              <a:defRPr sz="1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C5924"/>
              </a:buClr>
              <a:buFont typeface="Arial" charset="0"/>
              <a:buChar char="•"/>
              <a:tabLst>
                <a:tab pos="720725" algn="l"/>
              </a:tabLst>
              <a:defRPr sz="1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albums.stream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()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    .filter(album -&gt;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album.getYear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() &lt; 2000)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    .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flatMap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(album -&gt; 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      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album.getSongs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().stream().filter(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	 s -&gt;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s.startsWith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("D")))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    .distinct()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    .sorted()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    .limit(10)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    .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forEach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(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System.out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::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println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);</a:t>
            </a:r>
            <a:endParaRPr kumimoji="0" lang="it-IT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A63074E3-6597-D937-CF9E-924A07706A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24544" y="1556792"/>
            <a:ext cx="4464496" cy="4278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tabLst>
                <a:tab pos="720725" algn="l"/>
              </a:tabLst>
              <a:defRPr sz="2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  <a:tabLst>
                <a:tab pos="720725" algn="l"/>
              </a:tabLst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526DB0"/>
              </a:buClr>
              <a:buFont typeface="Arial" charset="0"/>
              <a:buChar char="•"/>
              <a:tabLst>
                <a:tab pos="720725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989AAC"/>
              </a:buClr>
              <a:buFont typeface="Arial" charset="0"/>
              <a:buChar char="•"/>
              <a:tabLst>
                <a:tab pos="720725" algn="l"/>
              </a:tabLst>
              <a:defRPr sz="1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DC5924"/>
              </a:buClr>
              <a:buFont typeface="Arial" charset="0"/>
              <a:buChar char="•"/>
              <a:tabLst>
                <a:tab pos="720725" algn="l"/>
              </a:tabLst>
              <a:defRPr sz="1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C5924"/>
              </a:buClr>
              <a:buFont typeface="Arial" charset="0"/>
              <a:buChar char="•"/>
              <a:tabLst>
                <a:tab pos="720725" algn="l"/>
              </a:tabLst>
              <a:defRPr sz="1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C5924"/>
              </a:buClr>
              <a:buFont typeface="Arial" charset="0"/>
              <a:buChar char="•"/>
              <a:tabLst>
                <a:tab pos="720725" algn="l"/>
              </a:tabLst>
              <a:defRPr sz="1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C5924"/>
              </a:buClr>
              <a:buFont typeface="Arial" charset="0"/>
              <a:buChar char="•"/>
              <a:tabLst>
                <a:tab pos="720725" algn="l"/>
              </a:tabLst>
              <a:defRPr sz="1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C5924"/>
              </a:buClr>
              <a:buFont typeface="Arial" charset="0"/>
              <a:buChar char="•"/>
              <a:tabLst>
                <a:tab pos="720725" algn="l"/>
              </a:tabLst>
              <a:defRPr sz="1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	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 int limit = 10;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	Set&lt;String&gt; songs = new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TreeSet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&lt;&gt;();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	for (Album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album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 : albums) {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	   if (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album.getYear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() &lt; 2000) {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	      for (String song :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album.getSongs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()) {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	         if (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song.startsWith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("D"))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	           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songs.add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(song);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	      }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	   }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	}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	int temp = 0;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	for (String s : songs) {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	  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System.out.println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(s);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	   temp++;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	   if (temp == limit)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	      break;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	}</a:t>
            </a:r>
            <a:endParaRPr kumimoji="0" lang="it-IT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FBF0DE70-A6C0-371F-65EE-4F6E9C721D51}"/>
              </a:ext>
            </a:extLst>
          </p:cNvPr>
          <p:cNvSpPr/>
          <p:nvPr/>
        </p:nvSpPr>
        <p:spPr>
          <a:xfrm>
            <a:off x="3779912" y="1484784"/>
            <a:ext cx="5097096" cy="3576638"/>
          </a:xfrm>
          <a:prstGeom prst="rect">
            <a:avLst/>
          </a:prstGeom>
          <a:noFill/>
          <a:ln w="19050" cap="rnd" cmpd="sng" algn="ctr">
            <a:solidFill>
              <a:srgbClr val="B27D49">
                <a:lumMod val="75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26033E58-10FF-DAE3-7649-F7DE109196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4593" y="4238252"/>
            <a:ext cx="36036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526DB0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989AAC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DC5924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C5924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C5924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C5924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C5924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ＭＳ Ｐゴシック" charset="-128"/>
              </a:rPr>
              <a:t>Codice con flussi e 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ＭＳ Ｐゴシック" charset="-128"/>
              </a:rPr>
              <a:t>operazioni aggregate</a:t>
            </a: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charset="0"/>
              <a:ea typeface="ＭＳ Ｐゴシック" charset="-128"/>
            </a:endParaRPr>
          </a:p>
        </p:txBody>
      </p:sp>
      <p:pic>
        <p:nvPicPr>
          <p:cNvPr id="9" name="Picture 7">
            <a:extLst>
              <a:ext uri="{FF2B5EF4-FFF2-40B4-BE49-F238E27FC236}">
                <a16:creationId xmlns:a16="http://schemas.microsoft.com/office/drawing/2014/main" id="{1C8F2578-6D0E-4233-7240-81CD016E68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5137250"/>
            <a:ext cx="1625600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ular Callout 13">
            <a:extLst>
              <a:ext uri="{FF2B5EF4-FFF2-40B4-BE49-F238E27FC236}">
                <a16:creationId xmlns:a16="http://schemas.microsoft.com/office/drawing/2014/main" id="{DD86E26C-F829-38E6-3561-BA5698830AAF}"/>
              </a:ext>
            </a:extLst>
          </p:cNvPr>
          <p:cNvSpPr/>
          <p:nvPr/>
        </p:nvSpPr>
        <p:spPr>
          <a:xfrm>
            <a:off x="4853782" y="5137251"/>
            <a:ext cx="2022475" cy="873125"/>
          </a:xfrm>
          <a:prstGeom prst="wedgeRectCallout">
            <a:avLst>
              <a:gd name="adj1" fmla="val 61816"/>
              <a:gd name="adj2" fmla="val -15763"/>
            </a:avLst>
          </a:prstGeom>
          <a:gradFill rotWithShape="1">
            <a:gsLst>
              <a:gs pos="0">
                <a:srgbClr val="B27D49">
                  <a:tint val="65000"/>
                  <a:lumMod val="110000"/>
                </a:srgbClr>
              </a:gs>
              <a:gs pos="88000">
                <a:srgbClr val="B27D49">
                  <a:tint val="90000"/>
                </a:srgbClr>
              </a:gs>
            </a:gsLst>
            <a:lin ang="5400000" scaled="0"/>
          </a:gradFill>
          <a:ln w="12700" cap="rnd" cmpd="sng" algn="ctr">
            <a:solidFill>
              <a:srgbClr val="B27D49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just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Vediamo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le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righe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modificate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7751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6408C227-8AFB-F7F2-38B6-1356D35450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5F66F2-C5ED-441B-A354-B80FD69D2F83}" type="slidenum">
              <a:rPr lang="it-IT" smtClean="0"/>
              <a:pPr/>
              <a:t>4</a:t>
            </a:fld>
            <a:endParaRPr lang="it-IT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D5FE8A71-EB56-C74F-B205-CEC64C7D7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Creare uno Stream</a:t>
            </a:r>
          </a:p>
        </p:txBody>
      </p:sp>
      <p:sp>
        <p:nvSpPr>
          <p:cNvPr id="6" name="Segnaposto contenuto 1">
            <a:extLst>
              <a:ext uri="{FF2B5EF4-FFF2-40B4-BE49-F238E27FC236}">
                <a16:creationId xmlns:a16="http://schemas.microsoft.com/office/drawing/2014/main" id="{D748F871-ADB8-DEB6-24B5-BB88489B92E4}"/>
              </a:ext>
            </a:extLst>
          </p:cNvPr>
          <p:cNvSpPr txBox="1">
            <a:spLocks/>
          </p:cNvSpPr>
          <p:nvPr/>
        </p:nvSpPr>
        <p:spPr bwMode="auto">
          <a:xfrm>
            <a:off x="179512" y="1428735"/>
            <a:ext cx="83058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5000"/>
              <a:buFont typeface="Monotype Sorts" pitchFamily="2" charset="2"/>
              <a:buNone/>
              <a:defRPr sz="2400" b="0" i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Symbol" pitchFamily="18" charset="2"/>
              <a:buChar char="·"/>
              <a:defRPr sz="2400" b="0" i="0">
                <a:solidFill>
                  <a:schemeClr val="bg2"/>
                </a:solidFill>
                <a:latin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Monotype Sorts" pitchFamily="2" charset="2"/>
              <a:buChar char="u"/>
              <a:defRPr sz="2400" b="0" i="0">
                <a:solidFill>
                  <a:schemeClr val="bg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Monotype Sorts" pitchFamily="2" charset="2"/>
              <a:buChar char="3"/>
              <a:defRPr sz="2400" b="0" i="0">
                <a:solidFill>
                  <a:schemeClr val="bg2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400" b="0" i="0">
                <a:solidFill>
                  <a:schemeClr val="bg2"/>
                </a:solidFill>
                <a:latin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>
                <a:solidFill>
                  <a:schemeClr val="bg2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>
                <a:solidFill>
                  <a:schemeClr val="bg2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>
                <a:solidFill>
                  <a:schemeClr val="bg2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>
                <a:solidFill>
                  <a:schemeClr val="bg2"/>
                </a:solidFill>
                <a:latin typeface="Times New Roman" pitchFamily="18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414141"/>
                </a:solidFill>
                <a:effectLst/>
                <a:latin typeface="Roboto" panose="02000000000000000000" pitchFamily="2" charset="0"/>
              </a:rPr>
              <a:t>Per poter operare sugli stream è innanzitutto necessario </a:t>
            </a:r>
            <a:r>
              <a:rPr kumimoji="0" lang="it-IT" altLang="it-IT" sz="1600" b="0" i="0" u="sng" strike="noStrike" cap="none" normalizeH="0" baseline="0" dirty="0" err="1">
                <a:ln>
                  <a:noFill/>
                </a:ln>
                <a:solidFill>
                  <a:srgbClr val="414141"/>
                </a:solidFill>
                <a:effectLst/>
                <a:latin typeface="Roboto" panose="02000000000000000000" pitchFamily="2" charset="0"/>
              </a:rPr>
              <a:t>instanziarne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414141"/>
                </a:solidFill>
                <a:effectLst/>
                <a:latin typeface="Roboto" panose="02000000000000000000" pitchFamily="2" charset="0"/>
              </a:rPr>
              <a:t> uno. </a:t>
            </a:r>
          </a:p>
          <a:p>
            <a:pPr algn="just">
              <a:spcBef>
                <a:spcPct val="0"/>
              </a:spcBef>
              <a:buClrTx/>
              <a:buSzTx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414141"/>
                </a:solidFill>
                <a:effectLst/>
                <a:latin typeface="Roboto" panose="02000000000000000000" pitchFamily="2" charset="0"/>
              </a:rPr>
              <a:t>Allo scopo è stato introdotto un </a:t>
            </a:r>
            <a:r>
              <a:rPr kumimoji="0" lang="it-IT" altLang="it-IT" sz="1600" b="0" i="0" u="sng" strike="noStrike" cap="none" normalizeH="0" baseline="0" dirty="0">
                <a:ln>
                  <a:noFill/>
                </a:ln>
                <a:solidFill>
                  <a:srgbClr val="414141"/>
                </a:solidFill>
                <a:effectLst/>
                <a:latin typeface="Roboto" panose="02000000000000000000" pitchFamily="2" charset="0"/>
              </a:rPr>
              <a:t>metodo specifico</a:t>
            </a:r>
            <a:r>
              <a:rPr lang="it-IT" altLang="it-IT" sz="1600" dirty="0">
                <a:solidFill>
                  <a:srgbClr val="414141"/>
                </a:solidFill>
                <a:latin typeface="Roboto" panose="02000000000000000000" pitchFamily="2" charset="0"/>
              </a:rPr>
              <a:t> a secondo dell’origine dei dati:</a:t>
            </a:r>
          </a:p>
          <a:p>
            <a:pPr algn="just">
              <a:spcBef>
                <a:spcPct val="0"/>
              </a:spcBef>
              <a:buClrTx/>
              <a:buSzTx/>
            </a:pPr>
            <a:endParaRPr kumimoji="0" lang="it-IT" altLang="it-IT" sz="1600" b="0" i="0" u="none" strike="noStrike" cap="none" normalizeH="0" baseline="0" dirty="0">
              <a:ln>
                <a:noFill/>
              </a:ln>
              <a:solidFill>
                <a:srgbClr val="414141"/>
              </a:solidFill>
              <a:effectLst/>
              <a:latin typeface="Roboto" panose="02000000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altLang="it-IT" sz="1600" dirty="0">
                <a:solidFill>
                  <a:srgbClr val="414141"/>
                </a:solidFill>
                <a:latin typeface="Roboto" panose="02000000000000000000" pitchFamily="2" charset="0"/>
              </a:rPr>
              <a:t>A partire da valori individuali:</a:t>
            </a:r>
          </a:p>
          <a:p>
            <a:pPr lvl="1"/>
            <a:r>
              <a:rPr lang="en-US" sz="1400" dirty="0" err="1">
                <a:solidFill>
                  <a:srgbClr val="004ED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Stream.of</a:t>
            </a:r>
            <a:r>
              <a:rPr lang="en-US" sz="1400" dirty="0">
                <a:solidFill>
                  <a:srgbClr val="41414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(val1, val2, …)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altLang="it-IT" sz="1600" dirty="0">
                <a:solidFill>
                  <a:srgbClr val="414141"/>
                </a:solidFill>
                <a:latin typeface="Roboto" panose="02000000000000000000" pitchFamily="2" charset="0"/>
              </a:rPr>
              <a:t>A partire da</a:t>
            </a:r>
            <a:r>
              <a:rPr lang="en-US" sz="1600" dirty="0">
                <a:solidFill>
                  <a:srgbClr val="414141"/>
                </a:solidFill>
                <a:latin typeface="Roboto" panose="02000000000000000000" pitchFamily="2" charset="0"/>
              </a:rPr>
              <a:t> array</a:t>
            </a:r>
          </a:p>
          <a:p>
            <a:pPr lvl="1"/>
            <a:r>
              <a:rPr lang="en-US" sz="1600" dirty="0">
                <a:solidFill>
                  <a:srgbClr val="414141"/>
                </a:solidFill>
                <a:latin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rgbClr val="004ED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Stream.of</a:t>
            </a:r>
            <a:r>
              <a:rPr lang="en-US" sz="1400" dirty="0">
                <a:solidFill>
                  <a:srgbClr val="41414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400" dirty="0" err="1">
                <a:solidFill>
                  <a:srgbClr val="41414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someArray</a:t>
            </a:r>
            <a:r>
              <a:rPr lang="en-US" sz="1400" dirty="0">
                <a:solidFill>
                  <a:srgbClr val="41414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1"/>
            <a:r>
              <a:rPr lang="en-US" sz="1400" dirty="0">
                <a:solidFill>
                  <a:srgbClr val="41414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41414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Arrays.</a:t>
            </a:r>
            <a:r>
              <a:rPr lang="en-US" sz="1400" dirty="0" err="1">
                <a:solidFill>
                  <a:srgbClr val="004ED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stream</a:t>
            </a:r>
            <a:r>
              <a:rPr lang="en-US" sz="1400" dirty="0">
                <a:solidFill>
                  <a:srgbClr val="41414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400" dirty="0" err="1">
                <a:solidFill>
                  <a:srgbClr val="41414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someArray</a:t>
            </a:r>
            <a:r>
              <a:rPr lang="en-US" sz="1400" dirty="0">
                <a:solidFill>
                  <a:srgbClr val="41414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altLang="it-IT" sz="1600" dirty="0">
                <a:solidFill>
                  <a:srgbClr val="414141"/>
                </a:solidFill>
                <a:latin typeface="Roboto" panose="02000000000000000000" pitchFamily="2" charset="0"/>
              </a:rPr>
              <a:t>A partire da</a:t>
            </a:r>
            <a:r>
              <a:rPr lang="en-US" sz="1600" dirty="0">
                <a:solidFill>
                  <a:srgbClr val="414141"/>
                </a:solidFill>
                <a:latin typeface="Roboto" panose="02000000000000000000" pitchFamily="2" charset="0"/>
              </a:rPr>
              <a:t> List (e alter Collections)</a:t>
            </a:r>
          </a:p>
          <a:p>
            <a:pPr lvl="1"/>
            <a:r>
              <a:rPr lang="en-US" sz="1400" dirty="0" err="1">
                <a:solidFill>
                  <a:srgbClr val="41414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someList.</a:t>
            </a:r>
            <a:r>
              <a:rPr lang="en-US" sz="1400" dirty="0" err="1">
                <a:solidFill>
                  <a:srgbClr val="004ED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stream</a:t>
            </a:r>
            <a:r>
              <a:rPr lang="en-US" sz="1400" dirty="0">
                <a:solidFill>
                  <a:srgbClr val="41414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pPr lvl="1"/>
            <a:r>
              <a:rPr lang="en-US" sz="1400" dirty="0" err="1">
                <a:solidFill>
                  <a:srgbClr val="41414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someOtherCollection.</a:t>
            </a:r>
            <a:r>
              <a:rPr lang="en-US" sz="1400" dirty="0" err="1">
                <a:solidFill>
                  <a:srgbClr val="004ED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stream</a:t>
            </a:r>
            <a:r>
              <a:rPr lang="en-US" sz="1400" dirty="0">
                <a:solidFill>
                  <a:srgbClr val="41414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pPr marL="285750" lvl="1">
              <a:buSzPct val="75000"/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414141"/>
                </a:solidFill>
                <a:latin typeface="Roboto" panose="02000000000000000000" pitchFamily="2" charset="0"/>
              </a:rPr>
              <a:t>Uno Stream </a:t>
            </a:r>
            <a:r>
              <a:rPr lang="en-US" sz="1600" dirty="0" err="1">
                <a:solidFill>
                  <a:srgbClr val="414141"/>
                </a:solidFill>
                <a:latin typeface="Roboto" panose="02000000000000000000" pitchFamily="2" charset="0"/>
              </a:rPr>
              <a:t>vuoto</a:t>
            </a:r>
            <a:endParaRPr lang="en-US" sz="1600" dirty="0">
              <a:solidFill>
                <a:srgbClr val="414141"/>
              </a:solidFill>
              <a:latin typeface="Roboto" panose="02000000000000000000" pitchFamily="2" charset="0"/>
            </a:endParaRPr>
          </a:p>
          <a:p>
            <a:pPr lvl="1"/>
            <a:r>
              <a:rPr lang="it-IT" altLang="en-US" sz="1400" dirty="0">
                <a:solidFill>
                  <a:srgbClr val="41414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Stream&lt;</a:t>
            </a:r>
            <a:r>
              <a:rPr lang="it-IT" altLang="en-US" sz="1400" dirty="0" err="1">
                <a:solidFill>
                  <a:srgbClr val="41414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String</a:t>
            </a:r>
            <a:r>
              <a:rPr lang="it-IT" altLang="en-US" sz="1400" dirty="0">
                <a:solidFill>
                  <a:srgbClr val="41414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&gt; </a:t>
            </a:r>
            <a:r>
              <a:rPr lang="it-IT" altLang="en-US" sz="1400" dirty="0" err="1">
                <a:solidFill>
                  <a:srgbClr val="41414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emptyStream</a:t>
            </a:r>
            <a:r>
              <a:rPr lang="it-IT" altLang="en-US" sz="1400" dirty="0">
                <a:solidFill>
                  <a:srgbClr val="41414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it-IT" altLang="en-US" sz="1400" dirty="0" err="1">
                <a:solidFill>
                  <a:srgbClr val="004ED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Stream.empty</a:t>
            </a:r>
            <a:r>
              <a:rPr lang="it-IT" altLang="en-US" sz="1400" dirty="0">
                <a:solidFill>
                  <a:srgbClr val="004ED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</a:t>
            </a:r>
            <a:endParaRPr lang="it-IT" altLang="it-IT" sz="1400" dirty="0">
              <a:solidFill>
                <a:srgbClr val="004ED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spcBef>
                <a:spcPct val="0"/>
              </a:spcBef>
              <a:buClrTx/>
              <a:buSzTx/>
            </a:pPr>
            <a:endParaRPr lang="it-IT" altLang="it-IT" sz="1600" dirty="0">
              <a:solidFill>
                <a:srgbClr val="414141"/>
              </a:solidFill>
              <a:latin typeface="Roboto" panose="02000000000000000000" pitchFamily="2" charset="0"/>
            </a:endParaRPr>
          </a:p>
          <a:p>
            <a:endParaRPr lang="it-IT" kern="0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7C5244A-9C77-48C9-2E45-7153785E33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1967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01182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371287AF-F63E-55B6-0CBD-5C3DE53782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5F66F2-C5ED-441B-A354-B80FD69D2F83}" type="slidenum">
              <a:rPr lang="it-IT" smtClean="0"/>
              <a:pPr/>
              <a:t>40</a:t>
            </a:fld>
            <a:endParaRPr lang="it-IT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8F5EA84F-26D6-BB5B-1500-4EA5CB926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Complichiamo l’esempio</a:t>
            </a: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0D17AB8D-A6C0-6621-C297-63E2F311D42A}"/>
              </a:ext>
            </a:extLst>
          </p:cNvPr>
          <p:cNvSpPr/>
          <p:nvPr/>
        </p:nvSpPr>
        <p:spPr>
          <a:xfrm>
            <a:off x="92274" y="1460649"/>
            <a:ext cx="3579643" cy="4992687"/>
          </a:xfrm>
          <a:prstGeom prst="rect">
            <a:avLst/>
          </a:prstGeom>
          <a:solidFill>
            <a:sysClr val="window" lastClr="FFFFFF"/>
          </a:solidFill>
          <a:ln w="19050" cap="rnd" cmpd="sng" algn="ctr">
            <a:solidFill>
              <a:srgbClr val="E19825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F6B26CD8-F0D8-5DE9-47A4-1AE539F743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4361" y="1491135"/>
            <a:ext cx="5052647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tabLst>
                <a:tab pos="720725" algn="l"/>
              </a:tabLst>
              <a:defRPr sz="2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  <a:tabLst>
                <a:tab pos="720725" algn="l"/>
              </a:tabLst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526DB0"/>
              </a:buClr>
              <a:buFont typeface="Arial" charset="0"/>
              <a:buChar char="•"/>
              <a:tabLst>
                <a:tab pos="720725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989AAC"/>
              </a:buClr>
              <a:buFont typeface="Arial" charset="0"/>
              <a:buChar char="•"/>
              <a:tabLst>
                <a:tab pos="720725" algn="l"/>
              </a:tabLst>
              <a:defRPr sz="1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DC5924"/>
              </a:buClr>
              <a:buFont typeface="Arial" charset="0"/>
              <a:buChar char="•"/>
              <a:tabLst>
                <a:tab pos="720725" algn="l"/>
              </a:tabLst>
              <a:defRPr sz="1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C5924"/>
              </a:buClr>
              <a:buFont typeface="Arial" charset="0"/>
              <a:buChar char="•"/>
              <a:tabLst>
                <a:tab pos="720725" algn="l"/>
              </a:tabLst>
              <a:defRPr sz="1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C5924"/>
              </a:buClr>
              <a:buFont typeface="Arial" charset="0"/>
              <a:buChar char="•"/>
              <a:tabLst>
                <a:tab pos="720725" algn="l"/>
              </a:tabLst>
              <a:defRPr sz="1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C5924"/>
              </a:buClr>
              <a:buFont typeface="Arial" charset="0"/>
              <a:buChar char="•"/>
              <a:tabLst>
                <a:tab pos="720725" algn="l"/>
              </a:tabLst>
              <a:defRPr sz="1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C5924"/>
              </a:buClr>
              <a:buFont typeface="Arial" charset="0"/>
              <a:buChar char="•"/>
              <a:tabLst>
                <a:tab pos="720725" algn="l"/>
              </a:tabLst>
              <a:defRPr sz="1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albums.stream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()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    .filter(album -&gt;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album.getYear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() &lt; 2000)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    .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flatMap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(album -&gt; 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      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album.getSongs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().stream().filter(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	 s -&gt;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s.startsWith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("D")))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    .distinct()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    .sorted()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    .limit(10)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    .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forEach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(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System.out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::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println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);</a:t>
            </a:r>
            <a:endParaRPr kumimoji="0" lang="it-IT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A63074E3-6597-D937-CF9E-924A07706A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24544" y="1556792"/>
            <a:ext cx="4464496" cy="4278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tabLst>
                <a:tab pos="720725" algn="l"/>
              </a:tabLst>
              <a:defRPr sz="2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  <a:tabLst>
                <a:tab pos="720725" algn="l"/>
              </a:tabLst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526DB0"/>
              </a:buClr>
              <a:buFont typeface="Arial" charset="0"/>
              <a:buChar char="•"/>
              <a:tabLst>
                <a:tab pos="720725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989AAC"/>
              </a:buClr>
              <a:buFont typeface="Arial" charset="0"/>
              <a:buChar char="•"/>
              <a:tabLst>
                <a:tab pos="720725" algn="l"/>
              </a:tabLst>
              <a:defRPr sz="1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DC5924"/>
              </a:buClr>
              <a:buFont typeface="Arial" charset="0"/>
              <a:buChar char="•"/>
              <a:tabLst>
                <a:tab pos="720725" algn="l"/>
              </a:tabLst>
              <a:defRPr sz="1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C5924"/>
              </a:buClr>
              <a:buFont typeface="Arial" charset="0"/>
              <a:buChar char="•"/>
              <a:tabLst>
                <a:tab pos="720725" algn="l"/>
              </a:tabLst>
              <a:defRPr sz="1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C5924"/>
              </a:buClr>
              <a:buFont typeface="Arial" charset="0"/>
              <a:buChar char="•"/>
              <a:tabLst>
                <a:tab pos="720725" algn="l"/>
              </a:tabLst>
              <a:defRPr sz="1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C5924"/>
              </a:buClr>
              <a:buFont typeface="Arial" charset="0"/>
              <a:buChar char="•"/>
              <a:tabLst>
                <a:tab pos="720725" algn="l"/>
              </a:tabLst>
              <a:defRPr sz="1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C5924"/>
              </a:buClr>
              <a:buFont typeface="Arial" charset="0"/>
              <a:buChar char="•"/>
              <a:tabLst>
                <a:tab pos="720725" algn="l"/>
              </a:tabLst>
              <a:defRPr sz="1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	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 int limit = 10;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	Set&lt;String&gt; songs = new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TreeSet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&lt;&gt;();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	for (Album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album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 : albums) {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	   if (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album.getYear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() &lt; 2000) {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	      for (String song :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album.getSongs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()) {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	         if (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song.startsWith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("D"))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	           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songs.add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(song);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	      }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	   }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	}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	int temp = 0;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	for (String s : songs) {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	  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System.out.println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(s);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	   temp++;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	   if (temp == limit)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	      break;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	}</a:t>
            </a:r>
            <a:endParaRPr kumimoji="0" lang="it-IT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FBF0DE70-A6C0-371F-65EE-4F6E9C721D51}"/>
              </a:ext>
            </a:extLst>
          </p:cNvPr>
          <p:cNvSpPr/>
          <p:nvPr/>
        </p:nvSpPr>
        <p:spPr>
          <a:xfrm>
            <a:off x="3779912" y="1484784"/>
            <a:ext cx="5097096" cy="3576638"/>
          </a:xfrm>
          <a:prstGeom prst="rect">
            <a:avLst/>
          </a:prstGeom>
          <a:noFill/>
          <a:ln w="19050" cap="rnd" cmpd="sng" algn="ctr">
            <a:solidFill>
              <a:srgbClr val="B27D49">
                <a:lumMod val="75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26033E58-10FF-DAE3-7649-F7DE109196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4593" y="4238252"/>
            <a:ext cx="36036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526DB0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989AAC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DC5924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C5924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C5924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C5924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C5924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ＭＳ Ｐゴシック" charset="-128"/>
              </a:rPr>
              <a:t>Codice con flussi e 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ＭＳ Ｐゴシック" charset="-128"/>
              </a:rPr>
              <a:t>operazioni aggregate</a:t>
            </a: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charset="0"/>
              <a:ea typeface="ＭＳ Ｐゴシック" charset="-128"/>
            </a:endParaRPr>
          </a:p>
        </p:txBody>
      </p:sp>
      <p:pic>
        <p:nvPicPr>
          <p:cNvPr id="9" name="Picture 7">
            <a:extLst>
              <a:ext uri="{FF2B5EF4-FFF2-40B4-BE49-F238E27FC236}">
                <a16:creationId xmlns:a16="http://schemas.microsoft.com/office/drawing/2014/main" id="{1C8F2578-6D0E-4233-7240-81CD016E68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5137250"/>
            <a:ext cx="1625600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ular Callout 13">
            <a:extLst>
              <a:ext uri="{FF2B5EF4-FFF2-40B4-BE49-F238E27FC236}">
                <a16:creationId xmlns:a16="http://schemas.microsoft.com/office/drawing/2014/main" id="{DD86E26C-F829-38E6-3561-BA5698830AAF}"/>
              </a:ext>
            </a:extLst>
          </p:cNvPr>
          <p:cNvSpPr/>
          <p:nvPr/>
        </p:nvSpPr>
        <p:spPr>
          <a:xfrm>
            <a:off x="4853782" y="5137251"/>
            <a:ext cx="2022475" cy="873125"/>
          </a:xfrm>
          <a:prstGeom prst="wedgeRectCallout">
            <a:avLst>
              <a:gd name="adj1" fmla="val 61816"/>
              <a:gd name="adj2" fmla="val -15763"/>
            </a:avLst>
          </a:prstGeom>
          <a:gradFill rotWithShape="1">
            <a:gsLst>
              <a:gs pos="0">
                <a:srgbClr val="B27D49">
                  <a:tint val="65000"/>
                  <a:lumMod val="110000"/>
                </a:srgbClr>
              </a:gs>
              <a:gs pos="88000">
                <a:srgbClr val="B27D49">
                  <a:tint val="90000"/>
                </a:srgbClr>
              </a:gs>
            </a:gsLst>
            <a:lin ang="5400000" scaled="0"/>
          </a:gradFill>
          <a:ln w="12700" cap="rnd" cmpd="sng" algn="ctr">
            <a:solidFill>
              <a:srgbClr val="B27D49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just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Vediamo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le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righe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modificate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26C8A6-929F-B68B-32D3-C18BFAF909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734" y="1844824"/>
            <a:ext cx="3542183" cy="315912"/>
          </a:xfrm>
          <a:prstGeom prst="rect">
            <a:avLst/>
          </a:prstGeom>
          <a:solidFill>
            <a:srgbClr val="DCE2EF">
              <a:alpha val="50195"/>
            </a:srgbClr>
          </a:solidFill>
          <a:ln>
            <a:noFill/>
          </a:ln>
          <a:effectLst>
            <a:outerShdw blurRad="50800" dist="25400" algn="bl" rotWithShape="0">
              <a:srgbClr val="000000">
                <a:alpha val="59998"/>
              </a:srgbClr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ＭＳ Ｐゴシック" charset="-128"/>
            </a:endParaRPr>
          </a:p>
        </p:txBody>
      </p:sp>
      <p:sp>
        <p:nvSpPr>
          <p:cNvPr id="6" name="Rectangle 15">
            <a:extLst>
              <a:ext uri="{FF2B5EF4-FFF2-40B4-BE49-F238E27FC236}">
                <a16:creationId xmlns:a16="http://schemas.microsoft.com/office/drawing/2014/main" id="{5B0F420D-BF57-0C27-22AD-CEA8EE8259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172" y="2517248"/>
            <a:ext cx="3307724" cy="1235075"/>
          </a:xfrm>
          <a:prstGeom prst="rect">
            <a:avLst/>
          </a:prstGeom>
          <a:solidFill>
            <a:srgbClr val="DCE2EF">
              <a:alpha val="50195"/>
            </a:srgbClr>
          </a:solidFill>
          <a:ln>
            <a:noFill/>
          </a:ln>
          <a:effectLst>
            <a:outerShdw blurRad="50800" dist="25400" algn="bl" rotWithShape="0">
              <a:srgbClr val="000000">
                <a:alpha val="59998"/>
              </a:srgbClr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ＭＳ Ｐゴシック" charset="-128"/>
            </a:endParaRPr>
          </a:p>
        </p:txBody>
      </p:sp>
      <p:sp>
        <p:nvSpPr>
          <p:cNvPr id="13" name="Forma a L 12">
            <a:extLst>
              <a:ext uri="{FF2B5EF4-FFF2-40B4-BE49-F238E27FC236}">
                <a16:creationId xmlns:a16="http://schemas.microsoft.com/office/drawing/2014/main" id="{0946D194-AA80-7BAD-870D-46839200FEE1}"/>
              </a:ext>
            </a:extLst>
          </p:cNvPr>
          <p:cNvSpPr/>
          <p:nvPr/>
        </p:nvSpPr>
        <p:spPr>
          <a:xfrm rot="5400000">
            <a:off x="296703" y="3840465"/>
            <a:ext cx="2033462" cy="2441914"/>
          </a:xfrm>
          <a:prstGeom prst="corner">
            <a:avLst>
              <a:gd name="adj1" fmla="val 97084"/>
              <a:gd name="adj2" fmla="val 50000"/>
            </a:avLst>
          </a:prstGeom>
          <a:solidFill>
            <a:srgbClr val="DCE2EF">
              <a:alpha val="50195"/>
            </a:srgbClr>
          </a:solidFill>
          <a:ln>
            <a:noFill/>
          </a:ln>
          <a:effectLst>
            <a:outerShdw blurRad="50800" dist="25400" algn="bl" rotWithShape="0">
              <a:srgbClr val="000000">
                <a:alpha val="59998"/>
              </a:srgbClr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it-IT">
              <a:solidFill>
                <a:srgbClr val="FFFFFF"/>
              </a:solidFill>
              <a:latin typeface="Calibri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81319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371287AF-F63E-55B6-0CBD-5C3DE53782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5F66F2-C5ED-441B-A354-B80FD69D2F83}" type="slidenum">
              <a:rPr lang="it-IT" smtClean="0"/>
              <a:pPr/>
              <a:t>41</a:t>
            </a:fld>
            <a:endParaRPr lang="it-IT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8F5EA84F-26D6-BB5B-1500-4EA5CB926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Complichiamo l’esempio</a:t>
            </a: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0D17AB8D-A6C0-6621-C297-63E2F311D42A}"/>
              </a:ext>
            </a:extLst>
          </p:cNvPr>
          <p:cNvSpPr/>
          <p:nvPr/>
        </p:nvSpPr>
        <p:spPr>
          <a:xfrm>
            <a:off x="92274" y="1460649"/>
            <a:ext cx="3579643" cy="4992687"/>
          </a:xfrm>
          <a:prstGeom prst="rect">
            <a:avLst/>
          </a:prstGeom>
          <a:solidFill>
            <a:sysClr val="window" lastClr="FFFFFF"/>
          </a:solidFill>
          <a:ln w="19050" cap="rnd" cmpd="sng" algn="ctr">
            <a:solidFill>
              <a:srgbClr val="E19825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F6B26CD8-F0D8-5DE9-47A4-1AE539F743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4361" y="1491135"/>
            <a:ext cx="5052647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tabLst>
                <a:tab pos="720725" algn="l"/>
              </a:tabLst>
              <a:defRPr sz="2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  <a:tabLst>
                <a:tab pos="720725" algn="l"/>
              </a:tabLst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526DB0"/>
              </a:buClr>
              <a:buFont typeface="Arial" charset="0"/>
              <a:buChar char="•"/>
              <a:tabLst>
                <a:tab pos="720725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989AAC"/>
              </a:buClr>
              <a:buFont typeface="Arial" charset="0"/>
              <a:buChar char="•"/>
              <a:tabLst>
                <a:tab pos="720725" algn="l"/>
              </a:tabLst>
              <a:defRPr sz="1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DC5924"/>
              </a:buClr>
              <a:buFont typeface="Arial" charset="0"/>
              <a:buChar char="•"/>
              <a:tabLst>
                <a:tab pos="720725" algn="l"/>
              </a:tabLst>
              <a:defRPr sz="1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C5924"/>
              </a:buClr>
              <a:buFont typeface="Arial" charset="0"/>
              <a:buChar char="•"/>
              <a:tabLst>
                <a:tab pos="720725" algn="l"/>
              </a:tabLst>
              <a:defRPr sz="1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C5924"/>
              </a:buClr>
              <a:buFont typeface="Arial" charset="0"/>
              <a:buChar char="•"/>
              <a:tabLst>
                <a:tab pos="720725" algn="l"/>
              </a:tabLst>
              <a:defRPr sz="1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C5924"/>
              </a:buClr>
              <a:buFont typeface="Arial" charset="0"/>
              <a:buChar char="•"/>
              <a:tabLst>
                <a:tab pos="720725" algn="l"/>
              </a:tabLst>
              <a:defRPr sz="1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C5924"/>
              </a:buClr>
              <a:buFont typeface="Arial" charset="0"/>
              <a:buChar char="•"/>
              <a:tabLst>
                <a:tab pos="720725" algn="l"/>
              </a:tabLst>
              <a:defRPr sz="1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albums.stream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()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    .filter(album -&gt;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album.getYear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() &lt; 2000)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    .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flatMap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(album -&gt; 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      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album.getSongs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().stream().filter(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	 s -&gt;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s.startsWith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("D")))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    .distinct()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    .sorted()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    .limit(10)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    .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forEach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(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System.out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::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println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);</a:t>
            </a:r>
            <a:endParaRPr kumimoji="0" lang="it-IT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A63074E3-6597-D937-CF9E-924A07706A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24544" y="1556792"/>
            <a:ext cx="4464496" cy="4278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tabLst>
                <a:tab pos="720725" algn="l"/>
              </a:tabLst>
              <a:defRPr sz="2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  <a:tabLst>
                <a:tab pos="720725" algn="l"/>
              </a:tabLst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526DB0"/>
              </a:buClr>
              <a:buFont typeface="Arial" charset="0"/>
              <a:buChar char="•"/>
              <a:tabLst>
                <a:tab pos="720725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989AAC"/>
              </a:buClr>
              <a:buFont typeface="Arial" charset="0"/>
              <a:buChar char="•"/>
              <a:tabLst>
                <a:tab pos="720725" algn="l"/>
              </a:tabLst>
              <a:defRPr sz="1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DC5924"/>
              </a:buClr>
              <a:buFont typeface="Arial" charset="0"/>
              <a:buChar char="•"/>
              <a:tabLst>
                <a:tab pos="720725" algn="l"/>
              </a:tabLst>
              <a:defRPr sz="1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C5924"/>
              </a:buClr>
              <a:buFont typeface="Arial" charset="0"/>
              <a:buChar char="•"/>
              <a:tabLst>
                <a:tab pos="720725" algn="l"/>
              </a:tabLst>
              <a:defRPr sz="1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C5924"/>
              </a:buClr>
              <a:buFont typeface="Arial" charset="0"/>
              <a:buChar char="•"/>
              <a:tabLst>
                <a:tab pos="720725" algn="l"/>
              </a:tabLst>
              <a:defRPr sz="1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C5924"/>
              </a:buClr>
              <a:buFont typeface="Arial" charset="0"/>
              <a:buChar char="•"/>
              <a:tabLst>
                <a:tab pos="720725" algn="l"/>
              </a:tabLst>
              <a:defRPr sz="1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C5924"/>
              </a:buClr>
              <a:buFont typeface="Arial" charset="0"/>
              <a:buChar char="•"/>
              <a:tabLst>
                <a:tab pos="720725" algn="l"/>
              </a:tabLst>
              <a:defRPr sz="1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	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 int limit = 10;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	Set&lt;String&gt; songs = new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TreeSet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&lt;&gt;();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	for (Album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album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 : albums) {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	   if (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album.getYear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() &lt; 2000) {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	      for (String song :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album.getSongs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()) {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	         if (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song.startsWith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("D"))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	           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songs.add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(song);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	      }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	   }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	}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	int temp = 0;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	for (String s : songs) {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	  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System.out.println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(s);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	   temp++;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	   if (temp == limit)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	      break;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	}</a:t>
            </a:r>
            <a:endParaRPr kumimoji="0" lang="it-IT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FBF0DE70-A6C0-371F-65EE-4F6E9C721D51}"/>
              </a:ext>
            </a:extLst>
          </p:cNvPr>
          <p:cNvSpPr/>
          <p:nvPr/>
        </p:nvSpPr>
        <p:spPr>
          <a:xfrm>
            <a:off x="3779912" y="1484784"/>
            <a:ext cx="5097096" cy="3576638"/>
          </a:xfrm>
          <a:prstGeom prst="rect">
            <a:avLst/>
          </a:prstGeom>
          <a:noFill/>
          <a:ln w="19050" cap="rnd" cmpd="sng" algn="ctr">
            <a:solidFill>
              <a:srgbClr val="B27D49">
                <a:lumMod val="75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26033E58-10FF-DAE3-7649-F7DE109196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4593" y="4238252"/>
            <a:ext cx="36036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526DB0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989AAC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DC5924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C5924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C5924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C5924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C5924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ＭＳ Ｐゴシック" charset="-128"/>
              </a:rPr>
              <a:t>Codice con flussi e 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ＭＳ Ｐゴシック" charset="-128"/>
              </a:rPr>
              <a:t>operazioni aggregate</a:t>
            </a: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charset="0"/>
              <a:ea typeface="ＭＳ Ｐゴシック" charset="-128"/>
            </a:endParaRPr>
          </a:p>
        </p:txBody>
      </p:sp>
      <p:pic>
        <p:nvPicPr>
          <p:cNvPr id="9" name="Picture 7">
            <a:extLst>
              <a:ext uri="{FF2B5EF4-FFF2-40B4-BE49-F238E27FC236}">
                <a16:creationId xmlns:a16="http://schemas.microsoft.com/office/drawing/2014/main" id="{1C8F2578-6D0E-4233-7240-81CD016E68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5137250"/>
            <a:ext cx="1625600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ular Callout 13">
            <a:extLst>
              <a:ext uri="{FF2B5EF4-FFF2-40B4-BE49-F238E27FC236}">
                <a16:creationId xmlns:a16="http://schemas.microsoft.com/office/drawing/2014/main" id="{DD86E26C-F829-38E6-3561-BA5698830AAF}"/>
              </a:ext>
            </a:extLst>
          </p:cNvPr>
          <p:cNvSpPr/>
          <p:nvPr/>
        </p:nvSpPr>
        <p:spPr>
          <a:xfrm>
            <a:off x="4853782" y="5137251"/>
            <a:ext cx="2022475" cy="873125"/>
          </a:xfrm>
          <a:prstGeom prst="wedgeRectCallout">
            <a:avLst>
              <a:gd name="adj1" fmla="val 61816"/>
              <a:gd name="adj2" fmla="val -15763"/>
            </a:avLst>
          </a:prstGeom>
          <a:gradFill rotWithShape="1">
            <a:gsLst>
              <a:gs pos="0">
                <a:srgbClr val="B27D49">
                  <a:tint val="65000"/>
                  <a:lumMod val="110000"/>
                </a:srgbClr>
              </a:gs>
              <a:gs pos="88000">
                <a:srgbClr val="B27D49">
                  <a:tint val="90000"/>
                </a:srgbClr>
              </a:gs>
            </a:gsLst>
            <a:lin ang="5400000" scaled="0"/>
          </a:gradFill>
          <a:ln w="12700" cap="rnd" cmpd="sng" algn="ctr">
            <a:solidFill>
              <a:srgbClr val="B27D49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just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Vediamo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le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righe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modificate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26C8A6-929F-B68B-32D3-C18BFAF909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734" y="1844824"/>
            <a:ext cx="3542183" cy="315912"/>
          </a:xfrm>
          <a:prstGeom prst="rect">
            <a:avLst/>
          </a:prstGeom>
          <a:solidFill>
            <a:srgbClr val="DCE2EF">
              <a:alpha val="50195"/>
            </a:srgbClr>
          </a:solidFill>
          <a:ln>
            <a:noFill/>
          </a:ln>
          <a:effectLst>
            <a:outerShdw blurRad="50800" dist="25400" algn="bl" rotWithShape="0">
              <a:srgbClr val="000000">
                <a:alpha val="59998"/>
              </a:srgbClr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ＭＳ Ｐゴシック" charset="-128"/>
            </a:endParaRPr>
          </a:p>
        </p:txBody>
      </p:sp>
      <p:sp>
        <p:nvSpPr>
          <p:cNvPr id="6" name="Rectangle 15">
            <a:extLst>
              <a:ext uri="{FF2B5EF4-FFF2-40B4-BE49-F238E27FC236}">
                <a16:creationId xmlns:a16="http://schemas.microsoft.com/office/drawing/2014/main" id="{5B0F420D-BF57-0C27-22AD-CEA8EE8259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172" y="2517248"/>
            <a:ext cx="3307724" cy="1235075"/>
          </a:xfrm>
          <a:prstGeom prst="rect">
            <a:avLst/>
          </a:prstGeom>
          <a:solidFill>
            <a:srgbClr val="DCE2EF">
              <a:alpha val="50195"/>
            </a:srgbClr>
          </a:solidFill>
          <a:ln>
            <a:noFill/>
          </a:ln>
          <a:effectLst>
            <a:outerShdw blurRad="50800" dist="25400" algn="bl" rotWithShape="0">
              <a:srgbClr val="000000">
                <a:alpha val="59998"/>
              </a:srgbClr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ＭＳ Ｐゴシック" charset="-128"/>
            </a:endParaRPr>
          </a:p>
        </p:txBody>
      </p:sp>
      <p:sp>
        <p:nvSpPr>
          <p:cNvPr id="13" name="Forma a L 12">
            <a:extLst>
              <a:ext uri="{FF2B5EF4-FFF2-40B4-BE49-F238E27FC236}">
                <a16:creationId xmlns:a16="http://schemas.microsoft.com/office/drawing/2014/main" id="{0946D194-AA80-7BAD-870D-46839200FEE1}"/>
              </a:ext>
            </a:extLst>
          </p:cNvPr>
          <p:cNvSpPr/>
          <p:nvPr/>
        </p:nvSpPr>
        <p:spPr>
          <a:xfrm rot="5400000">
            <a:off x="296703" y="3840465"/>
            <a:ext cx="2033462" cy="2441914"/>
          </a:xfrm>
          <a:prstGeom prst="corner">
            <a:avLst>
              <a:gd name="adj1" fmla="val 97084"/>
              <a:gd name="adj2" fmla="val 50000"/>
            </a:avLst>
          </a:prstGeom>
          <a:solidFill>
            <a:srgbClr val="DCE2EF">
              <a:alpha val="50195"/>
            </a:srgbClr>
          </a:solidFill>
          <a:ln>
            <a:noFill/>
          </a:ln>
          <a:effectLst>
            <a:outerShdw blurRad="50800" dist="25400" algn="bl" rotWithShape="0">
              <a:srgbClr val="000000">
                <a:alpha val="59998"/>
              </a:srgbClr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it-IT">
              <a:solidFill>
                <a:srgbClr val="FFFFFF"/>
              </a:solidFill>
              <a:latin typeface="Calibri" charset="0"/>
              <a:ea typeface="ＭＳ Ｐゴシック" charset="-128"/>
            </a:endParaRPr>
          </a:p>
        </p:txBody>
      </p:sp>
      <p:sp>
        <p:nvSpPr>
          <p:cNvPr id="14" name="Rectangle 17">
            <a:extLst>
              <a:ext uri="{FF2B5EF4-FFF2-40B4-BE49-F238E27FC236}">
                <a16:creationId xmlns:a16="http://schemas.microsoft.com/office/drawing/2014/main" id="{A9527868-67DF-3BB6-041F-B55B5D3225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3626" y="2040223"/>
            <a:ext cx="3421379" cy="956729"/>
          </a:xfrm>
          <a:prstGeom prst="rect">
            <a:avLst/>
          </a:prstGeom>
          <a:solidFill>
            <a:srgbClr val="F0F0E9">
              <a:alpha val="50195"/>
            </a:srgbClr>
          </a:solidFill>
          <a:ln>
            <a:noFill/>
          </a:ln>
          <a:effectLst>
            <a:outerShdw blurRad="50800" dist="25400" algn="bl" rotWithShape="0">
              <a:srgbClr val="000000">
                <a:alpha val="59998"/>
              </a:srgbClr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eaLnBrk="1" hangingPunct="1">
              <a:defRPr/>
            </a:pPr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32889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331607B3-DE24-F266-763B-1742E5B7E0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5F66F2-C5ED-441B-A354-B80FD69D2F83}" type="slidenum">
              <a:rPr lang="it-IT" smtClean="0"/>
              <a:pPr/>
              <a:t>42</a:t>
            </a:fld>
            <a:endParaRPr lang="it-IT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CC9D29E1-59EB-2F96-4753-4BA3C5F88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BA30BEF-39B6-8530-7405-2ED90D72B5C8}"/>
              </a:ext>
            </a:extLst>
          </p:cNvPr>
          <p:cNvSpPr txBox="1">
            <a:spLocks/>
          </p:cNvSpPr>
          <p:nvPr/>
        </p:nvSpPr>
        <p:spPr>
          <a:xfrm>
            <a:off x="395536" y="1484784"/>
            <a:ext cx="8596668" cy="51251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it-IT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Consideriamo il caso di dover implementare una </a:t>
            </a:r>
            <a:r>
              <a:rPr kumimoji="0" lang="it-IT" altLang="en-US" sz="2000" b="0" i="0" u="sng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funzione che stampa i membri maschili </a:t>
            </a:r>
            <a:r>
              <a:rPr kumimoji="0" lang="it-IT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contenuti nella raccolta di tipo List&lt;Person&gt;.</a:t>
            </a:r>
          </a:p>
          <a:p>
            <a:pPr marL="714375" marR="0" lvl="0" indent="-341313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it-IT" altLang="en-US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Soluzione con ciclo for-each	</a:t>
            </a:r>
          </a:p>
          <a:p>
            <a:pPr marL="714375" marR="0" lvl="0" indent="-341313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it-IT" altLang="en-US" sz="2000" b="1" i="0" u="none" strike="noStrike" kern="1200" cap="none" spc="0" normalizeH="0" baseline="0" noProof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714375" marR="0" lvl="0" indent="-341313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it-IT" altLang="en-US" sz="2000" b="1" i="0" u="none" strike="noStrike" kern="1200" cap="none" spc="0" normalizeH="0" baseline="0" noProof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714375" marR="0" lvl="0" indent="-341313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it-IT" altLang="en-US" sz="2000" b="1" i="0" u="none" strike="noStrike" kern="1200" cap="none" spc="0" normalizeH="0" baseline="0" noProof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714375" marR="0" lvl="0" indent="-341313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endParaRPr kumimoji="0" lang="it-IT" altLang="en-US" sz="2000" b="1" i="0" u="none" strike="noStrike" kern="1200" cap="none" spc="0" normalizeH="0" baseline="0" noProof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714375" marR="0" lvl="0" indent="-341313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it-IT" altLang="en-US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Soluzione con operazioni aggregate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it-IT" altLang="en-US" sz="2000" b="0" i="0" u="none" strike="noStrike" kern="1200" cap="none" spc="0" normalizeH="0" baseline="0" noProof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it-IT" altLang="en-US" sz="2000" b="0" i="0" u="none" strike="noStrike" kern="1200" cap="none" spc="0" normalizeH="0" baseline="0" noProof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it-IT" alt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D860BA8-6C2B-9090-F11F-DE077AE4C0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8730" y="2708920"/>
            <a:ext cx="76200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526DB0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989AAC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DC5924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C5924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C5924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C5924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C5924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defTabSz="457200" eaLnBrk="1" fontAlgn="auto" hangingPunct="1">
              <a:spcBef>
                <a:spcPct val="0"/>
              </a:spcBef>
              <a:spcAft>
                <a:spcPts val="0"/>
              </a:spcAft>
              <a:buClrTx/>
              <a:buFontTx/>
              <a:buNone/>
            </a:pPr>
            <a:r>
              <a:rPr lang="en-US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for (Person p : roster) {</a:t>
            </a:r>
          </a:p>
          <a:p>
            <a:pPr defTabSz="457200" eaLnBrk="1" fontAlgn="auto" hangingPunct="1">
              <a:spcBef>
                <a:spcPct val="0"/>
              </a:spcBef>
              <a:spcAft>
                <a:spcPts val="0"/>
              </a:spcAft>
              <a:buClrTx/>
              <a:buFontTx/>
              <a:buNone/>
            </a:pPr>
            <a:r>
              <a:rPr lang="en-US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    if (</a:t>
            </a:r>
            <a:r>
              <a:rPr lang="en-US" alt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p.getGender</a:t>
            </a:r>
            <a:r>
              <a:rPr lang="en-US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() == </a:t>
            </a:r>
            <a:r>
              <a:rPr lang="en-US" alt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Person.Sex.MALE</a:t>
            </a:r>
            <a:r>
              <a:rPr lang="en-US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) { </a:t>
            </a:r>
          </a:p>
          <a:p>
            <a:pPr defTabSz="457200" eaLnBrk="1" fontAlgn="auto" hangingPunct="1">
              <a:spcBef>
                <a:spcPct val="0"/>
              </a:spcBef>
              <a:spcAft>
                <a:spcPts val="0"/>
              </a:spcAft>
              <a:buClrTx/>
              <a:buFontTx/>
              <a:buNone/>
            </a:pPr>
            <a:r>
              <a:rPr lang="en-US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    	</a:t>
            </a:r>
            <a:r>
              <a:rPr lang="en-US" alt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System.out.println</a:t>
            </a:r>
            <a:r>
              <a:rPr lang="en-US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(</a:t>
            </a:r>
            <a:r>
              <a:rPr lang="en-US" alt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p.getName</a:t>
            </a:r>
            <a:r>
              <a:rPr lang="en-US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());    }</a:t>
            </a:r>
          </a:p>
          <a:p>
            <a:pPr defTabSz="457200" eaLnBrk="1" fontAlgn="auto" hangingPunct="1">
              <a:spcBef>
                <a:spcPct val="0"/>
              </a:spcBef>
              <a:spcAft>
                <a:spcPts val="0"/>
              </a:spcAft>
              <a:buClrTx/>
              <a:buFontTx/>
              <a:buNone/>
            </a:pPr>
            <a:r>
              <a:rPr lang="en-US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}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A96E9DD5-1D5F-EDD0-4BDF-CA22E935F7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8730" y="4855803"/>
            <a:ext cx="7620000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526DB0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989AAC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DC5924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C5924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C5924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C5924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C5924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defTabSz="457200" eaLnBrk="1" fontAlgn="auto" hangingPunct="1">
              <a:spcBef>
                <a:spcPct val="0"/>
              </a:spcBef>
              <a:spcAft>
                <a:spcPts val="0"/>
              </a:spcAft>
              <a:buClrTx/>
              <a:buFont typeface="Arial" charset="0"/>
              <a:buNone/>
            </a:pPr>
            <a:r>
              <a:rPr lang="en-US" alt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roster.stream</a:t>
            </a:r>
            <a:r>
              <a:rPr lang="en-US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()</a:t>
            </a:r>
          </a:p>
          <a:p>
            <a:pPr defTabSz="457200" eaLnBrk="1" fontAlgn="auto" hangingPunct="1">
              <a:spcBef>
                <a:spcPct val="0"/>
              </a:spcBef>
              <a:spcAft>
                <a:spcPts val="0"/>
              </a:spcAft>
              <a:buClrTx/>
              <a:buFont typeface="Arial" charset="0"/>
              <a:buNone/>
            </a:pPr>
            <a:r>
              <a:rPr lang="en-US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    .filter(e -&gt; </a:t>
            </a:r>
            <a:r>
              <a:rPr lang="en-US" alt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e.getGender</a:t>
            </a:r>
            <a:r>
              <a:rPr lang="en-US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() == </a:t>
            </a:r>
            <a:r>
              <a:rPr lang="en-US" alt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Person.Sex.MALE</a:t>
            </a:r>
            <a:r>
              <a:rPr lang="en-US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)</a:t>
            </a:r>
          </a:p>
          <a:p>
            <a:pPr defTabSz="457200" eaLnBrk="1" fontAlgn="auto" hangingPunct="1">
              <a:spcBef>
                <a:spcPct val="0"/>
              </a:spcBef>
              <a:spcAft>
                <a:spcPts val="0"/>
              </a:spcAft>
              <a:buClrTx/>
              <a:buFont typeface="Arial" charset="0"/>
              <a:buNone/>
            </a:pPr>
            <a:r>
              <a:rPr lang="en-US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    .</a:t>
            </a:r>
            <a:r>
              <a:rPr lang="en-US" alt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forEach</a:t>
            </a:r>
            <a:r>
              <a:rPr lang="en-US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(e -&gt; </a:t>
            </a:r>
            <a:r>
              <a:rPr lang="en-US" alt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System.out.println</a:t>
            </a:r>
            <a:r>
              <a:rPr lang="en-US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(</a:t>
            </a:r>
            <a:r>
              <a:rPr lang="en-US" alt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e.getName</a:t>
            </a:r>
            <a:r>
              <a:rPr lang="en-US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()));</a:t>
            </a:r>
          </a:p>
        </p:txBody>
      </p:sp>
    </p:spTree>
    <p:extLst>
      <p:ext uri="{BB962C8B-B14F-4D97-AF65-F5344CB8AC3E}">
        <p14:creationId xmlns:p14="http://schemas.microsoft.com/office/powerpoint/2010/main" val="16501666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331607B3-DE24-F266-763B-1742E5B7E0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5F66F2-C5ED-441B-A354-B80FD69D2F83}" type="slidenum">
              <a:rPr lang="it-IT" smtClean="0"/>
              <a:pPr/>
              <a:t>43</a:t>
            </a:fld>
            <a:endParaRPr lang="it-IT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CC9D29E1-59EB-2F96-4753-4BA3C5F88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BA30BEF-39B6-8530-7405-2ED90D72B5C8}"/>
              </a:ext>
            </a:extLst>
          </p:cNvPr>
          <p:cNvSpPr txBox="1">
            <a:spLocks/>
          </p:cNvSpPr>
          <p:nvPr/>
        </p:nvSpPr>
        <p:spPr>
          <a:xfrm>
            <a:off x="395536" y="1484784"/>
            <a:ext cx="8596668" cy="51251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it-IT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Consideriamo il caso di dover implementare una </a:t>
            </a:r>
            <a:r>
              <a:rPr kumimoji="0" lang="it-IT" altLang="en-US" sz="2000" b="0" i="0" u="sng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funzione che stampa i membri maschili </a:t>
            </a:r>
            <a:r>
              <a:rPr kumimoji="0" lang="it-IT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contenuti nella raccolta di tipo List&lt;Person&gt;.</a:t>
            </a:r>
          </a:p>
          <a:p>
            <a:pPr marL="714375" marR="0" lvl="0" indent="-341313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it-IT" altLang="en-US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Soluzione con ciclo for-each	</a:t>
            </a:r>
          </a:p>
          <a:p>
            <a:pPr marL="714375" marR="0" lvl="0" indent="-341313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it-IT" altLang="en-US" sz="2000" b="1" i="0" u="none" strike="noStrike" kern="1200" cap="none" spc="0" normalizeH="0" baseline="0" noProof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714375" marR="0" lvl="0" indent="-341313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it-IT" altLang="en-US" sz="2000" b="1" i="0" u="none" strike="noStrike" kern="1200" cap="none" spc="0" normalizeH="0" baseline="0" noProof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714375" marR="0" lvl="0" indent="-341313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it-IT" altLang="en-US" sz="2000" b="1" i="0" u="none" strike="noStrike" kern="1200" cap="none" spc="0" normalizeH="0" baseline="0" noProof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714375" marR="0" lvl="0" indent="-341313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endParaRPr kumimoji="0" lang="it-IT" altLang="en-US" sz="2000" b="1" i="0" u="none" strike="noStrike" kern="1200" cap="none" spc="0" normalizeH="0" baseline="0" noProof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714375" marR="0" lvl="0" indent="-341313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it-IT" altLang="en-US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Soluzione con operazioni aggregate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it-IT" altLang="en-US" sz="2000" b="0" i="0" u="none" strike="noStrike" kern="1200" cap="none" spc="0" normalizeH="0" baseline="0" noProof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it-IT" altLang="en-US" sz="2000" b="0" i="0" u="none" strike="noStrike" kern="1200" cap="none" spc="0" normalizeH="0" baseline="0" noProof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it-IT" alt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D860BA8-6C2B-9090-F11F-DE077AE4C0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8730" y="2708920"/>
            <a:ext cx="76200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526DB0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989AAC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DC5924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C5924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C5924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C5924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C5924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defTabSz="457200" eaLnBrk="1" fontAlgn="auto" hangingPunct="1">
              <a:spcBef>
                <a:spcPct val="0"/>
              </a:spcBef>
              <a:spcAft>
                <a:spcPts val="0"/>
              </a:spcAft>
              <a:buClrTx/>
              <a:buFontTx/>
              <a:buNone/>
            </a:pPr>
            <a:r>
              <a:rPr lang="en-US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for (Person p : roster) {</a:t>
            </a:r>
          </a:p>
          <a:p>
            <a:pPr defTabSz="457200" eaLnBrk="1" fontAlgn="auto" hangingPunct="1">
              <a:spcBef>
                <a:spcPct val="0"/>
              </a:spcBef>
              <a:spcAft>
                <a:spcPts val="0"/>
              </a:spcAft>
              <a:buClrTx/>
              <a:buFontTx/>
              <a:buNone/>
            </a:pPr>
            <a:r>
              <a:rPr lang="en-US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    if (</a:t>
            </a:r>
            <a:r>
              <a:rPr lang="en-US" alt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p.getGender</a:t>
            </a:r>
            <a:r>
              <a:rPr lang="en-US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() == </a:t>
            </a:r>
            <a:r>
              <a:rPr lang="en-US" alt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Person.Sex.MALE</a:t>
            </a:r>
            <a:r>
              <a:rPr lang="en-US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) { </a:t>
            </a:r>
          </a:p>
          <a:p>
            <a:pPr defTabSz="457200" eaLnBrk="1" fontAlgn="auto" hangingPunct="1">
              <a:spcBef>
                <a:spcPct val="0"/>
              </a:spcBef>
              <a:spcAft>
                <a:spcPts val="0"/>
              </a:spcAft>
              <a:buClrTx/>
              <a:buFontTx/>
              <a:buNone/>
            </a:pPr>
            <a:r>
              <a:rPr lang="en-US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    	</a:t>
            </a:r>
            <a:r>
              <a:rPr lang="en-US" alt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System.out.println</a:t>
            </a:r>
            <a:r>
              <a:rPr lang="en-US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(</a:t>
            </a:r>
            <a:r>
              <a:rPr lang="en-US" alt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p.getName</a:t>
            </a:r>
            <a:r>
              <a:rPr lang="en-US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());    }</a:t>
            </a:r>
          </a:p>
          <a:p>
            <a:pPr defTabSz="457200" eaLnBrk="1" fontAlgn="auto" hangingPunct="1">
              <a:spcBef>
                <a:spcPct val="0"/>
              </a:spcBef>
              <a:spcAft>
                <a:spcPts val="0"/>
              </a:spcAft>
              <a:buClrTx/>
              <a:buFontTx/>
              <a:buNone/>
            </a:pPr>
            <a:r>
              <a:rPr lang="en-US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}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A96E9DD5-1D5F-EDD0-4BDF-CA22E935F7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8730" y="4855803"/>
            <a:ext cx="7620000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526DB0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989AAC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DC5924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C5924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C5924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C5924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C5924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defTabSz="457200" eaLnBrk="1" fontAlgn="auto" hangingPunct="1">
              <a:spcBef>
                <a:spcPct val="0"/>
              </a:spcBef>
              <a:spcAft>
                <a:spcPts val="0"/>
              </a:spcAft>
              <a:buClrTx/>
              <a:buFont typeface="Arial" charset="0"/>
              <a:buNone/>
            </a:pPr>
            <a:r>
              <a:rPr lang="en-US" alt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roster.stream</a:t>
            </a:r>
            <a:r>
              <a:rPr lang="en-US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()</a:t>
            </a:r>
          </a:p>
          <a:p>
            <a:pPr defTabSz="457200" eaLnBrk="1" fontAlgn="auto" hangingPunct="1">
              <a:spcBef>
                <a:spcPct val="0"/>
              </a:spcBef>
              <a:spcAft>
                <a:spcPts val="0"/>
              </a:spcAft>
              <a:buClrTx/>
              <a:buFont typeface="Arial" charset="0"/>
              <a:buNone/>
            </a:pPr>
            <a:r>
              <a:rPr lang="en-US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    .filter(e -&gt; </a:t>
            </a:r>
            <a:r>
              <a:rPr lang="en-US" alt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e.getGender</a:t>
            </a:r>
            <a:r>
              <a:rPr lang="en-US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() == </a:t>
            </a:r>
            <a:r>
              <a:rPr lang="en-US" alt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Person.Sex.MALE</a:t>
            </a:r>
            <a:r>
              <a:rPr lang="en-US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)</a:t>
            </a:r>
          </a:p>
          <a:p>
            <a:pPr defTabSz="457200" eaLnBrk="1" fontAlgn="auto" hangingPunct="1">
              <a:spcBef>
                <a:spcPct val="0"/>
              </a:spcBef>
              <a:spcAft>
                <a:spcPts val="0"/>
              </a:spcAft>
              <a:buClrTx/>
              <a:buFont typeface="Arial" charset="0"/>
              <a:buNone/>
            </a:pPr>
            <a:r>
              <a:rPr lang="en-US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    .</a:t>
            </a:r>
            <a:r>
              <a:rPr lang="en-US" alt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forEach</a:t>
            </a:r>
            <a:r>
              <a:rPr lang="en-US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(e -&gt; </a:t>
            </a:r>
            <a:r>
              <a:rPr lang="en-US" alt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System.out.println</a:t>
            </a:r>
            <a:r>
              <a:rPr lang="en-US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(</a:t>
            </a:r>
            <a:r>
              <a:rPr lang="en-US" alt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e.getName</a:t>
            </a:r>
            <a:r>
              <a:rPr lang="en-US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()));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CA0B2F2C-5563-6D32-D206-5296C8D1C77F}"/>
              </a:ext>
            </a:extLst>
          </p:cNvPr>
          <p:cNvSpPr/>
          <p:nvPr/>
        </p:nvSpPr>
        <p:spPr>
          <a:xfrm>
            <a:off x="5940153" y="2503160"/>
            <a:ext cx="2989566" cy="2106191"/>
          </a:xfrm>
          <a:prstGeom prst="rect">
            <a:avLst/>
          </a:prstGeom>
          <a:gradFill rotWithShape="1">
            <a:gsLst>
              <a:gs pos="0">
                <a:srgbClr val="D55816">
                  <a:tint val="65000"/>
                  <a:lumMod val="110000"/>
                </a:srgbClr>
              </a:gs>
              <a:gs pos="88000">
                <a:srgbClr val="D55816">
                  <a:tint val="90000"/>
                </a:srgbClr>
              </a:gs>
            </a:gsLst>
            <a:lin ang="5400000" scaled="0"/>
          </a:gradFill>
          <a:ln w="12700" cap="rnd" cmpd="sng" algn="ctr">
            <a:solidFill>
              <a:srgbClr val="D55816"/>
            </a:solidFill>
            <a:prstDash val="solid"/>
          </a:ln>
          <a:effectLst/>
        </p:spPr>
        <p:txBody>
          <a:bodyPr anchor="ctr"/>
          <a:lstStyle>
            <a:lvl1pPr eaLnBrk="0" hangingPunct="0"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just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20725" algn="l"/>
              </a:tabLst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Il </a:t>
            </a:r>
            <a:r>
              <a:rPr kumimoji="0" lang="en-US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codice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 </a:t>
            </a:r>
            <a:r>
              <a:rPr kumimoji="0" lang="en-US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indica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 </a:t>
            </a:r>
            <a:r>
              <a:rPr kumimoji="0" lang="en-US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allo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 stream </a:t>
            </a:r>
            <a:r>
              <a:rPr kumimoji="0" lang="en-US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cosa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 fare, non come </a:t>
            </a:r>
            <a:r>
              <a:rPr kumimoji="0" lang="en-US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farlo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, di </a:t>
            </a:r>
            <a:r>
              <a:rPr kumimoji="0" lang="en-US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conseguenza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 </a:t>
            </a:r>
            <a:r>
              <a:rPr kumimoji="0" lang="en-US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si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 ha </a:t>
            </a:r>
            <a:r>
              <a:rPr kumimoji="0" lang="en-US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qualcosa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 </a:t>
            </a:r>
            <a:r>
              <a:rPr kumimoji="0" lang="en-US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più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 simile al </a:t>
            </a:r>
            <a:r>
              <a:rPr kumimoji="0" lang="en-US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problema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 di </a:t>
            </a:r>
            <a:r>
              <a:rPr kumimoji="0" lang="en-US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partenza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, </a:t>
            </a:r>
            <a:r>
              <a:rPr kumimoji="0" lang="en-US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piuttosto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 </a:t>
            </a:r>
            <a:r>
              <a:rPr kumimoji="0" lang="en-US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che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 a </a:t>
            </a:r>
            <a:r>
              <a:rPr kumimoji="0" lang="en-US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una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 </a:t>
            </a:r>
            <a:r>
              <a:rPr kumimoji="0" lang="en-US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procedura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 per </a:t>
            </a:r>
            <a:r>
              <a:rPr kumimoji="0" lang="en-US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risolverlo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. </a:t>
            </a:r>
            <a:r>
              <a:rPr kumimoji="0" lang="en-US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È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 </a:t>
            </a:r>
            <a:r>
              <a:rPr kumimoji="0" lang="en-US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più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 </a:t>
            </a:r>
            <a:r>
              <a:rPr kumimoji="0" lang="en-US" altLang="en-US" sz="1600" b="0" i="0" u="sng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semplice</a:t>
            </a:r>
            <a:r>
              <a:rPr kumimoji="0" lang="en-US" altLang="en-US" sz="16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 da </a:t>
            </a:r>
            <a:r>
              <a:rPr kumimoji="0" lang="en-US" altLang="en-US" sz="1600" b="0" i="0" u="sng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leggere</a:t>
            </a:r>
            <a:r>
              <a:rPr kumimoji="0" lang="en-US" altLang="en-US" sz="16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 </a:t>
            </a:r>
            <a:r>
              <a:rPr kumimoji="0" lang="en-US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perché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 non ci </a:t>
            </a:r>
            <a:r>
              <a:rPr kumimoji="0" lang="en-US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sono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 </a:t>
            </a:r>
            <a:r>
              <a:rPr kumimoji="0" lang="en-US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variabili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 </a:t>
            </a:r>
            <a:r>
              <a:rPr kumimoji="0" lang="en-US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intermedie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, </a:t>
            </a:r>
            <a:r>
              <a:rPr kumimoji="0" lang="en-US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nè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 </a:t>
            </a:r>
            <a:r>
              <a:rPr kumimoji="0" lang="en-US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cicli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3378391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331607B3-DE24-F266-763B-1742E5B7E0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5F66F2-C5ED-441B-A354-B80FD69D2F83}" type="slidenum">
              <a:rPr lang="it-IT" smtClean="0"/>
              <a:pPr/>
              <a:t>44</a:t>
            </a:fld>
            <a:endParaRPr lang="it-IT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CC9D29E1-59EB-2F96-4753-4BA3C5F88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Pipeline e Stream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BA30BEF-39B6-8530-7405-2ED90D72B5C8}"/>
              </a:ext>
            </a:extLst>
          </p:cNvPr>
          <p:cNvSpPr txBox="1">
            <a:spLocks/>
          </p:cNvSpPr>
          <p:nvPr/>
        </p:nvSpPr>
        <p:spPr>
          <a:xfrm>
            <a:off x="395536" y="1484784"/>
            <a:ext cx="8596668" cy="51251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Consideriamo il caso di dover implementare una </a:t>
            </a:r>
            <a:r>
              <a:rPr kumimoji="0" lang="it-IT" altLang="en-US" sz="20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funzione che stampa i membri maschili 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contenuti nella raccolta di tipo List&lt;</a:t>
            </a: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Person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&gt;.</a:t>
            </a:r>
          </a:p>
          <a:p>
            <a:pPr marL="714375" marR="0" lvl="0" indent="-341313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it-IT" alt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Soluzione con ciclo for-</a:t>
            </a:r>
            <a:r>
              <a:rPr kumimoji="0" lang="it-IT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each</a:t>
            </a:r>
            <a:r>
              <a:rPr kumimoji="0" lang="it-IT" alt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</a:p>
          <a:p>
            <a:pPr marL="714375" marR="0" lvl="0" indent="-341313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it-IT" altLang="en-US" sz="2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714375" marR="0" lvl="0" indent="-341313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it-IT" altLang="en-US" sz="2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714375" marR="0" lvl="0" indent="-341313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it-IT" altLang="en-US" sz="2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714375" marR="0" lvl="0" indent="-341313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endParaRPr kumimoji="0" lang="it-IT" altLang="en-US" sz="2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714375" marR="0" lvl="0" indent="-341313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it-IT" alt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Soluzione con operazioni aggregate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it-IT" alt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it-IT" alt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it-IT" alt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D860BA8-6C2B-9090-F11F-DE077AE4C0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8730" y="2708920"/>
            <a:ext cx="76200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526DB0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989AAC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DC5924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C5924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C5924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C5924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C5924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defTabSz="457200" eaLnBrk="1" fontAlgn="auto" hangingPunct="1">
              <a:spcBef>
                <a:spcPct val="0"/>
              </a:spcBef>
              <a:spcAft>
                <a:spcPts val="0"/>
              </a:spcAft>
              <a:buClrTx/>
              <a:buFontTx/>
              <a:buNone/>
            </a:pPr>
            <a:r>
              <a:rPr lang="en-US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for (Person p : roster) {</a:t>
            </a:r>
          </a:p>
          <a:p>
            <a:pPr defTabSz="457200" eaLnBrk="1" fontAlgn="auto" hangingPunct="1">
              <a:spcBef>
                <a:spcPct val="0"/>
              </a:spcBef>
              <a:spcAft>
                <a:spcPts val="0"/>
              </a:spcAft>
              <a:buClrTx/>
              <a:buFontTx/>
              <a:buNone/>
            </a:pPr>
            <a:r>
              <a:rPr lang="en-US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    if (</a:t>
            </a:r>
            <a:r>
              <a:rPr lang="en-US" alt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p.getGender</a:t>
            </a:r>
            <a:r>
              <a:rPr lang="en-US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() == </a:t>
            </a:r>
            <a:r>
              <a:rPr lang="en-US" alt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Person.Sex.MALE</a:t>
            </a:r>
            <a:r>
              <a:rPr lang="en-US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) { </a:t>
            </a:r>
          </a:p>
          <a:p>
            <a:pPr defTabSz="457200" eaLnBrk="1" fontAlgn="auto" hangingPunct="1">
              <a:spcBef>
                <a:spcPct val="0"/>
              </a:spcBef>
              <a:spcAft>
                <a:spcPts val="0"/>
              </a:spcAft>
              <a:buClrTx/>
              <a:buFontTx/>
              <a:buNone/>
            </a:pPr>
            <a:r>
              <a:rPr lang="en-US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    	</a:t>
            </a:r>
            <a:r>
              <a:rPr lang="en-US" alt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System.out.println</a:t>
            </a:r>
            <a:r>
              <a:rPr lang="en-US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(</a:t>
            </a:r>
            <a:r>
              <a:rPr lang="en-US" alt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p.getName</a:t>
            </a:r>
            <a:r>
              <a:rPr lang="en-US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());    }</a:t>
            </a:r>
          </a:p>
          <a:p>
            <a:pPr defTabSz="457200" eaLnBrk="1" fontAlgn="auto" hangingPunct="1">
              <a:spcBef>
                <a:spcPct val="0"/>
              </a:spcBef>
              <a:spcAft>
                <a:spcPts val="0"/>
              </a:spcAft>
              <a:buClrTx/>
              <a:buFontTx/>
              <a:buNone/>
            </a:pPr>
            <a:r>
              <a:rPr lang="en-US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}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A96E9DD5-1D5F-EDD0-4BDF-CA22E935F7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0364" y="4855803"/>
            <a:ext cx="7620000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526DB0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989AAC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DC5924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C5924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C5924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C5924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C5924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defTabSz="457200" eaLnBrk="1" fontAlgn="auto" hangingPunct="1">
              <a:spcBef>
                <a:spcPct val="0"/>
              </a:spcBef>
              <a:spcAft>
                <a:spcPts val="0"/>
              </a:spcAft>
              <a:buClrTx/>
              <a:buFont typeface="Arial" charset="0"/>
              <a:buNone/>
            </a:pPr>
            <a:r>
              <a:rPr lang="en-US" alt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roster.stream</a:t>
            </a:r>
            <a:r>
              <a:rPr lang="en-US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()</a:t>
            </a:r>
          </a:p>
          <a:p>
            <a:pPr defTabSz="457200" eaLnBrk="1" fontAlgn="auto" hangingPunct="1">
              <a:spcBef>
                <a:spcPct val="0"/>
              </a:spcBef>
              <a:spcAft>
                <a:spcPts val="0"/>
              </a:spcAft>
              <a:buClrTx/>
              <a:buFont typeface="Arial" charset="0"/>
              <a:buNone/>
            </a:pPr>
            <a:r>
              <a:rPr lang="en-US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    .filter(e -&gt; </a:t>
            </a:r>
            <a:r>
              <a:rPr lang="en-US" alt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e.getGender</a:t>
            </a:r>
            <a:r>
              <a:rPr lang="en-US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() == </a:t>
            </a:r>
            <a:r>
              <a:rPr lang="en-US" alt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Person.Sex.MALE</a:t>
            </a:r>
            <a:r>
              <a:rPr lang="en-US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)</a:t>
            </a:r>
          </a:p>
          <a:p>
            <a:pPr defTabSz="457200" eaLnBrk="1" fontAlgn="auto" hangingPunct="1">
              <a:spcBef>
                <a:spcPct val="0"/>
              </a:spcBef>
              <a:spcAft>
                <a:spcPts val="0"/>
              </a:spcAft>
              <a:buClrTx/>
              <a:buFont typeface="Arial" charset="0"/>
              <a:buNone/>
            </a:pPr>
            <a:r>
              <a:rPr lang="en-US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    .</a:t>
            </a:r>
            <a:r>
              <a:rPr lang="en-US" alt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forEach</a:t>
            </a:r>
            <a:r>
              <a:rPr lang="en-US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(e -&gt; </a:t>
            </a:r>
            <a:r>
              <a:rPr lang="en-US" alt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System.out.println</a:t>
            </a:r>
            <a:r>
              <a:rPr lang="en-US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(</a:t>
            </a:r>
            <a:r>
              <a:rPr lang="en-US" alt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e.getName</a:t>
            </a:r>
            <a:r>
              <a:rPr lang="en-US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()));</a:t>
            </a:r>
          </a:p>
        </p:txBody>
      </p:sp>
      <p:pic>
        <p:nvPicPr>
          <p:cNvPr id="2" name="Picture 7">
            <a:extLst>
              <a:ext uri="{FF2B5EF4-FFF2-40B4-BE49-F238E27FC236}">
                <a16:creationId xmlns:a16="http://schemas.microsoft.com/office/drawing/2014/main" id="{6107946F-A33C-CDFD-4EAB-50732CD8A0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9216" y="2702242"/>
            <a:ext cx="1086798" cy="1086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ular Callout 13">
            <a:extLst>
              <a:ext uri="{FF2B5EF4-FFF2-40B4-BE49-F238E27FC236}">
                <a16:creationId xmlns:a16="http://schemas.microsoft.com/office/drawing/2014/main" id="{A58C59A0-DE9B-7308-4DB9-A5B57AE8BB12}"/>
              </a:ext>
            </a:extLst>
          </p:cNvPr>
          <p:cNvSpPr/>
          <p:nvPr/>
        </p:nvSpPr>
        <p:spPr>
          <a:xfrm>
            <a:off x="5866069" y="2330080"/>
            <a:ext cx="1989202" cy="936104"/>
          </a:xfrm>
          <a:prstGeom prst="wedgeRectCallout">
            <a:avLst>
              <a:gd name="adj1" fmla="val 61816"/>
              <a:gd name="adj2" fmla="val -3575"/>
            </a:avLst>
          </a:prstGeom>
          <a:gradFill rotWithShape="1">
            <a:gsLst>
              <a:gs pos="0">
                <a:srgbClr val="B27D49">
                  <a:tint val="65000"/>
                  <a:lumMod val="110000"/>
                </a:srgbClr>
              </a:gs>
              <a:gs pos="88000">
                <a:srgbClr val="B27D49">
                  <a:tint val="90000"/>
                </a:srgbClr>
              </a:gs>
            </a:gsLst>
            <a:lin ang="5400000" scaled="0"/>
          </a:gradFill>
          <a:ln w="12700" cap="rnd" cmpd="sng" algn="ctr">
            <a:solidFill>
              <a:srgbClr val="B27D49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just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Possiamo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distinguere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le diverse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entità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che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compongono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una pipeline.</a:t>
            </a:r>
          </a:p>
        </p:txBody>
      </p:sp>
    </p:spTree>
    <p:extLst>
      <p:ext uri="{BB962C8B-B14F-4D97-AF65-F5344CB8AC3E}">
        <p14:creationId xmlns:p14="http://schemas.microsoft.com/office/powerpoint/2010/main" val="18221850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331607B3-DE24-F266-763B-1742E5B7E0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5F66F2-C5ED-441B-A354-B80FD69D2F83}" type="slidenum">
              <a:rPr lang="it-IT" smtClean="0"/>
              <a:pPr/>
              <a:t>45</a:t>
            </a:fld>
            <a:endParaRPr lang="it-IT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CC9D29E1-59EB-2F96-4753-4BA3C5F88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Pipeline e Stream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BA30BEF-39B6-8530-7405-2ED90D72B5C8}"/>
              </a:ext>
            </a:extLst>
          </p:cNvPr>
          <p:cNvSpPr txBox="1">
            <a:spLocks/>
          </p:cNvSpPr>
          <p:nvPr/>
        </p:nvSpPr>
        <p:spPr>
          <a:xfrm>
            <a:off x="395536" y="1484784"/>
            <a:ext cx="8596668" cy="51251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it-IT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Consideriamo il caso di dover implementare una </a:t>
            </a:r>
            <a:r>
              <a:rPr kumimoji="0" lang="it-IT" altLang="en-US" sz="2000" b="0" i="0" u="sng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funzione che stampa i membri maschili </a:t>
            </a:r>
            <a:r>
              <a:rPr kumimoji="0" lang="it-IT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contenuti nella raccolta di tipo List&lt;Person&gt;.</a:t>
            </a:r>
          </a:p>
          <a:p>
            <a:pPr marL="714375" marR="0" lvl="0" indent="-341313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it-IT" altLang="en-US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Soluzione con ciclo for-each	</a:t>
            </a:r>
          </a:p>
          <a:p>
            <a:pPr marL="714375" marR="0" lvl="0" indent="-341313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it-IT" altLang="en-US" sz="2000" b="1" i="0" u="none" strike="noStrike" kern="1200" cap="none" spc="0" normalizeH="0" baseline="0" noProof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714375" marR="0" lvl="0" indent="-341313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it-IT" altLang="en-US" sz="2000" b="1" i="0" u="none" strike="noStrike" kern="1200" cap="none" spc="0" normalizeH="0" baseline="0" noProof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714375" marR="0" lvl="0" indent="-341313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it-IT" altLang="en-US" sz="2000" b="1" i="0" u="none" strike="noStrike" kern="1200" cap="none" spc="0" normalizeH="0" baseline="0" noProof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714375" marR="0" lvl="0" indent="-341313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endParaRPr kumimoji="0" lang="it-IT" altLang="en-US" sz="2000" b="1" i="0" u="none" strike="noStrike" kern="1200" cap="none" spc="0" normalizeH="0" baseline="0" noProof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714375" marR="0" lvl="0" indent="-341313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it-IT" altLang="en-US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Soluzione con operazioni aggregate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it-IT" altLang="en-US" sz="2000" b="0" i="0" u="none" strike="noStrike" kern="1200" cap="none" spc="0" normalizeH="0" baseline="0" noProof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it-IT" altLang="en-US" sz="2000" b="0" i="0" u="none" strike="noStrike" kern="1200" cap="none" spc="0" normalizeH="0" baseline="0" noProof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it-IT" alt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D860BA8-6C2B-9090-F11F-DE077AE4C0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8730" y="2708920"/>
            <a:ext cx="76200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526DB0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989AAC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DC5924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C5924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C5924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C5924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C5924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defTabSz="457200" eaLnBrk="1" fontAlgn="auto" hangingPunct="1">
              <a:spcBef>
                <a:spcPct val="0"/>
              </a:spcBef>
              <a:spcAft>
                <a:spcPts val="0"/>
              </a:spcAft>
              <a:buClrTx/>
              <a:buFontTx/>
              <a:buNone/>
            </a:pPr>
            <a:r>
              <a:rPr lang="en-US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for (Person p : roster) {</a:t>
            </a:r>
          </a:p>
          <a:p>
            <a:pPr defTabSz="457200" eaLnBrk="1" fontAlgn="auto" hangingPunct="1">
              <a:spcBef>
                <a:spcPct val="0"/>
              </a:spcBef>
              <a:spcAft>
                <a:spcPts val="0"/>
              </a:spcAft>
              <a:buClrTx/>
              <a:buFontTx/>
              <a:buNone/>
            </a:pPr>
            <a:r>
              <a:rPr lang="en-US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    if (</a:t>
            </a:r>
            <a:r>
              <a:rPr lang="en-US" alt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p.getGender</a:t>
            </a:r>
            <a:r>
              <a:rPr lang="en-US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() == </a:t>
            </a:r>
            <a:r>
              <a:rPr lang="en-US" alt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Person.Sex.MALE</a:t>
            </a:r>
            <a:r>
              <a:rPr lang="en-US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) { </a:t>
            </a:r>
          </a:p>
          <a:p>
            <a:pPr defTabSz="457200" eaLnBrk="1" fontAlgn="auto" hangingPunct="1">
              <a:spcBef>
                <a:spcPct val="0"/>
              </a:spcBef>
              <a:spcAft>
                <a:spcPts val="0"/>
              </a:spcAft>
              <a:buClrTx/>
              <a:buFontTx/>
              <a:buNone/>
            </a:pPr>
            <a:r>
              <a:rPr lang="en-US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    	</a:t>
            </a:r>
            <a:r>
              <a:rPr lang="en-US" alt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System.out.println</a:t>
            </a:r>
            <a:r>
              <a:rPr lang="en-US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(</a:t>
            </a:r>
            <a:r>
              <a:rPr lang="en-US" alt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p.getName</a:t>
            </a:r>
            <a:r>
              <a:rPr lang="en-US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());    }</a:t>
            </a:r>
          </a:p>
          <a:p>
            <a:pPr defTabSz="457200" eaLnBrk="1" fontAlgn="auto" hangingPunct="1">
              <a:spcBef>
                <a:spcPct val="0"/>
              </a:spcBef>
              <a:spcAft>
                <a:spcPts val="0"/>
              </a:spcAft>
              <a:buClrTx/>
              <a:buFontTx/>
              <a:buNone/>
            </a:pPr>
            <a:r>
              <a:rPr lang="en-US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}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A96E9DD5-1D5F-EDD0-4BDF-CA22E935F7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8730" y="4855803"/>
            <a:ext cx="7620000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526DB0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989AAC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DC5924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C5924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C5924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C5924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C5924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defTabSz="457200" eaLnBrk="1" fontAlgn="auto" hangingPunct="1">
              <a:spcBef>
                <a:spcPct val="0"/>
              </a:spcBef>
              <a:spcAft>
                <a:spcPts val="0"/>
              </a:spcAft>
              <a:buClrTx/>
              <a:buFont typeface="Arial" charset="0"/>
              <a:buNone/>
            </a:pPr>
            <a:r>
              <a:rPr lang="en-US" alt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roster.stream</a:t>
            </a:r>
            <a:r>
              <a:rPr lang="en-US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()</a:t>
            </a:r>
          </a:p>
          <a:p>
            <a:pPr defTabSz="457200" eaLnBrk="1" fontAlgn="auto" hangingPunct="1">
              <a:spcBef>
                <a:spcPct val="0"/>
              </a:spcBef>
              <a:spcAft>
                <a:spcPts val="0"/>
              </a:spcAft>
              <a:buClrTx/>
              <a:buFont typeface="Arial" charset="0"/>
              <a:buNone/>
            </a:pPr>
            <a:r>
              <a:rPr lang="en-US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    .filter(e -&gt; </a:t>
            </a:r>
            <a:r>
              <a:rPr lang="en-US" alt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e.getGender</a:t>
            </a:r>
            <a:r>
              <a:rPr lang="en-US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() == </a:t>
            </a:r>
            <a:r>
              <a:rPr lang="en-US" alt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Person.Sex.MALE</a:t>
            </a:r>
            <a:r>
              <a:rPr lang="en-US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)</a:t>
            </a:r>
          </a:p>
          <a:p>
            <a:pPr defTabSz="457200" eaLnBrk="1" fontAlgn="auto" hangingPunct="1">
              <a:spcBef>
                <a:spcPct val="0"/>
              </a:spcBef>
              <a:spcAft>
                <a:spcPts val="0"/>
              </a:spcAft>
              <a:buClrTx/>
              <a:buFont typeface="Arial" charset="0"/>
              <a:buNone/>
            </a:pPr>
            <a:r>
              <a:rPr lang="en-US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    .</a:t>
            </a:r>
            <a:r>
              <a:rPr lang="en-US" alt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forEach</a:t>
            </a:r>
            <a:r>
              <a:rPr lang="en-US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(e -&gt; </a:t>
            </a:r>
            <a:r>
              <a:rPr lang="en-US" alt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System.out.println</a:t>
            </a:r>
            <a:r>
              <a:rPr lang="en-US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(</a:t>
            </a:r>
            <a:r>
              <a:rPr lang="en-US" alt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e.getName</a:t>
            </a:r>
            <a:r>
              <a:rPr lang="en-US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()));</a:t>
            </a:r>
          </a:p>
        </p:txBody>
      </p:sp>
      <p:sp>
        <p:nvSpPr>
          <p:cNvPr id="2" name="Rectangle 7">
            <a:extLst>
              <a:ext uri="{FF2B5EF4-FFF2-40B4-BE49-F238E27FC236}">
                <a16:creationId xmlns:a16="http://schemas.microsoft.com/office/drawing/2014/main" id="{1D74184F-6C3B-F5E7-52F4-D17E7105D5EC}"/>
              </a:ext>
            </a:extLst>
          </p:cNvPr>
          <p:cNvSpPr/>
          <p:nvPr/>
        </p:nvSpPr>
        <p:spPr>
          <a:xfrm>
            <a:off x="1343587" y="4901994"/>
            <a:ext cx="1502690" cy="365127"/>
          </a:xfrm>
          <a:prstGeom prst="rect">
            <a:avLst/>
          </a:prstGeom>
          <a:solidFill>
            <a:srgbClr val="A5300F">
              <a:lumMod val="20000"/>
              <a:lumOff val="80000"/>
              <a:alpha val="46000"/>
            </a:srgbClr>
          </a:solidFill>
          <a:ln w="12700" cap="rnd" cmpd="sng" algn="ctr">
            <a:solidFill>
              <a:srgbClr val="A5300F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ular Callout 8">
            <a:extLst>
              <a:ext uri="{FF2B5EF4-FFF2-40B4-BE49-F238E27FC236}">
                <a16:creationId xmlns:a16="http://schemas.microsoft.com/office/drawing/2014/main" id="{6CAC7E38-626D-1930-AECE-C29A89092604}"/>
              </a:ext>
            </a:extLst>
          </p:cNvPr>
          <p:cNvSpPr/>
          <p:nvPr/>
        </p:nvSpPr>
        <p:spPr>
          <a:xfrm>
            <a:off x="2411760" y="4116057"/>
            <a:ext cx="4547809" cy="641130"/>
          </a:xfrm>
          <a:prstGeom prst="wedgeRectCallout">
            <a:avLst>
              <a:gd name="adj1" fmla="val -44437"/>
              <a:gd name="adj2" fmla="val 81462"/>
            </a:avLst>
          </a:prstGeom>
          <a:gradFill rotWithShape="1">
            <a:gsLst>
              <a:gs pos="0">
                <a:srgbClr val="D55816">
                  <a:tint val="65000"/>
                  <a:lumMod val="110000"/>
                </a:srgbClr>
              </a:gs>
              <a:gs pos="88000">
                <a:srgbClr val="D55816">
                  <a:tint val="90000"/>
                </a:srgbClr>
              </a:gs>
            </a:gsLst>
            <a:lin ang="5400000" scaled="0"/>
          </a:gradFill>
          <a:ln w="12700" cap="rnd" cmpd="sng" algn="ctr">
            <a:solidFill>
              <a:srgbClr val="D55816"/>
            </a:solidFill>
            <a:prstDash val="solid"/>
          </a:ln>
          <a:effectLst/>
        </p:spPr>
        <p:txBody>
          <a:bodyPr anchor="ctr"/>
          <a:lstStyle>
            <a:lvl1pPr eaLnBrk="0" hangingPunct="0"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just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20725" algn="l"/>
              </a:tabLst>
              <a:defRPr/>
            </a:pPr>
            <a:r>
              <a:rPr kumimoji="0" lang="it-IT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Può essere una </a:t>
            </a:r>
            <a:r>
              <a:rPr kumimoji="0" lang="it-IT" altLang="en-US" sz="20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raccolta</a:t>
            </a:r>
            <a:r>
              <a:rPr kumimoji="0" lang="it-IT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, </a:t>
            </a:r>
            <a:r>
              <a:rPr kumimoji="0" lang="it-IT" altLang="en-US" sz="20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un array</a:t>
            </a:r>
            <a:r>
              <a:rPr kumimoji="0" lang="it-IT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, una </a:t>
            </a:r>
            <a:r>
              <a:rPr kumimoji="0" lang="it-IT" altLang="en-US" sz="20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funzione generatore </a:t>
            </a:r>
            <a:r>
              <a:rPr kumimoji="0" lang="it-IT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o un </a:t>
            </a:r>
            <a:r>
              <a:rPr kumimoji="0" lang="it-IT" altLang="en-US" sz="20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canale I/O</a:t>
            </a:r>
            <a:r>
              <a:rPr kumimoji="0" lang="it-IT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.</a:t>
            </a:r>
          </a:p>
        </p:txBody>
      </p:sp>
      <p:pic>
        <p:nvPicPr>
          <p:cNvPr id="11" name="Picture 7">
            <a:extLst>
              <a:ext uri="{FF2B5EF4-FFF2-40B4-BE49-F238E27FC236}">
                <a16:creationId xmlns:a16="http://schemas.microsoft.com/office/drawing/2014/main" id="{2A30BBC9-459E-5E11-8F0C-754E418CE0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8342" y="2099258"/>
            <a:ext cx="1625600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ular Callout 13">
            <a:extLst>
              <a:ext uri="{FF2B5EF4-FFF2-40B4-BE49-F238E27FC236}">
                <a16:creationId xmlns:a16="http://schemas.microsoft.com/office/drawing/2014/main" id="{E29BAB83-8FCC-C2F1-013A-B7F8C17FCB54}"/>
              </a:ext>
            </a:extLst>
          </p:cNvPr>
          <p:cNvSpPr/>
          <p:nvPr/>
        </p:nvSpPr>
        <p:spPr>
          <a:xfrm>
            <a:off x="5782743" y="2406340"/>
            <a:ext cx="1625600" cy="566044"/>
          </a:xfrm>
          <a:prstGeom prst="wedgeRectCallout">
            <a:avLst>
              <a:gd name="adj1" fmla="val 61816"/>
              <a:gd name="adj2" fmla="val -3575"/>
            </a:avLst>
          </a:prstGeom>
          <a:gradFill rotWithShape="1">
            <a:gsLst>
              <a:gs pos="0">
                <a:srgbClr val="B27D49">
                  <a:tint val="65000"/>
                  <a:lumMod val="110000"/>
                </a:srgbClr>
              </a:gs>
              <a:gs pos="88000">
                <a:srgbClr val="B27D49">
                  <a:tint val="90000"/>
                </a:srgbClr>
              </a:gs>
            </a:gsLst>
            <a:lin ang="5400000" scaled="0"/>
          </a:gradFill>
          <a:ln w="12700" cap="rnd" cmpd="sng" algn="ctr">
            <a:solidFill>
              <a:srgbClr val="B27D49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just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1. </a:t>
            </a:r>
            <a:r>
              <a:rPr kumimoji="0" lang="it-IT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sorgente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97561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331607B3-DE24-F266-763B-1742E5B7E0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5F66F2-C5ED-441B-A354-B80FD69D2F83}" type="slidenum">
              <a:rPr lang="it-IT" smtClean="0"/>
              <a:pPr/>
              <a:t>46</a:t>
            </a:fld>
            <a:endParaRPr lang="it-IT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CC9D29E1-59EB-2F96-4753-4BA3C5F88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Pipeline e Stream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BA30BEF-39B6-8530-7405-2ED90D72B5C8}"/>
              </a:ext>
            </a:extLst>
          </p:cNvPr>
          <p:cNvSpPr txBox="1">
            <a:spLocks/>
          </p:cNvSpPr>
          <p:nvPr/>
        </p:nvSpPr>
        <p:spPr>
          <a:xfrm>
            <a:off x="395536" y="1484784"/>
            <a:ext cx="8596668" cy="51251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Consideriamo il caso di dover implementare una </a:t>
            </a:r>
            <a:r>
              <a:rPr kumimoji="0" lang="it-IT" altLang="en-US" sz="20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funzione che stampa i membri maschili 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contenuti nella raccolta di tipo List&lt;</a:t>
            </a: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Person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&gt;.</a:t>
            </a:r>
          </a:p>
          <a:p>
            <a:pPr marL="714375" marR="0" lvl="0" indent="-341313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it-IT" alt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Soluzione con ciclo for-</a:t>
            </a:r>
            <a:r>
              <a:rPr kumimoji="0" lang="it-IT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each</a:t>
            </a:r>
            <a:r>
              <a:rPr kumimoji="0" lang="it-IT" alt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</a:p>
          <a:p>
            <a:pPr marL="714375" marR="0" lvl="0" indent="-341313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it-IT" altLang="en-US" sz="2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714375" marR="0" lvl="0" indent="-341313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it-IT" altLang="en-US" sz="2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714375" marR="0" lvl="0" indent="-341313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it-IT" altLang="en-US" sz="2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714375" marR="0" lvl="0" indent="-341313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endParaRPr kumimoji="0" lang="it-IT" altLang="en-US" sz="2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714375" marR="0" lvl="0" indent="-341313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it-IT" alt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Soluzione con operazioni aggregate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it-IT" alt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it-IT" alt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it-IT" alt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D860BA8-6C2B-9090-F11F-DE077AE4C0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8730" y="2708920"/>
            <a:ext cx="76200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526DB0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989AAC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DC5924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C5924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C5924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C5924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C5924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defTabSz="457200" eaLnBrk="1" fontAlgn="auto" hangingPunct="1">
              <a:spcBef>
                <a:spcPct val="0"/>
              </a:spcBef>
              <a:spcAft>
                <a:spcPts val="0"/>
              </a:spcAft>
              <a:buClrTx/>
              <a:buFontTx/>
              <a:buNone/>
            </a:pPr>
            <a:r>
              <a:rPr lang="en-US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for (Person p : roster) {</a:t>
            </a:r>
          </a:p>
          <a:p>
            <a:pPr defTabSz="457200" eaLnBrk="1" fontAlgn="auto" hangingPunct="1">
              <a:spcBef>
                <a:spcPct val="0"/>
              </a:spcBef>
              <a:spcAft>
                <a:spcPts val="0"/>
              </a:spcAft>
              <a:buClrTx/>
              <a:buFontTx/>
              <a:buNone/>
            </a:pPr>
            <a:r>
              <a:rPr lang="en-US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    if (</a:t>
            </a:r>
            <a:r>
              <a:rPr lang="en-US" alt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p.getGender</a:t>
            </a:r>
            <a:r>
              <a:rPr lang="en-US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() == </a:t>
            </a:r>
            <a:r>
              <a:rPr lang="en-US" alt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Person.Sex.MALE</a:t>
            </a:r>
            <a:r>
              <a:rPr lang="en-US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) { </a:t>
            </a:r>
          </a:p>
          <a:p>
            <a:pPr defTabSz="457200" eaLnBrk="1" fontAlgn="auto" hangingPunct="1">
              <a:spcBef>
                <a:spcPct val="0"/>
              </a:spcBef>
              <a:spcAft>
                <a:spcPts val="0"/>
              </a:spcAft>
              <a:buClrTx/>
              <a:buFontTx/>
              <a:buNone/>
            </a:pPr>
            <a:r>
              <a:rPr lang="en-US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    	</a:t>
            </a:r>
            <a:r>
              <a:rPr lang="en-US" alt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System.out.println</a:t>
            </a:r>
            <a:r>
              <a:rPr lang="en-US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(</a:t>
            </a:r>
            <a:r>
              <a:rPr lang="en-US" alt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p.getName</a:t>
            </a:r>
            <a:r>
              <a:rPr lang="en-US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());    }</a:t>
            </a:r>
          </a:p>
          <a:p>
            <a:pPr defTabSz="457200" eaLnBrk="1" fontAlgn="auto" hangingPunct="1">
              <a:spcBef>
                <a:spcPct val="0"/>
              </a:spcBef>
              <a:spcAft>
                <a:spcPts val="0"/>
              </a:spcAft>
              <a:buClrTx/>
              <a:buFontTx/>
              <a:buNone/>
            </a:pPr>
            <a:r>
              <a:rPr lang="en-US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}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A96E9DD5-1D5F-EDD0-4BDF-CA22E935F7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8730" y="4855803"/>
            <a:ext cx="7620000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526DB0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989AAC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DC5924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C5924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C5924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C5924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C5924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defTabSz="457200" eaLnBrk="1" fontAlgn="auto" hangingPunct="1">
              <a:spcBef>
                <a:spcPct val="0"/>
              </a:spcBef>
              <a:spcAft>
                <a:spcPts val="0"/>
              </a:spcAft>
              <a:buClrTx/>
              <a:buFont typeface="Arial" charset="0"/>
              <a:buNone/>
            </a:pPr>
            <a:r>
              <a:rPr lang="en-US" alt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roster.stream</a:t>
            </a:r>
            <a:r>
              <a:rPr lang="en-US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()</a:t>
            </a:r>
          </a:p>
          <a:p>
            <a:pPr defTabSz="457200" eaLnBrk="1" fontAlgn="auto" hangingPunct="1">
              <a:spcBef>
                <a:spcPct val="0"/>
              </a:spcBef>
              <a:spcAft>
                <a:spcPts val="0"/>
              </a:spcAft>
              <a:buClrTx/>
              <a:buFont typeface="Arial" charset="0"/>
              <a:buNone/>
            </a:pPr>
            <a:r>
              <a:rPr lang="en-US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    .filter(e -&gt; </a:t>
            </a:r>
            <a:r>
              <a:rPr lang="en-US" alt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e.getGender</a:t>
            </a:r>
            <a:r>
              <a:rPr lang="en-US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() == </a:t>
            </a:r>
            <a:r>
              <a:rPr lang="en-US" alt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Person.Sex.MALE</a:t>
            </a:r>
            <a:r>
              <a:rPr lang="en-US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)</a:t>
            </a:r>
          </a:p>
          <a:p>
            <a:pPr defTabSz="457200" eaLnBrk="1" fontAlgn="auto" hangingPunct="1">
              <a:spcBef>
                <a:spcPct val="0"/>
              </a:spcBef>
              <a:spcAft>
                <a:spcPts val="0"/>
              </a:spcAft>
              <a:buClrTx/>
              <a:buFont typeface="Arial" charset="0"/>
              <a:buNone/>
            </a:pPr>
            <a:r>
              <a:rPr lang="en-US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    .</a:t>
            </a:r>
            <a:r>
              <a:rPr lang="en-US" alt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forEach</a:t>
            </a:r>
            <a:r>
              <a:rPr lang="en-US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(e -&gt; </a:t>
            </a:r>
            <a:r>
              <a:rPr lang="en-US" alt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System.out.println</a:t>
            </a:r>
            <a:r>
              <a:rPr lang="en-US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(</a:t>
            </a:r>
            <a:r>
              <a:rPr lang="en-US" alt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e.getName</a:t>
            </a:r>
            <a:r>
              <a:rPr lang="en-US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()));</a:t>
            </a:r>
          </a:p>
        </p:txBody>
      </p:sp>
      <p:pic>
        <p:nvPicPr>
          <p:cNvPr id="2" name="Picture 7">
            <a:extLst>
              <a:ext uri="{FF2B5EF4-FFF2-40B4-BE49-F238E27FC236}">
                <a16:creationId xmlns:a16="http://schemas.microsoft.com/office/drawing/2014/main" id="{D0BE8CD9-758F-0B06-1677-0598927676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4118" y="2033014"/>
            <a:ext cx="1625600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ular Callout 13">
            <a:extLst>
              <a:ext uri="{FF2B5EF4-FFF2-40B4-BE49-F238E27FC236}">
                <a16:creationId xmlns:a16="http://schemas.microsoft.com/office/drawing/2014/main" id="{7100124D-7101-FC31-6BB0-E48961300DC1}"/>
              </a:ext>
            </a:extLst>
          </p:cNvPr>
          <p:cNvSpPr/>
          <p:nvPr/>
        </p:nvSpPr>
        <p:spPr>
          <a:xfrm>
            <a:off x="5029188" y="2340096"/>
            <a:ext cx="2274931" cy="566044"/>
          </a:xfrm>
          <a:prstGeom prst="wedgeRectCallout">
            <a:avLst>
              <a:gd name="adj1" fmla="val 61816"/>
              <a:gd name="adj2" fmla="val -3575"/>
            </a:avLst>
          </a:prstGeom>
          <a:gradFill rotWithShape="1">
            <a:gsLst>
              <a:gs pos="0">
                <a:srgbClr val="B27D49">
                  <a:tint val="65000"/>
                  <a:lumMod val="110000"/>
                </a:srgbClr>
              </a:gs>
              <a:gs pos="88000">
                <a:srgbClr val="B27D49">
                  <a:tint val="90000"/>
                </a:srgbClr>
              </a:gs>
            </a:gsLst>
            <a:lin ang="5400000" scaled="0"/>
          </a:gradFill>
          <a:ln w="12700" cap="rnd" cmpd="sng" algn="ctr">
            <a:solidFill>
              <a:srgbClr val="B27D49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just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2. </a:t>
            </a:r>
            <a:r>
              <a:rPr kumimoji="0" lang="it-IT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zero o più funzioni intermedie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FF607519-5EA6-592E-653A-8B7633521CE9}"/>
              </a:ext>
            </a:extLst>
          </p:cNvPr>
          <p:cNvSpPr/>
          <p:nvPr/>
        </p:nvSpPr>
        <p:spPr>
          <a:xfrm>
            <a:off x="1526402" y="5227537"/>
            <a:ext cx="4779685" cy="365127"/>
          </a:xfrm>
          <a:prstGeom prst="rect">
            <a:avLst/>
          </a:prstGeom>
          <a:solidFill>
            <a:srgbClr val="A5300F">
              <a:lumMod val="20000"/>
              <a:lumOff val="80000"/>
              <a:alpha val="46000"/>
            </a:srgbClr>
          </a:solidFill>
          <a:ln w="12700" cap="rnd" cmpd="sng" algn="ctr">
            <a:solidFill>
              <a:srgbClr val="A5300F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ular Callout 8">
            <a:extLst>
              <a:ext uri="{FF2B5EF4-FFF2-40B4-BE49-F238E27FC236}">
                <a16:creationId xmlns:a16="http://schemas.microsoft.com/office/drawing/2014/main" id="{17E35CD4-81F8-EF29-61F7-C39D58796CA2}"/>
              </a:ext>
            </a:extLst>
          </p:cNvPr>
          <p:cNvSpPr/>
          <p:nvPr/>
        </p:nvSpPr>
        <p:spPr>
          <a:xfrm>
            <a:off x="2114280" y="4315077"/>
            <a:ext cx="5159180" cy="678101"/>
          </a:xfrm>
          <a:prstGeom prst="wedgeRectCallout">
            <a:avLst>
              <a:gd name="adj1" fmla="val -44437"/>
              <a:gd name="adj2" fmla="val 81462"/>
            </a:avLst>
          </a:prstGeom>
          <a:gradFill rotWithShape="1">
            <a:gsLst>
              <a:gs pos="0">
                <a:srgbClr val="D55816">
                  <a:tint val="65000"/>
                  <a:lumMod val="110000"/>
                </a:srgbClr>
              </a:gs>
              <a:gs pos="88000">
                <a:srgbClr val="D55816">
                  <a:tint val="90000"/>
                </a:srgbClr>
              </a:gs>
            </a:gsLst>
            <a:lin ang="5400000" scaled="0"/>
          </a:gradFill>
          <a:ln w="12700" cap="rnd" cmpd="sng" algn="ctr">
            <a:solidFill>
              <a:srgbClr val="D55816"/>
            </a:solidFill>
            <a:prstDash val="solid"/>
          </a:ln>
          <a:effectLst/>
        </p:spPr>
        <p:txBody>
          <a:bodyPr anchor="ctr"/>
          <a:lstStyle>
            <a:lvl1pPr eaLnBrk="0" hangingPunct="0"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just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20725" algn="l"/>
              </a:tabLst>
              <a:defRPr/>
            </a:pPr>
            <a:r>
              <a:rPr kumimoji="0" lang="it-IT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Sono operazioni che </a:t>
            </a:r>
            <a:r>
              <a:rPr kumimoji="0" lang="it-IT" altLang="en-US" sz="20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a partire da una sorgente o  un flusso originano un nuovo flusso.</a:t>
            </a:r>
          </a:p>
        </p:txBody>
      </p:sp>
    </p:spTree>
    <p:extLst>
      <p:ext uri="{BB962C8B-B14F-4D97-AF65-F5344CB8AC3E}">
        <p14:creationId xmlns:p14="http://schemas.microsoft.com/office/powerpoint/2010/main" val="96112080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331607B3-DE24-F266-763B-1742E5B7E0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5F66F2-C5ED-441B-A354-B80FD69D2F83}" type="slidenum">
              <a:rPr lang="it-IT" smtClean="0"/>
              <a:pPr/>
              <a:t>47</a:t>
            </a:fld>
            <a:endParaRPr lang="it-IT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CC9D29E1-59EB-2F96-4753-4BA3C5F88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Pipeline e Stream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BA30BEF-39B6-8530-7405-2ED90D72B5C8}"/>
              </a:ext>
            </a:extLst>
          </p:cNvPr>
          <p:cNvSpPr txBox="1">
            <a:spLocks/>
          </p:cNvSpPr>
          <p:nvPr/>
        </p:nvSpPr>
        <p:spPr>
          <a:xfrm>
            <a:off x="395536" y="1484784"/>
            <a:ext cx="8596668" cy="51251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Consideriamo il caso di dover implementare una </a:t>
            </a:r>
            <a:r>
              <a:rPr kumimoji="0" lang="it-IT" altLang="en-US" sz="20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funzione che stampa i membri maschili 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contenuti nella raccolta di tipo List&lt;</a:t>
            </a: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Person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&gt;.</a:t>
            </a:r>
          </a:p>
          <a:p>
            <a:pPr marL="714375" marR="0" lvl="0" indent="-341313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it-IT" alt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Soluzione con ciclo for-</a:t>
            </a:r>
            <a:r>
              <a:rPr kumimoji="0" lang="it-IT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each</a:t>
            </a:r>
            <a:r>
              <a:rPr kumimoji="0" lang="it-IT" alt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</a:p>
          <a:p>
            <a:pPr marL="714375" marR="0" lvl="0" indent="-341313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it-IT" altLang="en-US" sz="2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714375" marR="0" lvl="0" indent="-341313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it-IT" altLang="en-US" sz="2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714375" marR="0" lvl="0" indent="-341313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it-IT" altLang="en-US" sz="2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714375" marR="0" lvl="0" indent="-341313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endParaRPr kumimoji="0" lang="it-IT" altLang="en-US" sz="2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714375" marR="0" lvl="0" indent="-341313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it-IT" alt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Soluzione con operazioni aggregate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it-IT" alt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it-IT" alt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it-IT" alt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D860BA8-6C2B-9090-F11F-DE077AE4C0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8730" y="2708920"/>
            <a:ext cx="76200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526DB0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989AAC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DC5924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C5924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C5924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C5924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C5924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defTabSz="457200" eaLnBrk="1" fontAlgn="auto" hangingPunct="1">
              <a:spcBef>
                <a:spcPct val="0"/>
              </a:spcBef>
              <a:spcAft>
                <a:spcPts val="0"/>
              </a:spcAft>
              <a:buClrTx/>
              <a:buFontTx/>
              <a:buNone/>
            </a:pPr>
            <a:r>
              <a:rPr lang="en-US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for (Person p : roster) {</a:t>
            </a:r>
          </a:p>
          <a:p>
            <a:pPr defTabSz="457200" eaLnBrk="1" fontAlgn="auto" hangingPunct="1">
              <a:spcBef>
                <a:spcPct val="0"/>
              </a:spcBef>
              <a:spcAft>
                <a:spcPts val="0"/>
              </a:spcAft>
              <a:buClrTx/>
              <a:buFontTx/>
              <a:buNone/>
            </a:pPr>
            <a:r>
              <a:rPr lang="en-US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    if (</a:t>
            </a:r>
            <a:r>
              <a:rPr lang="en-US" alt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p.getGender</a:t>
            </a:r>
            <a:r>
              <a:rPr lang="en-US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() == </a:t>
            </a:r>
            <a:r>
              <a:rPr lang="en-US" alt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Person.Sex.MALE</a:t>
            </a:r>
            <a:r>
              <a:rPr lang="en-US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) { </a:t>
            </a:r>
          </a:p>
          <a:p>
            <a:pPr defTabSz="457200" eaLnBrk="1" fontAlgn="auto" hangingPunct="1">
              <a:spcBef>
                <a:spcPct val="0"/>
              </a:spcBef>
              <a:spcAft>
                <a:spcPts val="0"/>
              </a:spcAft>
              <a:buClrTx/>
              <a:buFontTx/>
              <a:buNone/>
            </a:pPr>
            <a:r>
              <a:rPr lang="en-US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    	</a:t>
            </a:r>
            <a:r>
              <a:rPr lang="en-US" alt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System.out.println</a:t>
            </a:r>
            <a:r>
              <a:rPr lang="en-US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(</a:t>
            </a:r>
            <a:r>
              <a:rPr lang="en-US" alt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p.getName</a:t>
            </a:r>
            <a:r>
              <a:rPr lang="en-US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());    }</a:t>
            </a:r>
          </a:p>
          <a:p>
            <a:pPr defTabSz="457200" eaLnBrk="1" fontAlgn="auto" hangingPunct="1">
              <a:spcBef>
                <a:spcPct val="0"/>
              </a:spcBef>
              <a:spcAft>
                <a:spcPts val="0"/>
              </a:spcAft>
              <a:buClrTx/>
              <a:buFontTx/>
              <a:buNone/>
            </a:pPr>
            <a:r>
              <a:rPr lang="en-US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}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A96E9DD5-1D5F-EDD0-4BDF-CA22E935F7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8730" y="4855803"/>
            <a:ext cx="7620000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526DB0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989AAC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DC5924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C5924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C5924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C5924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C5924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defTabSz="457200" eaLnBrk="1" fontAlgn="auto" hangingPunct="1">
              <a:spcBef>
                <a:spcPct val="0"/>
              </a:spcBef>
              <a:spcAft>
                <a:spcPts val="0"/>
              </a:spcAft>
              <a:buClrTx/>
              <a:buFont typeface="Arial" charset="0"/>
              <a:buNone/>
            </a:pPr>
            <a:r>
              <a:rPr lang="en-US" alt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roster.stream</a:t>
            </a:r>
            <a:r>
              <a:rPr lang="en-US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()</a:t>
            </a:r>
          </a:p>
          <a:p>
            <a:pPr defTabSz="457200" eaLnBrk="1" fontAlgn="auto" hangingPunct="1">
              <a:spcBef>
                <a:spcPct val="0"/>
              </a:spcBef>
              <a:spcAft>
                <a:spcPts val="0"/>
              </a:spcAft>
              <a:buClrTx/>
              <a:buFont typeface="Arial" charset="0"/>
              <a:buNone/>
            </a:pPr>
            <a:r>
              <a:rPr lang="en-US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    .filter(e -&gt; </a:t>
            </a:r>
            <a:r>
              <a:rPr lang="en-US" alt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e.getGender</a:t>
            </a:r>
            <a:r>
              <a:rPr lang="en-US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() == </a:t>
            </a:r>
            <a:r>
              <a:rPr lang="en-US" alt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Person.Sex.MALE</a:t>
            </a:r>
            <a:r>
              <a:rPr lang="en-US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)</a:t>
            </a:r>
          </a:p>
          <a:p>
            <a:pPr defTabSz="457200" eaLnBrk="1" fontAlgn="auto" hangingPunct="1">
              <a:spcBef>
                <a:spcPct val="0"/>
              </a:spcBef>
              <a:spcAft>
                <a:spcPts val="0"/>
              </a:spcAft>
              <a:buClrTx/>
              <a:buFont typeface="Arial" charset="0"/>
              <a:buNone/>
            </a:pPr>
            <a:r>
              <a:rPr lang="en-US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    .</a:t>
            </a:r>
            <a:r>
              <a:rPr lang="en-US" alt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forEach</a:t>
            </a:r>
            <a:r>
              <a:rPr lang="en-US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(e -&gt; </a:t>
            </a:r>
            <a:r>
              <a:rPr lang="en-US" alt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System.out.println</a:t>
            </a:r>
            <a:r>
              <a:rPr lang="en-US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(</a:t>
            </a:r>
            <a:r>
              <a:rPr lang="en-US" alt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e.getName</a:t>
            </a:r>
            <a:r>
              <a:rPr lang="en-US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()));</a:t>
            </a:r>
          </a:p>
        </p:txBody>
      </p:sp>
      <p:pic>
        <p:nvPicPr>
          <p:cNvPr id="11" name="Picture 7">
            <a:extLst>
              <a:ext uri="{FF2B5EF4-FFF2-40B4-BE49-F238E27FC236}">
                <a16:creationId xmlns:a16="http://schemas.microsoft.com/office/drawing/2014/main" id="{EECF8200-157C-7373-D077-10CD400E85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8978" y="1988840"/>
            <a:ext cx="1625600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ular Callout 13">
            <a:extLst>
              <a:ext uri="{FF2B5EF4-FFF2-40B4-BE49-F238E27FC236}">
                <a16:creationId xmlns:a16="http://schemas.microsoft.com/office/drawing/2014/main" id="{E89EE7AE-0F81-10BB-6E54-3D644248C984}"/>
              </a:ext>
            </a:extLst>
          </p:cNvPr>
          <p:cNvSpPr/>
          <p:nvPr/>
        </p:nvSpPr>
        <p:spPr>
          <a:xfrm>
            <a:off x="5004048" y="2295922"/>
            <a:ext cx="2274931" cy="566044"/>
          </a:xfrm>
          <a:prstGeom prst="wedgeRectCallout">
            <a:avLst>
              <a:gd name="adj1" fmla="val 61816"/>
              <a:gd name="adj2" fmla="val -3575"/>
            </a:avLst>
          </a:prstGeom>
          <a:gradFill rotWithShape="1">
            <a:gsLst>
              <a:gs pos="0">
                <a:srgbClr val="B27D49">
                  <a:tint val="65000"/>
                  <a:lumMod val="110000"/>
                </a:srgbClr>
              </a:gs>
              <a:gs pos="88000">
                <a:srgbClr val="B27D49">
                  <a:tint val="90000"/>
                </a:srgbClr>
              </a:gs>
            </a:gsLst>
            <a:lin ang="5400000" scaled="0"/>
          </a:gradFill>
          <a:ln w="12700" cap="rnd" cmpd="sng" algn="ctr">
            <a:solidFill>
              <a:srgbClr val="B27D49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just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3. </a:t>
            </a:r>
            <a:r>
              <a:rPr kumimoji="0" lang="it-IT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operazione di terminazione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A26C556F-73C8-A33E-A556-4CE4181FCA3B}"/>
              </a:ext>
            </a:extLst>
          </p:cNvPr>
          <p:cNvSpPr/>
          <p:nvPr/>
        </p:nvSpPr>
        <p:spPr>
          <a:xfrm>
            <a:off x="1586722" y="5518023"/>
            <a:ext cx="4779685" cy="365127"/>
          </a:xfrm>
          <a:prstGeom prst="rect">
            <a:avLst/>
          </a:prstGeom>
          <a:solidFill>
            <a:srgbClr val="A5300F">
              <a:lumMod val="20000"/>
              <a:lumOff val="80000"/>
              <a:alpha val="46000"/>
            </a:srgbClr>
          </a:solidFill>
          <a:ln w="12700" cap="rnd" cmpd="sng" algn="ctr">
            <a:solidFill>
              <a:srgbClr val="A5300F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ular Callout 8">
            <a:extLst>
              <a:ext uri="{FF2B5EF4-FFF2-40B4-BE49-F238E27FC236}">
                <a16:creationId xmlns:a16="http://schemas.microsoft.com/office/drawing/2014/main" id="{44494326-D418-FB4D-9BA0-15165BA8FFCC}"/>
              </a:ext>
            </a:extLst>
          </p:cNvPr>
          <p:cNvSpPr/>
          <p:nvPr/>
        </p:nvSpPr>
        <p:spPr>
          <a:xfrm>
            <a:off x="2018216" y="4593470"/>
            <a:ext cx="6161028" cy="678101"/>
          </a:xfrm>
          <a:prstGeom prst="wedgeRectCallout">
            <a:avLst>
              <a:gd name="adj1" fmla="val -44437"/>
              <a:gd name="adj2" fmla="val 81462"/>
            </a:avLst>
          </a:prstGeom>
          <a:gradFill rotWithShape="1">
            <a:gsLst>
              <a:gs pos="0">
                <a:srgbClr val="D55816">
                  <a:tint val="65000"/>
                  <a:lumMod val="110000"/>
                </a:srgbClr>
              </a:gs>
              <a:gs pos="88000">
                <a:srgbClr val="D55816">
                  <a:tint val="90000"/>
                </a:srgbClr>
              </a:gs>
            </a:gsLst>
            <a:lin ang="5400000" scaled="0"/>
          </a:gradFill>
          <a:ln w="12700" cap="rnd" cmpd="sng" algn="ctr">
            <a:solidFill>
              <a:srgbClr val="D55816"/>
            </a:solidFill>
            <a:prstDash val="solid"/>
          </a:ln>
          <a:effectLst/>
        </p:spPr>
        <p:txBody>
          <a:bodyPr anchor="ctr"/>
          <a:lstStyle>
            <a:lvl1pPr eaLnBrk="0" hangingPunct="0"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just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20725" algn="l"/>
              </a:tabLst>
              <a:defRPr/>
            </a:pPr>
            <a:r>
              <a:rPr kumimoji="0" lang="it-IT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Sono operazioni che </a:t>
            </a:r>
            <a:r>
              <a:rPr kumimoji="0" lang="it-IT" altLang="en-US" sz="20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producono in uscita un valore non di flusso</a:t>
            </a:r>
            <a:r>
              <a:rPr kumimoji="0" lang="it-IT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, come un </a:t>
            </a:r>
            <a:r>
              <a:rPr kumimoji="0" lang="it-IT" altLang="en-US" sz="20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tipo primitivo</a:t>
            </a:r>
            <a:r>
              <a:rPr kumimoji="0" lang="it-IT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, una </a:t>
            </a:r>
            <a:r>
              <a:rPr kumimoji="0" lang="it-IT" altLang="en-US" sz="20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raccolta</a:t>
            </a:r>
            <a:r>
              <a:rPr kumimoji="0" lang="it-IT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, o </a:t>
            </a:r>
            <a:r>
              <a:rPr kumimoji="0" lang="it-IT" altLang="en-US" sz="2000" b="0" i="0" u="sng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void</a:t>
            </a:r>
            <a:r>
              <a:rPr kumimoji="0" lang="it-IT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7765925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371287AF-F63E-55B6-0CBD-5C3DE53782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5F66F2-C5ED-441B-A354-B80FD69D2F83}" type="slidenum">
              <a:rPr lang="it-IT" smtClean="0"/>
              <a:pPr/>
              <a:t>48</a:t>
            </a:fld>
            <a:endParaRPr lang="it-IT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8F5EA84F-26D6-BB5B-1500-4EA5CB926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BC20706-1C7F-7FF0-A7A3-C32CECF66A46}"/>
              </a:ext>
            </a:extLst>
          </p:cNvPr>
          <p:cNvSpPr txBox="1">
            <a:spLocks/>
          </p:cNvSpPr>
          <p:nvPr/>
        </p:nvSpPr>
        <p:spPr>
          <a:xfrm>
            <a:off x="35496" y="1412776"/>
            <a:ext cx="8596668" cy="51251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Consideriamo un altro esempio di un </a:t>
            </a:r>
            <a:r>
              <a:rPr kumimoji="0" lang="it-IT" altLang="en-US" sz="20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metodo che calcola l’età media dei membri maschili in una raccolta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it-IT" alt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714375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double </a:t>
            </a:r>
            <a:r>
              <a:rPr kumimoji="0" lang="it-IT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average</a:t>
            </a:r>
            <a:r>
              <a:rPr kumimoji="0" lang="it-IT" alt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</a:t>
            </a:r>
            <a:r>
              <a:rPr kumimoji="0" lang="it-IT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roster.stream</a:t>
            </a:r>
            <a:r>
              <a:rPr kumimoji="0" lang="it-IT" alt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()</a:t>
            </a:r>
          </a:p>
          <a:p>
            <a:pPr marL="714375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.filter(p -&gt; </a:t>
            </a:r>
            <a:r>
              <a:rPr kumimoji="0" lang="it-IT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p.getGender</a:t>
            </a:r>
            <a:r>
              <a:rPr kumimoji="0" lang="it-IT" alt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() == </a:t>
            </a:r>
            <a:r>
              <a:rPr kumimoji="0" lang="it-IT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Person.Sex.MALE</a:t>
            </a:r>
            <a:r>
              <a:rPr kumimoji="0" lang="it-IT" alt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  <a:p>
            <a:pPr marL="714375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.</a:t>
            </a:r>
            <a:r>
              <a:rPr kumimoji="0" lang="it-IT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mapToInt</a:t>
            </a:r>
            <a:r>
              <a:rPr kumimoji="0" lang="it-IT" alt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it-IT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Person</a:t>
            </a:r>
            <a:r>
              <a:rPr kumimoji="0" lang="it-IT" alt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::</a:t>
            </a:r>
            <a:r>
              <a:rPr kumimoji="0" lang="it-IT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getAge</a:t>
            </a:r>
            <a:r>
              <a:rPr kumimoji="0" lang="it-IT" alt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  <a:p>
            <a:pPr marL="714375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.</a:t>
            </a:r>
            <a:r>
              <a:rPr kumimoji="0" lang="it-IT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average</a:t>
            </a:r>
            <a:r>
              <a:rPr kumimoji="0" lang="it-IT" alt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()</a:t>
            </a:r>
          </a:p>
          <a:p>
            <a:pPr marL="714375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.</a:t>
            </a:r>
            <a:r>
              <a:rPr kumimoji="0" lang="it-IT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getAsDouble</a:t>
            </a:r>
            <a:r>
              <a:rPr kumimoji="0" lang="it-IT" alt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();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endParaRPr kumimoji="0" lang="it-IT" alt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it-IT" alt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it-IT" alt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291370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371287AF-F63E-55B6-0CBD-5C3DE53782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5F66F2-C5ED-441B-A354-B80FD69D2F83}" type="slidenum">
              <a:rPr lang="it-IT" smtClean="0"/>
              <a:pPr/>
              <a:t>49</a:t>
            </a:fld>
            <a:endParaRPr lang="it-IT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8F5EA84F-26D6-BB5B-1500-4EA5CB926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BC20706-1C7F-7FF0-A7A3-C32CECF66A46}"/>
              </a:ext>
            </a:extLst>
          </p:cNvPr>
          <p:cNvSpPr txBox="1">
            <a:spLocks/>
          </p:cNvSpPr>
          <p:nvPr/>
        </p:nvSpPr>
        <p:spPr>
          <a:xfrm>
            <a:off x="35496" y="1412776"/>
            <a:ext cx="8596668" cy="51251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it-IT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Consideriamo un altro esempio di un </a:t>
            </a:r>
            <a:r>
              <a:rPr kumimoji="0" lang="it-IT" altLang="en-US" sz="2000" b="0" i="0" u="sng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metodo che calcola l’età media dei membri maschili in una raccolta</a:t>
            </a:r>
            <a:r>
              <a:rPr kumimoji="0" lang="it-IT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</a:p>
          <a:p>
            <a:pPr marL="714375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double average = roster.stream()</a:t>
            </a:r>
          </a:p>
          <a:p>
            <a:pPr marL="714375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.filter(p -&gt; p.getGender() == Person.Sex.MALE)</a:t>
            </a:r>
          </a:p>
          <a:p>
            <a:pPr marL="714375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.mapToInt(Person::getAge)</a:t>
            </a:r>
          </a:p>
          <a:p>
            <a:pPr marL="714375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.average()</a:t>
            </a:r>
          </a:p>
          <a:p>
            <a:pPr marL="714375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.getAsDouble();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endParaRPr kumimoji="0" lang="it-IT" altLang="en-US" sz="2000" b="0" i="0" u="none" strike="noStrike" kern="1200" cap="none" spc="0" normalizeH="0" baseline="0" noProof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it-IT" altLang="en-US" sz="2000" b="0" i="0" u="none" strike="noStrike" kern="1200" cap="none" spc="0" normalizeH="0" baseline="0" noProof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it-IT" alt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29772E26-3E8E-E002-B094-06B02BDADB3C}"/>
              </a:ext>
            </a:extLst>
          </p:cNvPr>
          <p:cNvSpPr/>
          <p:nvPr/>
        </p:nvSpPr>
        <p:spPr>
          <a:xfrm>
            <a:off x="1021838" y="3063873"/>
            <a:ext cx="2843309" cy="365127"/>
          </a:xfrm>
          <a:prstGeom prst="rect">
            <a:avLst/>
          </a:prstGeom>
          <a:solidFill>
            <a:srgbClr val="A5300F">
              <a:lumMod val="20000"/>
              <a:lumOff val="80000"/>
              <a:alpha val="46000"/>
            </a:srgbClr>
          </a:solidFill>
          <a:ln w="12700" cap="rnd" cmpd="sng" algn="ctr">
            <a:solidFill>
              <a:srgbClr val="A5300F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ular Callout 8">
            <a:extLst>
              <a:ext uri="{FF2B5EF4-FFF2-40B4-BE49-F238E27FC236}">
                <a16:creationId xmlns:a16="http://schemas.microsoft.com/office/drawing/2014/main" id="{F83A61AD-B8B2-847E-1212-D157AF8C787B}"/>
              </a:ext>
            </a:extLst>
          </p:cNvPr>
          <p:cNvSpPr/>
          <p:nvPr/>
        </p:nvSpPr>
        <p:spPr>
          <a:xfrm>
            <a:off x="2758019" y="4133817"/>
            <a:ext cx="5841403" cy="1561003"/>
          </a:xfrm>
          <a:prstGeom prst="wedgeRectCallout">
            <a:avLst>
              <a:gd name="adj1" fmla="val -40017"/>
              <a:gd name="adj2" fmla="val -99095"/>
            </a:avLst>
          </a:prstGeom>
          <a:gradFill rotWithShape="1">
            <a:gsLst>
              <a:gs pos="0">
                <a:srgbClr val="D55816">
                  <a:tint val="65000"/>
                  <a:lumMod val="110000"/>
                </a:srgbClr>
              </a:gs>
              <a:gs pos="88000">
                <a:srgbClr val="D55816">
                  <a:tint val="90000"/>
                </a:srgbClr>
              </a:gs>
            </a:gsLst>
            <a:lin ang="5400000" scaled="0"/>
          </a:gradFill>
          <a:ln w="12700" cap="rnd" cmpd="sng" algn="ctr">
            <a:solidFill>
              <a:srgbClr val="D55816"/>
            </a:solidFill>
            <a:prstDash val="solid"/>
          </a:ln>
          <a:effectLst/>
        </p:spPr>
        <p:txBody>
          <a:bodyPr anchor="ctr"/>
          <a:lstStyle>
            <a:lvl1pPr eaLnBrk="0" hangingPunct="0"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just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20725" algn="l"/>
              </a:tabLst>
              <a:defRPr/>
            </a:pPr>
            <a:r>
              <a:rPr kumimoji="0" lang="it-IT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Operazione intermedia che </a:t>
            </a:r>
            <a:r>
              <a:rPr kumimoji="0" lang="it-IT" altLang="en-US" sz="20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estrae un flusso di interi </a:t>
            </a:r>
            <a:r>
              <a:rPr kumimoji="0" lang="it-IT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dagli oggetti di flusso applicando un’apposita funzione, passata come riferimento a metodo della classe </a:t>
            </a:r>
            <a:r>
              <a:rPr kumimoji="0" lang="it-IT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Person</a:t>
            </a:r>
            <a:r>
              <a:rPr kumimoji="0" lang="it-IT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. In </a:t>
            </a:r>
            <a:r>
              <a:rPr kumimoji="0" lang="it-IT" altLang="en-US" sz="20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alternativa l’espressione lambda sarebbe: p -&gt; </a:t>
            </a:r>
            <a:r>
              <a:rPr kumimoji="0" lang="it-IT" altLang="en-US" sz="2000" b="0" i="0" u="sng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p.getAge</a:t>
            </a:r>
            <a:r>
              <a:rPr kumimoji="0" lang="it-IT" altLang="en-US" sz="20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().</a:t>
            </a:r>
          </a:p>
        </p:txBody>
      </p:sp>
    </p:spTree>
    <p:extLst>
      <p:ext uri="{BB962C8B-B14F-4D97-AF65-F5344CB8AC3E}">
        <p14:creationId xmlns:p14="http://schemas.microsoft.com/office/powerpoint/2010/main" val="1342349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6408C227-8AFB-F7F2-38B6-1356D35450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5F66F2-C5ED-441B-A354-B80FD69D2F83}" type="slidenum">
              <a:rPr lang="it-IT" smtClean="0"/>
              <a:pPr/>
              <a:t>5</a:t>
            </a:fld>
            <a:endParaRPr lang="it-IT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D5FE8A71-EB56-C74F-B205-CEC64C7D7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Creare uno Stream</a:t>
            </a:r>
          </a:p>
        </p:txBody>
      </p:sp>
      <p:sp>
        <p:nvSpPr>
          <p:cNvPr id="6" name="Segnaposto contenuto 1">
            <a:extLst>
              <a:ext uri="{FF2B5EF4-FFF2-40B4-BE49-F238E27FC236}">
                <a16:creationId xmlns:a16="http://schemas.microsoft.com/office/drawing/2014/main" id="{D748F871-ADB8-DEB6-24B5-BB88489B92E4}"/>
              </a:ext>
            </a:extLst>
          </p:cNvPr>
          <p:cNvSpPr txBox="1">
            <a:spLocks/>
          </p:cNvSpPr>
          <p:nvPr/>
        </p:nvSpPr>
        <p:spPr bwMode="auto">
          <a:xfrm>
            <a:off x="179512" y="1428735"/>
            <a:ext cx="83058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5000"/>
              <a:buFont typeface="Monotype Sorts" pitchFamily="2" charset="2"/>
              <a:buNone/>
              <a:defRPr sz="2400" b="0" i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Symbol" pitchFamily="18" charset="2"/>
              <a:buChar char="·"/>
              <a:defRPr sz="2400" b="0" i="0">
                <a:solidFill>
                  <a:schemeClr val="bg2"/>
                </a:solidFill>
                <a:latin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Monotype Sorts" pitchFamily="2" charset="2"/>
              <a:buChar char="u"/>
              <a:defRPr sz="2400" b="0" i="0">
                <a:solidFill>
                  <a:schemeClr val="bg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Monotype Sorts" pitchFamily="2" charset="2"/>
              <a:buChar char="3"/>
              <a:defRPr sz="2400" b="0" i="0">
                <a:solidFill>
                  <a:schemeClr val="bg2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400" b="0" i="0">
                <a:solidFill>
                  <a:schemeClr val="bg2"/>
                </a:solidFill>
                <a:latin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>
                <a:solidFill>
                  <a:schemeClr val="bg2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>
                <a:solidFill>
                  <a:schemeClr val="bg2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>
                <a:solidFill>
                  <a:schemeClr val="bg2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>
                <a:solidFill>
                  <a:schemeClr val="bg2"/>
                </a:solidFill>
                <a:latin typeface="Times New Roman" pitchFamily="18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</a:pPr>
            <a:endParaRPr lang="it-IT" altLang="it-IT" sz="1600" dirty="0">
              <a:solidFill>
                <a:srgbClr val="414141"/>
              </a:solidFill>
              <a:latin typeface="Roboto" panose="02000000000000000000" pitchFamily="2" charset="0"/>
            </a:endParaRPr>
          </a:p>
          <a:p>
            <a:pPr algn="just">
              <a:spcBef>
                <a:spcPct val="0"/>
              </a:spcBef>
              <a:buClrTx/>
              <a:buSzTx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414141"/>
                </a:solidFill>
                <a:effectLst/>
                <a:latin typeface="Roboto" panose="02000000000000000000" pitchFamily="2" charset="0"/>
              </a:rPr>
              <a:t>Un </a:t>
            </a:r>
            <a:r>
              <a:rPr kumimoji="0" lang="it-IT" altLang="it-IT" sz="1600" b="0" i="0" u="sng" strike="noStrike" cap="none" normalizeH="0" baseline="0" dirty="0">
                <a:ln>
                  <a:noFill/>
                </a:ln>
                <a:solidFill>
                  <a:srgbClr val="414141"/>
                </a:solidFill>
                <a:effectLst/>
                <a:latin typeface="Roboto" panose="02000000000000000000" pitchFamily="2" charset="0"/>
              </a:rPr>
              <a:t>metodo specifico nell’interfaccia </a:t>
            </a:r>
            <a:r>
              <a:rPr kumimoji="0" lang="it-IT" altLang="it-IT" sz="1600" b="0" i="0" u="sng" strike="noStrike" cap="none" normalizeH="0" baseline="0" dirty="0">
                <a:ln>
                  <a:noFill/>
                </a:ln>
                <a:solidFill>
                  <a:srgbClr val="414141"/>
                </a:solidFill>
                <a:effectLst/>
                <a:latin typeface="Arial Unicode MS"/>
              </a:rPr>
              <a:t>Collection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414141"/>
                </a:solidFill>
                <a:effectLst/>
                <a:latin typeface="Arial Unicode MS"/>
              </a:rPr>
              <a:t>:</a:t>
            </a:r>
            <a:r>
              <a:rPr kumimoji="0" lang="it-IT" altLang="it-IT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algn="just">
              <a:spcBef>
                <a:spcPct val="0"/>
              </a:spcBef>
              <a:buClrTx/>
              <a:buSzTx/>
            </a:pPr>
            <a:endParaRPr lang="it-IT" altLang="it-IT" sz="50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it-IT" sz="1400" dirty="0">
                <a:solidFill>
                  <a:srgbClr val="002D7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List</a:t>
            </a:r>
            <a:r>
              <a:rPr lang="it-IT" sz="1400" dirty="0">
                <a:solidFill>
                  <a:srgbClr val="004ED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it-IT" sz="1400" dirty="0" err="1">
                <a:solidFill>
                  <a:srgbClr val="004ED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String</a:t>
            </a:r>
            <a:r>
              <a:rPr lang="it-IT" sz="1400" dirty="0">
                <a:solidFill>
                  <a:srgbClr val="004ED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it-IT" sz="1400" dirty="0">
                <a:solidFill>
                  <a:srgbClr val="006FE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400" dirty="0">
                <a:solidFill>
                  <a:srgbClr val="002D7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items</a:t>
            </a:r>
            <a:r>
              <a:rPr lang="it-IT" sz="1400" dirty="0">
                <a:solidFill>
                  <a:srgbClr val="006FE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it-IT" sz="1400" dirty="0">
                <a:solidFill>
                  <a:srgbClr val="80008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new</a:t>
            </a:r>
            <a:r>
              <a:rPr lang="it-IT" sz="1400" dirty="0">
                <a:solidFill>
                  <a:srgbClr val="006FE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400" dirty="0" err="1">
                <a:solidFill>
                  <a:srgbClr val="002D7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ArrayList</a:t>
            </a:r>
            <a:r>
              <a:rPr lang="it-IT" sz="1400" dirty="0">
                <a:solidFill>
                  <a:srgbClr val="004ED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it-IT" sz="1400" dirty="0" err="1">
                <a:solidFill>
                  <a:srgbClr val="004ED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String</a:t>
            </a:r>
            <a:r>
              <a:rPr lang="it-IT" sz="1400" dirty="0">
                <a:solidFill>
                  <a:srgbClr val="004ED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it-IT" sz="14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();</a:t>
            </a:r>
            <a:endParaRPr lang="it-IT" sz="14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r>
              <a:rPr lang="it-IT" sz="1400" dirty="0" err="1">
                <a:solidFill>
                  <a:srgbClr val="002D7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items</a:t>
            </a:r>
            <a:r>
              <a:rPr lang="it-IT" sz="140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it-IT" sz="1400" dirty="0" err="1">
                <a:solidFill>
                  <a:srgbClr val="004ED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</a:t>
            </a:r>
            <a:r>
              <a:rPr lang="it-IT" sz="14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it-IT" sz="1400" dirty="0">
                <a:solidFill>
                  <a:srgbClr val="008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"uno"</a:t>
            </a:r>
            <a:r>
              <a:rPr lang="it-IT" sz="14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);</a:t>
            </a:r>
            <a:endParaRPr lang="it-IT" sz="14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r>
              <a:rPr lang="it-IT" sz="1400" dirty="0" err="1">
                <a:solidFill>
                  <a:srgbClr val="002D7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items</a:t>
            </a:r>
            <a:r>
              <a:rPr lang="it-IT" sz="140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it-IT" sz="1400" dirty="0" err="1">
                <a:solidFill>
                  <a:srgbClr val="004ED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</a:t>
            </a:r>
            <a:r>
              <a:rPr lang="it-IT" sz="14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it-IT" sz="1400" dirty="0">
                <a:solidFill>
                  <a:srgbClr val="008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"tre"</a:t>
            </a:r>
            <a:r>
              <a:rPr lang="it-IT" sz="14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);</a:t>
            </a:r>
            <a:endParaRPr lang="it-IT" sz="14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r>
              <a:rPr lang="it-IT" sz="1400" dirty="0" err="1">
                <a:solidFill>
                  <a:srgbClr val="002D7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items</a:t>
            </a:r>
            <a:r>
              <a:rPr lang="it-IT" sz="140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it-IT" sz="1400" dirty="0" err="1">
                <a:solidFill>
                  <a:srgbClr val="004ED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</a:t>
            </a:r>
            <a:r>
              <a:rPr lang="it-IT" sz="14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it-IT" sz="1400" dirty="0">
                <a:solidFill>
                  <a:srgbClr val="008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"otto"</a:t>
            </a:r>
            <a:r>
              <a:rPr lang="it-IT" sz="14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);</a:t>
            </a:r>
            <a:endParaRPr lang="it-IT" sz="14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r>
              <a:rPr lang="it-IT" sz="1400" dirty="0" err="1">
                <a:solidFill>
                  <a:srgbClr val="002D7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items</a:t>
            </a:r>
            <a:r>
              <a:rPr lang="it-IT" sz="140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it-IT" sz="1400" dirty="0" err="1">
                <a:solidFill>
                  <a:srgbClr val="004ED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</a:t>
            </a:r>
            <a:r>
              <a:rPr lang="it-IT" sz="14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it-IT" sz="1400" dirty="0">
                <a:solidFill>
                  <a:srgbClr val="008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"undici"</a:t>
            </a:r>
            <a:r>
              <a:rPr lang="it-IT" sz="14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marL="457200" lvl="1" indent="0">
              <a:buNone/>
            </a:pPr>
            <a:endParaRPr lang="it-IT" sz="14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r>
              <a:rPr lang="it-IT" sz="1400" dirty="0">
                <a:solidFill>
                  <a:srgbClr val="002D7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Stream</a:t>
            </a:r>
            <a:r>
              <a:rPr lang="it-IT" sz="1400" dirty="0">
                <a:solidFill>
                  <a:srgbClr val="004ED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it-IT" sz="1400" dirty="0" err="1">
                <a:solidFill>
                  <a:srgbClr val="004ED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String</a:t>
            </a:r>
            <a:r>
              <a:rPr lang="it-IT" sz="1400" dirty="0">
                <a:solidFill>
                  <a:srgbClr val="004ED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it-IT" sz="1400" dirty="0">
                <a:solidFill>
                  <a:srgbClr val="006FE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400" dirty="0">
                <a:solidFill>
                  <a:srgbClr val="002D7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stream</a:t>
            </a:r>
            <a:r>
              <a:rPr lang="it-IT" sz="1400" dirty="0">
                <a:solidFill>
                  <a:srgbClr val="006FE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it-IT" sz="1400" dirty="0" err="1">
                <a:solidFill>
                  <a:srgbClr val="002D7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items</a:t>
            </a:r>
            <a:r>
              <a:rPr lang="it-IT" sz="140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it-IT" sz="1400" dirty="0" err="1">
                <a:solidFill>
                  <a:srgbClr val="004ED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stream</a:t>
            </a:r>
            <a:r>
              <a:rPr lang="it-IT" sz="14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();</a:t>
            </a:r>
          </a:p>
          <a:p>
            <a:pPr marL="457200" lvl="1" indent="0">
              <a:buNone/>
            </a:pPr>
            <a:endParaRPr lang="it-IT" sz="1400" dirty="0">
              <a:solidFill>
                <a:srgbClr val="333333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spcBef>
                <a:spcPct val="0"/>
              </a:spcBef>
              <a:buClrTx/>
              <a:buSzTx/>
            </a:pPr>
            <a:endParaRPr kumimoji="0" lang="it-IT" altLang="it-IT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algn="just">
              <a:spcBef>
                <a:spcPct val="0"/>
              </a:spcBef>
              <a:buClrTx/>
              <a:buSzTx/>
            </a:pPr>
            <a:endParaRPr kumimoji="0" lang="it-IT" altLang="it-IT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1600" kern="0" dirty="0">
                <a:solidFill>
                  <a:srgbClr val="41414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it-IT" altLang="it-IT" sz="1800" kern="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it-IT" kern="0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7C5244A-9C77-48C9-2E45-7153785E33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1967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352442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371287AF-F63E-55B6-0CBD-5C3DE53782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5F66F2-C5ED-441B-A354-B80FD69D2F83}" type="slidenum">
              <a:rPr lang="it-IT" smtClean="0"/>
              <a:pPr/>
              <a:t>50</a:t>
            </a:fld>
            <a:endParaRPr lang="it-IT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8F5EA84F-26D6-BB5B-1500-4EA5CB926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BC20706-1C7F-7FF0-A7A3-C32CECF66A46}"/>
              </a:ext>
            </a:extLst>
          </p:cNvPr>
          <p:cNvSpPr txBox="1">
            <a:spLocks/>
          </p:cNvSpPr>
          <p:nvPr/>
        </p:nvSpPr>
        <p:spPr>
          <a:xfrm>
            <a:off x="35496" y="1412776"/>
            <a:ext cx="8596668" cy="51251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Consideriamo un altro esempio di un </a:t>
            </a:r>
            <a:r>
              <a:rPr kumimoji="0" lang="it-IT" altLang="en-US" sz="20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metodo che calcola l’età media dei membri maschili in una raccolta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</a:p>
          <a:p>
            <a:pPr marL="714375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double </a:t>
            </a: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average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</a:t>
            </a: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roster.stream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()</a:t>
            </a:r>
          </a:p>
          <a:p>
            <a:pPr marL="714375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.filter(p -&gt; </a:t>
            </a: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p.getGender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() == </a:t>
            </a: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Person.Sex.MALE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  <a:p>
            <a:pPr marL="714375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.</a:t>
            </a: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mapToInt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Person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::</a:t>
            </a: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getAge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  <a:p>
            <a:pPr marL="714375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.</a:t>
            </a: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average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()</a:t>
            </a:r>
          </a:p>
          <a:p>
            <a:pPr marL="714375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.</a:t>
            </a: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getAsDouble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();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endParaRPr kumimoji="0" lang="it-IT" alt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it-IT" alt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it-IT" alt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9F911462-E5D9-7244-4B0E-14CAA86D2B6A}"/>
              </a:ext>
            </a:extLst>
          </p:cNvPr>
          <p:cNvSpPr/>
          <p:nvPr/>
        </p:nvSpPr>
        <p:spPr>
          <a:xfrm>
            <a:off x="1043608" y="3501008"/>
            <a:ext cx="1079055" cy="365127"/>
          </a:xfrm>
          <a:prstGeom prst="rect">
            <a:avLst/>
          </a:prstGeom>
          <a:solidFill>
            <a:srgbClr val="A5300F">
              <a:lumMod val="20000"/>
              <a:lumOff val="80000"/>
              <a:alpha val="46000"/>
            </a:srgbClr>
          </a:solidFill>
          <a:ln w="12700" cap="rnd" cmpd="sng" algn="ctr">
            <a:solidFill>
              <a:srgbClr val="A5300F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ular Callout 8">
            <a:extLst>
              <a:ext uri="{FF2B5EF4-FFF2-40B4-BE49-F238E27FC236}">
                <a16:creationId xmlns:a16="http://schemas.microsoft.com/office/drawing/2014/main" id="{9B1F056D-48B4-4E24-8692-D2636431E38F}"/>
              </a:ext>
            </a:extLst>
          </p:cNvPr>
          <p:cNvSpPr/>
          <p:nvPr/>
        </p:nvSpPr>
        <p:spPr>
          <a:xfrm>
            <a:off x="2779789" y="4391602"/>
            <a:ext cx="5841403" cy="1320800"/>
          </a:xfrm>
          <a:prstGeom prst="wedgeRectCallout">
            <a:avLst>
              <a:gd name="adj1" fmla="val -63221"/>
              <a:gd name="adj2" fmla="val -92579"/>
            </a:avLst>
          </a:prstGeom>
          <a:gradFill rotWithShape="1">
            <a:gsLst>
              <a:gs pos="0">
                <a:srgbClr val="D55816">
                  <a:tint val="65000"/>
                  <a:lumMod val="110000"/>
                </a:srgbClr>
              </a:gs>
              <a:gs pos="88000">
                <a:srgbClr val="D55816">
                  <a:tint val="90000"/>
                </a:srgbClr>
              </a:gs>
            </a:gsLst>
            <a:lin ang="5400000" scaled="0"/>
          </a:gradFill>
          <a:ln w="12700" cap="rnd" cmpd="sng" algn="ctr">
            <a:solidFill>
              <a:srgbClr val="D55816"/>
            </a:solidFill>
            <a:prstDash val="solid"/>
          </a:ln>
          <a:effectLst/>
        </p:spPr>
        <p:txBody>
          <a:bodyPr anchor="ctr"/>
          <a:lstStyle>
            <a:lvl1pPr eaLnBrk="0" hangingPunct="0"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just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20725" algn="l"/>
              </a:tabLst>
              <a:defRPr/>
            </a:pPr>
            <a:r>
              <a:rPr kumimoji="0" lang="it-IT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Questa operazione terminale </a:t>
            </a:r>
            <a:r>
              <a:rPr kumimoji="0" lang="it-IT" altLang="en-US" sz="20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calcola la media in un flusso di numeri di tipo </a:t>
            </a:r>
            <a:r>
              <a:rPr kumimoji="0" lang="it-IT" altLang="en-US" sz="2000" b="0" i="0" u="sng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IntStream</a:t>
            </a:r>
            <a:r>
              <a:rPr kumimoji="0" lang="it-IT" altLang="en-US" sz="20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 </a:t>
            </a:r>
            <a:r>
              <a:rPr kumimoji="0" lang="it-IT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e </a:t>
            </a:r>
            <a:r>
              <a:rPr kumimoji="0" lang="it-IT" altLang="en-US" sz="20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restituisce un oggetto di tipo </a:t>
            </a:r>
            <a:r>
              <a:rPr kumimoji="0" lang="it-IT" altLang="en-US" sz="2000" b="0" i="0" u="sng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OptionalDouble</a:t>
            </a:r>
            <a:r>
              <a:rPr kumimoji="0" lang="it-IT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. Se il flusso non ha elementi, si ha un’istanza vuota di </a:t>
            </a:r>
            <a:r>
              <a:rPr kumimoji="0" lang="it-IT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OptionalDouble</a:t>
            </a:r>
            <a:r>
              <a:rPr kumimoji="0" lang="it-IT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8346507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371287AF-F63E-55B6-0CBD-5C3DE53782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5F66F2-C5ED-441B-A354-B80FD69D2F83}" type="slidenum">
              <a:rPr lang="it-IT" smtClean="0"/>
              <a:pPr/>
              <a:t>51</a:t>
            </a:fld>
            <a:endParaRPr lang="it-IT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8F5EA84F-26D6-BB5B-1500-4EA5CB926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BC20706-1C7F-7FF0-A7A3-C32CECF66A46}"/>
              </a:ext>
            </a:extLst>
          </p:cNvPr>
          <p:cNvSpPr txBox="1">
            <a:spLocks/>
          </p:cNvSpPr>
          <p:nvPr/>
        </p:nvSpPr>
        <p:spPr>
          <a:xfrm>
            <a:off x="35496" y="1412776"/>
            <a:ext cx="8596668" cy="51251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Consideriamo un altro esempio di un </a:t>
            </a:r>
            <a:r>
              <a:rPr kumimoji="0" lang="it-IT" altLang="en-US" sz="20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metodo che calcola l’età media dei membri maschili in una raccolta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</a:p>
          <a:p>
            <a:pPr marL="714375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double </a:t>
            </a: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average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</a:t>
            </a: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roster.stream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()</a:t>
            </a:r>
          </a:p>
          <a:p>
            <a:pPr marL="714375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.filter(p -&gt; </a:t>
            </a: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p.getGender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() == </a:t>
            </a: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Person.Sex.MALE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  <a:p>
            <a:pPr marL="714375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.</a:t>
            </a: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mapToInt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Person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::</a:t>
            </a: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getAge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  <a:p>
            <a:pPr marL="714375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.</a:t>
            </a: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average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()</a:t>
            </a:r>
          </a:p>
          <a:p>
            <a:pPr marL="714375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.</a:t>
            </a: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getAsDouble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();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endParaRPr kumimoji="0" lang="it-IT" alt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it-IT" alt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it-IT" alt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6E4C14D7-867F-A53B-52F3-F14EF33C7F3C}"/>
              </a:ext>
            </a:extLst>
          </p:cNvPr>
          <p:cNvSpPr/>
          <p:nvPr/>
        </p:nvSpPr>
        <p:spPr>
          <a:xfrm>
            <a:off x="971600" y="3933056"/>
            <a:ext cx="1725423" cy="365127"/>
          </a:xfrm>
          <a:prstGeom prst="rect">
            <a:avLst/>
          </a:prstGeom>
          <a:solidFill>
            <a:srgbClr val="A5300F">
              <a:lumMod val="20000"/>
              <a:lumOff val="80000"/>
              <a:alpha val="46000"/>
            </a:srgbClr>
          </a:solidFill>
          <a:ln w="12700" cap="rnd" cmpd="sng" algn="ctr">
            <a:solidFill>
              <a:srgbClr val="A5300F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ular Callout 8">
            <a:extLst>
              <a:ext uri="{FF2B5EF4-FFF2-40B4-BE49-F238E27FC236}">
                <a16:creationId xmlns:a16="http://schemas.microsoft.com/office/drawing/2014/main" id="{6D4A2E08-77C5-F714-BFAA-EE8321C24B56}"/>
              </a:ext>
            </a:extLst>
          </p:cNvPr>
          <p:cNvSpPr/>
          <p:nvPr/>
        </p:nvSpPr>
        <p:spPr>
          <a:xfrm>
            <a:off x="2697023" y="4364158"/>
            <a:ext cx="5841403" cy="1320800"/>
          </a:xfrm>
          <a:prstGeom prst="wedgeRectCallout">
            <a:avLst>
              <a:gd name="adj1" fmla="val -53460"/>
              <a:gd name="adj2" fmla="val -58371"/>
            </a:avLst>
          </a:prstGeom>
          <a:gradFill rotWithShape="1">
            <a:gsLst>
              <a:gs pos="0">
                <a:srgbClr val="D55816">
                  <a:tint val="65000"/>
                  <a:lumMod val="110000"/>
                </a:srgbClr>
              </a:gs>
              <a:gs pos="88000">
                <a:srgbClr val="D55816">
                  <a:tint val="90000"/>
                </a:srgbClr>
              </a:gs>
            </a:gsLst>
            <a:lin ang="5400000" scaled="0"/>
          </a:gradFill>
          <a:ln w="12700" cap="rnd" cmpd="sng" algn="ctr">
            <a:solidFill>
              <a:srgbClr val="D55816"/>
            </a:solidFill>
            <a:prstDash val="solid"/>
          </a:ln>
          <a:effectLst/>
        </p:spPr>
        <p:txBody>
          <a:bodyPr anchor="ctr"/>
          <a:lstStyle>
            <a:lvl1pPr eaLnBrk="0" hangingPunct="0"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just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20725" algn="l"/>
              </a:tabLst>
              <a:defRPr/>
            </a:pPr>
            <a:r>
              <a:rPr kumimoji="0" lang="it-IT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Questa operazione terminale opera il </a:t>
            </a:r>
            <a:r>
              <a:rPr kumimoji="0" lang="it-IT" altLang="en-US" sz="20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cast di un oggetto di tipo </a:t>
            </a:r>
            <a:r>
              <a:rPr kumimoji="0" lang="it-IT" altLang="en-US" sz="2000" b="0" i="0" u="sng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OptionalDouble</a:t>
            </a:r>
            <a:r>
              <a:rPr kumimoji="0" lang="it-IT" altLang="en-US" sz="20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 in uno Double</a:t>
            </a:r>
            <a:r>
              <a:rPr kumimoji="0" lang="it-IT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. Se si ha un’istanza vuota di </a:t>
            </a:r>
            <a:r>
              <a:rPr kumimoji="0" lang="it-IT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OptionalDouble</a:t>
            </a:r>
            <a:r>
              <a:rPr kumimoji="0" lang="it-IT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, viene sollevata un’eccezione di tipo </a:t>
            </a:r>
            <a:r>
              <a:rPr kumimoji="0" lang="it-IT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NoSuchElementException</a:t>
            </a:r>
            <a:r>
              <a:rPr kumimoji="0" lang="it-IT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6284872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371287AF-F63E-55B6-0CBD-5C3DE53782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5F66F2-C5ED-441B-A354-B80FD69D2F83}" type="slidenum">
              <a:rPr lang="it-IT" smtClean="0"/>
              <a:pPr/>
              <a:t>52</a:t>
            </a:fld>
            <a:endParaRPr lang="it-IT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8F5EA84F-26D6-BB5B-1500-4EA5CB926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BC20706-1C7F-7FF0-A7A3-C32CECF66A46}"/>
              </a:ext>
            </a:extLst>
          </p:cNvPr>
          <p:cNvSpPr txBox="1">
            <a:spLocks/>
          </p:cNvSpPr>
          <p:nvPr/>
        </p:nvSpPr>
        <p:spPr>
          <a:xfrm>
            <a:off x="35496" y="1412776"/>
            <a:ext cx="8596668" cy="51251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Consideriamo un altro esempio di un </a:t>
            </a:r>
            <a:r>
              <a:rPr kumimoji="0" lang="it-IT" altLang="en-US" sz="20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metodo che calcola l’età media dei membri maschili in una raccolta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</a:p>
          <a:p>
            <a:pPr marL="714375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double </a:t>
            </a: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average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</a:t>
            </a: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roster.stream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()</a:t>
            </a:r>
          </a:p>
          <a:p>
            <a:pPr marL="714375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.filter(p -&gt; </a:t>
            </a: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p.getGender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() == </a:t>
            </a: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Person.Sex.MALE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  <a:p>
            <a:pPr marL="714375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.</a:t>
            </a: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mapToInt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Person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::</a:t>
            </a: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getAge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  <a:p>
            <a:pPr marL="714375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.</a:t>
            </a: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average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()</a:t>
            </a:r>
          </a:p>
          <a:p>
            <a:pPr marL="714375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.</a:t>
            </a: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getAsDouble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();</a:t>
            </a:r>
          </a:p>
          <a:p>
            <a:pPr marL="714375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endParaRPr kumimoji="0" lang="it-IT" alt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52425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 JDK contiene molte </a:t>
            </a:r>
            <a:r>
              <a:rPr kumimoji="0" lang="it-IT" altLang="en-US" sz="2000" b="0" i="0" u="sng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operazioni terminali 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(come </a:t>
            </a:r>
            <a:r>
              <a:rPr kumimoji="0" lang="it-IT" altLang="en-US" sz="2000" b="0" i="0" u="sng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average</a:t>
            </a:r>
            <a:r>
              <a:rPr kumimoji="0" lang="it-IT" altLang="en-US" sz="2000" b="0" i="0" u="sng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(), sum(), min() o max(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)) che </a:t>
            </a:r>
            <a:r>
              <a:rPr kumimoji="0" lang="it-IT" altLang="en-US" sz="2000" b="0" i="0" u="sng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restituiscono un valore a fronte di un’operazione sul contenuto di un flusso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oppure </a:t>
            </a:r>
            <a:r>
              <a:rPr kumimoji="0" lang="it-IT" altLang="en-US" sz="2000" b="0" i="0" u="sng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terminali che restituiscono una collezione o </a:t>
            </a:r>
            <a:r>
              <a:rPr kumimoji="0" lang="it-IT" altLang="en-US" sz="2000" b="0" i="0" u="sng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void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Tali operazioni che realizzano un compito ben preciso spesso prendono il nome di operazioni di riduzione.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endParaRPr kumimoji="0" lang="it-IT" alt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it-IT" alt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it-IT" alt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171396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FB8CCF3F-8FC4-DEDA-13B7-B3EA7C5E18D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5F66F2-C5ED-441B-A354-B80FD69D2F83}" type="slidenum">
              <a:rPr lang="it-IT" smtClean="0"/>
              <a:pPr/>
              <a:t>53</a:t>
            </a:fld>
            <a:endParaRPr lang="it-IT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86FC8FFB-AD53-8F49-945C-308281D8C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*</a:t>
            </a:r>
            <a:r>
              <a:rPr lang="it-IT" dirty="0" err="1"/>
              <a:t>ForEach</a:t>
            </a:r>
            <a:r>
              <a:rPr lang="it-IT" dirty="0"/>
              <a:t> vs Interazione Interna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5AC3799-09FC-BE6F-1FBA-56BF1771D754}"/>
              </a:ext>
            </a:extLst>
          </p:cNvPr>
          <p:cNvSpPr txBox="1">
            <a:spLocks/>
          </p:cNvSpPr>
          <p:nvPr/>
        </p:nvSpPr>
        <p:spPr>
          <a:xfrm>
            <a:off x="367820" y="1556792"/>
            <a:ext cx="8596668" cy="51251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it-IT" altLang="en-US" sz="2000" b="0" i="0" u="sng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Operazioni aggregate</a:t>
            </a:r>
            <a:r>
              <a:rPr kumimoji="0" lang="it-IT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come </a:t>
            </a:r>
            <a:r>
              <a:rPr kumimoji="0" lang="it-IT" altLang="en-US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forEach</a:t>
            </a:r>
            <a:r>
              <a:rPr kumimoji="0" lang="it-IT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sembrano simili agli iteratori, ma in realtà presentano varie differenze: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it-IT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Usano </a:t>
            </a:r>
            <a:r>
              <a:rPr kumimoji="0" lang="it-IT" altLang="en-US" sz="2000" b="0" i="0" u="sng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iterazioni interne </a:t>
            </a:r>
            <a:r>
              <a:rPr kumimoji="0" lang="it-IT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– le operazioni aggregate </a:t>
            </a:r>
            <a:r>
              <a:rPr kumimoji="0" lang="it-IT" altLang="en-US" sz="2000" b="0" i="0" u="sng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non contengono un metodo tipo next() per istruirle su come elaborare il prossimo elemento della raccolta</a:t>
            </a:r>
            <a:r>
              <a:rPr kumimoji="0" lang="it-IT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</a:t>
            </a:r>
          </a:p>
          <a:p>
            <a:pPr marL="714375" marR="0" lvl="0" indent="-341313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it-IT" altLang="en-US" sz="2000" b="0" i="0" u="none" strike="noStrike" kern="1200" cap="none" spc="0" normalizeH="0" baseline="0" noProof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319588" marR="0" lvl="0" indent="-347663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it-IT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 </a:t>
            </a:r>
            <a:r>
              <a:rPr kumimoji="0" lang="it-IT" altLang="en-US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l’iterazione interna</a:t>
            </a:r>
            <a:r>
              <a:rPr kumimoji="0" lang="it-IT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it-IT" altLang="en-US" sz="2000" b="0" i="0" u="sng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l’applicazione determina quale collezione bisogna iterare, ma la JDK determina come bisogna iterarla</a:t>
            </a:r>
            <a:r>
              <a:rPr kumimoji="0" lang="it-IT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</a:t>
            </a:r>
          </a:p>
          <a:p>
            <a:pPr marL="4319588" marR="0" lvl="0" indent="-347663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it-IT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 </a:t>
            </a:r>
            <a:r>
              <a:rPr kumimoji="0" lang="it-IT" altLang="en-US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l’iterazione esterna</a:t>
            </a:r>
            <a:r>
              <a:rPr kumimoji="0" lang="it-IT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it-IT" altLang="en-US" sz="2000" b="0" i="0" u="sng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l’applicazione determina sia quale collezione iterare e sia come l’iterazione deve avvenire</a:t>
            </a:r>
            <a:r>
              <a:rPr kumimoji="0" lang="it-IT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endParaRPr kumimoji="0" lang="it-IT" altLang="en-US" sz="2000" b="0" i="0" u="none" strike="noStrike" kern="1200" cap="none" spc="0" normalizeH="0" baseline="0" noProof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it-IT" altLang="en-US" sz="2000" b="0" i="0" u="none" strike="noStrike" kern="1200" cap="none" spc="0" normalizeH="0" baseline="0" noProof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it-IT" alt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2" descr="Chapter 4. Introducing streams - Java 8 in Action: Lambdas, streams, and  functional-style programming">
            <a:extLst>
              <a:ext uri="{FF2B5EF4-FFF2-40B4-BE49-F238E27FC236}">
                <a16:creationId xmlns:a16="http://schemas.microsoft.com/office/drawing/2014/main" id="{50EB97CC-B718-EF99-B299-7C987C5AA7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94" y="3362473"/>
            <a:ext cx="3738042" cy="2806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777119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46A7C0FE-FC90-8BEF-1027-29BBB328FE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5F66F2-C5ED-441B-A354-B80FD69D2F83}" type="slidenum">
              <a:rPr lang="it-IT" smtClean="0"/>
              <a:pPr/>
              <a:t>54</a:t>
            </a:fld>
            <a:endParaRPr lang="it-IT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2C805675-3F9F-285C-F5A1-7C7E7BC09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*</a:t>
            </a:r>
            <a:r>
              <a:rPr lang="it-IT" dirty="0" err="1"/>
              <a:t>ForEach</a:t>
            </a:r>
            <a:r>
              <a:rPr lang="it-IT" dirty="0"/>
              <a:t> vs Interazione Interna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695F71A-BBFB-FCB8-C82F-810D87CC0A06}"/>
              </a:ext>
            </a:extLst>
          </p:cNvPr>
          <p:cNvSpPr txBox="1">
            <a:spLocks/>
          </p:cNvSpPr>
          <p:nvPr/>
        </p:nvSpPr>
        <p:spPr>
          <a:xfrm>
            <a:off x="214282" y="1508167"/>
            <a:ext cx="8596668" cy="51251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714375" marR="0" lvl="0" indent="-341313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D’altra parte, </a:t>
            </a:r>
            <a:r>
              <a:rPr kumimoji="0" lang="it-IT" altLang="en-US" sz="20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l’iterazione esterna consente solo un accesso sequenziale 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agli elementi della raccolta, mentre quella </a:t>
            </a:r>
            <a:r>
              <a:rPr kumimoji="0" lang="it-IT" altLang="en-US" sz="20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non presenta questa limitazione. </a:t>
            </a:r>
            <a:r>
              <a:rPr kumimoji="0" lang="it-IT" altLang="en-US" sz="20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Può sfruttare i vantaggi dell’elaborazione parallela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che consiste nel dividere il problema in sotto-problemi da risolvere parallelamente, e poi si combinano i risultati dei sotto-problemi.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it-IT" alt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Operazioni aggregate elaborano gli elementi presi da un flusso – Tali operazioni operano sugli elementi di un flusso, non direttamente su una raccolta.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Supportano dei pattern di comportamento come parametri – è possibile indicare espressioni lambda come parametri per la maggior parte delle operazioni, così da particolareggiarne il comportamento.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it-IT" alt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endParaRPr kumimoji="0" lang="it-IT" alt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it-IT" alt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it-IT" alt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562302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85BF30A0-1C7E-FA90-BC65-0B1E924C88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5F66F2-C5ED-441B-A354-B80FD69D2F83}" type="slidenum">
              <a:rPr lang="it-IT" smtClean="0"/>
              <a:pPr/>
              <a:t>55</a:t>
            </a:fld>
            <a:endParaRPr lang="it-IT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11F2A92A-040F-DA33-164C-1C222C615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Pipeline e Stream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6598A40-2886-AB74-C48B-96EC4D337AAD}"/>
              </a:ext>
            </a:extLst>
          </p:cNvPr>
          <p:cNvSpPr txBox="1">
            <a:spLocks/>
          </p:cNvSpPr>
          <p:nvPr/>
        </p:nvSpPr>
        <p:spPr>
          <a:xfrm>
            <a:off x="107504" y="1412776"/>
            <a:ext cx="8596668" cy="51251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Uno </a:t>
            </a:r>
            <a:r>
              <a:rPr kumimoji="0" lang="it-IT" alt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stream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non contiene dati a parte una manciata di flag che consentono di controllare e ottimizzare il flusso. Ha bisogno, quindi, di una sorgente da cui pescare informazioni.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it-IT" alt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L’esempio più comune  consiste nel partire da una </a:t>
            </a:r>
            <a:r>
              <a:rPr kumimoji="0" lang="it-IT" altLang="en-US" sz="2000" b="0" i="0" u="sng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collection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ma uno </a:t>
            </a:r>
            <a:r>
              <a:rPr kumimoji="0" lang="it-IT" altLang="en-US" sz="20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stream può essere generato anche in altri modi 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come riportato qui sotto.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it-IT" alt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714375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IntStream</a:t>
            </a:r>
            <a:r>
              <a:rPr kumimoji="0" lang="it-IT" alt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it-IT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intStream</a:t>
            </a:r>
            <a:r>
              <a:rPr kumimoji="0" lang="it-IT" alt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</a:t>
            </a:r>
            <a:r>
              <a:rPr kumimoji="0" lang="it-IT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IntStream.range</a:t>
            </a:r>
            <a:r>
              <a:rPr kumimoji="0" lang="it-IT" altLang="en-US" sz="1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(1, 10);</a:t>
            </a:r>
          </a:p>
          <a:p>
            <a:pPr marL="714375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DoubleStream</a:t>
            </a:r>
            <a:r>
              <a:rPr kumimoji="0" lang="it-IT" alt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it-IT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doubleStream</a:t>
            </a:r>
            <a:r>
              <a:rPr kumimoji="0" lang="it-IT" alt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</a:t>
            </a:r>
            <a:r>
              <a:rPr kumimoji="0" lang="it-IT" altLang="en-US" sz="1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new Random().</a:t>
            </a:r>
            <a:r>
              <a:rPr kumimoji="0" lang="it-IT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doubles</a:t>
            </a:r>
            <a:r>
              <a:rPr kumimoji="0" lang="it-IT" altLang="en-US" sz="1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();</a:t>
            </a:r>
          </a:p>
          <a:p>
            <a:pPr marL="714375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Stream&lt;</a:t>
            </a:r>
            <a:r>
              <a:rPr kumimoji="0" lang="it-IT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Path</a:t>
            </a:r>
            <a:r>
              <a:rPr kumimoji="0" lang="it-IT" alt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&gt; </a:t>
            </a:r>
            <a:r>
              <a:rPr kumimoji="0" lang="it-IT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pathStream</a:t>
            </a:r>
            <a:r>
              <a:rPr kumimoji="0" lang="it-IT" alt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</a:t>
            </a:r>
            <a:r>
              <a:rPr kumimoji="0" lang="it-IT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Files.list</a:t>
            </a:r>
            <a:r>
              <a:rPr kumimoji="0" lang="it-IT" altLang="en-US" sz="1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it-IT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Paths.get</a:t>
            </a:r>
            <a:r>
              <a:rPr kumimoji="0" lang="it-IT" altLang="en-US" sz="1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("c:\\"));</a:t>
            </a:r>
          </a:p>
          <a:p>
            <a:pPr marL="714375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Stream&lt;T&gt; </a:t>
            </a:r>
            <a:r>
              <a:rPr kumimoji="0" lang="it-IT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stringStream</a:t>
            </a:r>
            <a:r>
              <a:rPr kumimoji="0" lang="it-IT" alt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</a:t>
            </a:r>
            <a:r>
              <a:rPr kumimoji="0" lang="it-IT" altLang="en-US" sz="1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Stream&lt;T&gt;.of</a:t>
            </a:r>
            <a:r>
              <a:rPr kumimoji="0" lang="it-IT" alt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(X </a:t>
            </a:r>
            <a:r>
              <a:rPr kumimoji="0" lang="it-IT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extends</a:t>
            </a:r>
            <a:r>
              <a:rPr kumimoji="0" lang="it-IT" alt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T...</a:t>
            </a:r>
            <a:r>
              <a:rPr kumimoji="0" lang="it-IT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vars</a:t>
            </a:r>
            <a:r>
              <a:rPr kumimoji="0" lang="it-IT" alt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it-IT" alt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it-IT" alt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it-IT" alt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it-IT" alt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endParaRPr kumimoji="0" lang="it-IT" alt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it-IT" alt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it-IT" alt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390103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85BF30A0-1C7E-FA90-BC65-0B1E924C88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5F66F2-C5ED-441B-A354-B80FD69D2F83}" type="slidenum">
              <a:rPr lang="it-IT" smtClean="0"/>
              <a:pPr/>
              <a:t>56</a:t>
            </a:fld>
            <a:endParaRPr lang="it-IT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11F2A92A-040F-DA33-164C-1C222C615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Pipeline e Stream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6598A40-2886-AB74-C48B-96EC4D337AAD}"/>
              </a:ext>
            </a:extLst>
          </p:cNvPr>
          <p:cNvSpPr txBox="1">
            <a:spLocks/>
          </p:cNvSpPr>
          <p:nvPr/>
        </p:nvSpPr>
        <p:spPr>
          <a:xfrm>
            <a:off x="107504" y="1412776"/>
            <a:ext cx="8596668" cy="51251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it-IT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Uno </a:t>
            </a:r>
            <a:r>
              <a:rPr kumimoji="0" lang="it-IT" altLang="en-US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stream</a:t>
            </a:r>
            <a:r>
              <a:rPr kumimoji="0" lang="it-IT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non contiene dati a parte una manciata di flag che consentono di controllare e ottimizzare il flusso. Ha bisogno, quindi, di una sorgente da cui pescare informazioni.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it-IT" altLang="en-US" sz="2000" b="0" i="0" u="none" strike="noStrike" kern="1200" cap="none" spc="0" normalizeH="0" baseline="0" noProof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it-IT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L’esempio più comune  consiste nel partire da una </a:t>
            </a:r>
            <a:r>
              <a:rPr kumimoji="0" lang="it-IT" altLang="en-US" sz="2000" b="0" i="0" u="sng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collection</a:t>
            </a:r>
            <a:r>
              <a:rPr kumimoji="0" lang="it-IT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ma uno </a:t>
            </a:r>
            <a:r>
              <a:rPr kumimoji="0" lang="it-IT" altLang="en-US" sz="2000" b="0" i="0" u="sng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stream può essere generato anche in altri modi </a:t>
            </a:r>
            <a:r>
              <a:rPr kumimoji="0" lang="it-IT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come riportato qui sotto.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it-IT" altLang="en-US" sz="2000" b="0" i="0" u="none" strike="noStrike" kern="1200" cap="none" spc="0" normalizeH="0" baseline="0" noProof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714375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IntStream intStream = IntStream.range(1, 10);</a:t>
            </a:r>
          </a:p>
          <a:p>
            <a:pPr marL="714375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DoubleStream doubleStream = new Random().doubles();</a:t>
            </a:r>
          </a:p>
          <a:p>
            <a:pPr marL="714375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Stream&lt;Path&gt; pathStream = Files.list(Paths.get("c:\\"));</a:t>
            </a:r>
          </a:p>
          <a:p>
            <a:pPr marL="714375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Stream&lt;T&gt; stringStream = Stream&lt;T&gt;.of(X extends T...vars)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it-IT" altLang="en-US" sz="2000" b="0" i="0" u="none" strike="noStrike" kern="1200" cap="none" spc="0" normalizeH="0" baseline="0" noProof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it-IT" altLang="en-US" sz="2000" b="0" i="0" u="none" strike="noStrike" kern="1200" cap="none" spc="0" normalizeH="0" baseline="0" noProof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it-IT" altLang="en-US" sz="2000" b="0" i="0" u="none" strike="noStrike" kern="1200" cap="none" spc="0" normalizeH="0" baseline="0" noProof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it-IT" altLang="en-US" sz="2000" b="0" i="0" u="none" strike="noStrike" kern="1200" cap="none" spc="0" normalizeH="0" baseline="0" noProof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endParaRPr kumimoji="0" lang="it-IT" altLang="en-US" sz="2000" b="0" i="0" u="none" strike="noStrike" kern="1200" cap="none" spc="0" normalizeH="0" baseline="0" noProof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it-IT" altLang="en-US" sz="2000" b="0" i="0" u="none" strike="noStrike" kern="1200" cap="none" spc="0" normalizeH="0" baseline="0" noProof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it-IT" alt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89E4638E-59F0-3FD7-E75A-25BE4DE9A4B5}"/>
              </a:ext>
            </a:extLst>
          </p:cNvPr>
          <p:cNvSpPr/>
          <p:nvPr/>
        </p:nvSpPr>
        <p:spPr>
          <a:xfrm>
            <a:off x="827584" y="4077072"/>
            <a:ext cx="4779685" cy="365127"/>
          </a:xfrm>
          <a:prstGeom prst="rect">
            <a:avLst/>
          </a:prstGeom>
          <a:solidFill>
            <a:srgbClr val="A5300F">
              <a:lumMod val="20000"/>
              <a:lumOff val="80000"/>
              <a:alpha val="46000"/>
            </a:srgbClr>
          </a:solidFill>
          <a:ln w="12700" cap="rnd" cmpd="sng" algn="ctr">
            <a:solidFill>
              <a:srgbClr val="A5300F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ular Callout 8">
            <a:extLst>
              <a:ext uri="{FF2B5EF4-FFF2-40B4-BE49-F238E27FC236}">
                <a16:creationId xmlns:a16="http://schemas.microsoft.com/office/drawing/2014/main" id="{5B93AF1F-4DDD-C0A2-5774-DCD2207602E6}"/>
              </a:ext>
            </a:extLst>
          </p:cNvPr>
          <p:cNvSpPr/>
          <p:nvPr/>
        </p:nvSpPr>
        <p:spPr>
          <a:xfrm>
            <a:off x="1547664" y="2420888"/>
            <a:ext cx="5841403" cy="1229475"/>
          </a:xfrm>
          <a:prstGeom prst="wedgeRectCallout">
            <a:avLst>
              <a:gd name="adj1" fmla="val -44437"/>
              <a:gd name="adj2" fmla="val 81462"/>
            </a:avLst>
          </a:prstGeom>
          <a:gradFill rotWithShape="1">
            <a:gsLst>
              <a:gs pos="0">
                <a:srgbClr val="D55816">
                  <a:tint val="65000"/>
                  <a:lumMod val="110000"/>
                </a:srgbClr>
              </a:gs>
              <a:gs pos="88000">
                <a:srgbClr val="D55816">
                  <a:tint val="90000"/>
                </a:srgbClr>
              </a:gs>
            </a:gsLst>
            <a:lin ang="5400000" scaled="0"/>
          </a:gradFill>
          <a:ln w="12700" cap="rnd" cmpd="sng" algn="ctr">
            <a:solidFill>
              <a:srgbClr val="D55816"/>
            </a:solidFill>
            <a:prstDash val="solid"/>
          </a:ln>
          <a:effectLst/>
        </p:spPr>
        <p:txBody>
          <a:bodyPr anchor="ctr"/>
          <a:lstStyle>
            <a:lvl1pPr eaLnBrk="0" hangingPunct="0"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just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20725" algn="l"/>
              </a:tabLst>
              <a:defRPr/>
            </a:pPr>
            <a:r>
              <a:rPr kumimoji="0" lang="it-IT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Si costruisce un </a:t>
            </a:r>
            <a:r>
              <a:rPr kumimoji="0" lang="it-IT" altLang="en-US" sz="2000" b="0" i="0" u="sng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IntStream</a:t>
            </a:r>
            <a:r>
              <a:rPr kumimoji="0" lang="it-IT" altLang="en-US" sz="20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 a partire da un intervallo di interi</a:t>
            </a:r>
            <a:r>
              <a:rPr kumimoji="0" lang="it-IT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. </a:t>
            </a:r>
            <a:r>
              <a:rPr kumimoji="0" lang="it-IT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IntStream</a:t>
            </a:r>
            <a:r>
              <a:rPr kumimoji="0" lang="it-IT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 non è altro che una specializzazione di Stream specifica per gli interi; allo stesso modo Java 8 fornisce </a:t>
            </a:r>
            <a:r>
              <a:rPr kumimoji="0" lang="it-IT" altLang="en-US" sz="2000" b="0" i="0" u="sng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DoubleStream</a:t>
            </a:r>
            <a:r>
              <a:rPr kumimoji="0" lang="it-IT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 e </a:t>
            </a:r>
            <a:r>
              <a:rPr kumimoji="0" lang="it-IT" altLang="en-US" sz="2000" b="0" i="0" u="sng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LongStream</a:t>
            </a:r>
            <a:r>
              <a:rPr kumimoji="0" lang="it-IT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61261581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85BF30A0-1C7E-FA90-BC65-0B1E924C88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5F66F2-C5ED-441B-A354-B80FD69D2F83}" type="slidenum">
              <a:rPr lang="it-IT" smtClean="0"/>
              <a:pPr/>
              <a:t>57</a:t>
            </a:fld>
            <a:endParaRPr lang="it-IT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11F2A92A-040F-DA33-164C-1C222C615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Pipeline e Stream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6598A40-2886-AB74-C48B-96EC4D337AAD}"/>
              </a:ext>
            </a:extLst>
          </p:cNvPr>
          <p:cNvSpPr txBox="1">
            <a:spLocks/>
          </p:cNvSpPr>
          <p:nvPr/>
        </p:nvSpPr>
        <p:spPr>
          <a:xfrm>
            <a:off x="107504" y="1412776"/>
            <a:ext cx="8596668" cy="51251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it-IT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Uno </a:t>
            </a:r>
            <a:r>
              <a:rPr kumimoji="0" lang="it-IT" altLang="en-US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stream</a:t>
            </a:r>
            <a:r>
              <a:rPr kumimoji="0" lang="it-IT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non contiene dati a parte una manciata di flag che consentono di controllare e ottimizzare il flusso. Ha bisogno, quindi, di una sorgente da cui pescare informazioni.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it-IT" altLang="en-US" sz="2000" b="0" i="0" u="none" strike="noStrike" kern="1200" cap="none" spc="0" normalizeH="0" baseline="0" noProof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it-IT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L’esempio più comune  consiste nel partire da una </a:t>
            </a:r>
            <a:r>
              <a:rPr kumimoji="0" lang="it-IT" altLang="en-US" sz="2000" b="0" i="0" u="sng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collection</a:t>
            </a:r>
            <a:r>
              <a:rPr kumimoji="0" lang="it-IT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ma uno </a:t>
            </a:r>
            <a:r>
              <a:rPr kumimoji="0" lang="it-IT" altLang="en-US" sz="2000" b="0" i="0" u="sng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stream può essere generato anche in altri modi </a:t>
            </a:r>
            <a:r>
              <a:rPr kumimoji="0" lang="it-IT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come riportato qui sotto.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it-IT" altLang="en-US" sz="2000" b="0" i="0" u="none" strike="noStrike" kern="1200" cap="none" spc="0" normalizeH="0" baseline="0" noProof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714375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IntStream intStream = IntStream.range(1, 10);</a:t>
            </a:r>
          </a:p>
          <a:p>
            <a:pPr marL="714375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DoubleStream doubleStream = new Random().doubles();</a:t>
            </a:r>
          </a:p>
          <a:p>
            <a:pPr marL="714375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Stream&lt;Path&gt; pathStream = Files.list(Paths.get("c:\\"));</a:t>
            </a:r>
          </a:p>
          <a:p>
            <a:pPr marL="714375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Stream&lt;T&gt; stringStream = Stream&lt;T&gt;.of(X extends T...vars)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it-IT" altLang="en-US" sz="2000" b="0" i="0" u="none" strike="noStrike" kern="1200" cap="none" spc="0" normalizeH="0" baseline="0" noProof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it-IT" altLang="en-US" sz="2000" b="0" i="0" u="none" strike="noStrike" kern="1200" cap="none" spc="0" normalizeH="0" baseline="0" noProof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it-IT" altLang="en-US" sz="2000" b="0" i="0" u="none" strike="noStrike" kern="1200" cap="none" spc="0" normalizeH="0" baseline="0" noProof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it-IT" altLang="en-US" sz="2000" b="0" i="0" u="none" strike="noStrike" kern="1200" cap="none" spc="0" normalizeH="0" baseline="0" noProof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endParaRPr kumimoji="0" lang="it-IT" altLang="en-US" sz="2000" b="0" i="0" u="none" strike="noStrike" kern="1200" cap="none" spc="0" normalizeH="0" baseline="0" noProof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it-IT" altLang="en-US" sz="2000" b="0" i="0" u="none" strike="noStrike" kern="1200" cap="none" spc="0" normalizeH="0" baseline="0" noProof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it-IT" alt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B44DBB98-C523-6D07-A515-1909D92C22BA}"/>
              </a:ext>
            </a:extLst>
          </p:cNvPr>
          <p:cNvSpPr/>
          <p:nvPr/>
        </p:nvSpPr>
        <p:spPr>
          <a:xfrm>
            <a:off x="899592" y="4509120"/>
            <a:ext cx="5919996" cy="365127"/>
          </a:xfrm>
          <a:prstGeom prst="rect">
            <a:avLst/>
          </a:prstGeom>
          <a:solidFill>
            <a:srgbClr val="A5300F">
              <a:lumMod val="20000"/>
              <a:lumOff val="80000"/>
              <a:alpha val="46000"/>
            </a:srgbClr>
          </a:solidFill>
          <a:ln w="12700" cap="rnd" cmpd="sng" algn="ctr">
            <a:solidFill>
              <a:srgbClr val="A5300F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ular Callout 8">
            <a:extLst>
              <a:ext uri="{FF2B5EF4-FFF2-40B4-BE49-F238E27FC236}">
                <a16:creationId xmlns:a16="http://schemas.microsoft.com/office/drawing/2014/main" id="{D4A73C33-7B2E-C402-EEE7-4E26167C6137}"/>
              </a:ext>
            </a:extLst>
          </p:cNvPr>
          <p:cNvSpPr/>
          <p:nvPr/>
        </p:nvSpPr>
        <p:spPr>
          <a:xfrm>
            <a:off x="1580614" y="3652486"/>
            <a:ext cx="5841403" cy="711827"/>
          </a:xfrm>
          <a:prstGeom prst="wedgeRectCallout">
            <a:avLst>
              <a:gd name="adj1" fmla="val -44437"/>
              <a:gd name="adj2" fmla="val 81462"/>
            </a:avLst>
          </a:prstGeom>
          <a:gradFill rotWithShape="1">
            <a:gsLst>
              <a:gs pos="0">
                <a:srgbClr val="D55816">
                  <a:tint val="65000"/>
                  <a:lumMod val="110000"/>
                </a:srgbClr>
              </a:gs>
              <a:gs pos="88000">
                <a:srgbClr val="D55816">
                  <a:tint val="90000"/>
                </a:srgbClr>
              </a:gs>
            </a:gsLst>
            <a:lin ang="5400000" scaled="0"/>
          </a:gradFill>
          <a:ln w="12700" cap="rnd" cmpd="sng" algn="ctr">
            <a:solidFill>
              <a:srgbClr val="D55816"/>
            </a:solidFill>
            <a:prstDash val="solid"/>
          </a:ln>
          <a:effectLst/>
        </p:spPr>
        <p:txBody>
          <a:bodyPr anchor="ctr"/>
          <a:lstStyle>
            <a:lvl1pPr eaLnBrk="0" hangingPunct="0"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just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20725" algn="l"/>
              </a:tabLst>
              <a:defRPr/>
            </a:pPr>
            <a:r>
              <a:rPr kumimoji="0" lang="it-IT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Abbiamo uno </a:t>
            </a:r>
            <a:r>
              <a:rPr kumimoji="0" lang="it-IT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stream</a:t>
            </a:r>
            <a:r>
              <a:rPr kumimoji="0" lang="it-IT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 infinito di double pseudocasuali compresi tra 0 e 1.</a:t>
            </a:r>
          </a:p>
        </p:txBody>
      </p:sp>
    </p:spTree>
    <p:extLst>
      <p:ext uri="{BB962C8B-B14F-4D97-AF65-F5344CB8AC3E}">
        <p14:creationId xmlns:p14="http://schemas.microsoft.com/office/powerpoint/2010/main" val="223547328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85BF30A0-1C7E-FA90-BC65-0B1E924C88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5F66F2-C5ED-441B-A354-B80FD69D2F83}" type="slidenum">
              <a:rPr lang="it-IT" smtClean="0"/>
              <a:pPr/>
              <a:t>58</a:t>
            </a:fld>
            <a:endParaRPr lang="it-IT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11F2A92A-040F-DA33-164C-1C222C615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Pipeline e Stream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6598A40-2886-AB74-C48B-96EC4D337AAD}"/>
              </a:ext>
            </a:extLst>
          </p:cNvPr>
          <p:cNvSpPr txBox="1">
            <a:spLocks/>
          </p:cNvSpPr>
          <p:nvPr/>
        </p:nvSpPr>
        <p:spPr>
          <a:xfrm>
            <a:off x="107504" y="1412776"/>
            <a:ext cx="8596668" cy="51251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it-IT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Uno </a:t>
            </a:r>
            <a:r>
              <a:rPr kumimoji="0" lang="it-IT" altLang="en-US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stream</a:t>
            </a:r>
            <a:r>
              <a:rPr kumimoji="0" lang="it-IT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non contiene dati a parte una manciata di flag che consentono di controllare e ottimizzare il flusso. Ha bisogno, quindi, di una sorgente da cui pescare informazioni.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it-IT" altLang="en-US" sz="2000" b="0" i="0" u="none" strike="noStrike" kern="1200" cap="none" spc="0" normalizeH="0" baseline="0" noProof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it-IT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L’esempio più comune  consiste nel partire da una </a:t>
            </a:r>
            <a:r>
              <a:rPr kumimoji="0" lang="it-IT" altLang="en-US" sz="2000" b="0" i="0" u="sng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collection</a:t>
            </a:r>
            <a:r>
              <a:rPr kumimoji="0" lang="it-IT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ma uno </a:t>
            </a:r>
            <a:r>
              <a:rPr kumimoji="0" lang="it-IT" altLang="en-US" sz="2000" b="0" i="0" u="sng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stream può essere generato anche in altri modi </a:t>
            </a:r>
            <a:r>
              <a:rPr kumimoji="0" lang="it-IT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come riportato qui sotto.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it-IT" altLang="en-US" sz="2000" b="0" i="0" u="none" strike="noStrike" kern="1200" cap="none" spc="0" normalizeH="0" baseline="0" noProof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714375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IntStream intStream = IntStream.range(1, 10);</a:t>
            </a:r>
          </a:p>
          <a:p>
            <a:pPr marL="714375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DoubleStream doubleStream = new Random().doubles();</a:t>
            </a:r>
          </a:p>
          <a:p>
            <a:pPr marL="714375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Stream&lt;Path&gt; pathStream = Files.list(Paths.get("c:\\"));</a:t>
            </a:r>
          </a:p>
          <a:p>
            <a:pPr marL="714375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Stream&lt;T&gt; stringStream = Stream&lt;T&gt;.of(X extends T...vars)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it-IT" altLang="en-US" sz="2000" b="0" i="0" u="none" strike="noStrike" kern="1200" cap="none" spc="0" normalizeH="0" baseline="0" noProof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it-IT" altLang="en-US" sz="2000" b="0" i="0" u="none" strike="noStrike" kern="1200" cap="none" spc="0" normalizeH="0" baseline="0" noProof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it-IT" altLang="en-US" sz="2000" b="0" i="0" u="none" strike="noStrike" kern="1200" cap="none" spc="0" normalizeH="0" baseline="0" noProof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it-IT" altLang="en-US" sz="2000" b="0" i="0" u="none" strike="noStrike" kern="1200" cap="none" spc="0" normalizeH="0" baseline="0" noProof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endParaRPr kumimoji="0" lang="it-IT" altLang="en-US" sz="2000" b="0" i="0" u="none" strike="noStrike" kern="1200" cap="none" spc="0" normalizeH="0" baseline="0" noProof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it-IT" altLang="en-US" sz="2000" b="0" i="0" u="none" strike="noStrike" kern="1200" cap="none" spc="0" normalizeH="0" baseline="0" noProof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it-IT" alt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7">
            <a:extLst>
              <a:ext uri="{FF2B5EF4-FFF2-40B4-BE49-F238E27FC236}">
                <a16:creationId xmlns:a16="http://schemas.microsoft.com/office/drawing/2014/main" id="{D7672E21-5CBD-B3F4-659D-FCBFB62F7B89}"/>
              </a:ext>
            </a:extLst>
          </p:cNvPr>
          <p:cNvSpPr/>
          <p:nvPr/>
        </p:nvSpPr>
        <p:spPr>
          <a:xfrm>
            <a:off x="827584" y="4941168"/>
            <a:ext cx="5919996" cy="365127"/>
          </a:xfrm>
          <a:prstGeom prst="rect">
            <a:avLst/>
          </a:prstGeom>
          <a:solidFill>
            <a:srgbClr val="A5300F">
              <a:lumMod val="20000"/>
              <a:lumOff val="80000"/>
              <a:alpha val="46000"/>
            </a:srgbClr>
          </a:solidFill>
          <a:ln w="12700" cap="rnd" cmpd="sng" algn="ctr">
            <a:solidFill>
              <a:srgbClr val="A5300F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ular Callout 8">
            <a:extLst>
              <a:ext uri="{FF2B5EF4-FFF2-40B4-BE49-F238E27FC236}">
                <a16:creationId xmlns:a16="http://schemas.microsoft.com/office/drawing/2014/main" id="{54408CB7-E8A2-9982-EDDA-E296C624CF7E}"/>
              </a:ext>
            </a:extLst>
          </p:cNvPr>
          <p:cNvSpPr/>
          <p:nvPr/>
        </p:nvSpPr>
        <p:spPr>
          <a:xfrm>
            <a:off x="1508606" y="4084534"/>
            <a:ext cx="5841403" cy="711827"/>
          </a:xfrm>
          <a:prstGeom prst="wedgeRectCallout">
            <a:avLst>
              <a:gd name="adj1" fmla="val -44437"/>
              <a:gd name="adj2" fmla="val 81462"/>
            </a:avLst>
          </a:prstGeom>
          <a:gradFill rotWithShape="1">
            <a:gsLst>
              <a:gs pos="0">
                <a:srgbClr val="D55816">
                  <a:tint val="65000"/>
                  <a:lumMod val="110000"/>
                </a:srgbClr>
              </a:gs>
              <a:gs pos="88000">
                <a:srgbClr val="D55816">
                  <a:tint val="90000"/>
                </a:srgbClr>
              </a:gs>
            </a:gsLst>
            <a:lin ang="5400000" scaled="0"/>
          </a:gradFill>
          <a:ln w="12700" cap="rnd" cmpd="sng" algn="ctr">
            <a:solidFill>
              <a:srgbClr val="D55816"/>
            </a:solidFill>
            <a:prstDash val="solid"/>
          </a:ln>
          <a:effectLst/>
        </p:spPr>
        <p:txBody>
          <a:bodyPr anchor="ctr"/>
          <a:lstStyle>
            <a:lvl1pPr eaLnBrk="0" hangingPunct="0"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just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20725" algn="l"/>
              </a:tabLst>
              <a:defRPr/>
            </a:pPr>
            <a:r>
              <a:rPr kumimoji="0" lang="it-IT" altLang="en-US" sz="20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A partire da un percorso su file </a:t>
            </a:r>
            <a:r>
              <a:rPr kumimoji="0" lang="it-IT" altLang="en-US" sz="2000" b="0" i="0" u="sng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system</a:t>
            </a:r>
            <a:r>
              <a:rPr kumimoji="0" lang="it-IT" altLang="en-US" sz="20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 </a:t>
            </a:r>
            <a:r>
              <a:rPr kumimoji="0" lang="it-IT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(stiamo usando </a:t>
            </a:r>
            <a:r>
              <a:rPr kumimoji="0" lang="it-IT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java.nio</a:t>
            </a:r>
            <a:r>
              <a:rPr kumimoji="0" lang="it-IT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), </a:t>
            </a:r>
            <a:r>
              <a:rPr kumimoji="0" lang="it-IT" altLang="en-US" sz="20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restituiamo uno </a:t>
            </a:r>
            <a:r>
              <a:rPr kumimoji="0" lang="it-IT" altLang="en-US" sz="2000" b="0" i="0" u="sng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stream</a:t>
            </a:r>
            <a:r>
              <a:rPr kumimoji="0" lang="it-IT" altLang="en-US" sz="20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 di </a:t>
            </a:r>
            <a:r>
              <a:rPr kumimoji="0" lang="it-IT" altLang="en-US" sz="2000" b="0" i="0" u="sng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Path</a:t>
            </a:r>
            <a:r>
              <a:rPr kumimoji="0" lang="it-IT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6015339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85BF30A0-1C7E-FA90-BC65-0B1E924C88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5F66F2-C5ED-441B-A354-B80FD69D2F83}" type="slidenum">
              <a:rPr lang="it-IT" smtClean="0"/>
              <a:pPr/>
              <a:t>59</a:t>
            </a:fld>
            <a:endParaRPr lang="it-IT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11F2A92A-040F-DA33-164C-1C222C615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Pipeline e Stream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6598A40-2886-AB74-C48B-96EC4D337AAD}"/>
              </a:ext>
            </a:extLst>
          </p:cNvPr>
          <p:cNvSpPr txBox="1">
            <a:spLocks/>
          </p:cNvSpPr>
          <p:nvPr/>
        </p:nvSpPr>
        <p:spPr>
          <a:xfrm>
            <a:off x="107504" y="1412776"/>
            <a:ext cx="8596668" cy="51251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it-IT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Uno </a:t>
            </a:r>
            <a:r>
              <a:rPr kumimoji="0" lang="it-IT" altLang="en-US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stream</a:t>
            </a:r>
            <a:r>
              <a:rPr kumimoji="0" lang="it-IT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non contiene dati a parte una manciata di flag che consentono di controllare e ottimizzare il flusso. Ha bisogno, quindi, di una sorgente da cui pescare informazioni.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it-IT" altLang="en-US" sz="2000" b="0" i="0" u="none" strike="noStrike" kern="1200" cap="none" spc="0" normalizeH="0" baseline="0" noProof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it-IT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L’esempio più comune  consiste nel partire da una </a:t>
            </a:r>
            <a:r>
              <a:rPr kumimoji="0" lang="it-IT" altLang="en-US" sz="2000" b="0" i="0" u="sng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collection</a:t>
            </a:r>
            <a:r>
              <a:rPr kumimoji="0" lang="it-IT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ma uno </a:t>
            </a:r>
            <a:r>
              <a:rPr kumimoji="0" lang="it-IT" altLang="en-US" sz="2000" b="0" i="0" u="sng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stream può essere generato anche in altri modi </a:t>
            </a:r>
            <a:r>
              <a:rPr kumimoji="0" lang="it-IT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come riportato qui sotto.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it-IT" altLang="en-US" sz="2000" b="0" i="0" u="none" strike="noStrike" kern="1200" cap="none" spc="0" normalizeH="0" baseline="0" noProof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714375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IntStream intStream = IntStream.range(1, 10);</a:t>
            </a:r>
          </a:p>
          <a:p>
            <a:pPr marL="714375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DoubleStream doubleStream = new Random().doubles();</a:t>
            </a:r>
          </a:p>
          <a:p>
            <a:pPr marL="714375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Stream&lt;Path&gt; pathStream = Files.list(Paths.get("c:\\"));</a:t>
            </a:r>
          </a:p>
          <a:p>
            <a:pPr marL="714375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Stream&lt;T&gt; stringStream = Stream&lt;T&gt;.of(X extends T...vars)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it-IT" altLang="en-US" sz="2000" b="0" i="0" u="none" strike="noStrike" kern="1200" cap="none" spc="0" normalizeH="0" baseline="0" noProof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it-IT" altLang="en-US" sz="2000" b="0" i="0" u="none" strike="noStrike" kern="1200" cap="none" spc="0" normalizeH="0" baseline="0" noProof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it-IT" altLang="en-US" sz="2000" b="0" i="0" u="none" strike="noStrike" kern="1200" cap="none" spc="0" normalizeH="0" baseline="0" noProof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it-IT" altLang="en-US" sz="2000" b="0" i="0" u="none" strike="noStrike" kern="1200" cap="none" spc="0" normalizeH="0" baseline="0" noProof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endParaRPr kumimoji="0" lang="it-IT" altLang="en-US" sz="2000" b="0" i="0" u="none" strike="noStrike" kern="1200" cap="none" spc="0" normalizeH="0" baseline="0" noProof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it-IT" altLang="en-US" sz="2000" b="0" i="0" u="none" strike="noStrike" kern="1200" cap="none" spc="0" normalizeH="0" baseline="0" noProof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it-IT" alt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7">
            <a:extLst>
              <a:ext uri="{FF2B5EF4-FFF2-40B4-BE49-F238E27FC236}">
                <a16:creationId xmlns:a16="http://schemas.microsoft.com/office/drawing/2014/main" id="{AE0DA250-A81E-5B4D-A5C1-7015D505E432}"/>
              </a:ext>
            </a:extLst>
          </p:cNvPr>
          <p:cNvSpPr/>
          <p:nvPr/>
        </p:nvSpPr>
        <p:spPr>
          <a:xfrm>
            <a:off x="899592" y="5373216"/>
            <a:ext cx="6092119" cy="365127"/>
          </a:xfrm>
          <a:prstGeom prst="rect">
            <a:avLst/>
          </a:prstGeom>
          <a:solidFill>
            <a:srgbClr val="A5300F">
              <a:lumMod val="20000"/>
              <a:lumOff val="80000"/>
              <a:alpha val="46000"/>
            </a:srgbClr>
          </a:solidFill>
          <a:ln w="12700" cap="rnd" cmpd="sng" algn="ctr">
            <a:solidFill>
              <a:srgbClr val="A5300F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ular Callout 8">
            <a:extLst>
              <a:ext uri="{FF2B5EF4-FFF2-40B4-BE49-F238E27FC236}">
                <a16:creationId xmlns:a16="http://schemas.microsoft.com/office/drawing/2014/main" id="{7A9F261A-1D09-8DA7-AB61-3549F340C165}"/>
              </a:ext>
            </a:extLst>
          </p:cNvPr>
          <p:cNvSpPr/>
          <p:nvPr/>
        </p:nvSpPr>
        <p:spPr>
          <a:xfrm>
            <a:off x="1580615" y="4516582"/>
            <a:ext cx="5841403" cy="711827"/>
          </a:xfrm>
          <a:prstGeom prst="wedgeRectCallout">
            <a:avLst>
              <a:gd name="adj1" fmla="val -44437"/>
              <a:gd name="adj2" fmla="val 81462"/>
            </a:avLst>
          </a:prstGeom>
          <a:gradFill rotWithShape="1">
            <a:gsLst>
              <a:gs pos="0">
                <a:srgbClr val="D55816">
                  <a:tint val="65000"/>
                  <a:lumMod val="110000"/>
                </a:srgbClr>
              </a:gs>
              <a:gs pos="88000">
                <a:srgbClr val="D55816">
                  <a:tint val="90000"/>
                </a:srgbClr>
              </a:gs>
            </a:gsLst>
            <a:lin ang="5400000" scaled="0"/>
          </a:gradFill>
          <a:ln w="12700" cap="rnd" cmpd="sng" algn="ctr">
            <a:solidFill>
              <a:srgbClr val="D55816"/>
            </a:solidFill>
            <a:prstDash val="solid"/>
          </a:ln>
          <a:effectLst/>
        </p:spPr>
        <p:txBody>
          <a:bodyPr anchor="ctr"/>
          <a:lstStyle>
            <a:lvl1pPr eaLnBrk="0" hangingPunct="0"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just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20725" algn="l"/>
              </a:tabLst>
              <a:defRPr/>
            </a:pPr>
            <a:r>
              <a:rPr kumimoji="0" lang="it-IT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Costruisce uno </a:t>
            </a:r>
            <a:r>
              <a:rPr kumimoji="0" lang="it-IT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stream</a:t>
            </a:r>
            <a:r>
              <a:rPr kumimoji="0" lang="it-IT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 con i valori contenuti nel metodo of. Novità di Java 9!!!</a:t>
            </a:r>
          </a:p>
        </p:txBody>
      </p:sp>
    </p:spTree>
    <p:extLst>
      <p:ext uri="{BB962C8B-B14F-4D97-AF65-F5344CB8AC3E}">
        <p14:creationId xmlns:p14="http://schemas.microsoft.com/office/powerpoint/2010/main" val="2045781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2AC59D23-8C01-42C4-141C-655F718BB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0" i="0" dirty="0">
                <a:solidFill>
                  <a:srgbClr val="444444"/>
                </a:solidFill>
                <a:effectLst/>
                <a:latin typeface="Domine"/>
              </a:rPr>
              <a:t>Non essendo possibile tipizzare lo Stream con tipi primitivi ( </a:t>
            </a:r>
            <a:r>
              <a:rPr lang="it-IT" b="0" i="1" dirty="0" err="1">
                <a:solidFill>
                  <a:srgbClr val="444444"/>
                </a:solidFill>
                <a:effectLst/>
                <a:latin typeface="Domine"/>
              </a:rPr>
              <a:t>int</a:t>
            </a:r>
            <a:r>
              <a:rPr lang="it-IT" b="0" i="0" dirty="0">
                <a:solidFill>
                  <a:srgbClr val="444444"/>
                </a:solidFill>
                <a:effectLst/>
                <a:latin typeface="Domine"/>
              </a:rPr>
              <a:t>, </a:t>
            </a:r>
            <a:r>
              <a:rPr lang="it-IT" b="0" i="1" dirty="0">
                <a:solidFill>
                  <a:srgbClr val="444444"/>
                </a:solidFill>
                <a:effectLst/>
                <a:latin typeface="Domine"/>
              </a:rPr>
              <a:t>long</a:t>
            </a:r>
            <a:r>
              <a:rPr lang="it-IT" b="0" i="0" dirty="0">
                <a:solidFill>
                  <a:srgbClr val="444444"/>
                </a:solidFill>
                <a:effectLst/>
                <a:latin typeface="Domine"/>
              </a:rPr>
              <a:t> e </a:t>
            </a:r>
            <a:r>
              <a:rPr lang="it-IT" b="0" i="1" dirty="0">
                <a:solidFill>
                  <a:srgbClr val="444444"/>
                </a:solidFill>
                <a:effectLst/>
                <a:latin typeface="Domine"/>
              </a:rPr>
              <a:t>double</a:t>
            </a:r>
            <a:r>
              <a:rPr lang="it-IT" b="0" i="0" dirty="0">
                <a:solidFill>
                  <a:srgbClr val="444444"/>
                </a:solidFill>
                <a:effectLst/>
                <a:latin typeface="Domine"/>
              </a:rPr>
              <a:t> ) Java 8 mette a disposizione 3 interfacce </a:t>
            </a:r>
            <a:r>
              <a:rPr lang="it-IT" b="0" i="0" u="none" strike="noStrike" dirty="0" err="1">
                <a:solidFill>
                  <a:srgbClr val="1E73BE"/>
                </a:solidFill>
                <a:effectLst/>
                <a:latin typeface="Domine"/>
                <a:hlinkClick r:id="rId2"/>
              </a:rPr>
              <a:t>IntStream</a:t>
            </a:r>
            <a:r>
              <a:rPr lang="it-IT" b="0" i="0" dirty="0">
                <a:solidFill>
                  <a:srgbClr val="444444"/>
                </a:solidFill>
                <a:effectLst/>
                <a:latin typeface="Domine"/>
              </a:rPr>
              <a:t>, </a:t>
            </a:r>
            <a:r>
              <a:rPr lang="it-IT" b="0" i="0" u="none" strike="noStrike" dirty="0" err="1">
                <a:solidFill>
                  <a:srgbClr val="1E73BE"/>
                </a:solidFill>
                <a:effectLst/>
                <a:latin typeface="Domine"/>
                <a:hlinkClick r:id="rId3"/>
              </a:rPr>
              <a:t>LongStream</a:t>
            </a:r>
            <a:r>
              <a:rPr lang="it-IT" b="0" i="0" dirty="0">
                <a:solidFill>
                  <a:srgbClr val="444444"/>
                </a:solidFill>
                <a:effectLst/>
                <a:latin typeface="Domine"/>
              </a:rPr>
              <a:t> e </a:t>
            </a:r>
            <a:r>
              <a:rPr lang="it-IT" b="0" i="0" u="none" strike="noStrike" dirty="0" err="1">
                <a:solidFill>
                  <a:srgbClr val="1E73BE"/>
                </a:solidFill>
                <a:effectLst/>
                <a:latin typeface="Domine"/>
                <a:hlinkClick r:id="rId4"/>
              </a:rPr>
              <a:t>DoubleStream</a:t>
            </a:r>
            <a:r>
              <a:rPr lang="it-IT" b="0" i="0" dirty="0">
                <a:solidFill>
                  <a:srgbClr val="444444"/>
                </a:solidFill>
                <a:effectLst/>
                <a:latin typeface="Domine"/>
              </a:rPr>
              <a:t> per la creazione di questi tipi dato.</a:t>
            </a:r>
          </a:p>
          <a:p>
            <a:endParaRPr lang="it-IT" dirty="0">
              <a:solidFill>
                <a:srgbClr val="444444"/>
              </a:solidFill>
              <a:latin typeface="Domine"/>
            </a:endParaRPr>
          </a:p>
          <a:p>
            <a:pPr algn="l"/>
            <a:r>
              <a:rPr lang="en-US" b="0" i="0" dirty="0" err="1">
                <a:solidFill>
                  <a:srgbClr val="000000"/>
                </a:solidFill>
                <a:effectLst/>
                <a:latin typeface="inherit"/>
              </a:rPr>
              <a:t>IntStream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herit"/>
              </a:rPr>
              <a:t>intStream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 =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herit"/>
              </a:rPr>
              <a:t>IntStream.</a:t>
            </a:r>
            <a:r>
              <a:rPr lang="en-US" b="0" i="0" dirty="0" err="1">
                <a:solidFill>
                  <a:srgbClr val="0086B3"/>
                </a:solidFill>
                <a:effectLst/>
                <a:latin typeface="inherit"/>
              </a:rPr>
              <a:t>range</a:t>
            </a:r>
            <a:r>
              <a:rPr lang="en-US" b="0" i="0" dirty="0">
                <a:solidFill>
                  <a:srgbClr val="777777"/>
                </a:solidFill>
                <a:effectLst/>
                <a:latin typeface="inherit"/>
              </a:rPr>
              <a:t>(</a:t>
            </a:r>
            <a:r>
              <a:rPr lang="en-US" b="0" i="0" dirty="0">
                <a:solidFill>
                  <a:srgbClr val="009999"/>
                </a:solidFill>
                <a:effectLst/>
                <a:latin typeface="inherit"/>
              </a:rPr>
              <a:t>1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n-US" b="0" i="0" dirty="0">
                <a:solidFill>
                  <a:srgbClr val="009999"/>
                </a:solidFill>
                <a:effectLst/>
                <a:latin typeface="inherit"/>
              </a:rPr>
              <a:t>10</a:t>
            </a:r>
            <a:r>
              <a:rPr lang="en-US" b="0" i="0" dirty="0">
                <a:solidFill>
                  <a:srgbClr val="777777"/>
                </a:solidFill>
                <a:effectLst/>
                <a:latin typeface="inherit"/>
              </a:rPr>
              <a:t>)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;</a:t>
            </a:r>
            <a:endParaRPr lang="en-US" b="0" i="0" dirty="0">
              <a:solidFill>
                <a:srgbClr val="444444"/>
              </a:solidFill>
              <a:effectLst/>
              <a:latin typeface="Source Code Pro" panose="020B0604020202020204" pitchFamily="49" charset="0"/>
            </a:endParaRPr>
          </a:p>
          <a:p>
            <a:pPr algn="l"/>
            <a:r>
              <a:rPr lang="en-US" b="0" i="0" dirty="0" err="1">
                <a:solidFill>
                  <a:srgbClr val="000000"/>
                </a:solidFill>
                <a:effectLst/>
                <a:latin typeface="inherit"/>
              </a:rPr>
              <a:t>LongStream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herit"/>
              </a:rPr>
              <a:t>longStream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 =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herit"/>
              </a:rPr>
              <a:t>LongStream.</a:t>
            </a:r>
            <a:r>
              <a:rPr lang="en-US" b="0" i="0" dirty="0" err="1">
                <a:solidFill>
                  <a:srgbClr val="0086B3"/>
                </a:solidFill>
                <a:effectLst/>
                <a:latin typeface="inherit"/>
              </a:rPr>
              <a:t>range</a:t>
            </a:r>
            <a:r>
              <a:rPr lang="en-US" b="0" i="0" dirty="0">
                <a:solidFill>
                  <a:srgbClr val="777777"/>
                </a:solidFill>
                <a:effectLst/>
                <a:latin typeface="inherit"/>
              </a:rPr>
              <a:t>(</a:t>
            </a:r>
            <a:r>
              <a:rPr lang="en-US" b="0" i="0" dirty="0">
                <a:solidFill>
                  <a:srgbClr val="009999"/>
                </a:solidFill>
                <a:effectLst/>
                <a:latin typeface="inherit"/>
              </a:rPr>
              <a:t>1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n-US" b="0" i="0" dirty="0">
                <a:solidFill>
                  <a:srgbClr val="009999"/>
                </a:solidFill>
                <a:effectLst/>
                <a:latin typeface="inherit"/>
              </a:rPr>
              <a:t>10</a:t>
            </a:r>
            <a:r>
              <a:rPr lang="en-US" b="0" i="0" dirty="0">
                <a:solidFill>
                  <a:srgbClr val="777777"/>
                </a:solidFill>
                <a:effectLst/>
                <a:latin typeface="inherit"/>
              </a:rPr>
              <a:t>)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;</a:t>
            </a:r>
            <a:endParaRPr lang="en-US" b="0" i="0" dirty="0">
              <a:solidFill>
                <a:srgbClr val="AAAAAA"/>
              </a:solidFill>
              <a:effectLst/>
              <a:latin typeface="Source Code Pro" panose="020B0604020202020204" pitchFamily="49" charset="0"/>
            </a:endParaRPr>
          </a:p>
          <a:p>
            <a:pPr algn="l"/>
            <a:r>
              <a:rPr lang="en-US" b="0" i="0" dirty="0" err="1">
                <a:solidFill>
                  <a:srgbClr val="000000"/>
                </a:solidFill>
                <a:effectLst/>
                <a:latin typeface="inherit"/>
              </a:rPr>
              <a:t>DoubleStream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herit"/>
              </a:rPr>
              <a:t>longStream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 =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herit"/>
              </a:rPr>
              <a:t>intStream.</a:t>
            </a:r>
            <a:r>
              <a:rPr lang="en-US" b="0" i="0" dirty="0" err="1">
                <a:solidFill>
                  <a:srgbClr val="0086B3"/>
                </a:solidFill>
                <a:effectLst/>
                <a:latin typeface="inherit"/>
              </a:rPr>
              <a:t>asDoubleStream</a:t>
            </a:r>
            <a:r>
              <a:rPr lang="en-US" b="0" i="0" dirty="0">
                <a:solidFill>
                  <a:srgbClr val="777777"/>
                </a:solidFill>
                <a:effectLst/>
                <a:latin typeface="inherit"/>
              </a:rPr>
              <a:t>()</a:t>
            </a:r>
          </a:p>
          <a:p>
            <a:pPr algn="l"/>
            <a:endParaRPr lang="en-US" dirty="0">
              <a:solidFill>
                <a:srgbClr val="777777"/>
              </a:solidFill>
              <a:latin typeface="inherit"/>
            </a:endParaRPr>
          </a:p>
          <a:p>
            <a:pPr algn="l"/>
            <a:endParaRPr lang="en-US" b="0" i="0" dirty="0">
              <a:solidFill>
                <a:srgbClr val="AAAAAA"/>
              </a:solidFill>
              <a:effectLst/>
              <a:latin typeface="Source Code Pro" panose="020B0604020202020204" pitchFamily="49" charset="0"/>
            </a:endParaRPr>
          </a:p>
          <a:p>
            <a:endParaRPr lang="it-IT" b="0" i="0" dirty="0">
              <a:solidFill>
                <a:srgbClr val="444444"/>
              </a:solidFill>
              <a:effectLst/>
              <a:latin typeface="Domine"/>
            </a:endParaRPr>
          </a:p>
          <a:p>
            <a:endParaRPr lang="it-IT" dirty="0">
              <a:solidFill>
                <a:srgbClr val="444444"/>
              </a:solidFill>
              <a:latin typeface="Domine"/>
            </a:endParaRPr>
          </a:p>
          <a:p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CF31FC8C-3A87-D754-1120-B684117C16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5F66F2-C5ED-441B-A354-B80FD69D2F83}" type="slidenum">
              <a:rPr lang="it-IT" smtClean="0"/>
              <a:pPr/>
              <a:t>6</a:t>
            </a:fld>
            <a:endParaRPr lang="it-IT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A920F220-D557-DAE0-F68B-4D7F26F39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Tipi primitivi</a:t>
            </a:r>
          </a:p>
        </p:txBody>
      </p:sp>
    </p:spTree>
    <p:extLst>
      <p:ext uri="{BB962C8B-B14F-4D97-AF65-F5344CB8AC3E}">
        <p14:creationId xmlns:p14="http://schemas.microsoft.com/office/powerpoint/2010/main" val="157042970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604C1459-8E14-EB27-89C7-3E8A4C947F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5F66F2-C5ED-441B-A354-B80FD69D2F83}" type="slidenum">
              <a:rPr lang="it-IT" smtClean="0"/>
              <a:pPr/>
              <a:t>60</a:t>
            </a:fld>
            <a:endParaRPr lang="it-IT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4CC884A5-2BFC-F8CC-A95C-F5ADFF470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Pipeline e Stream </a:t>
            </a:r>
            <a:br>
              <a:rPr lang="it-IT" dirty="0"/>
            </a:br>
            <a:r>
              <a:rPr lang="it-IT" dirty="0"/>
              <a:t>Collection Immutabili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9B742B6-3BE9-E126-8698-D1D0F3F1CD20}"/>
              </a:ext>
            </a:extLst>
          </p:cNvPr>
          <p:cNvSpPr txBox="1">
            <a:spLocks/>
          </p:cNvSpPr>
          <p:nvPr/>
        </p:nvSpPr>
        <p:spPr>
          <a:xfrm>
            <a:off x="179512" y="1412776"/>
            <a:ext cx="8596668" cy="51251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 </a:t>
            </a: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Collections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sono strumenti molto utili per i programmatori </a:t>
            </a: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perchè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permettono di raggruppare  oggetti in maniera opportuna in modo tale da poter essere poi agevolmente manipolati.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Fino alla versione </a:t>
            </a:r>
            <a:r>
              <a:rPr kumimoji="0" lang="it-IT" altLang="en-US" sz="20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 di Java non esisteva un metodo 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semplice per creare una </a:t>
            </a:r>
            <a:r>
              <a:rPr kumimoji="0" lang="it-IT" altLang="en-US" sz="20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Collection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it-IT" altLang="en-US" sz="20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 dati predefiniti 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 un </a:t>
            </a:r>
            <a:r>
              <a:rPr kumimoji="0" lang="it-IT" altLang="en-US" sz="20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modo rendere la collezione immutabile 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(cioè non è possibile aggiungere, togliere o modificare gli elementi) </a:t>
            </a:r>
            <a:r>
              <a:rPr kumimoji="0" lang="it-IT" altLang="en-US" sz="20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senza scrivere ancora altro codice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</a:t>
            </a:r>
          </a:p>
          <a:p>
            <a:pPr marL="714375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List&lt;Point&gt; </a:t>
            </a: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myList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new </a:t>
            </a: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ArrayList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&lt;&gt;();</a:t>
            </a:r>
          </a:p>
          <a:p>
            <a:pPr marL="714375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myList.add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(new Point(1, 1));</a:t>
            </a:r>
          </a:p>
          <a:p>
            <a:pPr marL="714375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myList.add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(new Point(2, 2));</a:t>
            </a:r>
          </a:p>
          <a:p>
            <a:pPr marL="714375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myList.add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(new Point(3, 3));</a:t>
            </a:r>
          </a:p>
          <a:p>
            <a:pPr marL="714375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myList.add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(new Point(4, 4));</a:t>
            </a:r>
          </a:p>
          <a:p>
            <a:pPr marL="714375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myList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</a:t>
            </a: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Collections.unmodifiableList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myList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);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it-IT" alt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endParaRPr kumimoji="0" lang="it-IT" alt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it-IT" alt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it-IT" alt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929224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604C1459-8E14-EB27-89C7-3E8A4C947F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5F66F2-C5ED-441B-A354-B80FD69D2F83}" type="slidenum">
              <a:rPr lang="it-IT" smtClean="0"/>
              <a:pPr/>
              <a:t>61</a:t>
            </a:fld>
            <a:endParaRPr lang="it-IT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4CC884A5-2BFC-F8CC-A95C-F5ADFF470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Pipeline e Stream</a:t>
            </a:r>
            <a:br>
              <a:rPr lang="it-IT" dirty="0"/>
            </a:br>
            <a:r>
              <a:rPr lang="it-IT" dirty="0"/>
              <a:t>Collection Immutabili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9B742B6-3BE9-E126-8698-D1D0F3F1CD20}"/>
              </a:ext>
            </a:extLst>
          </p:cNvPr>
          <p:cNvSpPr txBox="1">
            <a:spLocks/>
          </p:cNvSpPr>
          <p:nvPr/>
        </p:nvSpPr>
        <p:spPr>
          <a:xfrm>
            <a:off x="179512" y="1412776"/>
            <a:ext cx="8596668" cy="51251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 </a:t>
            </a: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Collections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sono strumenti molto utili per i programmatori </a:t>
            </a: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perchè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permettono di raggruppare  oggetti in maniera opportuna in modo tale da poter essere poi agevolmente manipolati.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Fino alla versione </a:t>
            </a:r>
            <a:r>
              <a:rPr kumimoji="0" lang="it-IT" altLang="en-US" sz="20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 di Java non esisteva un metodo 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semplice per creare una </a:t>
            </a:r>
            <a:r>
              <a:rPr kumimoji="0" lang="it-IT" altLang="en-US" sz="20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Collection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it-IT" altLang="en-US" sz="20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 dati predefiniti 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 un </a:t>
            </a:r>
            <a:r>
              <a:rPr kumimoji="0" lang="it-IT" altLang="en-US" sz="20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modo rendere la collezione immutabile 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(cioè non è possibile aggiungere, togliere o modificare gli elementi) </a:t>
            </a:r>
            <a:r>
              <a:rPr kumimoji="0" lang="it-IT" altLang="en-US" sz="20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senza scrivere ancora altro codice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</a:t>
            </a:r>
          </a:p>
          <a:p>
            <a:pPr marL="714375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List&lt;Point&gt; list = </a:t>
            </a:r>
            <a:r>
              <a:rPr kumimoji="0" lang="it-IT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List.of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(new Point(1, 1), new Point(2, 2),</a:t>
            </a:r>
          </a:p>
          <a:p>
            <a:pPr marL="714375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new Point(3, 3), new Point(4, 4));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endParaRPr kumimoji="0" lang="it-IT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 metodi </a:t>
            </a:r>
            <a:r>
              <a:rPr kumimoji="0" lang="it-IT" altLang="en-US" sz="2000" b="0" i="0" u="sng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generano </a:t>
            </a:r>
            <a:r>
              <a:rPr kumimoji="0" lang="it-IT" altLang="en-US" sz="2000" b="0" i="0" u="sng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collections</a:t>
            </a:r>
            <a:r>
              <a:rPr kumimoji="0" lang="it-IT" altLang="en-US" sz="2000" b="0" i="0" u="sng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immut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abili. Se si prova ad aggiungere, eliminare o aggiornarne gli elementi, viene generata un'eccezione </a:t>
            </a: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UnsupportedOperationException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Non consentono di inserire valori nulli, altrimenti viene </a:t>
            </a:r>
            <a:r>
              <a:rPr kumimoji="0" lang="it-IT" altLang="en-US" sz="2000" b="0" i="0" u="sng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generata un'eccezione </a:t>
            </a: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NullPointerException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endParaRPr kumimoji="0" lang="it-IT" alt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it-IT" alt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it-IT" alt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120928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9FEB5CDA-63A4-A7A2-C49C-47533F49CA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5F66F2-C5ED-441B-A354-B80FD69D2F83}" type="slidenum">
              <a:rPr lang="it-IT" smtClean="0"/>
              <a:pPr/>
              <a:t>62</a:t>
            </a:fld>
            <a:endParaRPr lang="it-IT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8E5D5A4D-125F-9040-87F3-29A44CDC9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*</a:t>
            </a:r>
            <a:r>
              <a:rPr lang="it-IT" dirty="0" err="1"/>
              <a:t>Stream.empty</a:t>
            </a:r>
            <a:r>
              <a:rPr lang="it-IT" dirty="0"/>
              <a:t>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A05E676-D7BC-1249-9869-963B16CB7A7A}"/>
              </a:ext>
            </a:extLst>
          </p:cNvPr>
          <p:cNvSpPr txBox="1">
            <a:spLocks/>
          </p:cNvSpPr>
          <p:nvPr/>
        </p:nvSpPr>
        <p:spPr>
          <a:xfrm>
            <a:off x="214282" y="1484784"/>
            <a:ext cx="8596668" cy="51251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È possibile creare uno </a:t>
            </a:r>
            <a:r>
              <a:rPr kumimoji="0" lang="it-IT" altLang="en-US" sz="20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stream senza elementi 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 il metodo </a:t>
            </a: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empty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():</a:t>
            </a:r>
          </a:p>
          <a:p>
            <a:pPr marL="714375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alt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Stream&lt;</a:t>
            </a:r>
            <a:r>
              <a:rPr kumimoji="0" lang="it-IT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String</a:t>
            </a:r>
            <a:r>
              <a:rPr kumimoji="0" lang="it-IT" alt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&gt; </a:t>
            </a:r>
            <a:r>
              <a:rPr kumimoji="0" lang="it-IT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emptyStream</a:t>
            </a:r>
            <a:r>
              <a:rPr kumimoji="0" lang="it-IT" alt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</a:t>
            </a:r>
            <a:r>
              <a:rPr kumimoji="0" lang="it-IT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Stream.empty</a:t>
            </a:r>
            <a:r>
              <a:rPr kumimoji="0" lang="it-IT" alt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();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 Java 9, un nuovo metodo è stato aggiunto per creare uno stream da un oggetto che può essere nullo:</a:t>
            </a:r>
          </a:p>
          <a:p>
            <a:pPr marL="714375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String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homeValue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</a:t>
            </a: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System.getProperty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"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home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"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);</a:t>
            </a:r>
          </a:p>
          <a:p>
            <a:pPr marL="714375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alt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Stream&lt;</a:t>
            </a:r>
            <a:r>
              <a:rPr kumimoji="0" lang="it-IT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String</a:t>
            </a:r>
            <a:r>
              <a:rPr kumimoji="0" lang="it-IT" alt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&gt; </a:t>
            </a:r>
            <a:r>
              <a:rPr kumimoji="0" lang="it-IT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homeValueStream</a:t>
            </a:r>
            <a:r>
              <a:rPr kumimoji="0" lang="it-IT" alt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</a:t>
            </a:r>
          </a:p>
          <a:p>
            <a:pPr marL="714375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alt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	</a:t>
            </a:r>
            <a:r>
              <a:rPr kumimoji="0" lang="it-IT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homeVale</a:t>
            </a:r>
            <a:r>
              <a:rPr kumimoji="0" lang="it-IT" alt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== </a:t>
            </a:r>
            <a:r>
              <a:rPr kumimoji="0" lang="it-IT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null</a:t>
            </a:r>
            <a:r>
              <a:rPr kumimoji="0" lang="it-IT" alt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? </a:t>
            </a:r>
            <a:r>
              <a:rPr kumimoji="0" lang="it-IT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Stream.empty</a:t>
            </a:r>
            <a:r>
              <a:rPr kumimoji="0" lang="it-IT" alt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() : </a:t>
            </a:r>
            <a:r>
              <a:rPr kumimoji="0" lang="it-IT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Stream.of</a:t>
            </a:r>
            <a:r>
              <a:rPr kumimoji="0" lang="it-IT" alt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it-IT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value</a:t>
            </a:r>
            <a:r>
              <a:rPr kumimoji="0" lang="it-IT" alt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);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it-IT" alt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658542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9FEB5CDA-63A4-A7A2-C49C-47533F49CA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5F66F2-C5ED-441B-A354-B80FD69D2F83}" type="slidenum">
              <a:rPr lang="it-IT" smtClean="0"/>
              <a:pPr/>
              <a:t>63</a:t>
            </a:fld>
            <a:endParaRPr lang="it-IT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8E5D5A4D-125F-9040-87F3-29A44CDC9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*Pipeline e Stream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A05E676-D7BC-1249-9869-963B16CB7A7A}"/>
              </a:ext>
            </a:extLst>
          </p:cNvPr>
          <p:cNvSpPr txBox="1">
            <a:spLocks/>
          </p:cNvSpPr>
          <p:nvPr/>
        </p:nvSpPr>
        <p:spPr>
          <a:xfrm>
            <a:off x="214282" y="1484784"/>
            <a:ext cx="8596668" cy="51251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È possibile creare uno </a:t>
            </a:r>
            <a:r>
              <a:rPr kumimoji="0" lang="it-IT" altLang="en-US" sz="20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stream senza elementi 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 il metodo </a:t>
            </a: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empty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():</a:t>
            </a:r>
          </a:p>
          <a:p>
            <a:pPr marL="714375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alt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Stream&lt;</a:t>
            </a:r>
            <a:r>
              <a:rPr kumimoji="0" lang="it-IT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String</a:t>
            </a:r>
            <a:r>
              <a:rPr kumimoji="0" lang="it-IT" alt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&gt; </a:t>
            </a:r>
            <a:r>
              <a:rPr kumimoji="0" lang="it-IT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emptyStream</a:t>
            </a:r>
            <a:r>
              <a:rPr kumimoji="0" lang="it-IT" alt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</a:t>
            </a:r>
            <a:r>
              <a:rPr kumimoji="0" lang="it-IT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Stream.empty</a:t>
            </a:r>
            <a:r>
              <a:rPr kumimoji="0" lang="it-IT" alt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();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 Java 9, un nuovo metodo è stato aggiunto per creare uno stream da un oggetto che può essere nullo:</a:t>
            </a:r>
          </a:p>
          <a:p>
            <a:pPr marL="714375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String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homeValue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</a:t>
            </a: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System.getProperty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"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home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"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);</a:t>
            </a:r>
          </a:p>
          <a:p>
            <a:pPr marL="714375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alt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Stream&lt;</a:t>
            </a:r>
            <a:r>
              <a:rPr kumimoji="0" lang="it-IT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String</a:t>
            </a:r>
            <a:r>
              <a:rPr kumimoji="0" lang="it-IT" alt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&gt; </a:t>
            </a:r>
            <a:r>
              <a:rPr kumimoji="0" lang="it-IT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homeValueStream</a:t>
            </a:r>
            <a:r>
              <a:rPr kumimoji="0" lang="it-IT" alt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</a:t>
            </a:r>
          </a:p>
          <a:p>
            <a:pPr marL="714375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alt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	</a:t>
            </a:r>
            <a:r>
              <a:rPr kumimoji="0" lang="it-IT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homeVale</a:t>
            </a:r>
            <a:r>
              <a:rPr kumimoji="0" lang="it-IT" alt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== </a:t>
            </a:r>
            <a:r>
              <a:rPr kumimoji="0" lang="it-IT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null</a:t>
            </a:r>
            <a:r>
              <a:rPr kumimoji="0" lang="it-IT" alt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? </a:t>
            </a:r>
            <a:r>
              <a:rPr kumimoji="0" lang="it-IT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Stream.empty</a:t>
            </a:r>
            <a:r>
              <a:rPr kumimoji="0" lang="it-IT" alt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() : </a:t>
            </a:r>
            <a:r>
              <a:rPr kumimoji="0" lang="it-IT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Stream.of</a:t>
            </a:r>
            <a:r>
              <a:rPr kumimoji="0" lang="it-IT" alt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it-IT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value</a:t>
            </a:r>
            <a:r>
              <a:rPr kumimoji="0" lang="it-IT" alt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);</a:t>
            </a:r>
          </a:p>
          <a:p>
            <a:pPr marL="714375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endParaRPr kumimoji="0" lang="it-IT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714375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Stream&lt;</a:t>
            </a:r>
            <a:r>
              <a:rPr kumimoji="0" lang="it-IT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String</a:t>
            </a:r>
            <a:r>
              <a:rPr kumimoji="0" lang="it-IT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&gt; </a:t>
            </a:r>
            <a:r>
              <a:rPr kumimoji="0" lang="it-IT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homeValueStream</a:t>
            </a:r>
            <a:r>
              <a:rPr kumimoji="0" lang="it-IT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</a:t>
            </a:r>
            <a:r>
              <a:rPr kumimoji="0" lang="it-IT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Stream.ofNullable</a:t>
            </a:r>
            <a:r>
              <a:rPr kumimoji="0" lang="it-IT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</a:p>
          <a:p>
            <a:pPr marL="714375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							</a:t>
            </a:r>
            <a:r>
              <a:rPr kumimoji="0" lang="it-IT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System.getProperty</a:t>
            </a:r>
            <a:r>
              <a:rPr kumimoji="0" lang="it-IT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it-IT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"</a:t>
            </a:r>
            <a:r>
              <a:rPr kumimoji="0" lang="it-IT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home</a:t>
            </a:r>
            <a:r>
              <a:rPr kumimoji="0" lang="it-IT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"</a:t>
            </a:r>
            <a:r>
              <a:rPr kumimoji="0" lang="it-IT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));</a:t>
            </a:r>
          </a:p>
          <a:p>
            <a:pPr marL="714375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endParaRPr kumimoji="0" lang="it-IT" altLang="en-US" sz="2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it-IT" alt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Curved Right Arrow 8">
            <a:extLst>
              <a:ext uri="{FF2B5EF4-FFF2-40B4-BE49-F238E27FC236}">
                <a16:creationId xmlns:a16="http://schemas.microsoft.com/office/drawing/2014/main" id="{68282772-4E5D-F5D1-35DD-9C8BCD6FE4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054" y="3573016"/>
            <a:ext cx="558800" cy="1705751"/>
          </a:xfrm>
          <a:prstGeom prst="curvedRightArrow">
            <a:avLst>
              <a:gd name="adj1" fmla="val 24999"/>
              <a:gd name="adj2" fmla="val 49998"/>
              <a:gd name="adj3" fmla="val 25000"/>
            </a:avLst>
          </a:prstGeom>
          <a:solidFill>
            <a:schemeClr val="accent1"/>
          </a:solidFill>
          <a:ln w="12700">
            <a:solidFill>
              <a:srgbClr val="777777"/>
            </a:solidFill>
            <a:miter lim="800000"/>
            <a:headEnd/>
            <a:tailEnd/>
          </a:ln>
          <a:effectLst>
            <a:outerShdw blurRad="50800" dist="25400" algn="bl" rotWithShape="0">
              <a:srgbClr val="000000">
                <a:alpha val="59998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eaLnBrk="1" hangingPunct="1"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795369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074310E3-7935-E3A8-4B0B-F357FB9BF9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5F66F2-C5ED-441B-A354-B80FD69D2F83}" type="slidenum">
              <a:rPr lang="it-IT" smtClean="0"/>
              <a:pPr/>
              <a:t>64</a:t>
            </a:fld>
            <a:endParaRPr lang="it-IT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698C27EE-8551-3952-F60B-0B59824C7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Pipeline e Stream - </a:t>
            </a:r>
            <a:r>
              <a:rPr lang="it-IT" altLang="en-US" dirty="0"/>
              <a:t>L</a:t>
            </a:r>
            <a:r>
              <a:rPr lang="it-IT" altLang="en-US" sz="4000" dirty="0"/>
              <a:t>ibreria NIO</a:t>
            </a:r>
            <a:endParaRPr lang="it-IT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9B0C6B4-D5CF-3851-DE84-31FB4453C600}"/>
              </a:ext>
            </a:extLst>
          </p:cNvPr>
          <p:cNvSpPr txBox="1">
            <a:spLocks/>
          </p:cNvSpPr>
          <p:nvPr/>
        </p:nvSpPr>
        <p:spPr>
          <a:xfrm>
            <a:off x="107504" y="1502636"/>
            <a:ext cx="8596668" cy="51251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 </a:t>
            </a:r>
            <a:r>
              <a:rPr kumimoji="0" lang="it-IT" altLang="en-US" sz="20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libreria NIO 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è stata aggiornata per sfruttare lo Stream API, e molti dei suoi metodi ritornano uno stream.</a:t>
            </a:r>
          </a:p>
          <a:p>
            <a:pPr marL="714375" marR="0" lvl="0" indent="-341313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 metodo utile è </a:t>
            </a:r>
            <a:r>
              <a:rPr kumimoji="0" lang="it-IT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Files.lines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che </a:t>
            </a:r>
            <a:r>
              <a:rPr kumimoji="0" lang="it-IT" altLang="en-US" sz="20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ritorna uno stream di linee come stringhe lette da un file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  <a:p>
            <a:pPr marL="106680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long </a:t>
            </a: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uniqueWords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0;</a:t>
            </a:r>
          </a:p>
          <a:p>
            <a:pPr marL="106680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try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(Stream&lt;</a:t>
            </a: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String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&gt; lines = </a:t>
            </a: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Files.lines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Paths.get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"data.txt"),</a:t>
            </a:r>
          </a:p>
          <a:p>
            <a:pPr marL="106680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	</a:t>
            </a: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Chrset.defaultCharset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())){</a:t>
            </a:r>
          </a:p>
          <a:p>
            <a:pPr marL="106680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uniqueWords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</a:t>
            </a: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lines.flatMap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(line -&gt; </a:t>
            </a: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Arrays.stream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line.split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"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"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)))</a:t>
            </a:r>
          </a:p>
          <a:p>
            <a:pPr marL="106680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	.</a:t>
            </a: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distint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().</a:t>
            </a: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();</a:t>
            </a:r>
          </a:p>
          <a:p>
            <a:pPr marL="106680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} catch(</a:t>
            </a: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IOException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e) {…}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it-IT" alt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89726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074310E3-7935-E3A8-4B0B-F357FB9BF9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5F66F2-C5ED-441B-A354-B80FD69D2F83}" type="slidenum">
              <a:rPr lang="it-IT" smtClean="0"/>
              <a:pPr/>
              <a:t>65</a:t>
            </a:fld>
            <a:endParaRPr lang="it-IT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698C27EE-8551-3952-F60B-0B59824C7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Pipeline e Stream - </a:t>
            </a:r>
            <a:r>
              <a:rPr lang="it-IT" altLang="en-US" dirty="0"/>
              <a:t>L</a:t>
            </a:r>
            <a:r>
              <a:rPr lang="it-IT" altLang="en-US" sz="4000" dirty="0"/>
              <a:t>ibreria NIO</a:t>
            </a:r>
            <a:endParaRPr lang="it-IT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9B0C6B4-D5CF-3851-DE84-31FB4453C600}"/>
              </a:ext>
            </a:extLst>
          </p:cNvPr>
          <p:cNvSpPr txBox="1">
            <a:spLocks/>
          </p:cNvSpPr>
          <p:nvPr/>
        </p:nvSpPr>
        <p:spPr>
          <a:xfrm>
            <a:off x="107504" y="1502636"/>
            <a:ext cx="8596668" cy="51251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it-IT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 </a:t>
            </a:r>
            <a:r>
              <a:rPr kumimoji="0" lang="it-IT" altLang="en-US" sz="2000" b="0" i="0" u="sng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libreria NIO </a:t>
            </a:r>
            <a:r>
              <a:rPr kumimoji="0" lang="it-IT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è stata aggiornata per sfruttare lo Stream API, e molti dei suoi metodi ritornano uno stream.</a:t>
            </a:r>
          </a:p>
          <a:p>
            <a:pPr marL="714375" marR="0" lvl="0" indent="-341313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it-IT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 metodo utile è </a:t>
            </a:r>
            <a:r>
              <a:rPr kumimoji="0" lang="it-IT" altLang="en-US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Files.lines</a:t>
            </a:r>
            <a:r>
              <a:rPr kumimoji="0" lang="it-IT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che </a:t>
            </a:r>
            <a:r>
              <a:rPr kumimoji="0" lang="it-IT" altLang="en-US" sz="2000" b="0" i="0" u="sng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ritorna uno stream di linee come stringhe lette da un file</a:t>
            </a:r>
            <a:r>
              <a:rPr kumimoji="0" lang="it-IT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  <a:p>
            <a:pPr marL="106680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long uniqueWords = 0;</a:t>
            </a:r>
          </a:p>
          <a:p>
            <a:pPr marL="106680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try(Stream&lt;String&gt; lines = Files.lines(Paths.get(</a:t>
            </a:r>
            <a:r>
              <a:rPr kumimoji="0" lang="it-IT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"data.txt"),</a:t>
            </a:r>
          </a:p>
          <a:p>
            <a:pPr marL="106680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	Chrset.defaultCharset())){</a:t>
            </a:r>
          </a:p>
          <a:p>
            <a:pPr marL="106680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uniqueWords = lines.flatMap(line -&gt; Arrays.stream(line.split(</a:t>
            </a:r>
            <a:r>
              <a:rPr kumimoji="0" lang="it-IT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"</a:t>
            </a:r>
            <a:r>
              <a:rPr kumimoji="0" lang="it-IT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it-IT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"</a:t>
            </a:r>
            <a:r>
              <a:rPr kumimoji="0" lang="it-IT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)))</a:t>
            </a:r>
          </a:p>
          <a:p>
            <a:pPr marL="106680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	.distint().count();</a:t>
            </a:r>
          </a:p>
          <a:p>
            <a:pPr marL="106680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} catch(IOException e) {…}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it-IT" alt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7">
            <a:extLst>
              <a:ext uri="{FF2B5EF4-FFF2-40B4-BE49-F238E27FC236}">
                <a16:creationId xmlns:a16="http://schemas.microsoft.com/office/drawing/2014/main" id="{E943F911-AF95-A84B-FF20-FFAF9E5773DA}"/>
              </a:ext>
            </a:extLst>
          </p:cNvPr>
          <p:cNvSpPr/>
          <p:nvPr/>
        </p:nvSpPr>
        <p:spPr>
          <a:xfrm>
            <a:off x="1187624" y="3429000"/>
            <a:ext cx="6111688" cy="836370"/>
          </a:xfrm>
          <a:prstGeom prst="rect">
            <a:avLst/>
          </a:prstGeom>
          <a:solidFill>
            <a:srgbClr val="A5300F">
              <a:lumMod val="20000"/>
              <a:lumOff val="80000"/>
              <a:alpha val="46000"/>
            </a:srgbClr>
          </a:solidFill>
          <a:ln w="12700" cap="rnd" cmpd="sng" algn="ctr">
            <a:solidFill>
              <a:srgbClr val="A5300F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ular Callout 8">
            <a:extLst>
              <a:ext uri="{FF2B5EF4-FFF2-40B4-BE49-F238E27FC236}">
                <a16:creationId xmlns:a16="http://schemas.microsoft.com/office/drawing/2014/main" id="{8AFBB9E5-5D66-463A-0F97-112032AA0447}"/>
              </a:ext>
            </a:extLst>
          </p:cNvPr>
          <p:cNvSpPr/>
          <p:nvPr/>
        </p:nvSpPr>
        <p:spPr>
          <a:xfrm>
            <a:off x="3085583" y="4949931"/>
            <a:ext cx="5841403" cy="810865"/>
          </a:xfrm>
          <a:prstGeom prst="wedgeRectCallout">
            <a:avLst>
              <a:gd name="adj1" fmla="val -29520"/>
              <a:gd name="adj2" fmla="val -146728"/>
            </a:avLst>
          </a:prstGeom>
          <a:gradFill rotWithShape="1">
            <a:gsLst>
              <a:gs pos="0">
                <a:srgbClr val="D55816">
                  <a:tint val="65000"/>
                  <a:lumMod val="110000"/>
                </a:srgbClr>
              </a:gs>
              <a:gs pos="88000">
                <a:srgbClr val="D55816">
                  <a:tint val="90000"/>
                </a:srgbClr>
              </a:gs>
            </a:gsLst>
            <a:lin ang="5400000" scaled="0"/>
          </a:gradFill>
          <a:ln w="12700" cap="rnd" cmpd="sng" algn="ctr">
            <a:solidFill>
              <a:srgbClr val="D55816"/>
            </a:solidFill>
            <a:prstDash val="solid"/>
          </a:ln>
          <a:effectLst/>
        </p:spPr>
        <p:txBody>
          <a:bodyPr anchor="ctr"/>
          <a:lstStyle>
            <a:lvl1pPr eaLnBrk="0" hangingPunct="0"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just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20725" algn="l"/>
              </a:tabLst>
              <a:defRPr/>
            </a:pPr>
            <a:r>
              <a:rPr kumimoji="0" lang="it-IT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Gli </a:t>
            </a:r>
            <a:r>
              <a:rPr kumimoji="0" lang="it-IT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stream</a:t>
            </a:r>
            <a:r>
              <a:rPr kumimoji="0" lang="it-IT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 sono </a:t>
            </a:r>
            <a:r>
              <a:rPr kumimoji="0" lang="it-IT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autocloseable</a:t>
            </a:r>
            <a:r>
              <a:rPr kumimoji="0" lang="it-IT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 e non c’è bisogno del blocco </a:t>
            </a:r>
            <a:r>
              <a:rPr kumimoji="0" lang="it-IT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finally</a:t>
            </a:r>
            <a:r>
              <a:rPr kumimoji="0" lang="it-IT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59019704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FEDC330-3289-D88A-CBA9-FBE3E99318F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5F66F2-C5ED-441B-A354-B80FD69D2F83}" type="slidenum">
              <a:rPr lang="it-IT" smtClean="0"/>
              <a:pPr/>
              <a:t>66</a:t>
            </a:fld>
            <a:endParaRPr lang="it-IT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B8ED0153-70AA-B799-8F21-0FF67E023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Pipeline e Stream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FEB77AC-329D-EEF4-96DF-3529DD91380E}"/>
              </a:ext>
            </a:extLst>
          </p:cNvPr>
          <p:cNvSpPr txBox="1">
            <a:spLocks/>
          </p:cNvSpPr>
          <p:nvPr/>
        </p:nvSpPr>
        <p:spPr>
          <a:xfrm>
            <a:off x="179512" y="1412776"/>
            <a:ext cx="8596668" cy="51251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it-IT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 Stream API dispone di due metodi statici per la creazione di stream a partire da una funzione e che sono caratterizzati da un insieme infinito di elementi.</a:t>
            </a:r>
          </a:p>
          <a:p>
            <a:pPr marL="714375" marR="0" lvl="0" indent="-341313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it-IT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Il </a:t>
            </a:r>
            <a:r>
              <a:rPr kumimoji="0" lang="it-IT" altLang="en-US" sz="2000" b="0" i="0" u="sng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metodo iterate() assume un valore iniziale </a:t>
            </a:r>
            <a:r>
              <a:rPr kumimoji="0" lang="it-IT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 una </a:t>
            </a:r>
            <a:r>
              <a:rPr kumimoji="0" lang="it-IT" altLang="en-US" sz="2000" b="0" i="0" u="sng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espressione lambda per generare i valori successivi a partire dai precedenti</a:t>
            </a:r>
            <a:r>
              <a:rPr kumimoji="0" lang="it-IT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  <a:p>
            <a:pPr marL="89535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altLang="en-US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Stream.iterate(0, n -&gt; n+2).limit(10).forEach(System.out::println);</a:t>
            </a:r>
          </a:p>
          <a:p>
            <a:pPr marL="671513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 Java 9, questo metodo è stato esteso con il supporto di un predicato per </a:t>
            </a:r>
            <a:r>
              <a:rPr kumimoji="0" lang="it-IT" altLang="en-US" sz="2000" b="0" i="0" u="sng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determinare quando continuare la generazione</a:t>
            </a:r>
            <a:r>
              <a:rPr kumimoji="0" lang="it-IT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  <a:p>
            <a:pPr marL="89535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altLang="en-US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IntStream.iterate(0, n -&gt; n &lt; 100, n -&gt; n + 4)</a:t>
            </a:r>
          </a:p>
          <a:p>
            <a:pPr marL="89535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	</a:t>
            </a:r>
            <a:r>
              <a:rPr kumimoji="0" lang="it-IT" altLang="en-US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.forEach(System.out::println);</a:t>
            </a:r>
          </a:p>
          <a:p>
            <a:pPr marL="714375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endParaRPr kumimoji="0" lang="it-IT" altLang="en-US" sz="2000" b="0" i="0" u="none" strike="noStrike" kern="1200" cap="none" spc="0" normalizeH="0" baseline="0" noProof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it-IT" alt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059632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5E538916-DBEF-C72F-9496-6C020389D9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5F66F2-C5ED-441B-A354-B80FD69D2F83}" type="slidenum">
              <a:rPr lang="it-IT" smtClean="0"/>
              <a:pPr/>
              <a:t>67</a:t>
            </a:fld>
            <a:endParaRPr lang="it-IT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0BFDC116-A858-ECFD-93AA-A40EB0FBE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Pipeline e Stream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9D837C4-E3D2-C991-BF64-E179AB6D2AF0}"/>
              </a:ext>
            </a:extLst>
          </p:cNvPr>
          <p:cNvSpPr txBox="1">
            <a:spLocks/>
          </p:cNvSpPr>
          <p:nvPr/>
        </p:nvSpPr>
        <p:spPr>
          <a:xfrm>
            <a:off x="0" y="1497129"/>
            <a:ext cx="8596668" cy="51251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714375" marR="0" lvl="0" indent="-341313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Il metodo generate() produce uno stream infinito come iterate() ma non è eseguito in maniera sequenziale.</a:t>
            </a:r>
          </a:p>
          <a:p>
            <a:pPr marL="89535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altLang="en-US" sz="200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Stream.</a:t>
            </a:r>
            <a:r>
              <a:rPr kumimoji="0" lang="it-IT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generate</a:t>
            </a:r>
            <a:r>
              <a:rPr kumimoji="0" lang="it-IT" alt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(Math::random)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limit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(5).</a:t>
            </a: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forEach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System.out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::</a:t>
            </a: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println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);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it-IT" alt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416297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F8D2230F-4951-9120-F3CC-2FEBF22A5F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5F66F2-C5ED-441B-A354-B80FD69D2F83}" type="slidenum">
              <a:rPr lang="it-IT" smtClean="0"/>
              <a:pPr/>
              <a:t>68</a:t>
            </a:fld>
            <a:endParaRPr lang="it-IT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29A8F256-2039-961E-958C-8406D9996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Optional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D3637DD-7048-8ED0-E6ED-719A2BC8E15F}"/>
              </a:ext>
            </a:extLst>
          </p:cNvPr>
          <p:cNvSpPr txBox="1">
            <a:spLocks/>
          </p:cNvSpPr>
          <p:nvPr/>
        </p:nvSpPr>
        <p:spPr>
          <a:xfrm>
            <a:off x="107504" y="1475797"/>
            <a:ext cx="8596668" cy="512517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Optional è un tipo monadico a cui è possibile associare funzioni  per trasformare il valore al suo interno. Ecco un semplice esempio: Immaginate di avere una chiamata ad </a:t>
            </a:r>
            <a:r>
              <a:rPr kumimoji="0" lang="it-IT" altLang="en-US" sz="20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una API che potrebbe restituire un valore o un </a:t>
            </a:r>
            <a:r>
              <a:rPr kumimoji="0" lang="it-IT" altLang="en-US" sz="2000" b="0" i="0" u="sng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null</a:t>
            </a:r>
            <a:r>
              <a:rPr kumimoji="0" lang="it-IT" altLang="en-US" sz="20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 tale valore deve essere poi elaborato mediante la chiamata al metodo </a:t>
            </a: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transform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(); Vediamo come trattare il caso con e senza l’utilizzo degli Optional:</a:t>
            </a:r>
          </a:p>
          <a:p>
            <a:pPr marL="36195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alt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Senza l’uso degli Optional :</a:t>
            </a:r>
          </a:p>
          <a:p>
            <a:pPr marL="714375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altLang="en-US" sz="17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User </a:t>
            </a:r>
            <a:r>
              <a:rPr kumimoji="0" lang="it-IT" altLang="en-US" sz="17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user</a:t>
            </a:r>
            <a:r>
              <a:rPr kumimoji="0" lang="it-IT" altLang="en-US" sz="17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</a:t>
            </a:r>
            <a:r>
              <a:rPr kumimoji="0" lang="it-IT" altLang="en-US" sz="17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getUser</a:t>
            </a:r>
            <a:r>
              <a:rPr kumimoji="0" lang="it-IT" altLang="en-US" sz="17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(name); // può ritornare </a:t>
            </a:r>
            <a:r>
              <a:rPr kumimoji="0" lang="it-IT" altLang="en-US" sz="17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null</a:t>
            </a:r>
            <a:endParaRPr kumimoji="0" lang="it-IT" altLang="en-US" sz="17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714375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altLang="en-US" sz="17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Location </a:t>
            </a:r>
            <a:r>
              <a:rPr kumimoji="0" lang="it-IT" altLang="en-US" sz="17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location</a:t>
            </a:r>
            <a:r>
              <a:rPr kumimoji="0" lang="it-IT" altLang="en-US" sz="17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</a:t>
            </a:r>
            <a:r>
              <a:rPr kumimoji="0" lang="it-IT" altLang="en-US" sz="17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null</a:t>
            </a:r>
            <a:r>
              <a:rPr kumimoji="0" lang="it-IT" altLang="en-US" sz="17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;</a:t>
            </a:r>
          </a:p>
          <a:p>
            <a:pPr marL="714375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altLang="en-US" sz="17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</a:t>
            </a:r>
            <a:r>
              <a:rPr kumimoji="0" lang="it-IT" altLang="en-US" sz="17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(user != </a:t>
            </a:r>
            <a:r>
              <a:rPr kumimoji="0" lang="it-IT" altLang="en-US" sz="17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null</a:t>
            </a:r>
            <a:r>
              <a:rPr kumimoji="0" lang="it-IT" altLang="en-US" sz="17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  </a:t>
            </a:r>
          </a:p>
          <a:p>
            <a:pPr marL="714375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altLang="en-US" sz="17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location = </a:t>
            </a:r>
            <a:r>
              <a:rPr kumimoji="0" lang="it-IT" altLang="en-US" sz="17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getLocation</a:t>
            </a:r>
            <a:r>
              <a:rPr kumimoji="0" lang="it-IT" altLang="en-US" sz="17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(user);</a:t>
            </a:r>
          </a:p>
          <a:p>
            <a:pPr marL="36195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alt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 l’uso degli Optional :</a:t>
            </a:r>
          </a:p>
          <a:p>
            <a:pPr marL="714375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altLang="en-US" sz="17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Optional&lt;User&gt; user = </a:t>
            </a:r>
            <a:r>
              <a:rPr kumimoji="0" lang="it-IT" altLang="en-US" sz="1700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Optional.ofNullable</a:t>
            </a:r>
            <a:r>
              <a:rPr kumimoji="0" lang="it-IT" altLang="en-US" sz="17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it-IT" altLang="en-US" sz="17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getUser</a:t>
            </a:r>
            <a:r>
              <a:rPr kumimoji="0" lang="it-IT" altLang="en-US" sz="17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(user)); </a:t>
            </a:r>
          </a:p>
          <a:p>
            <a:pPr marL="714375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altLang="en-US" sz="17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Optional&lt;Location&gt; location = </a:t>
            </a:r>
            <a:r>
              <a:rPr kumimoji="0" lang="it-IT" altLang="en-US" sz="1700" b="0" i="0" u="sng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user.map</a:t>
            </a:r>
            <a:r>
              <a:rPr kumimoji="0" lang="it-IT" altLang="en-US" sz="17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(u -&gt; </a:t>
            </a:r>
            <a:r>
              <a:rPr kumimoji="0" lang="it-IT" altLang="en-US" sz="17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getLocation</a:t>
            </a:r>
            <a:r>
              <a:rPr kumimoji="0" lang="it-IT" altLang="en-US" sz="17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(user));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 soluzione con l’uso degli Optional risulta più elegante e ci permette di non “inquinare” il codice con i controlli dei valori </a:t>
            </a: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null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L’utilizzo nel codice è sempre possibile in quanto gli Optional posso essere usati con qualsiasi  funzione.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it-IT" alt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106659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23209237-6AC7-856A-5F93-79E68B99301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5F66F2-C5ED-441B-A354-B80FD69D2F83}" type="slidenum">
              <a:rPr lang="it-IT" smtClean="0"/>
              <a:pPr/>
              <a:t>69</a:t>
            </a:fld>
            <a:endParaRPr lang="it-IT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55DF23B3-F3BB-7EB9-CADD-ED2AD666C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*Optional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291EC7A-2134-F113-20CB-3B0BC4FD7C00}"/>
              </a:ext>
            </a:extLst>
          </p:cNvPr>
          <p:cNvSpPr txBox="1">
            <a:spLocks/>
          </p:cNvSpPr>
          <p:nvPr/>
        </p:nvSpPr>
        <p:spPr>
          <a:xfrm>
            <a:off x="179512" y="1412776"/>
            <a:ext cx="8596668" cy="51251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it-IT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È bene tenere presente alcune regole empiriche per il loro utilizzo:</a:t>
            </a:r>
          </a:p>
          <a:p>
            <a:pPr marL="714375" marR="0" lvl="0" indent="-341313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it-IT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 campi di istanza delle classi – usare valori semplici. Gli Optional non sono stati creati per l’utilizzo nei campi. Non sono serializzabili e aggiungono un sovraccarico per il wrapping che non è necessario. Vanno usati invece nei metodi quando si elaborano i dati dei campi.</a:t>
            </a:r>
          </a:p>
          <a:p>
            <a:pPr marL="714375" marR="0" lvl="0" indent="-341313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it-IT" altLang="en-US" sz="1600" b="0" i="0" u="none" strike="noStrike" kern="1200" cap="none" spc="0" normalizeH="0" baseline="0" noProof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714375" marR="0" lvl="0" indent="-341313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it-IT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Parametri dei metodi – usare anche qui valori semplici. Usare gli Optional nei parametri dei metodi “inquina” le firme dei metodi e rende il codice più difficile da leggere e mantenere. </a:t>
            </a:r>
          </a:p>
          <a:p>
            <a:pPr marL="714375" marR="0" lvl="0" indent="-341313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it-IT" altLang="en-US" sz="1600" b="0" i="0" u="none" strike="noStrike" kern="1200" cap="none" spc="0" normalizeH="0" baseline="0" noProof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714375" marR="0" lvl="0" indent="-341313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it-IT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Valori di ritorno dei metodi – va considerato l’utilizzo degli Optional. Invece di restituire valori nulli, il tipo Optional potrebbe essere migliore. Chiunque utilizza il codice sarà costretto a gestire i casi null e con l’uso degli Optional il codice risulta più pulito.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it-IT" alt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6607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B16C6AB2-C3E0-5A82-A280-0750E9DD9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0" i="0" dirty="0">
                <a:solidFill>
                  <a:srgbClr val="444444"/>
                </a:solidFill>
                <a:effectLst/>
                <a:latin typeface="Domine"/>
              </a:rPr>
              <a:t>Java 8 non fornisce un’interfaccia </a:t>
            </a:r>
            <a:r>
              <a:rPr lang="it-IT" b="0" i="0" dirty="0" err="1">
                <a:solidFill>
                  <a:srgbClr val="444444"/>
                </a:solidFill>
                <a:effectLst/>
                <a:latin typeface="Domine"/>
              </a:rPr>
              <a:t>CharStream</a:t>
            </a:r>
            <a:r>
              <a:rPr lang="it-IT" b="0" i="0" dirty="0">
                <a:solidFill>
                  <a:srgbClr val="444444"/>
                </a:solidFill>
                <a:effectLst/>
                <a:latin typeface="Domine"/>
              </a:rPr>
              <a:t> per la gestione dei </a:t>
            </a:r>
            <a:r>
              <a:rPr lang="it-IT" b="0" i="1" dirty="0" err="1">
                <a:solidFill>
                  <a:srgbClr val="444444"/>
                </a:solidFill>
                <a:effectLst/>
                <a:latin typeface="Domine"/>
              </a:rPr>
              <a:t>char</a:t>
            </a:r>
            <a:r>
              <a:rPr lang="it-IT" b="0" i="0" dirty="0">
                <a:solidFill>
                  <a:srgbClr val="444444"/>
                </a:solidFill>
                <a:effectLst/>
                <a:latin typeface="Domine"/>
              </a:rPr>
              <a:t> che possono essere invece gestiti </a:t>
            </a:r>
            <a:r>
              <a:rPr lang="it-IT" b="0" i="0" dirty="0" err="1">
                <a:solidFill>
                  <a:srgbClr val="444444"/>
                </a:solidFill>
                <a:effectLst/>
                <a:latin typeface="Domine"/>
              </a:rPr>
              <a:t>com</a:t>
            </a:r>
            <a:r>
              <a:rPr lang="it-IT" b="0" i="0" dirty="0">
                <a:solidFill>
                  <a:srgbClr val="444444"/>
                </a:solidFill>
                <a:effectLst/>
                <a:latin typeface="Domine"/>
              </a:rPr>
              <a:t> </a:t>
            </a:r>
            <a:r>
              <a:rPr lang="it-IT" b="0" i="1" dirty="0" err="1">
                <a:solidFill>
                  <a:srgbClr val="444444"/>
                </a:solidFill>
                <a:effectLst/>
                <a:latin typeface="Domine"/>
              </a:rPr>
              <a:t>IntStream</a:t>
            </a:r>
            <a:r>
              <a:rPr lang="it-IT" b="0" i="0" dirty="0">
                <a:solidFill>
                  <a:srgbClr val="444444"/>
                </a:solidFill>
                <a:effectLst/>
                <a:latin typeface="Domine"/>
              </a:rPr>
              <a:t>. La stessa class </a:t>
            </a:r>
            <a:r>
              <a:rPr lang="it-IT" b="0" i="1" dirty="0" err="1">
                <a:solidFill>
                  <a:srgbClr val="444444"/>
                </a:solidFill>
                <a:effectLst/>
                <a:latin typeface="Domine"/>
              </a:rPr>
              <a:t>String</a:t>
            </a:r>
            <a:r>
              <a:rPr lang="it-IT" b="0" i="0" dirty="0">
                <a:solidFill>
                  <a:srgbClr val="444444"/>
                </a:solidFill>
                <a:effectLst/>
                <a:latin typeface="Domine"/>
              </a:rPr>
              <a:t> possiede in metodo </a:t>
            </a:r>
            <a:r>
              <a:rPr lang="it-IT" b="0" i="1" dirty="0" err="1">
                <a:solidFill>
                  <a:srgbClr val="444444"/>
                </a:solidFill>
                <a:effectLst/>
                <a:latin typeface="Domine"/>
              </a:rPr>
              <a:t>chars</a:t>
            </a:r>
            <a:r>
              <a:rPr lang="it-IT" b="0" i="1" dirty="0">
                <a:solidFill>
                  <a:srgbClr val="444444"/>
                </a:solidFill>
                <a:effectLst/>
                <a:latin typeface="Domine"/>
              </a:rPr>
              <a:t>()</a:t>
            </a:r>
            <a:r>
              <a:rPr lang="it-IT" b="0" i="0" dirty="0">
                <a:solidFill>
                  <a:srgbClr val="444444"/>
                </a:solidFill>
                <a:effectLst/>
                <a:latin typeface="Domine"/>
              </a:rPr>
              <a:t> che restituisce uno Stream dei caratteri presenti</a:t>
            </a:r>
          </a:p>
          <a:p>
            <a:endParaRPr lang="it-IT" dirty="0">
              <a:solidFill>
                <a:srgbClr val="444444"/>
              </a:solidFill>
              <a:latin typeface="Domine"/>
            </a:endParaRPr>
          </a:p>
          <a:p>
            <a:r>
              <a:rPr lang="it-IT" b="0" i="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IntStream</a:t>
            </a:r>
            <a:r>
              <a:rPr lang="it-IT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charsStream</a:t>
            </a:r>
            <a:r>
              <a:rPr lang="it-IT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it-IT" b="0" i="0" dirty="0">
                <a:solidFill>
                  <a:srgbClr val="DD1144"/>
                </a:solidFill>
                <a:effectLst/>
                <a:latin typeface="Source Code Pro" panose="020B0509030403020204" pitchFamily="49" charset="0"/>
              </a:rPr>
              <a:t>"rosso"</a:t>
            </a:r>
            <a:r>
              <a:rPr lang="it-IT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lang="it-IT" b="0" i="0" dirty="0" err="1">
                <a:solidFill>
                  <a:srgbClr val="0086B3"/>
                </a:solidFill>
                <a:effectLst/>
                <a:latin typeface="Source Code Pro" panose="020B0509030403020204" pitchFamily="49" charset="0"/>
              </a:rPr>
              <a:t>chars</a:t>
            </a:r>
            <a:r>
              <a:rPr lang="it-IT" b="0" i="0" dirty="0">
                <a:solidFill>
                  <a:srgbClr val="777777"/>
                </a:solidFill>
                <a:effectLst/>
                <a:latin typeface="Source Code Pro" panose="020B0509030403020204" pitchFamily="49" charset="0"/>
              </a:rPr>
              <a:t>()</a:t>
            </a:r>
            <a:r>
              <a:rPr lang="it-IT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972FC8D6-E815-1AD0-38F1-FC91C71254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5F66F2-C5ED-441B-A354-B80FD69D2F83}" type="slidenum">
              <a:rPr lang="it-IT" smtClean="0"/>
              <a:pPr/>
              <a:t>7</a:t>
            </a:fld>
            <a:endParaRPr lang="it-IT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15E20599-1867-9A7F-CE6B-A3AD22622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Tipi primitivi</a:t>
            </a:r>
          </a:p>
        </p:txBody>
      </p:sp>
    </p:spTree>
    <p:extLst>
      <p:ext uri="{BB962C8B-B14F-4D97-AF65-F5344CB8AC3E}">
        <p14:creationId xmlns:p14="http://schemas.microsoft.com/office/powerpoint/2010/main" val="120335369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5D64839E-9DCA-DC0F-FE3C-5472A734AC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5F66F2-C5ED-441B-A354-B80FD69D2F83}" type="slidenum">
              <a:rPr lang="it-IT" smtClean="0"/>
              <a:pPr/>
              <a:t>70</a:t>
            </a:fld>
            <a:endParaRPr lang="it-IT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FD987D7F-0CE5-214D-01FE-994CE6A97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Riduzioni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A72F18C-5C79-B7D9-362E-6EBD2CFCD521}"/>
              </a:ext>
            </a:extLst>
          </p:cNvPr>
          <p:cNvSpPr txBox="1">
            <a:spLocks/>
          </p:cNvSpPr>
          <p:nvPr/>
        </p:nvSpPr>
        <p:spPr>
          <a:xfrm>
            <a:off x="182904" y="1412776"/>
            <a:ext cx="8596668" cy="51251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 aggiunta ad un insieme di operazioni di riduzione che </a:t>
            </a:r>
            <a:r>
              <a:rPr kumimoji="0" lang="it-IT" altLang="en-US" sz="20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restituiscono un valore o una raccolta di valori dato un flusso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il cui comportamento è già implementato, la JDK offre due operazioni che hanno un comportamento general-</a:t>
            </a: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purpose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</a:p>
          <a:p>
            <a:pPr marL="714375" marR="0" lvl="0" indent="-341313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Stream.reduce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();</a:t>
            </a:r>
          </a:p>
          <a:p>
            <a:pPr marL="714375" marR="0" lvl="0" indent="-341313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Stream.collect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().</a:t>
            </a:r>
          </a:p>
          <a:p>
            <a:pPr marL="714375" marR="0" lvl="0" indent="-341313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it-IT" alt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50838" marR="0" lvl="0" indent="-350838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it-IT" alt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332346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60D732B4-FBFF-5B45-3B89-8E3C18EBC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399381"/>
            <a:ext cx="8305800" cy="4876800"/>
          </a:xfrm>
        </p:spPr>
        <p:txBody>
          <a:bodyPr/>
          <a:lstStyle/>
          <a:p>
            <a:pPr marL="350838" marR="0" lvl="0" indent="-350838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Il metodo reduce() di Stream </a:t>
            </a:r>
            <a:r>
              <a:rPr kumimoji="0" lang="it-IT" altLang="en-US" sz="2000" b="0" i="0" u="sng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rappresenta un’operazione di riduzione 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general-</a:t>
            </a: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purpose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che restituisce un valore ed è caratterizzata da due elementi di ingresso:</a:t>
            </a:r>
          </a:p>
          <a:p>
            <a:pPr marL="714375" marR="0" lvl="0" indent="-341313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identity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–rappresenta sia l’elemento di partenza che il risultato di default se non ci sono elementi nel flusso;</a:t>
            </a:r>
          </a:p>
          <a:p>
            <a:pPr marL="714375" marR="0" lvl="0" indent="-341313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accumulator – funzione con due parametri, il primo è il risultato parziale della riduzione in iterazioni precedenti, mentre il secondo è l’elemento corrente del flusso e restituisce un nuovo valore parziale della riduzione.</a:t>
            </a:r>
          </a:p>
          <a:p>
            <a:pPr marL="350838" marR="0" lvl="0" indent="-350838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it-IT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40577B37-56C1-82B8-450D-CB2D3F72A3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5F66F2-C5ED-441B-A354-B80FD69D2F83}" type="slidenum">
              <a:rPr lang="it-IT" smtClean="0"/>
              <a:pPr/>
              <a:t>71</a:t>
            </a:fld>
            <a:endParaRPr lang="it-IT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058CA9E8-6B46-CE8B-E13E-5453EF15E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en-US" dirty="0" err="1"/>
              <a:t>Stream.reduce</a:t>
            </a:r>
            <a:r>
              <a:rPr lang="it-IT" altLang="en-US" dirty="0"/>
              <a:t>()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1466146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E87F11BB-E660-71EB-9CC2-7EA29C19B0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5F66F2-C5ED-441B-A354-B80FD69D2F83}" type="slidenum">
              <a:rPr lang="it-IT" smtClean="0"/>
              <a:pPr/>
              <a:t>72</a:t>
            </a:fld>
            <a:endParaRPr lang="it-IT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65A7D056-86C6-A1E4-A7EB-EC552BA20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en-US" dirty="0" err="1"/>
              <a:t>Stream.reduce</a:t>
            </a:r>
            <a:r>
              <a:rPr lang="it-IT" altLang="en-US" dirty="0"/>
              <a:t>()</a:t>
            </a:r>
            <a:endParaRPr lang="it-IT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C7CA26-8DC8-C6BE-3280-7DCB28EC2986}"/>
              </a:ext>
            </a:extLst>
          </p:cNvPr>
          <p:cNvSpPr txBox="1">
            <a:spLocks/>
          </p:cNvSpPr>
          <p:nvPr/>
        </p:nvSpPr>
        <p:spPr>
          <a:xfrm>
            <a:off x="107504" y="1412776"/>
            <a:ext cx="8596668" cy="51251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it-IT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Consideriamo la seguente pipeline che calcola </a:t>
            </a:r>
            <a:r>
              <a:rPr kumimoji="0" lang="it-IT" altLang="en-US" sz="2000" b="0" i="0" u="sng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 somma delle età dei membri maschi nella collezione roste</a:t>
            </a:r>
            <a:r>
              <a:rPr kumimoji="0" lang="it-IT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r, usando l’operazione sum() di riduzione:</a:t>
            </a:r>
          </a:p>
          <a:p>
            <a:pPr marL="714375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Integer totalAge = roster.stream()</a:t>
            </a:r>
          </a:p>
          <a:p>
            <a:pPr marL="714375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.filter(e -&gt; e.getGender() == Person.Sex.MALE)</a:t>
            </a:r>
          </a:p>
          <a:p>
            <a:pPr marL="714375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.mapToInt(Person::getAge).sum();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it-IT" altLang="en-US" sz="2000" b="0" i="0" u="none" strike="noStrike" kern="1200" cap="none" spc="0" normalizeH="0" baseline="0" noProof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50838" marR="0" lvl="0" indent="-350838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it-IT" alt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553991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E87F11BB-E660-71EB-9CC2-7EA29C19B0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5F66F2-C5ED-441B-A354-B80FD69D2F83}" type="slidenum">
              <a:rPr lang="it-IT" smtClean="0"/>
              <a:pPr/>
              <a:t>73</a:t>
            </a:fld>
            <a:endParaRPr lang="it-IT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65A7D056-86C6-A1E4-A7EB-EC552BA20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en-US" dirty="0" err="1"/>
              <a:t>Stream.reduce</a:t>
            </a:r>
            <a:r>
              <a:rPr lang="it-IT" altLang="en-US" dirty="0"/>
              <a:t>()</a:t>
            </a:r>
            <a:endParaRPr lang="it-IT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C7CA26-8DC8-C6BE-3280-7DCB28EC2986}"/>
              </a:ext>
            </a:extLst>
          </p:cNvPr>
          <p:cNvSpPr txBox="1">
            <a:spLocks/>
          </p:cNvSpPr>
          <p:nvPr/>
        </p:nvSpPr>
        <p:spPr>
          <a:xfrm>
            <a:off x="107504" y="1412776"/>
            <a:ext cx="8596668" cy="51251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Consideriamo la seguente pipeline che calcola </a:t>
            </a:r>
            <a:r>
              <a:rPr kumimoji="0" lang="it-IT" altLang="en-US" sz="20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 somma delle età dei membri maschi nella collezione </a:t>
            </a:r>
            <a:r>
              <a:rPr kumimoji="0" lang="it-IT" altLang="en-US" sz="2000" b="0" i="0" u="sng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roste</a:t>
            </a: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usando l’operazione sum() di riduzione:</a:t>
            </a:r>
          </a:p>
          <a:p>
            <a:pPr marL="714375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Integer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totalAge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</a:t>
            </a: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roster.stream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()</a:t>
            </a:r>
          </a:p>
          <a:p>
            <a:pPr marL="714375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.filter(e -&gt; </a:t>
            </a: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e.getGender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() == </a:t>
            </a: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Person.Sex.MALE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  <a:p>
            <a:pPr marL="714375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.</a:t>
            </a: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mapToInt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Person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::</a:t>
            </a: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getAge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).sum();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Confrontiamo questa pipeline con una che </a:t>
            </a:r>
            <a:r>
              <a:rPr kumimoji="0" lang="it-IT" altLang="en-US" sz="2000" b="0" i="0" u="sng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impiega l’operazione </a:t>
            </a:r>
            <a:r>
              <a:rPr kumimoji="0" lang="it-IT" altLang="en-US" sz="2000" b="0" i="0" u="sng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Stream.reduce</a:t>
            </a:r>
            <a:r>
              <a:rPr kumimoji="0" lang="it-IT" altLang="en-US" sz="2000" b="0" i="0" u="sng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() 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per ottenere lo stesso risultato:</a:t>
            </a:r>
          </a:p>
          <a:p>
            <a:pPr marL="714375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Integer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totalAgeReduce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</a:t>
            </a: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roster.stream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()</a:t>
            </a:r>
          </a:p>
          <a:p>
            <a:pPr marL="714375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.filter(e -&gt; </a:t>
            </a: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e.getGender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() == </a:t>
            </a: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Person.Sex.MALE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  <a:p>
            <a:pPr marL="714375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.</a:t>
            </a: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map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Person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::</a:t>
            </a: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getAge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  <a:p>
            <a:pPr marL="714375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.reduce(0, (a, b) -&gt; a + b);</a:t>
            </a:r>
          </a:p>
          <a:p>
            <a:pPr marL="714375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endParaRPr kumimoji="0" lang="it-IT" alt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it-IT" alt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50838" marR="0" lvl="0" indent="-350838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it-IT" alt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594640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E87F11BB-E660-71EB-9CC2-7EA29C19B0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5F66F2-C5ED-441B-A354-B80FD69D2F83}" type="slidenum">
              <a:rPr lang="it-IT" smtClean="0"/>
              <a:pPr/>
              <a:t>74</a:t>
            </a:fld>
            <a:endParaRPr lang="it-IT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65A7D056-86C6-A1E4-A7EB-EC552BA20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en-US" dirty="0" err="1"/>
              <a:t>Stream.reduce</a:t>
            </a:r>
            <a:r>
              <a:rPr lang="it-IT" altLang="en-US" dirty="0"/>
              <a:t>()</a:t>
            </a:r>
            <a:endParaRPr lang="it-IT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C7CA26-8DC8-C6BE-3280-7DCB28EC2986}"/>
              </a:ext>
            </a:extLst>
          </p:cNvPr>
          <p:cNvSpPr txBox="1">
            <a:spLocks/>
          </p:cNvSpPr>
          <p:nvPr/>
        </p:nvSpPr>
        <p:spPr>
          <a:xfrm>
            <a:off x="107504" y="1412776"/>
            <a:ext cx="8596668" cy="51251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Consideriamo la seguente pipeline che calcola </a:t>
            </a:r>
            <a:r>
              <a:rPr kumimoji="0" lang="it-IT" altLang="en-US" sz="20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 somma delle età dei membri maschi nella collezione </a:t>
            </a:r>
            <a:r>
              <a:rPr kumimoji="0" lang="it-IT" altLang="en-US" sz="2000" b="0" i="0" u="sng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roste</a:t>
            </a: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usando l’operazione sum() di riduzione:</a:t>
            </a:r>
          </a:p>
          <a:p>
            <a:pPr marL="714375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Integer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totalAge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</a:t>
            </a: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roster.stream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()</a:t>
            </a:r>
          </a:p>
          <a:p>
            <a:pPr marL="714375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.filter(e -&gt; </a:t>
            </a: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e.getGender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() == </a:t>
            </a: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Person.Sex.MALE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  <a:p>
            <a:pPr marL="714375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.</a:t>
            </a: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mapToInt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Person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::</a:t>
            </a: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getAge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).sum();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Confrontiamo questa pipeline con una che </a:t>
            </a:r>
            <a:r>
              <a:rPr kumimoji="0" lang="it-IT" altLang="en-US" sz="2000" b="0" i="0" u="sng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impiega l’operazione </a:t>
            </a:r>
            <a:r>
              <a:rPr kumimoji="0" lang="it-IT" altLang="en-US" sz="2000" b="0" i="0" u="sng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Stream.reduce</a:t>
            </a:r>
            <a:r>
              <a:rPr kumimoji="0" lang="it-IT" altLang="en-US" sz="2000" b="0" i="0" u="sng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() 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per ottenere lo stesso risultato:</a:t>
            </a:r>
          </a:p>
          <a:p>
            <a:pPr marL="714375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Integer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totalAgeReduce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</a:t>
            </a: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roster.stream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()</a:t>
            </a:r>
          </a:p>
          <a:p>
            <a:pPr marL="714375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.filter(e -&gt; </a:t>
            </a: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e.getGender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() == </a:t>
            </a: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Person.Sex.MALE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  <a:p>
            <a:pPr marL="714375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.</a:t>
            </a: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map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Person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::</a:t>
            </a: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getAge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  <a:p>
            <a:pPr marL="714375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.reduce(0, (a, b) -&gt; a + b);</a:t>
            </a:r>
          </a:p>
          <a:p>
            <a:pPr marL="714375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endParaRPr kumimoji="0" lang="it-IT" alt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it-IT" alt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50838" marR="0" lvl="0" indent="-350838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it-IT" alt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7">
            <a:extLst>
              <a:ext uri="{FF2B5EF4-FFF2-40B4-BE49-F238E27FC236}">
                <a16:creationId xmlns:a16="http://schemas.microsoft.com/office/drawing/2014/main" id="{4D4C4449-BF23-8FD0-8153-0B4807A8A755}"/>
              </a:ext>
            </a:extLst>
          </p:cNvPr>
          <p:cNvSpPr/>
          <p:nvPr/>
        </p:nvSpPr>
        <p:spPr>
          <a:xfrm>
            <a:off x="1889426" y="5509770"/>
            <a:ext cx="239959" cy="365127"/>
          </a:xfrm>
          <a:prstGeom prst="rect">
            <a:avLst/>
          </a:prstGeom>
          <a:solidFill>
            <a:srgbClr val="A5300F">
              <a:lumMod val="20000"/>
              <a:lumOff val="80000"/>
              <a:alpha val="46000"/>
            </a:srgbClr>
          </a:solidFill>
          <a:ln w="12700" cap="rnd" cmpd="sng" algn="ctr">
            <a:solidFill>
              <a:srgbClr val="A5300F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ular Callout 8">
            <a:extLst>
              <a:ext uri="{FF2B5EF4-FFF2-40B4-BE49-F238E27FC236}">
                <a16:creationId xmlns:a16="http://schemas.microsoft.com/office/drawing/2014/main" id="{39C1909F-584E-6AF2-52A4-D034468EE2FF}"/>
              </a:ext>
            </a:extLst>
          </p:cNvPr>
          <p:cNvSpPr/>
          <p:nvPr/>
        </p:nvSpPr>
        <p:spPr>
          <a:xfrm>
            <a:off x="2411760" y="4653136"/>
            <a:ext cx="6000092" cy="711827"/>
          </a:xfrm>
          <a:prstGeom prst="wedgeRectCallout">
            <a:avLst>
              <a:gd name="adj1" fmla="val -55912"/>
              <a:gd name="adj2" fmla="val 81462"/>
            </a:avLst>
          </a:prstGeom>
          <a:gradFill rotWithShape="1">
            <a:gsLst>
              <a:gs pos="0">
                <a:srgbClr val="D55816">
                  <a:tint val="65000"/>
                  <a:lumMod val="110000"/>
                </a:srgbClr>
              </a:gs>
              <a:gs pos="88000">
                <a:srgbClr val="D55816">
                  <a:tint val="90000"/>
                </a:srgbClr>
              </a:gs>
            </a:gsLst>
            <a:lin ang="5400000" scaled="0"/>
          </a:gradFill>
          <a:ln w="12700" cap="rnd" cmpd="sng" algn="ctr">
            <a:solidFill>
              <a:srgbClr val="D55816"/>
            </a:solidFill>
            <a:prstDash val="solid"/>
          </a:ln>
          <a:effectLst/>
        </p:spPr>
        <p:txBody>
          <a:bodyPr anchor="ctr"/>
          <a:lstStyle>
            <a:lvl1pPr eaLnBrk="0" hangingPunct="0"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just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20725" algn="l"/>
              </a:tabLst>
              <a:defRPr/>
            </a:pPr>
            <a:r>
              <a:rPr kumimoji="0" lang="it-IT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L’identity</a:t>
            </a:r>
            <a:r>
              <a:rPr kumimoji="0" lang="it-IT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 è pari a 0, ovvero il valore di partenza della somma, ma anche il valore restituito se il flusso è nullo.</a:t>
            </a:r>
          </a:p>
        </p:txBody>
      </p:sp>
    </p:spTree>
    <p:extLst>
      <p:ext uri="{BB962C8B-B14F-4D97-AF65-F5344CB8AC3E}">
        <p14:creationId xmlns:p14="http://schemas.microsoft.com/office/powerpoint/2010/main" val="102206407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E87F11BB-E660-71EB-9CC2-7EA29C19B0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5F66F2-C5ED-441B-A354-B80FD69D2F83}" type="slidenum">
              <a:rPr lang="it-IT" smtClean="0"/>
              <a:pPr/>
              <a:t>75</a:t>
            </a:fld>
            <a:endParaRPr lang="it-IT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65A7D056-86C6-A1E4-A7EB-EC552BA20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en-US" dirty="0" err="1"/>
              <a:t>Stream.reduce</a:t>
            </a:r>
            <a:r>
              <a:rPr lang="it-IT" altLang="en-US" dirty="0"/>
              <a:t>()</a:t>
            </a:r>
            <a:endParaRPr lang="it-IT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C7CA26-8DC8-C6BE-3280-7DCB28EC2986}"/>
              </a:ext>
            </a:extLst>
          </p:cNvPr>
          <p:cNvSpPr txBox="1">
            <a:spLocks/>
          </p:cNvSpPr>
          <p:nvPr/>
        </p:nvSpPr>
        <p:spPr>
          <a:xfrm>
            <a:off x="107504" y="1412776"/>
            <a:ext cx="8596668" cy="51251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Consideriamo la seguente pipeline che calcola </a:t>
            </a:r>
            <a:r>
              <a:rPr kumimoji="0" lang="it-IT" altLang="en-US" sz="20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 somma delle età dei membri maschi nella collezione </a:t>
            </a:r>
            <a:r>
              <a:rPr kumimoji="0" lang="it-IT" altLang="en-US" sz="2000" b="0" i="0" u="sng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roste</a:t>
            </a: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usando l’operazione sum() di riduzione:</a:t>
            </a:r>
          </a:p>
          <a:p>
            <a:pPr marL="714375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Integer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totalAge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</a:t>
            </a: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roster.stream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()</a:t>
            </a:r>
          </a:p>
          <a:p>
            <a:pPr marL="714375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.filter(e -&gt; </a:t>
            </a: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e.getGender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() == </a:t>
            </a: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Person.Sex.MALE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  <a:p>
            <a:pPr marL="714375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.</a:t>
            </a: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mapToInt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Person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::</a:t>
            </a: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getAge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).sum();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Confrontiamo questa pipeline con una che </a:t>
            </a:r>
            <a:r>
              <a:rPr kumimoji="0" lang="it-IT" altLang="en-US" sz="2000" b="0" i="0" u="sng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impiega l’operazione </a:t>
            </a:r>
            <a:r>
              <a:rPr kumimoji="0" lang="it-IT" altLang="en-US" sz="2000" b="0" i="0" u="sng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Stream.reduce</a:t>
            </a:r>
            <a:r>
              <a:rPr kumimoji="0" lang="it-IT" altLang="en-US" sz="2000" b="0" i="0" u="sng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() 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per ottenere lo stesso risultato:</a:t>
            </a:r>
          </a:p>
          <a:p>
            <a:pPr marL="714375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Integer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totalAgeReduce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</a:t>
            </a: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roster.stream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()</a:t>
            </a:r>
          </a:p>
          <a:p>
            <a:pPr marL="714375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.filter(e -&gt; </a:t>
            </a: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e.getGender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() == </a:t>
            </a: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Person.Sex.MALE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  <a:p>
            <a:pPr marL="714375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.</a:t>
            </a: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map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Person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::</a:t>
            </a: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getAge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  <a:p>
            <a:pPr marL="714375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.reduce(0, (a, b) -&gt; a + b);</a:t>
            </a:r>
          </a:p>
          <a:p>
            <a:pPr marL="714375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endParaRPr kumimoji="0" lang="it-IT" alt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it-IT" alt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50838" marR="0" lvl="0" indent="-350838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it-IT" alt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7">
            <a:extLst>
              <a:ext uri="{FF2B5EF4-FFF2-40B4-BE49-F238E27FC236}">
                <a16:creationId xmlns:a16="http://schemas.microsoft.com/office/drawing/2014/main" id="{2784AE5A-6040-24F6-C1B5-C071CFD519BB}"/>
              </a:ext>
            </a:extLst>
          </p:cNvPr>
          <p:cNvSpPr/>
          <p:nvPr/>
        </p:nvSpPr>
        <p:spPr>
          <a:xfrm>
            <a:off x="2147610" y="5455746"/>
            <a:ext cx="1498603" cy="365127"/>
          </a:xfrm>
          <a:prstGeom prst="rect">
            <a:avLst/>
          </a:prstGeom>
          <a:solidFill>
            <a:srgbClr val="A5300F">
              <a:lumMod val="20000"/>
              <a:lumOff val="80000"/>
              <a:alpha val="46000"/>
            </a:srgbClr>
          </a:solidFill>
          <a:ln w="12700" cap="rnd" cmpd="sng" algn="ctr">
            <a:solidFill>
              <a:srgbClr val="A5300F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ular Callout 8">
            <a:extLst>
              <a:ext uri="{FF2B5EF4-FFF2-40B4-BE49-F238E27FC236}">
                <a16:creationId xmlns:a16="http://schemas.microsoft.com/office/drawing/2014/main" id="{6415E6AC-5F66-89DF-F1D5-E087736589FB}"/>
              </a:ext>
            </a:extLst>
          </p:cNvPr>
          <p:cNvSpPr/>
          <p:nvPr/>
        </p:nvSpPr>
        <p:spPr>
          <a:xfrm>
            <a:off x="2411760" y="4365104"/>
            <a:ext cx="6000092" cy="945835"/>
          </a:xfrm>
          <a:prstGeom prst="wedgeRectCallout">
            <a:avLst>
              <a:gd name="adj1" fmla="val -39417"/>
              <a:gd name="adj2" fmla="val 73501"/>
            </a:avLst>
          </a:prstGeom>
          <a:gradFill rotWithShape="1">
            <a:gsLst>
              <a:gs pos="0">
                <a:srgbClr val="D55816">
                  <a:tint val="65000"/>
                  <a:lumMod val="110000"/>
                </a:srgbClr>
              </a:gs>
              <a:gs pos="88000">
                <a:srgbClr val="D55816">
                  <a:tint val="90000"/>
                </a:srgbClr>
              </a:gs>
            </a:gsLst>
            <a:lin ang="5400000" scaled="0"/>
          </a:gradFill>
          <a:ln w="12700" cap="rnd" cmpd="sng" algn="ctr">
            <a:solidFill>
              <a:srgbClr val="D55816"/>
            </a:solidFill>
            <a:prstDash val="solid"/>
          </a:ln>
          <a:effectLst/>
        </p:spPr>
        <p:txBody>
          <a:bodyPr anchor="ctr"/>
          <a:lstStyle>
            <a:lvl1pPr eaLnBrk="0" hangingPunct="0"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just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20725" algn="l"/>
              </a:tabLst>
              <a:defRPr/>
            </a:pPr>
            <a:r>
              <a:rPr kumimoji="0" lang="it-IT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La funzione accumulator è un’espressione lambda che somma due interi in oggetto </a:t>
            </a:r>
            <a:r>
              <a:rPr kumimoji="0" lang="it-IT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Integer</a:t>
            </a:r>
            <a:r>
              <a:rPr kumimoji="0" lang="it-IT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 e restituisce un valore </a:t>
            </a:r>
            <a:r>
              <a:rPr kumimoji="0" lang="it-IT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intero.come</a:t>
            </a:r>
            <a:r>
              <a:rPr kumimoji="0" lang="it-IT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 oggetto di </a:t>
            </a:r>
            <a:r>
              <a:rPr kumimoji="0" lang="it-IT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Integer</a:t>
            </a:r>
            <a:r>
              <a:rPr kumimoji="0" lang="it-IT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7847657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B5D18E64-0596-7FAE-29C1-821951F7F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L’operazione </a:t>
            </a: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collect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() è stata </a:t>
            </a:r>
            <a:r>
              <a:rPr kumimoji="0" lang="it-IT" altLang="en-US" sz="2000" b="0" i="0" u="sng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pensata per le raccolte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e non è disponibile solo una versione di questa operazione. Consideriamo una </a:t>
            </a:r>
            <a:r>
              <a:rPr kumimoji="0" lang="it-IT" altLang="en-US" sz="2000" b="0" i="0" u="sng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pipeline per racchiudere in una lista i nomi di membri maschi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</a:p>
          <a:p>
            <a:pPr marL="714375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List&lt;</a:t>
            </a: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String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&gt; </a:t>
            </a: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namesOfMaleMembersCollect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</a:t>
            </a: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roster</a:t>
            </a:r>
            <a:endParaRPr kumimoji="0" lang="it-IT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714375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.stream()</a:t>
            </a:r>
          </a:p>
          <a:p>
            <a:pPr marL="714375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.filter(p -&gt; </a:t>
            </a: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p.getGender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() == </a:t>
            </a: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Person.Sex.MALE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  <a:p>
            <a:pPr marL="714375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.</a:t>
            </a: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map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(p -&gt; </a:t>
            </a: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p.getName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())</a:t>
            </a:r>
          </a:p>
          <a:p>
            <a:pPr marL="714375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.</a:t>
            </a:r>
            <a:r>
              <a:rPr kumimoji="0" lang="it-IT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collect</a:t>
            </a:r>
            <a:r>
              <a:rPr kumimoji="0" lang="it-IT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it-IT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Collectors.toList</a:t>
            </a:r>
            <a:r>
              <a:rPr kumimoji="0" lang="it-IT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())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;</a:t>
            </a:r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710E8578-D105-FF43-AD4B-3F8C642F4A2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5F66F2-C5ED-441B-A354-B80FD69D2F83}" type="slidenum">
              <a:rPr lang="it-IT" smtClean="0"/>
              <a:pPr/>
              <a:t>76</a:t>
            </a:fld>
            <a:endParaRPr lang="it-IT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B90B1CE5-BCBB-8B73-5C77-5CEA5B717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en-US" sz="4000" dirty="0" err="1"/>
              <a:t>Stream.collect</a:t>
            </a:r>
            <a:r>
              <a:rPr lang="it-IT" altLang="en-US" sz="4000" dirty="0"/>
              <a:t>()</a:t>
            </a:r>
            <a:endParaRPr lang="it-IT" dirty="0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B3F229DE-2730-4877-9530-389A7058E9B5}"/>
              </a:ext>
            </a:extLst>
          </p:cNvPr>
          <p:cNvSpPr/>
          <p:nvPr/>
        </p:nvSpPr>
        <p:spPr>
          <a:xfrm>
            <a:off x="2291626" y="4194691"/>
            <a:ext cx="1918151" cy="365127"/>
          </a:xfrm>
          <a:prstGeom prst="rect">
            <a:avLst/>
          </a:prstGeom>
          <a:solidFill>
            <a:srgbClr val="A5300F">
              <a:lumMod val="20000"/>
              <a:lumOff val="80000"/>
              <a:alpha val="46000"/>
            </a:srgbClr>
          </a:solidFill>
          <a:ln w="12700" cap="rnd" cmpd="sng" algn="ctr">
            <a:solidFill>
              <a:srgbClr val="A5300F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ular Callout 8">
            <a:extLst>
              <a:ext uri="{FF2B5EF4-FFF2-40B4-BE49-F238E27FC236}">
                <a16:creationId xmlns:a16="http://schemas.microsoft.com/office/drawing/2014/main" id="{1AE10FA3-E0A1-3336-D2C8-C4417B5C4992}"/>
              </a:ext>
            </a:extLst>
          </p:cNvPr>
          <p:cNvSpPr/>
          <p:nvPr/>
        </p:nvSpPr>
        <p:spPr>
          <a:xfrm>
            <a:off x="2555776" y="2808115"/>
            <a:ext cx="6000092" cy="1241770"/>
          </a:xfrm>
          <a:prstGeom prst="wedgeRectCallout">
            <a:avLst>
              <a:gd name="adj1" fmla="val -39417"/>
              <a:gd name="adj2" fmla="val 68303"/>
            </a:avLst>
          </a:prstGeom>
          <a:gradFill rotWithShape="1">
            <a:gsLst>
              <a:gs pos="0">
                <a:srgbClr val="D55816">
                  <a:tint val="65000"/>
                  <a:lumMod val="110000"/>
                </a:srgbClr>
              </a:gs>
              <a:gs pos="88000">
                <a:srgbClr val="D55816">
                  <a:tint val="90000"/>
                </a:srgbClr>
              </a:gs>
            </a:gsLst>
            <a:lin ang="5400000" scaled="0"/>
          </a:gradFill>
          <a:ln w="12700" cap="rnd" cmpd="sng" algn="ctr">
            <a:solidFill>
              <a:srgbClr val="D55816"/>
            </a:solidFill>
            <a:prstDash val="solid"/>
          </a:ln>
          <a:effectLst/>
        </p:spPr>
        <p:txBody>
          <a:bodyPr anchor="ctr"/>
          <a:lstStyle>
            <a:lvl1pPr eaLnBrk="0" hangingPunct="0"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just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20725" algn="l"/>
              </a:tabLst>
              <a:defRPr/>
            </a:pPr>
            <a:r>
              <a:rPr kumimoji="0" lang="it-IT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Si ha un solo argomento di tipo </a:t>
            </a:r>
            <a:r>
              <a:rPr kumimoji="0" lang="it-IT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Collector</a:t>
            </a:r>
            <a:r>
              <a:rPr kumimoji="0" lang="it-IT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, </a:t>
            </a:r>
            <a:r>
              <a:rPr kumimoji="0" lang="it-IT" altLang="en-US" sz="20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che incapsula le funzioni usate come argomenti in </a:t>
            </a:r>
            <a:r>
              <a:rPr kumimoji="0" lang="it-IT" altLang="en-US" sz="2000" b="0" i="0" u="sng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collect</a:t>
            </a:r>
            <a:r>
              <a:rPr kumimoji="0" lang="it-IT" altLang="en-US" sz="20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(). </a:t>
            </a:r>
            <a:r>
              <a:rPr kumimoji="0" lang="it-IT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La classe Collectors racchiude delle utili operazioni di riduzione restituite come istanze di </a:t>
            </a:r>
            <a:r>
              <a:rPr kumimoji="0" lang="it-IT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Collector</a:t>
            </a:r>
            <a:r>
              <a:rPr kumimoji="0" lang="it-IT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3724989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B5D18E64-0596-7FAE-29C1-821951F7F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L’operazione </a:t>
            </a: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collect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() è stata </a:t>
            </a:r>
            <a:r>
              <a:rPr kumimoji="0" lang="it-IT" altLang="en-US" sz="2000" b="0" i="0" u="sng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pensata per le raccolte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e non è disponibile solo una versione di questa operazione. Consideriamo una </a:t>
            </a:r>
            <a:r>
              <a:rPr kumimoji="0" lang="it-IT" altLang="en-US" sz="2000" b="0" i="0" u="sng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pipeline per racchiudere in una lista i nomi di membri maschi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</a:p>
          <a:p>
            <a:pPr marL="714375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List&lt;</a:t>
            </a: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String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&gt; </a:t>
            </a: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namesOfMaleMembersCollect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</a:t>
            </a: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roster</a:t>
            </a:r>
            <a:endParaRPr kumimoji="0" lang="it-IT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714375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.stream()</a:t>
            </a:r>
          </a:p>
          <a:p>
            <a:pPr marL="714375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.filter(p -&gt; </a:t>
            </a: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p.getGender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() == </a:t>
            </a: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Person.Sex.MALE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  <a:p>
            <a:pPr marL="714375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.</a:t>
            </a: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map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(p -&gt; </a:t>
            </a: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p.getName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())</a:t>
            </a:r>
          </a:p>
          <a:p>
            <a:pPr marL="714375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.</a:t>
            </a:r>
            <a:r>
              <a:rPr kumimoji="0" lang="it-IT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collect</a:t>
            </a:r>
            <a:r>
              <a:rPr kumimoji="0" lang="it-IT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it-IT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Collectors.toList</a:t>
            </a:r>
            <a:r>
              <a:rPr kumimoji="0" lang="it-IT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())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;</a:t>
            </a:r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710E8578-D105-FF43-AD4B-3F8C642F4A2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5F66F2-C5ED-441B-A354-B80FD69D2F83}" type="slidenum">
              <a:rPr lang="it-IT" smtClean="0"/>
              <a:pPr/>
              <a:t>77</a:t>
            </a:fld>
            <a:endParaRPr lang="it-IT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B90B1CE5-BCBB-8B73-5C77-5CEA5B717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en-US" sz="4000" dirty="0" err="1"/>
              <a:t>Stream.collect</a:t>
            </a:r>
            <a:r>
              <a:rPr lang="it-IT" altLang="en-US" sz="4000" dirty="0"/>
              <a:t>()</a:t>
            </a:r>
            <a:endParaRPr lang="it-IT" dirty="0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B3F229DE-2730-4877-9530-389A7058E9B5}"/>
              </a:ext>
            </a:extLst>
          </p:cNvPr>
          <p:cNvSpPr/>
          <p:nvPr/>
        </p:nvSpPr>
        <p:spPr>
          <a:xfrm>
            <a:off x="2291626" y="4194691"/>
            <a:ext cx="1918151" cy="365127"/>
          </a:xfrm>
          <a:prstGeom prst="rect">
            <a:avLst/>
          </a:prstGeom>
          <a:solidFill>
            <a:srgbClr val="A5300F">
              <a:lumMod val="20000"/>
              <a:lumOff val="80000"/>
              <a:alpha val="46000"/>
            </a:srgbClr>
          </a:solidFill>
          <a:ln w="12700" cap="rnd" cmpd="sng" algn="ctr">
            <a:solidFill>
              <a:srgbClr val="A5300F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ular Callout 8">
            <a:extLst>
              <a:ext uri="{FF2B5EF4-FFF2-40B4-BE49-F238E27FC236}">
                <a16:creationId xmlns:a16="http://schemas.microsoft.com/office/drawing/2014/main" id="{1AE10FA3-E0A1-3336-D2C8-C4417B5C4992}"/>
              </a:ext>
            </a:extLst>
          </p:cNvPr>
          <p:cNvSpPr/>
          <p:nvPr/>
        </p:nvSpPr>
        <p:spPr>
          <a:xfrm>
            <a:off x="2555776" y="2808115"/>
            <a:ext cx="6000092" cy="1241770"/>
          </a:xfrm>
          <a:prstGeom prst="wedgeRectCallout">
            <a:avLst>
              <a:gd name="adj1" fmla="val -39417"/>
              <a:gd name="adj2" fmla="val 68303"/>
            </a:avLst>
          </a:prstGeom>
          <a:gradFill rotWithShape="1">
            <a:gsLst>
              <a:gs pos="0">
                <a:srgbClr val="D55816">
                  <a:tint val="65000"/>
                  <a:lumMod val="110000"/>
                </a:srgbClr>
              </a:gs>
              <a:gs pos="88000">
                <a:srgbClr val="D55816">
                  <a:tint val="90000"/>
                </a:srgbClr>
              </a:gs>
            </a:gsLst>
            <a:lin ang="5400000" scaled="0"/>
          </a:gradFill>
          <a:ln w="12700" cap="rnd" cmpd="sng" algn="ctr">
            <a:solidFill>
              <a:srgbClr val="D55816"/>
            </a:solidFill>
            <a:prstDash val="solid"/>
          </a:ln>
          <a:effectLst/>
        </p:spPr>
        <p:txBody>
          <a:bodyPr anchor="ctr"/>
          <a:lstStyle>
            <a:lvl1pPr eaLnBrk="0" hangingPunct="0"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just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20725" algn="l"/>
              </a:tabLst>
              <a:defRPr/>
            </a:pPr>
            <a:r>
              <a:rPr kumimoji="0" lang="it-IT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Si ha un solo argomento di tipo </a:t>
            </a:r>
            <a:r>
              <a:rPr kumimoji="0" lang="it-IT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Collector</a:t>
            </a:r>
            <a:r>
              <a:rPr kumimoji="0" lang="it-IT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, </a:t>
            </a:r>
            <a:r>
              <a:rPr kumimoji="0" lang="it-IT" altLang="en-US" sz="20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che incapsula le funzioni usate come argomenti in </a:t>
            </a:r>
            <a:r>
              <a:rPr kumimoji="0" lang="it-IT" altLang="en-US" sz="2000" b="0" i="0" u="sng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collect</a:t>
            </a:r>
            <a:r>
              <a:rPr kumimoji="0" lang="it-IT" altLang="en-US" sz="20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(). </a:t>
            </a:r>
            <a:r>
              <a:rPr kumimoji="0" lang="it-IT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La classe Collectors racchiude delle utili operazioni di riduzione restituite come istanze di </a:t>
            </a:r>
            <a:r>
              <a:rPr kumimoji="0" lang="it-IT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Collector</a:t>
            </a:r>
            <a:r>
              <a:rPr kumimoji="0" lang="it-IT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.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363F6093-4736-C066-A838-1A143AA3DD59}"/>
              </a:ext>
            </a:extLst>
          </p:cNvPr>
          <p:cNvSpPr/>
          <p:nvPr/>
        </p:nvSpPr>
        <p:spPr>
          <a:xfrm>
            <a:off x="4499992" y="4797152"/>
            <a:ext cx="396184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457200" eaLnBrk="1" fontAlgn="auto" hangingPunct="1">
              <a:spcAft>
                <a:spcPts val="0"/>
              </a:spcAft>
            </a:pPr>
            <a:r>
              <a:rPr lang="it-IT" altLang="en-US" sz="20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Collectors.toList</a:t>
            </a:r>
            <a:r>
              <a:rPr lang="it-IT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() è un’operazione che accumula gli elementi del flusso in una nuova istanza di List.</a:t>
            </a:r>
          </a:p>
        </p:txBody>
      </p:sp>
    </p:spTree>
    <p:extLst>
      <p:ext uri="{BB962C8B-B14F-4D97-AF65-F5344CB8AC3E}">
        <p14:creationId xmlns:p14="http://schemas.microsoft.com/office/powerpoint/2010/main" val="339453587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ECA226BD-C6D2-880E-A531-B9BF77DD5A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5F66F2-C5ED-441B-A354-B80FD69D2F83}" type="slidenum">
              <a:rPr lang="it-IT" smtClean="0"/>
              <a:pPr/>
              <a:t>78</a:t>
            </a:fld>
            <a:endParaRPr lang="it-IT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D1DEAD61-B3E9-45C3-2BE6-C982FA53B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en-US" sz="4000" dirty="0" err="1"/>
              <a:t>Stream.collect</a:t>
            </a:r>
            <a:r>
              <a:rPr lang="it-IT" altLang="en-US" sz="4000" dirty="0"/>
              <a:t>()</a:t>
            </a:r>
            <a:endParaRPr lang="it-IT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B1B5E49-6155-A3F4-6387-C94D858BDBDD}"/>
              </a:ext>
            </a:extLst>
          </p:cNvPr>
          <p:cNvSpPr txBox="1">
            <a:spLocks/>
          </p:cNvSpPr>
          <p:nvPr/>
        </p:nvSpPr>
        <p:spPr>
          <a:xfrm>
            <a:off x="214282" y="1494847"/>
            <a:ext cx="8596668" cy="51251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Un’altra utile operazione offerta da </a:t>
            </a: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Collections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è </a:t>
            </a:r>
            <a:r>
              <a:rPr kumimoji="0" lang="it-IT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groupingBy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che restituisce </a:t>
            </a:r>
            <a:r>
              <a:rPr kumimoji="0" lang="it-IT" altLang="en-US" sz="20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una mappa le cui chiavi sono i valori dell’espressione lambda passata come argomento 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(detta funzione di classificazione). Vediamo un esempio di classificazione degli elementi di </a:t>
            </a: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roster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per genere: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it-IT" alt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714375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Map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</a:t>
            </a: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Person.Sex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List&lt;</a:t>
            </a: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Person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&gt;&gt; </a:t>
            </a: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byGender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</a:t>
            </a:r>
          </a:p>
          <a:p>
            <a:pPr marL="714375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</a:t>
            </a: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roster.stream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()</a:t>
            </a:r>
          </a:p>
          <a:p>
            <a:pPr marL="714375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.</a:t>
            </a: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collect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Collectors.groupingBy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Person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::</a:t>
            </a: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getGender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));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it-IT" alt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608780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ECA226BD-C6D2-880E-A531-B9BF77DD5A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5F66F2-C5ED-441B-A354-B80FD69D2F83}" type="slidenum">
              <a:rPr lang="it-IT" smtClean="0"/>
              <a:pPr/>
              <a:t>79</a:t>
            </a:fld>
            <a:endParaRPr lang="it-IT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D1DEAD61-B3E9-45C3-2BE6-C982FA53B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en-US" sz="4000" dirty="0" err="1"/>
              <a:t>Stream.collect</a:t>
            </a:r>
            <a:r>
              <a:rPr lang="it-IT" altLang="en-US" sz="4000" dirty="0"/>
              <a:t>()</a:t>
            </a:r>
            <a:endParaRPr lang="it-IT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B1B5E49-6155-A3F4-6387-C94D858BDBDD}"/>
              </a:ext>
            </a:extLst>
          </p:cNvPr>
          <p:cNvSpPr txBox="1">
            <a:spLocks/>
          </p:cNvSpPr>
          <p:nvPr/>
        </p:nvSpPr>
        <p:spPr>
          <a:xfrm>
            <a:off x="214282" y="1494847"/>
            <a:ext cx="8596668" cy="51251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it-IT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Un’altra utile operazione offerta da Collections è </a:t>
            </a:r>
            <a:r>
              <a:rPr kumimoji="0" lang="it-IT" altLang="en-US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groupingBy</a:t>
            </a:r>
            <a:r>
              <a:rPr kumimoji="0" lang="it-IT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che restituisce </a:t>
            </a:r>
            <a:r>
              <a:rPr kumimoji="0" lang="it-IT" altLang="en-US" sz="2000" b="0" i="0" u="sng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una mappa le cui chiavi sono i valori dell’espressione lambda passata come argomento </a:t>
            </a:r>
            <a:r>
              <a:rPr kumimoji="0" lang="it-IT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(detta funzione di classificazione). Vediamo un esempio di classificazione degli elementi di roster per genere: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it-IT" altLang="en-US" sz="2000" b="0" i="0" u="none" strike="noStrike" kern="1200" cap="none" spc="0" normalizeH="0" baseline="0" noProof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714375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Map&lt;Person.Sex, List&lt;Person&gt;&gt; byGender =</a:t>
            </a:r>
          </a:p>
          <a:p>
            <a:pPr marL="714375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roster.stream()</a:t>
            </a:r>
          </a:p>
          <a:p>
            <a:pPr marL="714375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.collect(Collectors.groupingBy(Person::getGender));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it-IT" alt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7">
            <a:extLst>
              <a:ext uri="{FF2B5EF4-FFF2-40B4-BE49-F238E27FC236}">
                <a16:creationId xmlns:a16="http://schemas.microsoft.com/office/drawing/2014/main" id="{7390B6A3-AAC9-5108-9066-4D6E3D44D641}"/>
              </a:ext>
            </a:extLst>
          </p:cNvPr>
          <p:cNvSpPr/>
          <p:nvPr/>
        </p:nvSpPr>
        <p:spPr>
          <a:xfrm>
            <a:off x="4572000" y="4201250"/>
            <a:ext cx="2061479" cy="300285"/>
          </a:xfrm>
          <a:prstGeom prst="rect">
            <a:avLst/>
          </a:prstGeom>
          <a:solidFill>
            <a:srgbClr val="A5300F">
              <a:lumMod val="20000"/>
              <a:lumOff val="80000"/>
              <a:alpha val="46000"/>
            </a:srgbClr>
          </a:solidFill>
          <a:ln w="12700" cap="rnd" cmpd="sng" algn="ctr">
            <a:solidFill>
              <a:srgbClr val="A5300F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ular Callout 8">
            <a:extLst>
              <a:ext uri="{FF2B5EF4-FFF2-40B4-BE49-F238E27FC236}">
                <a16:creationId xmlns:a16="http://schemas.microsoft.com/office/drawing/2014/main" id="{6188A696-499B-F945-C5A8-EC3F900369BE}"/>
              </a:ext>
            </a:extLst>
          </p:cNvPr>
          <p:cNvSpPr/>
          <p:nvPr/>
        </p:nvSpPr>
        <p:spPr>
          <a:xfrm>
            <a:off x="1547664" y="4668232"/>
            <a:ext cx="7508839" cy="1724568"/>
          </a:xfrm>
          <a:prstGeom prst="wedgeRectCallout">
            <a:avLst>
              <a:gd name="adj1" fmla="val -13056"/>
              <a:gd name="adj2" fmla="val -60821"/>
            </a:avLst>
          </a:prstGeom>
          <a:gradFill rotWithShape="1">
            <a:gsLst>
              <a:gs pos="0">
                <a:srgbClr val="D55816">
                  <a:tint val="65000"/>
                  <a:lumMod val="110000"/>
                </a:srgbClr>
              </a:gs>
              <a:gs pos="88000">
                <a:srgbClr val="D55816">
                  <a:tint val="90000"/>
                </a:srgbClr>
              </a:gs>
            </a:gsLst>
            <a:lin ang="5400000" scaled="0"/>
          </a:gradFill>
          <a:ln w="12700" cap="rnd" cmpd="sng" algn="ctr">
            <a:solidFill>
              <a:srgbClr val="D55816"/>
            </a:solidFill>
            <a:prstDash val="solid"/>
          </a:ln>
          <a:effectLst/>
        </p:spPr>
        <p:txBody>
          <a:bodyPr anchor="ctr"/>
          <a:lstStyle>
            <a:lvl1pPr eaLnBrk="0" hangingPunct="0"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just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20725" algn="l"/>
              </a:tabLst>
              <a:defRPr/>
            </a:pPr>
            <a:r>
              <a:rPr kumimoji="0" lang="it-IT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In questo esempio la mappa restituita ha due chiavi: </a:t>
            </a:r>
            <a:r>
              <a:rPr kumimoji="0" lang="it-IT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Person.Sex.MALE</a:t>
            </a:r>
            <a:r>
              <a:rPr kumimoji="0" lang="it-IT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 e </a:t>
            </a:r>
            <a:r>
              <a:rPr kumimoji="0" lang="it-IT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Person.Sex.FEMALE</a:t>
            </a:r>
            <a:r>
              <a:rPr kumimoji="0" lang="it-IT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, mentre i corrispondenti valori sono oggetti di tipo List che contengono gli elementi di flusso che, quando processati dalla funzione di classificazione, assumono il valore della chiave. Alla chiave </a:t>
            </a:r>
            <a:r>
              <a:rPr kumimoji="0" lang="it-IT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Person.Sex.MALE</a:t>
            </a:r>
            <a:r>
              <a:rPr kumimoji="0" lang="it-IT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 corrisponde una lista di tutti i membri maschi.</a:t>
            </a:r>
          </a:p>
        </p:txBody>
      </p:sp>
    </p:spTree>
    <p:extLst>
      <p:ext uri="{BB962C8B-B14F-4D97-AF65-F5344CB8AC3E}">
        <p14:creationId xmlns:p14="http://schemas.microsoft.com/office/powerpoint/2010/main" val="28894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6408C227-8AFB-F7F2-38B6-1356D35450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5F66F2-C5ED-441B-A354-B80FD69D2F83}" type="slidenum">
              <a:rPr lang="it-IT" smtClean="0"/>
              <a:pPr/>
              <a:t>8</a:t>
            </a:fld>
            <a:endParaRPr lang="it-IT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D5FE8A71-EB56-C74F-B205-CEC64C7D7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Stream Processing</a:t>
            </a:r>
          </a:p>
        </p:txBody>
      </p:sp>
      <p:sp>
        <p:nvSpPr>
          <p:cNvPr id="6" name="Segnaposto contenuto 1">
            <a:extLst>
              <a:ext uri="{FF2B5EF4-FFF2-40B4-BE49-F238E27FC236}">
                <a16:creationId xmlns:a16="http://schemas.microsoft.com/office/drawing/2014/main" id="{D748F871-ADB8-DEB6-24B5-BB88489B92E4}"/>
              </a:ext>
            </a:extLst>
          </p:cNvPr>
          <p:cNvSpPr txBox="1">
            <a:spLocks/>
          </p:cNvSpPr>
          <p:nvPr/>
        </p:nvSpPr>
        <p:spPr bwMode="auto">
          <a:xfrm>
            <a:off x="179512" y="1428735"/>
            <a:ext cx="83058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5000"/>
              <a:buFont typeface="Monotype Sorts" pitchFamily="2" charset="2"/>
              <a:buNone/>
              <a:defRPr sz="2400" b="0" i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Symbol" pitchFamily="18" charset="2"/>
              <a:buChar char="·"/>
              <a:defRPr sz="2400" b="0" i="0">
                <a:solidFill>
                  <a:schemeClr val="bg2"/>
                </a:solidFill>
                <a:latin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Monotype Sorts" pitchFamily="2" charset="2"/>
              <a:buChar char="u"/>
              <a:defRPr sz="2400" b="0" i="0">
                <a:solidFill>
                  <a:schemeClr val="bg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Monotype Sorts" pitchFamily="2" charset="2"/>
              <a:buChar char="3"/>
              <a:defRPr sz="2400" b="0" i="0">
                <a:solidFill>
                  <a:schemeClr val="bg2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400" b="0" i="0">
                <a:solidFill>
                  <a:schemeClr val="bg2"/>
                </a:solidFill>
                <a:latin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>
                <a:solidFill>
                  <a:schemeClr val="bg2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>
                <a:solidFill>
                  <a:schemeClr val="bg2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>
                <a:solidFill>
                  <a:schemeClr val="bg2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>
                <a:solidFill>
                  <a:schemeClr val="bg2"/>
                </a:solidFill>
                <a:latin typeface="Times New Roman" pitchFamily="18" charset="0"/>
              </a:defRPr>
            </a:lvl9pPr>
          </a:lstStyle>
          <a:p>
            <a:pPr marL="285750" indent="-285750" algn="just" fontAlgn="base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it-IT" sz="1600" dirty="0">
                <a:solidFill>
                  <a:srgbClr val="41414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Uno Stream viene </a:t>
            </a:r>
            <a:r>
              <a:rPr lang="it-IT" sz="1600" u="sng" dirty="0">
                <a:solidFill>
                  <a:srgbClr val="41414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elaborato attraverso una pipeline di operazioni</a:t>
            </a:r>
          </a:p>
          <a:p>
            <a:pPr marL="285750" indent="-285750" algn="just" fontAlgn="base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it-IT" sz="1600" dirty="0">
                <a:solidFill>
                  <a:srgbClr val="41414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Uno Stream </a:t>
            </a:r>
            <a:r>
              <a:rPr lang="it-IT" sz="1600" u="sng" dirty="0">
                <a:solidFill>
                  <a:srgbClr val="41414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inizia con una struttura di dati di origine</a:t>
            </a:r>
          </a:p>
          <a:p>
            <a:pPr marL="285750" indent="-285750" algn="just" fontAlgn="base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it-IT" sz="1600" dirty="0">
                <a:solidFill>
                  <a:srgbClr val="41414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</a:t>
            </a:r>
            <a:r>
              <a:rPr lang="it-IT" sz="1600" u="sng" dirty="0">
                <a:solidFill>
                  <a:srgbClr val="41414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metodi intermedi </a:t>
            </a:r>
            <a:r>
              <a:rPr lang="it-IT" sz="1600" dirty="0">
                <a:solidFill>
                  <a:srgbClr val="41414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vengono eseguiti sugli elementi Stream. Questi metodi </a:t>
            </a:r>
            <a:r>
              <a:rPr lang="it-IT" sz="1600" u="sng" dirty="0">
                <a:solidFill>
                  <a:srgbClr val="41414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producono flussi </a:t>
            </a:r>
            <a:r>
              <a:rPr lang="it-IT" sz="1600" dirty="0">
                <a:solidFill>
                  <a:srgbClr val="41414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 non vengono elaborati finché non viene chiamato il metodo terminale.</a:t>
            </a:r>
          </a:p>
          <a:p>
            <a:pPr marL="285750" indent="-285750" algn="just" fontAlgn="base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it-IT" sz="1600" u="sng" dirty="0">
                <a:solidFill>
                  <a:srgbClr val="41414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Uno Stream viene considerato consumato quando viene richiamata un'operazione terminale</a:t>
            </a:r>
            <a:r>
              <a:rPr lang="it-IT" sz="1600" dirty="0">
                <a:solidFill>
                  <a:srgbClr val="41414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Successivamente non è possibile eseguire altre operazioni sugli elementi Stream</a:t>
            </a:r>
          </a:p>
          <a:p>
            <a:pPr marL="285750" indent="-285750" algn="just" fontAlgn="base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it-IT" sz="1600" dirty="0">
                <a:solidFill>
                  <a:srgbClr val="41414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Una pipeline Stream contiene alcuni metodi short-</a:t>
            </a:r>
            <a:r>
              <a:rPr lang="it-IT" sz="1600" dirty="0" err="1">
                <a:solidFill>
                  <a:srgbClr val="41414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circuit</a:t>
            </a:r>
            <a:r>
              <a:rPr lang="it-IT" sz="1600" dirty="0">
                <a:solidFill>
                  <a:srgbClr val="41414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(che potrebbero essere metodi intermedi o terminali) che causano l'elaborazione dei metodi intermedi precedenti solo fino a quando non è possibile valutare il metodo short-</a:t>
            </a:r>
            <a:r>
              <a:rPr lang="it-IT" sz="1600" dirty="0" err="1">
                <a:solidFill>
                  <a:srgbClr val="41414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circuit</a:t>
            </a:r>
            <a:r>
              <a:rPr lang="it-IT" sz="1600" dirty="0">
                <a:solidFill>
                  <a:srgbClr val="41414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just" fontAlgn="base"/>
            <a:endParaRPr lang="it-IT" sz="1600" b="0" i="0" dirty="0">
              <a:solidFill>
                <a:srgbClr val="41414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it-IT" kern="0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7C5244A-9C77-48C9-2E45-7153785E33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1967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444608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FF3B7414-C68C-B0FF-81E7-BDC4D2A3C9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5F66F2-C5ED-441B-A354-B80FD69D2F83}" type="slidenum">
              <a:rPr lang="it-IT" smtClean="0"/>
              <a:pPr/>
              <a:t>80</a:t>
            </a:fld>
            <a:endParaRPr lang="it-IT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B8D01C61-ADFF-F7BD-5A94-02EE4E9A3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en-US" sz="4000" dirty="0" err="1"/>
              <a:t>Stream.collect</a:t>
            </a:r>
            <a:r>
              <a:rPr lang="it-IT" altLang="en-US" sz="4000" dirty="0"/>
              <a:t>()</a:t>
            </a:r>
            <a:endParaRPr lang="it-IT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BD5E0B5-0328-DF64-1190-A9A4D26BBC1A}"/>
              </a:ext>
            </a:extLst>
          </p:cNvPr>
          <p:cNvSpPr txBox="1">
            <a:spLocks/>
          </p:cNvSpPr>
          <p:nvPr/>
        </p:nvSpPr>
        <p:spPr>
          <a:xfrm>
            <a:off x="272872" y="1514468"/>
            <a:ext cx="8596668" cy="512517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Consideriamo un altro esempio di una pipeline che </a:t>
            </a:r>
            <a:r>
              <a:rPr kumimoji="0" lang="it-IT" altLang="en-US" sz="20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recupera i nomi di ogni membro nella raccolta </a:t>
            </a:r>
            <a:r>
              <a:rPr kumimoji="0" lang="it-IT" altLang="en-US" sz="2000" b="0" i="0" u="sng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roster</a:t>
            </a:r>
            <a:r>
              <a:rPr kumimoji="0" lang="it-IT" altLang="en-US" sz="20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 li raggruppa per genere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</a:p>
          <a:p>
            <a:pPr marL="714375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Map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</a:t>
            </a: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Person.Sex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List&lt;</a:t>
            </a: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String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&gt;&gt; </a:t>
            </a: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namesByGender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</a:t>
            </a:r>
          </a:p>
          <a:p>
            <a:pPr marL="714375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</a:t>
            </a: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roster.stream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()</a:t>
            </a:r>
          </a:p>
          <a:p>
            <a:pPr marL="714375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.</a:t>
            </a: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collect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</a:p>
          <a:p>
            <a:pPr marL="714375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</a:t>
            </a: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Collectors.groupingBy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</a:p>
          <a:p>
            <a:pPr marL="714375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</a:t>
            </a: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Person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::</a:t>
            </a: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getGender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 </a:t>
            </a: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Collectors.mapping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</a:p>
          <a:p>
            <a:pPr marL="714375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</a:t>
            </a: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Person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::</a:t>
            </a: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getName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Collectors.toList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())));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downstream </a:t>
            </a: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collector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viene applicato ai risultati di un altro </a:t>
            </a: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collector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In questo uso, si ha che il metodo </a:t>
            </a: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collect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() viene applicato ai valori List creati dall’operazione </a:t>
            </a: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groupingBy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(). Al flusso originatosi da </a:t>
            </a: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roster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viene prima applicata l’operazione di raggruppamento e poi l’estrazione dei nomi. </a:t>
            </a: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Quando+line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sono applicati vari downstream </a:t>
            </a: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collector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otteniamo una riduzione multi-livello.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it-IT" alt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it-IT" alt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243832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FF3B7414-C68C-B0FF-81E7-BDC4D2A3C9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5F66F2-C5ED-441B-A354-B80FD69D2F83}" type="slidenum">
              <a:rPr lang="it-IT" smtClean="0"/>
              <a:pPr/>
              <a:t>81</a:t>
            </a:fld>
            <a:endParaRPr lang="it-IT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B8D01C61-ADFF-F7BD-5A94-02EE4E9A3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en-US" sz="4000" dirty="0" err="1"/>
              <a:t>Stream.collect</a:t>
            </a:r>
            <a:r>
              <a:rPr lang="it-IT" altLang="en-US" sz="4000" dirty="0"/>
              <a:t>()</a:t>
            </a:r>
            <a:endParaRPr lang="it-IT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BD5E0B5-0328-DF64-1190-A9A4D26BBC1A}"/>
              </a:ext>
            </a:extLst>
          </p:cNvPr>
          <p:cNvSpPr txBox="1">
            <a:spLocks/>
          </p:cNvSpPr>
          <p:nvPr/>
        </p:nvSpPr>
        <p:spPr>
          <a:xfrm>
            <a:off x="272872" y="1514468"/>
            <a:ext cx="8596668" cy="512517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Consideriamo un altro esempio di una pipeline che </a:t>
            </a:r>
            <a:r>
              <a:rPr kumimoji="0" lang="it-IT" altLang="en-US" sz="20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recupera i nomi di ogni membro nella raccolta </a:t>
            </a:r>
            <a:r>
              <a:rPr kumimoji="0" lang="it-IT" altLang="en-US" sz="2000" b="0" i="0" u="sng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roster</a:t>
            </a:r>
            <a:r>
              <a:rPr kumimoji="0" lang="it-IT" altLang="en-US" sz="20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 li raggruppa per genere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</a:p>
          <a:p>
            <a:pPr marL="714375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Map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</a:t>
            </a: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Person.Sex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List&lt;</a:t>
            </a: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String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&gt;&gt; </a:t>
            </a: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namesByGender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</a:t>
            </a:r>
          </a:p>
          <a:p>
            <a:pPr marL="714375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</a:t>
            </a: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roster.stream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()</a:t>
            </a:r>
          </a:p>
          <a:p>
            <a:pPr marL="714375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.</a:t>
            </a: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collect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</a:p>
          <a:p>
            <a:pPr marL="714375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</a:t>
            </a: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Collectors.groupingBy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</a:p>
          <a:p>
            <a:pPr marL="714375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</a:t>
            </a: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Person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::</a:t>
            </a: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getGender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 </a:t>
            </a: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Collectors.mapping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</a:p>
          <a:p>
            <a:pPr marL="714375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</a:t>
            </a: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Person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::</a:t>
            </a: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getName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Collectors.toList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())));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downstream </a:t>
            </a: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collector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viene applicato ai risultati di un altro </a:t>
            </a: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collector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In questo uso, si ha che il metodo </a:t>
            </a: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collect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() viene applicato ai valori List creati dall’operazione </a:t>
            </a: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groupingBy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(). Al flusso originatosi da </a:t>
            </a: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roster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viene prima applicata l’operazione di raggruppamento e poi l’estrazione dei nomi. </a:t>
            </a: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Quando+line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sono applicati vari downstream </a:t>
            </a: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collector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otteniamo una riduzione multi-livello.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it-IT" alt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it-IT" alt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7">
            <a:extLst>
              <a:ext uri="{FF2B5EF4-FFF2-40B4-BE49-F238E27FC236}">
                <a16:creationId xmlns:a16="http://schemas.microsoft.com/office/drawing/2014/main" id="{F6E6526A-36D4-6A9C-9E41-444F40C47229}"/>
              </a:ext>
            </a:extLst>
          </p:cNvPr>
          <p:cNvSpPr/>
          <p:nvPr/>
        </p:nvSpPr>
        <p:spPr>
          <a:xfrm>
            <a:off x="1823458" y="3648033"/>
            <a:ext cx="4528969" cy="1176265"/>
          </a:xfrm>
          <a:prstGeom prst="rect">
            <a:avLst/>
          </a:prstGeom>
          <a:solidFill>
            <a:srgbClr val="A5300F">
              <a:lumMod val="20000"/>
              <a:lumOff val="80000"/>
              <a:alpha val="46000"/>
            </a:srgbClr>
          </a:solidFill>
          <a:ln w="12700" cap="rnd" cmpd="sng" algn="ctr">
            <a:solidFill>
              <a:srgbClr val="A5300F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ular Callout 8">
            <a:extLst>
              <a:ext uri="{FF2B5EF4-FFF2-40B4-BE49-F238E27FC236}">
                <a16:creationId xmlns:a16="http://schemas.microsoft.com/office/drawing/2014/main" id="{D7AE0223-E87B-BCF6-6E83-B4540FB84E2D}"/>
              </a:ext>
            </a:extLst>
          </p:cNvPr>
          <p:cNvSpPr/>
          <p:nvPr/>
        </p:nvSpPr>
        <p:spPr>
          <a:xfrm>
            <a:off x="5035449" y="1718967"/>
            <a:ext cx="3894269" cy="1724568"/>
          </a:xfrm>
          <a:prstGeom prst="wedgeRectCallout">
            <a:avLst>
              <a:gd name="adj1" fmla="val -62784"/>
              <a:gd name="adj2" fmla="val 62027"/>
            </a:avLst>
          </a:prstGeom>
          <a:gradFill rotWithShape="1">
            <a:gsLst>
              <a:gs pos="0">
                <a:srgbClr val="D55816">
                  <a:tint val="65000"/>
                  <a:lumMod val="110000"/>
                </a:srgbClr>
              </a:gs>
              <a:gs pos="88000">
                <a:srgbClr val="D55816">
                  <a:tint val="90000"/>
                </a:srgbClr>
              </a:gs>
            </a:gsLst>
            <a:lin ang="5400000" scaled="0"/>
          </a:gradFill>
          <a:ln w="12700" cap="rnd" cmpd="sng" algn="ctr">
            <a:solidFill>
              <a:srgbClr val="D55816"/>
            </a:solidFill>
            <a:prstDash val="solid"/>
          </a:ln>
          <a:effectLst/>
        </p:spPr>
        <p:txBody>
          <a:bodyPr anchor="ctr"/>
          <a:lstStyle>
            <a:lvl1pPr eaLnBrk="0" hangingPunct="0"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072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just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20725" algn="l"/>
              </a:tabLst>
              <a:defRPr/>
            </a:pPr>
            <a:r>
              <a:rPr kumimoji="0" lang="it-IT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In questo caso l’operazione </a:t>
            </a:r>
            <a:r>
              <a:rPr kumimoji="0" lang="it-IT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groupingBy</a:t>
            </a:r>
            <a:r>
              <a:rPr kumimoji="0" lang="it-IT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 prende due parametri: una funzione di classificazione e un’istanza di </a:t>
            </a:r>
            <a:r>
              <a:rPr kumimoji="0" lang="it-IT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Collector</a:t>
            </a:r>
            <a:r>
              <a:rPr kumimoji="0" lang="it-IT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, che è chiamato downstream </a:t>
            </a:r>
            <a:r>
              <a:rPr kumimoji="0" lang="it-IT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collector</a:t>
            </a:r>
            <a:r>
              <a:rPr kumimoji="0" lang="it-IT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8598006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FF3B7414-C68C-B0FF-81E7-BDC4D2A3C9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5F66F2-C5ED-441B-A354-B80FD69D2F83}" type="slidenum">
              <a:rPr lang="it-IT" smtClean="0"/>
              <a:pPr/>
              <a:t>82</a:t>
            </a:fld>
            <a:endParaRPr lang="it-IT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B8D01C61-ADFF-F7BD-5A94-02EE4E9A3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en-US" sz="4000" dirty="0"/>
              <a:t>*</a:t>
            </a:r>
            <a:r>
              <a:rPr lang="it-IT" altLang="en-US" sz="4000" dirty="0" err="1"/>
              <a:t>Stream.collect</a:t>
            </a:r>
            <a:r>
              <a:rPr lang="it-IT" altLang="en-US" sz="4000" dirty="0"/>
              <a:t>()</a:t>
            </a:r>
            <a:endParaRPr lang="it-IT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BD5E0B5-0328-DF64-1190-A9A4D26BBC1A}"/>
              </a:ext>
            </a:extLst>
          </p:cNvPr>
          <p:cNvSpPr txBox="1">
            <a:spLocks/>
          </p:cNvSpPr>
          <p:nvPr/>
        </p:nvSpPr>
        <p:spPr>
          <a:xfrm>
            <a:off x="272872" y="1514468"/>
            <a:ext cx="8596668" cy="512517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Consideriamo un altro esempio di una pipeline che </a:t>
            </a:r>
            <a:r>
              <a:rPr kumimoji="0" lang="it-IT" altLang="en-US" sz="20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recupera i nomi di ogni membro nella raccolta </a:t>
            </a:r>
            <a:r>
              <a:rPr kumimoji="0" lang="it-IT" altLang="en-US" sz="2000" b="0" i="0" u="sng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roster</a:t>
            </a:r>
            <a:r>
              <a:rPr kumimoji="0" lang="it-IT" altLang="en-US" sz="20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 li raggruppa per genere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</a:p>
          <a:p>
            <a:pPr marL="714375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Map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</a:t>
            </a: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Person.Sex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List&lt;</a:t>
            </a: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String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&gt;&gt; </a:t>
            </a: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namesByGender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</a:t>
            </a:r>
          </a:p>
          <a:p>
            <a:pPr marL="714375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</a:t>
            </a: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roster.stream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()</a:t>
            </a:r>
          </a:p>
          <a:p>
            <a:pPr marL="714375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.</a:t>
            </a: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collect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</a:p>
          <a:p>
            <a:pPr marL="714375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</a:t>
            </a: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Collectors.groupingBy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</a:p>
          <a:p>
            <a:pPr marL="714375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</a:t>
            </a: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Person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::</a:t>
            </a: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getGender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 </a:t>
            </a: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Collectors.mapping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</a:p>
          <a:p>
            <a:pPr marL="714375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</a:t>
            </a: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Person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::</a:t>
            </a: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getName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Collectors.toList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())));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Il downstream </a:t>
            </a: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collector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viene applicato ai risultati di un altro </a:t>
            </a: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collector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In questo uso, si ha che il metodo </a:t>
            </a: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collect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() viene applicato ai valori List creati dall’operazione </a:t>
            </a: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groupingBy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(). Al flusso originatosi da </a:t>
            </a: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roster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viene prima applicata l’operazione di raggruppamento e poi l’estrazione dei nomi. </a:t>
            </a: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Quando+line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sono applicati vari downstream </a:t>
            </a: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collector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otteniamo una riduzione multi-livello.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it-IT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it-IT" alt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413801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77D70786-15EC-67E0-FE62-E0988140A9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5F66F2-C5ED-441B-A354-B80FD69D2F83}" type="slidenum">
              <a:rPr lang="it-IT" smtClean="0"/>
              <a:pPr/>
              <a:t>83</a:t>
            </a:fld>
            <a:endParaRPr lang="it-IT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AF053B72-F130-F22F-7E60-EC262C2B3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en-US" sz="4000" dirty="0"/>
              <a:t>*</a:t>
            </a:r>
            <a:r>
              <a:rPr lang="it-IT" altLang="en-US" sz="4000" dirty="0" err="1"/>
              <a:t>Stream.collect</a:t>
            </a:r>
            <a:r>
              <a:rPr lang="it-IT" altLang="en-US" sz="4000" dirty="0"/>
              <a:t>()</a:t>
            </a:r>
            <a:endParaRPr lang="it-IT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69BA448-2B85-A8D5-3BDC-04A1E8D21464}"/>
              </a:ext>
            </a:extLst>
          </p:cNvPr>
          <p:cNvSpPr txBox="1">
            <a:spLocks/>
          </p:cNvSpPr>
          <p:nvPr/>
        </p:nvSpPr>
        <p:spPr>
          <a:xfrm>
            <a:off x="330818" y="1484784"/>
            <a:ext cx="8596668" cy="51251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it-IT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Partitioning è un caso speciale del raggruppamento, e il predicato usato </a:t>
            </a:r>
            <a:r>
              <a:rPr kumimoji="0" lang="it-IT" altLang="en-US" sz="2000" b="0" i="0" u="sng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restituisce un valore booleano che viene usato come chiave, mentre come valore troviamo la lista degli elementi del flusso che soddisfano o meno tale predicato</a:t>
            </a:r>
            <a:r>
              <a:rPr kumimoji="0" lang="it-IT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  <a:p>
            <a:pPr marL="714375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Map&lt;Boolean, List&lt;Dish&gt; &gt; partitionedMenu = menu.stream()</a:t>
            </a:r>
          </a:p>
          <a:p>
            <a:pPr marL="714375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		.collect(partitiongBy(Dish::isVegetarian));</a:t>
            </a:r>
          </a:p>
          <a:p>
            <a:pPr marL="319088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Tale istruzione ritorna una istanza di Map del tipo:</a:t>
            </a:r>
          </a:p>
          <a:p>
            <a:pPr marL="671513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{false=[pork, beef, salmon],</a:t>
            </a:r>
          </a:p>
          <a:p>
            <a:pPr marL="671513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true=[french fries, rise, fruit] }</a:t>
            </a:r>
          </a:p>
          <a:p>
            <a:pPr marL="319088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È possibile ottenere i piatti vegetariani come</a:t>
            </a:r>
          </a:p>
          <a:p>
            <a:pPr marL="671513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List&lt;Dish&gt; vegetariaDishes = partitionedMenu.get(true);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it-IT" alt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853231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E624F538-AE3C-7225-3CBD-80A144DBDF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5F66F2-C5ED-441B-A354-B80FD69D2F83}" type="slidenum">
              <a:rPr lang="it-IT" smtClean="0"/>
              <a:pPr/>
              <a:t>84</a:t>
            </a:fld>
            <a:endParaRPr lang="it-IT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6F4DC885-2A70-3B64-C575-2D863A1F5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en-US" sz="4000" dirty="0"/>
              <a:t>*</a:t>
            </a:r>
            <a:r>
              <a:rPr lang="it-IT" altLang="en-US" sz="4000" dirty="0" err="1"/>
              <a:t>Stream.collect</a:t>
            </a:r>
            <a:r>
              <a:rPr lang="it-IT" altLang="en-US" sz="4000" dirty="0"/>
              <a:t>()</a:t>
            </a:r>
            <a:endParaRPr lang="it-IT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2952691-0E03-CA79-B7D1-9364571DE0F6}"/>
              </a:ext>
            </a:extLst>
          </p:cNvPr>
          <p:cNvSpPr txBox="1">
            <a:spLocks/>
          </p:cNvSpPr>
          <p:nvPr/>
        </p:nvSpPr>
        <p:spPr>
          <a:xfrm>
            <a:off x="333050" y="1502636"/>
            <a:ext cx="8596668" cy="51251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it-IT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 stesso risultato è ottenibile anche con filter:</a:t>
            </a:r>
          </a:p>
          <a:p>
            <a:pPr marL="714375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List&lt;Dish&gt; vegetariaDishes = menu.stream()</a:t>
            </a:r>
          </a:p>
          <a:p>
            <a:pPr marL="714375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		.filter(Dish::isVegetarian).collect(toList());</a:t>
            </a:r>
          </a:p>
          <a:p>
            <a:pPr marL="361950" marR="0" lvl="0" indent="-3619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it-IT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Il vantaggio del partitioning però è di disporre di entrambe le liste e non solo di quella con gli elementi che soddisfano la condizione.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it-IT" alt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259348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DFCD5A85-FA45-28B1-4418-9F4D45849C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5F66F2-C5ED-441B-A354-B80FD69D2F83}" type="slidenum">
              <a:rPr lang="it-IT" smtClean="0"/>
              <a:pPr/>
              <a:t>85</a:t>
            </a:fld>
            <a:endParaRPr lang="it-IT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9CE394D4-B923-8479-2F3D-143910ECA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Slicing</a:t>
            </a:r>
            <a:endParaRPr lang="it-IT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48FBB0E-ECD1-DED3-17FF-1B604628E20B}"/>
              </a:ext>
            </a:extLst>
          </p:cNvPr>
          <p:cNvSpPr txBox="1">
            <a:spLocks/>
          </p:cNvSpPr>
          <p:nvPr/>
        </p:nvSpPr>
        <p:spPr>
          <a:xfrm>
            <a:off x="333050" y="1412776"/>
            <a:ext cx="8596668" cy="51251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it-IT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Java 9 ha aggiunto due nuovi metodi per selezionare elementi in uno stream. Consideriamo un esempio di </a:t>
            </a:r>
            <a:r>
              <a:rPr kumimoji="0" lang="it-IT" altLang="en-US" sz="2000" b="0" i="0" u="sng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una lista di piatti di cui si vogliono selezionare i piatti le cui calorie sono inferiori a 320</a:t>
            </a:r>
            <a:r>
              <a:rPr kumimoji="0" lang="it-IT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it-IT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Esempio di utilizzo con filter():</a:t>
            </a:r>
          </a:p>
          <a:p>
            <a:pPr marL="714375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List&lt;Dish&gt; filteredMenu = specialMenu.stream()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					.filter(dish -&gt; dish.getCalories() &lt; 320)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					.collect(toList());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it-IT" alt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871859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DFCD5A85-FA45-28B1-4418-9F4D45849C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5F66F2-C5ED-441B-A354-B80FD69D2F83}" type="slidenum">
              <a:rPr lang="it-IT" smtClean="0"/>
              <a:pPr/>
              <a:t>86</a:t>
            </a:fld>
            <a:endParaRPr lang="it-IT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9CE394D4-B923-8479-2F3D-143910ECA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Slicing</a:t>
            </a:r>
            <a:endParaRPr lang="it-IT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48FBB0E-ECD1-DED3-17FF-1B604628E20B}"/>
              </a:ext>
            </a:extLst>
          </p:cNvPr>
          <p:cNvSpPr txBox="1">
            <a:spLocks/>
          </p:cNvSpPr>
          <p:nvPr/>
        </p:nvSpPr>
        <p:spPr>
          <a:xfrm>
            <a:off x="333050" y="1412776"/>
            <a:ext cx="8596668" cy="51251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Java 9 ha aggiunto due nuovi metodi per selezionare elementi in uno stream. Consideriamo un esempio di </a:t>
            </a:r>
            <a:r>
              <a:rPr kumimoji="0" lang="it-IT" altLang="en-US" sz="20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una lista di piatti di cui si vogliono selezionare i piatti le cui calorie sono inferiori a 320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Esempio di utilizzo con filter():</a:t>
            </a:r>
          </a:p>
          <a:p>
            <a:pPr marL="714375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List&lt;</a:t>
            </a: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Dish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&gt; </a:t>
            </a: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filteredMenu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</a:t>
            </a: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specialMenu.stream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					.filter(</a:t>
            </a: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dish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-&gt; </a:t>
            </a: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dish.getCalories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() &lt; 320)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					.</a:t>
            </a: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collect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toList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());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 svantaggio di tale approccio è che si ha la </a:t>
            </a:r>
            <a:r>
              <a:rPr kumimoji="0" lang="it-IT" altLang="en-US" sz="2000" b="0" i="0" u="sng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necessità di iterare tutto lo stream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it-IT" altLang="en-US" sz="2000" b="0" i="0" u="sng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 computare il predicato per ogni elemento.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Invece, </a:t>
            </a:r>
            <a:r>
              <a:rPr kumimoji="0" lang="it-IT" altLang="en-US" sz="2000" b="0" i="0" u="sng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sarebbe meglio fermarsi non appena trovato un elemento che soddisfa il predicato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endParaRPr kumimoji="0" lang="it-IT" alt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it-IT" alt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159496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50D751F2-0A59-7170-F325-D3E91507FE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5F66F2-C5ED-441B-A354-B80FD69D2F83}" type="slidenum">
              <a:rPr lang="it-IT" smtClean="0"/>
              <a:pPr/>
              <a:t>87</a:t>
            </a:fld>
            <a:endParaRPr lang="it-IT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39E2888F-6219-00A9-02D6-266578CCB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Slicing</a:t>
            </a:r>
            <a:endParaRPr lang="it-IT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42AAC15-4D49-8444-D9E8-BA2C97E1E1B0}"/>
              </a:ext>
            </a:extLst>
          </p:cNvPr>
          <p:cNvSpPr txBox="1">
            <a:spLocks/>
          </p:cNvSpPr>
          <p:nvPr/>
        </p:nvSpPr>
        <p:spPr>
          <a:xfrm>
            <a:off x="179512" y="1502636"/>
            <a:ext cx="8596668" cy="51251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buClr>
                <a:srgbClr val="A5300F"/>
              </a:buClr>
              <a:defRPr/>
            </a:pPr>
            <a:r>
              <a:rPr lang="it-IT" altLang="en-US" sz="200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Calibri" panose="020F0502020204030204"/>
              </a:rPr>
              <a:t>La </a:t>
            </a:r>
            <a:r>
              <a:rPr lang="it-IT" altLang="en-US" sz="2000" u="sng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Calibri" panose="020F0502020204030204"/>
              </a:rPr>
              <a:t>funzione </a:t>
            </a:r>
            <a:r>
              <a:rPr lang="it-IT" altLang="en-US" sz="2000" u="sng" dirty="0" err="1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Calibri" panose="020F0502020204030204"/>
              </a:rPr>
              <a:t>takeWhile</a:t>
            </a:r>
            <a:r>
              <a:rPr lang="it-IT" altLang="en-US" sz="2000" u="sng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Calibri" panose="020F0502020204030204"/>
              </a:rPr>
              <a:t> aiuta a effettuare una slice di uno stream </a:t>
            </a:r>
            <a:r>
              <a:rPr lang="it-IT" altLang="en-US" sz="200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Calibri" panose="020F0502020204030204"/>
              </a:rPr>
              <a:t>sulla base di un predicato.</a:t>
            </a:r>
          </a:p>
          <a:p>
            <a:pPr marL="714375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endParaRPr kumimoji="0" lang="it-IT" alt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714375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List&lt;</a:t>
            </a: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Dish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&gt; </a:t>
            </a: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filteredMenu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</a:t>
            </a: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specialMenu.stream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					.</a:t>
            </a:r>
            <a:r>
              <a:rPr kumimoji="0" lang="it-IT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takeWhile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dish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-&gt; </a:t>
            </a: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dish.getCalories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() &lt; 320)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					.</a:t>
            </a: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collect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toList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());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it-IT" alt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337613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50D751F2-0A59-7170-F325-D3E91507FE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5F66F2-C5ED-441B-A354-B80FD69D2F83}" type="slidenum">
              <a:rPr lang="it-IT" smtClean="0"/>
              <a:pPr/>
              <a:t>88</a:t>
            </a:fld>
            <a:endParaRPr lang="it-IT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39E2888F-6219-00A9-02D6-266578CCB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Slicing</a:t>
            </a:r>
            <a:endParaRPr lang="it-IT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42AAC15-4D49-8444-D9E8-BA2C97E1E1B0}"/>
              </a:ext>
            </a:extLst>
          </p:cNvPr>
          <p:cNvSpPr txBox="1">
            <a:spLocks/>
          </p:cNvSpPr>
          <p:nvPr/>
        </p:nvSpPr>
        <p:spPr>
          <a:xfrm>
            <a:off x="179512" y="1502636"/>
            <a:ext cx="8596668" cy="51251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714375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List&lt;</a:t>
            </a: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Dish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&gt; </a:t>
            </a: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filteredMenu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</a:t>
            </a: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specialMenu.stream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					.</a:t>
            </a:r>
            <a:r>
              <a:rPr kumimoji="0" lang="it-IT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takeWhile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dish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-&gt; </a:t>
            </a: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dish.getCalories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() &lt; 320)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					.</a:t>
            </a: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collect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toList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());</a:t>
            </a:r>
          </a:p>
          <a:p>
            <a:pPr marL="361950" marR="0" lvl="0" indent="-3619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it-IT" altLang="en-US" sz="2000" b="0" i="0" u="sng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 si vuole rimuovere tutti gli elementi fino a quando il predicato non è soddisfatto?</a:t>
            </a:r>
          </a:p>
          <a:p>
            <a:pPr marL="981075" marR="0" lvl="0" indent="-352425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List&lt;</a:t>
            </a: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Dish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&gt; </a:t>
            </a: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filteredMenu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</a:t>
            </a: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specialMenu.stream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()</a:t>
            </a:r>
          </a:p>
          <a:p>
            <a:pPr marL="981075" marR="0" lvl="0" indent="-352425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	.</a:t>
            </a:r>
            <a:r>
              <a:rPr kumimoji="0" lang="it-IT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dropWhile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dish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-&gt; </a:t>
            </a: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dish.getCalories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() &lt; 320)</a:t>
            </a:r>
          </a:p>
          <a:p>
            <a:pPr marL="981075" marR="0" lvl="0" indent="-352425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	.</a:t>
            </a: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collect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toList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());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endParaRPr kumimoji="0" lang="it-IT" alt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it-IT" alt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2" descr="takeWhile vs skipwhile in RxJS - Predicates everywhere">
            <a:extLst>
              <a:ext uri="{FF2B5EF4-FFF2-40B4-BE49-F238E27FC236}">
                <a16:creationId xmlns:a16="http://schemas.microsoft.com/office/drawing/2014/main" id="{5D55B3EF-CBCF-6C56-3573-638282C7E3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853"/>
          <a:stretch/>
        </p:blipFill>
        <p:spPr bwMode="auto">
          <a:xfrm>
            <a:off x="4283968" y="4437112"/>
            <a:ext cx="4168709" cy="2117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868823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1F0E90A7-6034-C023-E2F5-7FA9F2F2C5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5F66F2-C5ED-441B-A354-B80FD69D2F83}" type="slidenum">
              <a:rPr lang="it-IT" smtClean="0"/>
              <a:pPr/>
              <a:t>89</a:t>
            </a:fld>
            <a:endParaRPr lang="it-IT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F2B2702A-2A73-0619-C741-E7FC1B499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Ricerca</a:t>
            </a:r>
            <a:endParaRPr lang="it-IT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E9A7053-28FF-A40B-1FFD-62BC55E7DE28}"/>
              </a:ext>
            </a:extLst>
          </p:cNvPr>
          <p:cNvSpPr txBox="1">
            <a:spLocks/>
          </p:cNvSpPr>
          <p:nvPr/>
        </p:nvSpPr>
        <p:spPr>
          <a:xfrm>
            <a:off x="-6146" y="1412776"/>
            <a:ext cx="9058337" cy="512517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1950" marR="0" lvl="0" indent="-3619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Un’altra comune operazione è la </a:t>
            </a:r>
            <a:r>
              <a:rPr kumimoji="0" lang="it-IT" altLang="en-US" sz="20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ricerca di alcuni elementi in un insieme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pertanto l’API Stream offre varie funzioni di ricerca e verifica su stream, che </a:t>
            </a:r>
            <a:r>
              <a:rPr kumimoji="0" lang="it-IT" altLang="en-US" sz="20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ritornano un valore booleano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 che quindi sono funzioni terminali.</a:t>
            </a:r>
          </a:p>
          <a:p>
            <a:pPr marL="714375" marR="0" lvl="0" indent="-352425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Il metodo </a:t>
            </a:r>
            <a:r>
              <a:rPr kumimoji="0" lang="it-IT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anyMatch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ritorna v</a:t>
            </a:r>
            <a:r>
              <a:rPr kumimoji="0" lang="it-IT" altLang="en-US" sz="20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ero se almeno un elemento del flusso soddisfa il predicato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  <a:p>
            <a:pPr marL="714375" marR="0" lvl="0" indent="-352425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Il metodo </a:t>
            </a:r>
            <a:r>
              <a:rPr kumimoji="0" lang="it-IT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allMatch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ritorna </a:t>
            </a:r>
            <a:r>
              <a:rPr kumimoji="0" lang="it-IT" altLang="en-US" sz="20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vero se tutti gli elementi di uno stream soddisfano un predicato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  <a:p>
            <a:pPr marL="714375" marR="0" lvl="0" indent="-352425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Il metodo </a:t>
            </a:r>
            <a:r>
              <a:rPr kumimoji="0" lang="it-IT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noneMatch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è il negato del precedente e ritorna </a:t>
            </a:r>
            <a:r>
              <a:rPr kumimoji="0" lang="it-IT" altLang="en-US" sz="20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vero se nessun elemento dello stream soddisfa il predicato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  <a:p>
            <a:pPr marL="714375" marR="0" lvl="0" indent="-352425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Il metodo </a:t>
            </a:r>
            <a:r>
              <a:rPr kumimoji="0" lang="it-IT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findFirst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it-IT" altLang="en-US" sz="20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restituisce il primo elemento dello stream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;</a:t>
            </a:r>
          </a:p>
          <a:p>
            <a:pPr marL="714375" marR="0" lvl="0" indent="-352425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Il metodo </a:t>
            </a:r>
            <a:r>
              <a:rPr kumimoji="0" lang="it-IT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findAny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it-IT" altLang="en-US" sz="20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ritorna un elemento arbitrario del fl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usso, come un Optional, e può essere usato in combinazione con altri metodi come filter().</a:t>
            </a:r>
          </a:p>
          <a:p>
            <a:pPr marL="714375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Optional&lt;</a:t>
            </a: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Dish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&gt; </a:t>
            </a: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dish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</a:t>
            </a:r>
            <a:r>
              <a:rPr kumimoji="0" lang="it-IT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menu.stream</a:t>
            </a:r>
            <a:r>
              <a:rPr kumimoji="0" lang="it-IT" alt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().filter(</a:t>
            </a:r>
            <a:r>
              <a:rPr kumimoji="0" lang="it-IT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Dish</a:t>
            </a:r>
            <a:r>
              <a:rPr kumimoji="0" lang="it-IT" alt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::</a:t>
            </a:r>
            <a:r>
              <a:rPr kumimoji="0" lang="it-IT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isVegeterian</a:t>
            </a:r>
            <a:r>
              <a:rPr kumimoji="0" lang="it-IT" alt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  <a:p>
            <a:pPr marL="714375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alt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					.</a:t>
            </a:r>
            <a:r>
              <a:rPr kumimoji="0" lang="it-IT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findAny</a:t>
            </a:r>
            <a:r>
              <a:rPr kumimoji="0" lang="it-IT" alt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833759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C7F830F2-DC34-DEE8-7B08-4A3CC27D5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Intermediate Methods</a:t>
            </a:r>
          </a:p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map, filter, distinct, sorted, peek, limit, parallel</a:t>
            </a:r>
          </a:p>
          <a:p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Terminal Methods</a:t>
            </a:r>
          </a:p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forEach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toArray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reduce, collect, min, </a:t>
            </a:r>
          </a:p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max, count,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anyMatch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allMatch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noneMatch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findFirst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findAny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iterator</a:t>
            </a:r>
          </a:p>
          <a:p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Short-circuit Methods</a:t>
            </a:r>
          </a:p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anyMatch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allMatch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noneMatch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findFirst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findAny,limit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3210CB3C-A2EB-D774-A415-4DA86E5B7E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5F66F2-C5ED-441B-A354-B80FD69D2F83}" type="slidenum">
              <a:rPr lang="it-IT" smtClean="0"/>
              <a:pPr/>
              <a:t>9</a:t>
            </a:fld>
            <a:endParaRPr lang="it-IT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2C584B20-505E-9701-7EEB-1DD397BC8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Anatomia di uno </a:t>
            </a:r>
            <a:r>
              <a:rPr lang="it-IT" dirty="0" err="1"/>
              <a:t>Stram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9775016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B1F2DB47-9B0E-D51E-65BB-E06567A2AC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5F66F2-C5ED-441B-A354-B80FD69D2F83}" type="slidenum">
              <a:rPr lang="it-IT" smtClean="0"/>
              <a:pPr/>
              <a:t>90</a:t>
            </a:fld>
            <a:endParaRPr lang="it-IT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0410FBED-92FA-B0AA-C343-5C01AB7FB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Ricerca</a:t>
            </a:r>
            <a:endParaRPr lang="it-IT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38DB5C8-FAF7-6AF3-C635-1A83954E76DD}"/>
              </a:ext>
            </a:extLst>
          </p:cNvPr>
          <p:cNvSpPr txBox="1">
            <a:spLocks/>
          </p:cNvSpPr>
          <p:nvPr/>
        </p:nvSpPr>
        <p:spPr>
          <a:xfrm>
            <a:off x="42037" y="1340768"/>
            <a:ext cx="9058337" cy="51251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1950" marR="0" lvl="0" indent="-3619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 classe Optional&lt;T&gt; dispone di vari metodi che forzano il controllo esplicito della presenza di un valore o di gestire la situazione di una sua assenza:</a:t>
            </a:r>
          </a:p>
          <a:p>
            <a:pPr marL="714375" marR="0" lvl="0" indent="-352425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it-IT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isPresent</a:t>
            </a:r>
            <a:r>
              <a:rPr kumimoji="0" lang="it-IT" alt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() 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ritorna vero </a:t>
            </a:r>
            <a:r>
              <a:rPr kumimoji="0" lang="it-IT" altLang="en-US" sz="20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 è presente un valore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;</a:t>
            </a:r>
          </a:p>
          <a:p>
            <a:pPr marL="714375" marR="0" lvl="0" indent="-352425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it-IT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ifPresent</a:t>
            </a:r>
            <a:r>
              <a:rPr kumimoji="0" lang="it-IT" alt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(Consumer&lt;T&gt; </a:t>
            </a:r>
            <a:r>
              <a:rPr kumimoji="0" lang="it-IT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block</a:t>
            </a:r>
            <a:r>
              <a:rPr kumimoji="0" lang="it-IT" alt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 </a:t>
            </a:r>
            <a:r>
              <a:rPr kumimoji="0" lang="it-IT" altLang="en-US" sz="20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esegue la lambda espressione 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passata some input se un valore è presente;</a:t>
            </a:r>
          </a:p>
          <a:p>
            <a:pPr marL="714375" marR="0" lvl="0" indent="-352425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it-IT" alt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 </a:t>
            </a:r>
            <a:r>
              <a:rPr kumimoji="0" lang="it-IT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get</a:t>
            </a:r>
            <a:r>
              <a:rPr kumimoji="0" lang="it-IT" alt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() </a:t>
            </a:r>
            <a:r>
              <a:rPr kumimoji="0" lang="it-IT" altLang="en-US" sz="20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restituisce il valore se presente altrimenti solleva una eccezi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one di tipo </a:t>
            </a: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NoSuchElementException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;</a:t>
            </a:r>
          </a:p>
          <a:p>
            <a:pPr marL="714375" marR="0" lvl="0" indent="-352425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it-IT" altLang="en-US" sz="2000" b="1" i="0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 </a:t>
            </a:r>
            <a:r>
              <a:rPr kumimoji="0" lang="it-IT" altLang="en-US" sz="2000" b="1" i="0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orElse</a:t>
            </a:r>
            <a:r>
              <a:rPr kumimoji="0" lang="it-IT" altLang="en-US" sz="2000" b="1" i="0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(T </a:t>
            </a:r>
            <a:r>
              <a:rPr kumimoji="0" lang="it-IT" altLang="en-US" sz="2000" b="1" i="0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other</a:t>
            </a:r>
            <a:r>
              <a:rPr kumimoji="0" lang="it-IT" altLang="en-US" sz="2000" b="1" i="0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 </a:t>
            </a:r>
            <a:r>
              <a:rPr kumimoji="0" lang="it-IT" altLang="en-US" sz="20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restituisce il valore se presente oppure un valore di default passato come input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  <a:p>
            <a:pPr marL="714375" marR="0" lvl="0" indent="-352425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it-IT" alt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714375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Menu.stream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().filter(</a:t>
            </a: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Dish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::</a:t>
            </a: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isVegeterian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).</a:t>
            </a:r>
            <a:r>
              <a:rPr kumimoji="0" lang="it-IT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findAny</a:t>
            </a: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().</a:t>
            </a:r>
          </a:p>
          <a:p>
            <a:pPr marL="714375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it-IT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		.</a:t>
            </a:r>
            <a:r>
              <a:rPr kumimoji="0" lang="it-IT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ifPresent</a:t>
            </a:r>
            <a:r>
              <a:rPr kumimoji="0" lang="it-IT" alt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it-IT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dish</a:t>
            </a:r>
            <a:r>
              <a:rPr kumimoji="0" lang="it-IT" alt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-&gt; </a:t>
            </a:r>
            <a:r>
              <a:rPr kumimoji="0" lang="it-IT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System.out.println</a:t>
            </a:r>
            <a:r>
              <a:rPr kumimoji="0" lang="it-IT" alt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it-IT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dish.getName</a:t>
            </a:r>
            <a:r>
              <a:rPr kumimoji="0" lang="it-IT" alt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60774586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DF07837D-C3E7-C5AA-8EC7-3CD3A14BED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5F66F2-C5ED-441B-A354-B80FD69D2F83}" type="slidenum">
              <a:rPr lang="it-IT" smtClean="0"/>
              <a:pPr/>
              <a:t>91</a:t>
            </a:fld>
            <a:endParaRPr lang="it-IT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7FE658C1-F2D3-632E-7584-4F9FC5BA2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Stream vs Collection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792D62A-C7B9-184D-0ECB-B26255AE6F47}"/>
              </a:ext>
            </a:extLst>
          </p:cNvPr>
          <p:cNvSpPr txBox="1">
            <a:spLocks/>
          </p:cNvSpPr>
          <p:nvPr/>
        </p:nvSpPr>
        <p:spPr>
          <a:xfrm>
            <a:off x="273666" y="1484784"/>
            <a:ext cx="8596668" cy="512517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it-IT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 differenza consiste nel quando gli elementi sono elaborati.</a:t>
            </a:r>
          </a:p>
          <a:p>
            <a:pPr marL="714375" marR="0" lvl="0" indent="-341313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it-IT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Una Collection è una struttura dati in memoria che mantiene tutti i suoi valori.</a:t>
            </a:r>
          </a:p>
          <a:p>
            <a:pPr marL="714375" marR="0" lvl="0" indent="-341313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it-IT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Uno Stream è una struttura dati concettualmente fissa (a cui non è possibile aggiungere/rimuovere elementi), i cui elementi sono computati su richiesta.</a:t>
            </a:r>
          </a:p>
          <a:p>
            <a:pPr marL="1066800" marR="0" lvl="0" indent="-352425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it-IT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 valutazione eager consiste nel risolvere un'espressione non appena essa viene legata a una variabile. </a:t>
            </a:r>
          </a:p>
          <a:p>
            <a:pPr marL="4097338" marR="0" lvl="0" indent="-341313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it-IT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Tipicamente, il termine è usato in contrasto con la valutazione lazy, in cui un'espressione viene valutata solo quando si richiede il suo valore.</a:t>
            </a:r>
          </a:p>
          <a:p>
            <a:pPr marL="4097338" marR="0" lvl="0" indent="-341313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it-IT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 collection sono costruite in maniera eager, lo stream in maniera lazy.</a:t>
            </a:r>
          </a:p>
          <a:p>
            <a:pPr marL="4097338" marR="0" lvl="0" indent="-341313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it-IT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 stream può essereattraversato una sola volta, e lo si dice consumato, una collection una multitudine di volte.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0F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it-IT" alt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2" descr="Understanding streams in java 8. Streams are JAVA API which helps… | by  aditya chaudhari | JavaDeveloperDiary — JDD | Oct, 2021 | Medium">
            <a:extLst>
              <a:ext uri="{FF2B5EF4-FFF2-40B4-BE49-F238E27FC236}">
                <a16:creationId xmlns:a16="http://schemas.microsoft.com/office/drawing/2014/main" id="{AE7DBF9E-B750-A0FA-F8A4-F576DE1E97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29"/>
          <a:stretch/>
        </p:blipFill>
        <p:spPr bwMode="auto">
          <a:xfrm>
            <a:off x="74637" y="3669673"/>
            <a:ext cx="3912615" cy="2575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5090972"/>
      </p:ext>
    </p:extLst>
  </p:cSld>
  <p:clrMapOvr>
    <a:masterClrMapping/>
  </p:clrMapOvr>
</p:sld>
</file>

<file path=ppt/theme/theme1.xml><?xml version="1.0" encoding="utf-8"?>
<a:theme xmlns:a="http://schemas.openxmlformats.org/drawingml/2006/main" name="Internazionale">
  <a:themeElements>
    <a:clrScheme name="Internazionale 1">
      <a:dk1>
        <a:srgbClr val="000000"/>
      </a:dk1>
      <a:lt1>
        <a:srgbClr val="FFFFFF"/>
      </a:lt1>
      <a:dk2>
        <a:srgbClr val="0000FF"/>
      </a:dk2>
      <a:lt2>
        <a:srgbClr val="FFFF99"/>
      </a:lt2>
      <a:accent1>
        <a:srgbClr val="009966"/>
      </a:accent1>
      <a:accent2>
        <a:srgbClr val="00CCCC"/>
      </a:accent2>
      <a:accent3>
        <a:srgbClr val="AAAAFF"/>
      </a:accent3>
      <a:accent4>
        <a:srgbClr val="DADADA"/>
      </a:accent4>
      <a:accent5>
        <a:srgbClr val="AACAB8"/>
      </a:accent5>
      <a:accent6>
        <a:srgbClr val="00B9B9"/>
      </a:accent6>
      <a:hlink>
        <a:srgbClr val="000080"/>
      </a:hlink>
      <a:folHlink>
        <a:srgbClr val="9999FF"/>
      </a:folHlink>
    </a:clrScheme>
    <a:fontScheme name="Internazionale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entury Gothic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entury Gothic" pitchFamily="34" charset="0"/>
          </a:defRPr>
        </a:defPPr>
      </a:lstStyle>
    </a:lnDef>
  </a:objectDefaults>
  <a:extraClrSchemeLst>
    <a:extraClrScheme>
      <a:clrScheme name="Internazionale 1">
        <a:dk1>
          <a:srgbClr val="000000"/>
        </a:dk1>
        <a:lt1>
          <a:srgbClr val="FFFFFF"/>
        </a:lt1>
        <a:dk2>
          <a:srgbClr val="0000FF"/>
        </a:dk2>
        <a:lt2>
          <a:srgbClr val="FFFF99"/>
        </a:lt2>
        <a:accent1>
          <a:srgbClr val="009966"/>
        </a:accent1>
        <a:accent2>
          <a:srgbClr val="00CCCC"/>
        </a:accent2>
        <a:accent3>
          <a:srgbClr val="AAAAFF"/>
        </a:accent3>
        <a:accent4>
          <a:srgbClr val="DADADA"/>
        </a:accent4>
        <a:accent5>
          <a:srgbClr val="AACAB8"/>
        </a:accent5>
        <a:accent6>
          <a:srgbClr val="00B9B9"/>
        </a:accent6>
        <a:hlink>
          <a:srgbClr val="000080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rnazionale 2">
        <a:dk1>
          <a:srgbClr val="000000"/>
        </a:dk1>
        <a:lt1>
          <a:srgbClr val="FFFFFF"/>
        </a:lt1>
        <a:dk2>
          <a:srgbClr val="000080"/>
        </a:dk2>
        <a:lt2>
          <a:srgbClr val="003399"/>
        </a:lt2>
        <a:accent1>
          <a:srgbClr val="9999FF"/>
        </a:accent1>
        <a:accent2>
          <a:srgbClr val="FF99FF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E78AE7"/>
        </a:accent6>
        <a:hlink>
          <a:srgbClr val="85AD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zionale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BCBCB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878787"/>
        </a:accent6>
        <a:hlink>
          <a:srgbClr val="DDDDD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2207</TotalTime>
  <Words>11433</Words>
  <Application>Microsoft Office PowerPoint</Application>
  <PresentationFormat>Presentazione su schermo (4:3)</PresentationFormat>
  <Paragraphs>1217</Paragraphs>
  <Slides>91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91</vt:i4>
      </vt:variant>
    </vt:vector>
  </HeadingPairs>
  <TitlesOfParts>
    <vt:vector size="107" baseType="lpstr">
      <vt:lpstr>Arial</vt:lpstr>
      <vt:lpstr>Arial Unicode MS</vt:lpstr>
      <vt:lpstr>Calibri</vt:lpstr>
      <vt:lpstr>Century Gothic</vt:lpstr>
      <vt:lpstr>Domine</vt:lpstr>
      <vt:lpstr>Garamond</vt:lpstr>
      <vt:lpstr>inherit</vt:lpstr>
      <vt:lpstr>Monaco</vt:lpstr>
      <vt:lpstr>Monotype Sorts</vt:lpstr>
      <vt:lpstr>Roboto</vt:lpstr>
      <vt:lpstr>Source Code Pro</vt:lpstr>
      <vt:lpstr>Symbol</vt:lpstr>
      <vt:lpstr>Times New Roman</vt:lpstr>
      <vt:lpstr>Wingdings</vt:lpstr>
      <vt:lpstr>Wingdings 3</vt:lpstr>
      <vt:lpstr>Internazionale</vt:lpstr>
      <vt:lpstr>Università di degli Studi di Salerno Dipartimento di Informatica   Programmazione ad Oggetti a.a. 2022-2023  </vt:lpstr>
      <vt:lpstr>Gli Stream</vt:lpstr>
      <vt:lpstr>Caratteristiche degli Stram</vt:lpstr>
      <vt:lpstr>Creare uno Stream</vt:lpstr>
      <vt:lpstr>Creare uno Stream</vt:lpstr>
      <vt:lpstr>Tipi primitivi</vt:lpstr>
      <vt:lpstr>Tipi primitivi</vt:lpstr>
      <vt:lpstr>Stream Processing</vt:lpstr>
      <vt:lpstr>Anatomia di uno Stram</vt:lpstr>
      <vt:lpstr>Anatomia di uno Stram</vt:lpstr>
      <vt:lpstr>Stream Processing</vt:lpstr>
      <vt:lpstr>Operazioni di Configurazione</vt:lpstr>
      <vt:lpstr>Operazioni di Configurazione</vt:lpstr>
      <vt:lpstr>Operazioni di Elaborazione</vt:lpstr>
      <vt:lpstr>Operazioni di Elaborazione</vt:lpstr>
      <vt:lpstr>Operazioni di Elaborazione</vt:lpstr>
      <vt:lpstr>Funzioni Aggregate</vt:lpstr>
      <vt:lpstr>Funzioni Aggregate</vt:lpstr>
      <vt:lpstr>Funzioni Aggregate</vt:lpstr>
      <vt:lpstr>Funzioni Aggregate</vt:lpstr>
      <vt:lpstr>Funzioni Aggregate</vt:lpstr>
      <vt:lpstr>Funzioni Aggregate</vt:lpstr>
      <vt:lpstr>Funzioni Aggregate</vt:lpstr>
      <vt:lpstr>Funzioni Aggregate</vt:lpstr>
      <vt:lpstr>Funzioni Aggregate</vt:lpstr>
      <vt:lpstr>Funzioni Aggregate</vt:lpstr>
      <vt:lpstr>Funzioni Aggregate</vt:lpstr>
      <vt:lpstr>Funzioni Aggregate</vt:lpstr>
      <vt:lpstr>Funzioni Aggregate</vt:lpstr>
      <vt:lpstr>Funzioni Aggregate</vt:lpstr>
      <vt:lpstr>Funzioni Aggregate</vt:lpstr>
      <vt:lpstr>Esempio</vt:lpstr>
      <vt:lpstr>Esempio</vt:lpstr>
      <vt:lpstr>Esempio</vt:lpstr>
      <vt:lpstr>Esempio</vt:lpstr>
      <vt:lpstr>Complichiamo l’esempio</vt:lpstr>
      <vt:lpstr>Complichiamo l’esempio</vt:lpstr>
      <vt:lpstr>Complichiamo l’esempio</vt:lpstr>
      <vt:lpstr>Complichiamo l’esempio</vt:lpstr>
      <vt:lpstr>Complichiamo l’esempio</vt:lpstr>
      <vt:lpstr>Complichiamo l’esempio</vt:lpstr>
      <vt:lpstr>Esempio</vt:lpstr>
      <vt:lpstr>Esempio</vt:lpstr>
      <vt:lpstr>Pipeline e Stream </vt:lpstr>
      <vt:lpstr>Pipeline e Stream </vt:lpstr>
      <vt:lpstr>Pipeline e Stream </vt:lpstr>
      <vt:lpstr>Pipeline e Stream </vt:lpstr>
      <vt:lpstr>Esempio</vt:lpstr>
      <vt:lpstr>Esempio</vt:lpstr>
      <vt:lpstr>Esempio</vt:lpstr>
      <vt:lpstr>Esempio</vt:lpstr>
      <vt:lpstr>Esempio</vt:lpstr>
      <vt:lpstr>*ForEach vs Interazione Interna</vt:lpstr>
      <vt:lpstr>*ForEach vs Interazione Interna</vt:lpstr>
      <vt:lpstr>Pipeline e Stream </vt:lpstr>
      <vt:lpstr>Pipeline e Stream </vt:lpstr>
      <vt:lpstr>Pipeline e Stream </vt:lpstr>
      <vt:lpstr>Pipeline e Stream </vt:lpstr>
      <vt:lpstr>Pipeline e Stream </vt:lpstr>
      <vt:lpstr>Pipeline e Stream  Collection Immutabili </vt:lpstr>
      <vt:lpstr>Pipeline e Stream Collection Immutabili </vt:lpstr>
      <vt:lpstr>*Stream.empty </vt:lpstr>
      <vt:lpstr>*Pipeline e Stream </vt:lpstr>
      <vt:lpstr>Pipeline e Stream - Libreria NIO</vt:lpstr>
      <vt:lpstr>Pipeline e Stream - Libreria NIO</vt:lpstr>
      <vt:lpstr>Pipeline e Stream </vt:lpstr>
      <vt:lpstr>Pipeline e Stream </vt:lpstr>
      <vt:lpstr>Optional</vt:lpstr>
      <vt:lpstr>*Optional</vt:lpstr>
      <vt:lpstr>Riduzioni</vt:lpstr>
      <vt:lpstr>Stream.reduce()</vt:lpstr>
      <vt:lpstr>Stream.reduce()</vt:lpstr>
      <vt:lpstr>Stream.reduce()</vt:lpstr>
      <vt:lpstr>Stream.reduce()</vt:lpstr>
      <vt:lpstr>Stream.reduce()</vt:lpstr>
      <vt:lpstr>Stream.collect()</vt:lpstr>
      <vt:lpstr>Stream.collect()</vt:lpstr>
      <vt:lpstr>Stream.collect()</vt:lpstr>
      <vt:lpstr>Stream.collect()</vt:lpstr>
      <vt:lpstr>Stream.collect()</vt:lpstr>
      <vt:lpstr>Stream.collect()</vt:lpstr>
      <vt:lpstr>*Stream.collect()</vt:lpstr>
      <vt:lpstr>*Stream.collect()</vt:lpstr>
      <vt:lpstr>*Stream.collect()</vt:lpstr>
      <vt:lpstr>Slicing</vt:lpstr>
      <vt:lpstr>Slicing</vt:lpstr>
      <vt:lpstr>Slicing</vt:lpstr>
      <vt:lpstr>Slicing</vt:lpstr>
      <vt:lpstr>Ricerca</vt:lpstr>
      <vt:lpstr>Ricerca</vt:lpstr>
      <vt:lpstr>Stream vs Collection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e le Reti di Calcolatori</dc:title>
  <dc:creator>Dante Malagrino'</dc:creator>
  <cp:lastModifiedBy>Max</cp:lastModifiedBy>
  <cp:revision>291</cp:revision>
  <cp:lastPrinted>1998-02-17T16:25:20Z</cp:lastPrinted>
  <dcterms:created xsi:type="dcterms:W3CDTF">1995-06-10T17:31:50Z</dcterms:created>
  <dcterms:modified xsi:type="dcterms:W3CDTF">2022-12-12T14:41:32Z</dcterms:modified>
</cp:coreProperties>
</file>