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2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38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00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7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03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45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6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37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64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10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9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75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29FE-8E3D-5A47-9C89-B58E0D2A808F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AFE6-52C1-3E4D-B8E1-C45570596F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93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Esercitazione 04.11.2022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Programmazione 1</a:t>
            </a:r>
          </a:p>
        </p:txBody>
      </p:sp>
    </p:spTree>
    <p:extLst>
      <p:ext uri="{BB962C8B-B14F-4D97-AF65-F5344CB8AC3E}">
        <p14:creationId xmlns:p14="http://schemas.microsoft.com/office/powerpoint/2010/main" val="113426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5153"/>
            <a:ext cx="8229600" cy="1143000"/>
          </a:xfrm>
        </p:spPr>
        <p:txBody>
          <a:bodyPr/>
          <a:lstStyle/>
          <a:p>
            <a:r>
              <a:rPr lang="it-IT" dirty="0"/>
              <a:t>Esercizio 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6B58E8A-83CE-F600-4AB0-C5126B26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5327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Palatino-Roman"/>
              </a:rPr>
              <a:t>Diciamo che un numero intero non negativo </a:t>
            </a:r>
            <a:r>
              <a:rPr lang="it-IT" sz="1800" b="0" i="0" u="none" strike="noStrike" baseline="0" dirty="0">
                <a:latin typeface="EURM10"/>
              </a:rPr>
              <a:t>n </a:t>
            </a:r>
            <a:r>
              <a:rPr lang="it-IT" sz="1800" b="0" i="0" u="none" strike="noStrike" baseline="0" dirty="0">
                <a:latin typeface="Palatino-Roman"/>
              </a:rPr>
              <a:t>è </a:t>
            </a:r>
            <a:r>
              <a:rPr lang="it-IT" sz="1800" b="0" i="1" u="none" strike="noStrike" baseline="0" dirty="0">
                <a:latin typeface="Palatino-Italic"/>
              </a:rPr>
              <a:t>interessante </a:t>
            </a:r>
            <a:r>
              <a:rPr lang="it-IT" sz="1800" b="0" i="0" u="none" strike="noStrike" baseline="0" dirty="0">
                <a:latin typeface="Palatino-Roman"/>
              </a:rPr>
              <a:t>se verifica contemporaneamente due condizioni: (a) </a:t>
            </a:r>
            <a:r>
              <a:rPr lang="it-IT" sz="1800" b="0" i="0" u="none" strike="noStrike" baseline="0" dirty="0">
                <a:latin typeface="EURM10"/>
              </a:rPr>
              <a:t>n </a:t>
            </a:r>
            <a:r>
              <a:rPr lang="it-IT" sz="1800" b="0" i="0" u="none" strike="noStrike" baseline="0" dirty="0">
                <a:latin typeface="Palatino-Roman"/>
              </a:rPr>
              <a:t>è dispari; (b) </a:t>
            </a:r>
            <a:r>
              <a:rPr lang="it-IT" sz="1800" b="0" i="0" u="none" strike="noStrike" baseline="0" dirty="0">
                <a:latin typeface="EURM10"/>
              </a:rPr>
              <a:t>n </a:t>
            </a:r>
            <a:r>
              <a:rPr lang="it-IT" sz="1800" b="0" i="0" u="none" strike="noStrike" baseline="0" dirty="0">
                <a:latin typeface="Palatino-Roman"/>
              </a:rPr>
              <a:t>diviso </a:t>
            </a:r>
            <a:r>
              <a:rPr lang="it-IT" sz="1800" b="0" i="0" u="none" strike="noStrike" baseline="0" dirty="0">
                <a:latin typeface="EURM10"/>
              </a:rPr>
              <a:t>3 </a:t>
            </a:r>
            <a:r>
              <a:rPr lang="it-IT" sz="1800" b="0" i="0" u="none" strike="noStrike" baseline="0" dirty="0">
                <a:latin typeface="Palatino-Roman"/>
              </a:rPr>
              <a:t>dà resto </a:t>
            </a:r>
            <a:r>
              <a:rPr lang="it-IT" sz="1800" b="0" i="0" u="none" strike="noStrike" baseline="0" dirty="0">
                <a:latin typeface="EURM10"/>
              </a:rPr>
              <a:t>1</a:t>
            </a:r>
            <a:r>
              <a:rPr lang="it-IT" sz="1800" b="0" i="0" u="none" strike="noStrike" baseline="0" dirty="0">
                <a:latin typeface="Palatino-Roman"/>
              </a:rPr>
              <a:t>. 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Palatino-Roman"/>
              </a:rPr>
              <a:t>I numeri interi </a:t>
            </a:r>
            <a:r>
              <a:rPr lang="it-IT" sz="1800" b="0" i="1" u="none" strike="noStrike" baseline="0" dirty="0">
                <a:latin typeface="Palatino-Italic"/>
              </a:rPr>
              <a:t>noiosi </a:t>
            </a:r>
            <a:r>
              <a:rPr lang="it-IT" sz="1800" b="0" i="0" u="none" strike="noStrike" baseline="0" dirty="0">
                <a:latin typeface="Palatino-Roman"/>
              </a:rPr>
              <a:t>sono tutti quelli che non sono interessanti. 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Palatino-Roman"/>
              </a:rPr>
              <a:t>Ciò implica che </a:t>
            </a:r>
            <a:r>
              <a:rPr lang="it-IT" sz="1800" b="0" i="0" u="none" strike="noStrike" baseline="0" dirty="0">
                <a:latin typeface="EURM10"/>
              </a:rPr>
              <a:t>0 </a:t>
            </a:r>
            <a:r>
              <a:rPr lang="it-IT" sz="1800" b="0" i="0" u="none" strike="noStrike" baseline="0" dirty="0">
                <a:latin typeface="Palatino-Roman"/>
              </a:rPr>
              <a:t>e tutti i numeri negativi sono noiosi. 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Palatino-Roman"/>
              </a:rPr>
              <a:t>Per esempio: </a:t>
            </a:r>
            <a:r>
              <a:rPr lang="it-IT" sz="1800" b="0" i="0" u="none" strike="noStrike" baseline="0" dirty="0">
                <a:latin typeface="EURM10"/>
              </a:rPr>
              <a:t>1 </a:t>
            </a:r>
            <a:r>
              <a:rPr lang="it-IT" sz="1800" b="0" i="0" u="none" strike="noStrike" baseline="0" dirty="0">
                <a:latin typeface="Palatino-Roman"/>
              </a:rPr>
              <a:t>è interessante; </a:t>
            </a:r>
            <a:r>
              <a:rPr lang="it-IT" sz="1800" b="0" i="0" u="none" strike="noStrike" baseline="0" dirty="0">
                <a:latin typeface="EURM10"/>
              </a:rPr>
              <a:t>2, 3, …., 6 </a:t>
            </a:r>
            <a:r>
              <a:rPr lang="it-IT" sz="1800" b="0" i="0" u="none" strike="noStrike" baseline="0" dirty="0">
                <a:latin typeface="Palatino-Roman"/>
              </a:rPr>
              <a:t>sono noiosi, ma </a:t>
            </a:r>
            <a:r>
              <a:rPr lang="it-IT" sz="1800" b="0" i="0" u="none" strike="noStrike" baseline="0" dirty="0">
                <a:latin typeface="EURM10"/>
              </a:rPr>
              <a:t>7 </a:t>
            </a:r>
            <a:r>
              <a:rPr lang="it-IT" sz="1800" b="0" i="0" u="none" strike="noStrike" baseline="0" dirty="0">
                <a:latin typeface="Palatino-Roman"/>
              </a:rPr>
              <a:t>è interessante.</a:t>
            </a:r>
          </a:p>
          <a:p>
            <a:pPr marL="0" indent="0" algn="l">
              <a:buNone/>
            </a:pPr>
            <a:endParaRPr lang="it-IT" sz="1800" b="0" i="0" u="none" strike="noStrike" baseline="0" dirty="0">
              <a:latin typeface="Palatino-Roman"/>
            </a:endParaRP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Palatino-Roman"/>
              </a:rPr>
              <a:t>Realizzare una funzione</a:t>
            </a:r>
          </a:p>
          <a:p>
            <a:pPr marL="0" indent="0" algn="ctr">
              <a:buNone/>
            </a:pPr>
            <a:r>
              <a:rPr lang="it-IT" sz="1800" b="0" i="0" u="none" strike="noStrike" baseline="0" dirty="0" err="1">
                <a:latin typeface="F54"/>
              </a:rPr>
              <a:t>int</a:t>
            </a:r>
            <a:r>
              <a:rPr lang="it-IT" sz="1800" b="0" i="0" u="none" strike="noStrike" baseline="0" dirty="0">
                <a:latin typeface="F54"/>
              </a:rPr>
              <a:t> </a:t>
            </a:r>
            <a:r>
              <a:rPr lang="it-IT" sz="1800" b="0" i="0" u="none" strike="noStrike" baseline="0" dirty="0" err="1">
                <a:latin typeface="F54"/>
              </a:rPr>
              <a:t>cancella_noiosi</a:t>
            </a:r>
            <a:r>
              <a:rPr lang="it-IT" sz="1800" b="0" i="0" u="none" strike="noStrike" baseline="0" dirty="0">
                <a:latin typeface="F54"/>
              </a:rPr>
              <a:t>(</a:t>
            </a:r>
            <a:r>
              <a:rPr lang="it-IT" sz="1800" b="0" i="0" u="none" strike="noStrike" baseline="0" dirty="0" err="1">
                <a:latin typeface="F54"/>
              </a:rPr>
              <a:t>int</a:t>
            </a:r>
            <a:r>
              <a:rPr lang="it-IT" sz="1800" b="0" i="0" u="none" strike="noStrike" baseline="0" dirty="0">
                <a:latin typeface="F54"/>
              </a:rPr>
              <a:t> a[ ], </a:t>
            </a:r>
            <a:r>
              <a:rPr lang="it-IT" sz="1800" b="0" i="0" u="none" strike="noStrike" baseline="0" dirty="0" err="1">
                <a:latin typeface="F54"/>
              </a:rPr>
              <a:t>int</a:t>
            </a:r>
            <a:r>
              <a:rPr lang="it-IT" sz="1800" b="0" i="0" u="none" strike="noStrike" baseline="0" dirty="0">
                <a:latin typeface="F54"/>
              </a:rPr>
              <a:t> n)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Palatino-Roman"/>
              </a:rPr>
              <a:t>che riceve come parametri un array </a:t>
            </a:r>
            <a:r>
              <a:rPr lang="it-IT" sz="1800" b="0" i="0" u="none" strike="noStrike" baseline="0" dirty="0">
                <a:latin typeface="F54"/>
              </a:rPr>
              <a:t>a[ ] </a:t>
            </a:r>
            <a:r>
              <a:rPr lang="it-IT" sz="1800" b="0" i="0" u="none" strike="noStrike" baseline="0" dirty="0">
                <a:latin typeface="Palatino-Roman"/>
              </a:rPr>
              <a:t>di </a:t>
            </a:r>
            <a:r>
              <a:rPr lang="it-IT" sz="1800" b="0" i="0" u="none" strike="noStrike" baseline="0" dirty="0">
                <a:latin typeface="F54"/>
              </a:rPr>
              <a:t>n </a:t>
            </a:r>
            <a:r>
              <a:rPr lang="it-IT" sz="1800" b="0" i="0" u="none" strike="noStrike" baseline="0" dirty="0">
                <a:latin typeface="Palatino-Roman"/>
              </a:rPr>
              <a:t>elementi interi, cancella i numeri noiosi, e ricompatta gli spazi vuoti così prodotti muovendo all’indietro gli elementi successivi. La funzione restituisce il numero di elementi rimanenti nell’array. Per esempio, se</a:t>
            </a:r>
          </a:p>
          <a:p>
            <a:pPr marL="0" indent="0" algn="ctr">
              <a:buNone/>
            </a:pPr>
            <a:r>
              <a:rPr lang="it-IT" sz="1800" b="0" i="0" u="none" strike="noStrike" baseline="0" dirty="0">
                <a:latin typeface="F54"/>
              </a:rPr>
              <a:t>X = { -7, 10, 13, 2, 1, 21 }</a:t>
            </a:r>
            <a:r>
              <a:rPr lang="it-IT" sz="1800" b="0" i="0" u="none" strike="noStrike" baseline="0" dirty="0">
                <a:latin typeface="Palatino-Roman"/>
              </a:rPr>
              <a:t>,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Palatino-Roman"/>
              </a:rPr>
              <a:t>dopo l’esecuzione di </a:t>
            </a:r>
            <a:r>
              <a:rPr lang="it-IT" sz="1800" b="0" i="0" u="none" strike="noStrike" baseline="0" dirty="0" err="1">
                <a:latin typeface="F54"/>
              </a:rPr>
              <a:t>cancella_noiosi</a:t>
            </a:r>
            <a:r>
              <a:rPr lang="it-IT" sz="1800" b="0" i="0" u="none" strike="noStrike" baseline="0" dirty="0">
                <a:latin typeface="F54"/>
              </a:rPr>
              <a:t>(X, 6) </a:t>
            </a:r>
            <a:r>
              <a:rPr lang="it-IT" sz="1800" b="0" i="0" u="none" strike="noStrike" baseline="0" dirty="0">
                <a:latin typeface="Palatino-Roman"/>
              </a:rPr>
              <a:t>avremo che</a:t>
            </a:r>
          </a:p>
          <a:p>
            <a:pPr marL="0" indent="0" algn="ctr">
              <a:buNone/>
            </a:pPr>
            <a:r>
              <a:rPr lang="it-IT" sz="1800" b="0" i="0" u="none" strike="noStrike" baseline="0" dirty="0">
                <a:latin typeface="F54"/>
              </a:rPr>
              <a:t>X = { 13, 1 }</a:t>
            </a:r>
            <a:r>
              <a:rPr lang="it-IT" sz="1800" b="0" i="0" u="none" strike="noStrike" baseline="0" dirty="0">
                <a:latin typeface="Palatino-Roman"/>
              </a:rPr>
              <a:t>,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Palatino-Roman"/>
              </a:rPr>
              <a:t>e la funzione restituirà </a:t>
            </a:r>
            <a:r>
              <a:rPr lang="it-IT" sz="1800" b="0" i="0" u="none" strike="noStrike" baseline="0" dirty="0">
                <a:latin typeface="EURM10"/>
              </a:rPr>
              <a:t>2</a:t>
            </a:r>
            <a:r>
              <a:rPr lang="it-IT" sz="1800" b="0" i="0" u="none" strike="noStrike" baseline="0" dirty="0">
                <a:latin typeface="Palatino-Roman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19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5153"/>
            <a:ext cx="8229600" cy="1143000"/>
          </a:xfrm>
        </p:spPr>
        <p:txBody>
          <a:bodyPr/>
          <a:lstStyle/>
          <a:p>
            <a:r>
              <a:rPr lang="it-IT" dirty="0"/>
              <a:t>Esercizio 2 (per casa)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68153"/>
            <a:ext cx="8229600" cy="5689847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Scrivere un programma in linguaggio C che legga </a:t>
            </a:r>
            <a:r>
              <a:rPr lang="it-IT" dirty="0" err="1"/>
              <a:t>N</a:t>
            </a:r>
            <a:r>
              <a:rPr lang="it-IT" dirty="0"/>
              <a:t> numeri interi da tastiera e li memorizzi in un vettore. Il numero </a:t>
            </a:r>
            <a:r>
              <a:rPr lang="it-IT" dirty="0" err="1"/>
              <a:t>N</a:t>
            </a:r>
            <a:r>
              <a:rPr lang="it-IT" dirty="0"/>
              <a:t> viene inserito dall’utente ed è minore di 20. Il programma deve generare un secondo vettore che compatta i numeri contenuti nel primo vettore. In particolare: </a:t>
            </a:r>
          </a:p>
          <a:p>
            <a:r>
              <a:rPr lang="it-IT" dirty="0"/>
              <a:t>ogni numero che compare ripetuto nel primo vettore, deve comparire una sola volta nel secondo vettore </a:t>
            </a:r>
          </a:p>
          <a:p>
            <a:r>
              <a:rPr lang="it-IT" dirty="0"/>
              <a:t>ogni numero uguale a zero presente nel primo vettore non deve comparire nel secondo vettore.</a:t>
            </a:r>
          </a:p>
          <a:p>
            <a:r>
              <a:rPr lang="it-IT" dirty="0"/>
              <a:t>Il programma deve visualizzare il contenuto del secondo vettore.</a:t>
            </a:r>
          </a:p>
          <a:p>
            <a:r>
              <a:rPr lang="it-IT" dirty="0"/>
              <a:t>Ad esempio, si supponga </a:t>
            </a:r>
            <a:r>
              <a:rPr lang="it-IT" dirty="0" err="1"/>
              <a:t>N</a:t>
            </a:r>
            <a:r>
              <a:rPr lang="it-IT" dirty="0"/>
              <a:t>=8 e si consideri la sequenza di numeri </a:t>
            </a:r>
          </a:p>
          <a:p>
            <a:pPr marL="0" indent="0">
              <a:buNone/>
            </a:pPr>
            <a:r>
              <a:rPr lang="it-IT" dirty="0"/>
              <a:t>                  1 18 3 0 24 3 6 0</a:t>
            </a:r>
          </a:p>
          <a:p>
            <a:r>
              <a:rPr lang="it-IT" dirty="0"/>
              <a:t>Il programma deve visualizzare </a:t>
            </a:r>
          </a:p>
          <a:p>
            <a:pPr marL="0" indent="0">
              <a:buNone/>
            </a:pPr>
            <a:r>
              <a:rPr lang="it-IT" dirty="0"/>
              <a:t>                 1 18 3 24 6.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49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7834"/>
            <a:ext cx="8229600" cy="1143000"/>
          </a:xfrm>
        </p:spPr>
        <p:txBody>
          <a:bodyPr/>
          <a:lstStyle/>
          <a:p>
            <a:r>
              <a:rPr lang="it-IT" dirty="0"/>
              <a:t>Esercizio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0834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Siano dati due vettori di interi inseriti da tastiera. La lunghezza dei due vettori è inserita dall’utente da tastiera. I due vettori possono avere lunghezze diverse, ma possono </a:t>
            </a:r>
            <a:r>
              <a:rPr lang="it-IT" dirty="0" err="1"/>
              <a:t>contene</a:t>
            </a:r>
            <a:r>
              <a:rPr lang="it-IT" dirty="0"/>
              <a:t>- re al massimo 30 numeri. Si scriva un programma in linguaggio C per generare un terzo vettore che contiene l’intersezione tra due vettori. Tale vettore deve contenere i numeri presenti in entrambi i vettori dati. </a:t>
            </a:r>
          </a:p>
          <a:p>
            <a:r>
              <a:rPr lang="it-IT" dirty="0"/>
              <a:t>Ad esempio, si assuma che siano stati inseriti i due vettori: </a:t>
            </a:r>
          </a:p>
          <a:p>
            <a:pPr marL="0" indent="0">
              <a:buNone/>
            </a:pPr>
            <a:r>
              <a:rPr lang="it-IT" dirty="0"/>
              <a:t>1 6 15 20 25 </a:t>
            </a:r>
          </a:p>
          <a:p>
            <a:pPr marL="0" indent="0">
              <a:buNone/>
            </a:pPr>
            <a:r>
              <a:rPr lang="it-IT" dirty="0"/>
              <a:t>2 20 18 6</a:t>
            </a:r>
            <a:br>
              <a:rPr lang="it-IT" dirty="0"/>
            </a:br>
            <a:r>
              <a:rPr lang="it-IT" dirty="0"/>
              <a:t>Il programma deve visualizzare la sequenza </a:t>
            </a:r>
          </a:p>
          <a:p>
            <a:pPr marL="0" indent="0">
              <a:buNone/>
            </a:pPr>
            <a:r>
              <a:rPr lang="it-IT" dirty="0"/>
              <a:t>6 20.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5428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Presentazione su schermo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EURM10</vt:lpstr>
      <vt:lpstr>F54</vt:lpstr>
      <vt:lpstr>Palatino-Italic</vt:lpstr>
      <vt:lpstr>Palatino-Roman</vt:lpstr>
      <vt:lpstr>Tema di Office</vt:lpstr>
      <vt:lpstr>Esercitazione 04.11.2022</vt:lpstr>
      <vt:lpstr>Esercizio 1</vt:lpstr>
      <vt:lpstr>Esercizio 2 (per casa)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04.11.2016</dc:title>
  <dc:creator>rf</dc:creator>
  <cp:lastModifiedBy>Maurizio Tucci</cp:lastModifiedBy>
  <cp:revision>8</cp:revision>
  <dcterms:created xsi:type="dcterms:W3CDTF">2016-11-03T15:21:01Z</dcterms:created>
  <dcterms:modified xsi:type="dcterms:W3CDTF">2022-11-03T07:35:54Z</dcterms:modified>
</cp:coreProperties>
</file>