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77" r:id="rId8"/>
    <p:sldId id="287" r:id="rId9"/>
    <p:sldId id="262" r:id="rId10"/>
    <p:sldId id="278" r:id="rId11"/>
    <p:sldId id="263" r:id="rId12"/>
    <p:sldId id="279" r:id="rId13"/>
    <p:sldId id="265" r:id="rId14"/>
    <p:sldId id="280" r:id="rId15"/>
    <p:sldId id="266" r:id="rId16"/>
    <p:sldId id="269" r:id="rId17"/>
    <p:sldId id="270" r:id="rId18"/>
    <p:sldId id="267" r:id="rId19"/>
    <p:sldId id="268" r:id="rId20"/>
    <p:sldId id="281" r:id="rId21"/>
    <p:sldId id="282" r:id="rId22"/>
    <p:sldId id="283" r:id="rId23"/>
    <p:sldId id="284" r:id="rId24"/>
    <p:sldId id="285" r:id="rId25"/>
    <p:sldId id="276" r:id="rId26"/>
    <p:sldId id="271" r:id="rId27"/>
    <p:sldId id="272" r:id="rId28"/>
    <p:sldId id="273" r:id="rId29"/>
    <p:sldId id="274" r:id="rId30"/>
    <p:sldId id="275" r:id="rId31"/>
    <p:sldId id="286" r:id="rId3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68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4660"/>
  </p:normalViewPr>
  <p:slideViewPr>
    <p:cSldViewPr snapToGrid="0">
      <p:cViewPr varScale="1">
        <p:scale>
          <a:sx n="91" d="100"/>
          <a:sy n="91" d="100"/>
        </p:scale>
        <p:origin x="62" y="9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21D16E-07D8-4EB8-84AF-223D52FC76BB}" type="datetimeFigureOut">
              <a:rPr lang="it-IT" smtClean="0"/>
              <a:t>19/09/2022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12C45E-2B0A-4641-94ED-CF425600BAC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2765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2C45E-2B0A-4641-94ED-CF425600BAC2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89332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23772B5-9CBB-4804-9F0A-4C57C3AED047}" type="slidenum">
              <a:rPr lang="it-IT" altLang="it-IT">
                <a:latin typeface="Times New Roman" panose="02020603050405020304" pitchFamily="18" charset="0"/>
              </a:rPr>
              <a:pPr eaLnBrk="1" hangingPunct="1"/>
              <a:t>13</a:t>
            </a:fld>
            <a:endParaRPr lang="it-IT" altLang="it-IT">
              <a:latin typeface="Times New Roman" panose="02020603050405020304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4036394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8F2D4EE-302A-4A7F-A684-EC1F1254510D}" type="slidenum">
              <a:rPr lang="it-IT" altLang="it-IT">
                <a:latin typeface="Times New Roman" panose="02020603050405020304" pitchFamily="18" charset="0"/>
              </a:rPr>
              <a:pPr eaLnBrk="1" hangingPunct="1"/>
              <a:t>15</a:t>
            </a:fld>
            <a:endParaRPr lang="it-IT" altLang="it-IT">
              <a:latin typeface="Times New Roman" panose="02020603050405020304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617204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CBD078F-6FC6-4F49-AF92-C610C539B891}" type="slidenum">
              <a:rPr lang="it-IT" altLang="it-IT">
                <a:latin typeface="Times New Roman" panose="02020603050405020304" pitchFamily="18" charset="0"/>
              </a:rPr>
              <a:pPr eaLnBrk="1" hangingPunct="1"/>
              <a:t>16</a:t>
            </a:fld>
            <a:endParaRPr lang="it-IT" altLang="it-IT">
              <a:latin typeface="Times New Roman" panose="02020603050405020304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6185631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842AD2F-C071-4ACF-A586-424D4ADFFC02}" type="slidenum">
              <a:rPr lang="it-IT" altLang="it-IT">
                <a:latin typeface="Times New Roman" panose="02020603050405020304" pitchFamily="18" charset="0"/>
              </a:rPr>
              <a:pPr eaLnBrk="1" hangingPunct="1"/>
              <a:t>17</a:t>
            </a:fld>
            <a:endParaRPr lang="it-IT" altLang="it-IT">
              <a:latin typeface="Times New Roman" panose="02020603050405020304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162576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865508E-5E7F-4686-8C96-B8DD5F20F1E3}" type="slidenum">
              <a:rPr lang="it-IT" altLang="it-IT">
                <a:latin typeface="Times New Roman" panose="02020603050405020304" pitchFamily="18" charset="0"/>
              </a:rPr>
              <a:pPr eaLnBrk="1" hangingPunct="1"/>
              <a:t>18</a:t>
            </a:fld>
            <a:endParaRPr lang="it-IT" altLang="it-IT">
              <a:latin typeface="Times New Roman" panose="02020603050405020304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1135866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8495FA9-1825-410E-9287-D64FDEB69477}" type="slidenum">
              <a:rPr lang="it-IT" altLang="it-IT">
                <a:latin typeface="Times New Roman" panose="02020603050405020304" pitchFamily="18" charset="0"/>
              </a:rPr>
              <a:pPr eaLnBrk="1" hangingPunct="1"/>
              <a:t>19</a:t>
            </a:fld>
            <a:endParaRPr lang="it-IT" altLang="it-IT">
              <a:latin typeface="Times New Roman" panose="02020603050405020304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4019395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7788">
              <a:defRPr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1pPr>
            <a:lvl2pPr marL="685817" indent="-263776" defTabSz="877788">
              <a:defRPr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2pPr>
            <a:lvl3pPr marL="1055103" indent="-211021" defTabSz="877788">
              <a:defRPr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3pPr>
            <a:lvl4pPr marL="1477145" indent="-211021" defTabSz="877788">
              <a:defRPr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4pPr>
            <a:lvl5pPr marL="1899186" indent="-211021" defTabSz="877788">
              <a:defRPr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5pPr>
            <a:lvl6pPr marL="2321227" indent="-211021" algn="ctr" defTabSz="877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6pPr>
            <a:lvl7pPr marL="2743269" indent="-211021" algn="ctr" defTabSz="877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7pPr>
            <a:lvl8pPr marL="3165310" indent="-211021" algn="ctr" defTabSz="877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8pPr>
            <a:lvl9pPr marL="3587351" indent="-211021" algn="ctr" defTabSz="877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9C391CEE-D9B5-0141-A5EB-42BC1EB4D70C}" type="datetime1">
              <a:rPr lang="it-IT" b="0">
                <a:solidFill>
                  <a:schemeClr val="tx1"/>
                </a:solidFill>
              </a:rPr>
              <a:pPr/>
              <a:t>19/09/2022</a:t>
            </a:fld>
            <a:endParaRPr lang="it-IT" b="0">
              <a:solidFill>
                <a:schemeClr val="tx1"/>
              </a:solidFill>
            </a:endParaRPr>
          </a:p>
        </p:txBody>
      </p:sp>
      <p:sp>
        <p:nvSpPr>
          <p:cNvPr id="665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7788">
              <a:defRPr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1pPr>
            <a:lvl2pPr marL="685817" indent="-263776" defTabSz="877788">
              <a:defRPr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2pPr>
            <a:lvl3pPr marL="1055103" indent="-211021" defTabSz="877788">
              <a:defRPr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3pPr>
            <a:lvl4pPr marL="1477145" indent="-211021" defTabSz="877788">
              <a:defRPr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4pPr>
            <a:lvl5pPr marL="1899186" indent="-211021" defTabSz="877788">
              <a:defRPr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5pPr>
            <a:lvl6pPr marL="2321227" indent="-211021" algn="ctr" defTabSz="877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6pPr>
            <a:lvl7pPr marL="2743269" indent="-211021" algn="ctr" defTabSz="877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7pPr>
            <a:lvl8pPr marL="3165310" indent="-211021" algn="ctr" defTabSz="877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8pPr>
            <a:lvl9pPr marL="3587351" indent="-211021" algn="ctr" defTabSz="877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9pPr>
          </a:lstStyle>
          <a:p>
            <a:r>
              <a:rPr lang="it-IT" b="0">
                <a:solidFill>
                  <a:schemeClr val="tx1"/>
                </a:solidFill>
              </a:rPr>
              <a:t>Introduzione ai sistemi informatici</a:t>
            </a:r>
          </a:p>
        </p:txBody>
      </p:sp>
      <p:sp>
        <p:nvSpPr>
          <p:cNvPr id="665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7788">
              <a:defRPr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1pPr>
            <a:lvl2pPr marL="685817" indent="-263776" defTabSz="877788">
              <a:defRPr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2pPr>
            <a:lvl3pPr marL="1055103" indent="-211021" defTabSz="877788">
              <a:defRPr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3pPr>
            <a:lvl4pPr marL="1477145" indent="-211021" defTabSz="877788">
              <a:defRPr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4pPr>
            <a:lvl5pPr marL="1899186" indent="-211021" defTabSz="877788">
              <a:defRPr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5pPr>
            <a:lvl6pPr marL="2321227" indent="-211021" algn="ctr" defTabSz="877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6pPr>
            <a:lvl7pPr marL="2743269" indent="-211021" algn="ctr" defTabSz="877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7pPr>
            <a:lvl8pPr marL="3165310" indent="-211021" algn="ctr" defTabSz="877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8pPr>
            <a:lvl9pPr marL="3587351" indent="-211021" algn="ctr" defTabSz="877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2A9C89F8-009D-1348-B059-7054405A09B4}" type="slidenum">
              <a:rPr lang="it-IT" b="0">
                <a:solidFill>
                  <a:schemeClr val="tx1"/>
                </a:solidFill>
              </a:rPr>
              <a:pPr/>
              <a:t>21</a:t>
            </a:fld>
            <a:endParaRPr lang="it-IT" b="0">
              <a:solidFill>
                <a:schemeClr val="tx1"/>
              </a:solidFill>
            </a:endParaRPr>
          </a:p>
        </p:txBody>
      </p:sp>
      <p:sp>
        <p:nvSpPr>
          <p:cNvPr id="665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84200" y="788988"/>
            <a:ext cx="5695950" cy="3205162"/>
          </a:xfrm>
          <a:ln/>
        </p:spPr>
      </p:sp>
      <p:sp>
        <p:nvSpPr>
          <p:cNvPr id="665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54286"/>
            <a:ext cx="5030018" cy="4066364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defTabSz="729780"/>
            <a:endParaRPr lang="it-IT"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5063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7788">
              <a:defRPr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1pPr>
            <a:lvl2pPr marL="685817" indent="-263776" defTabSz="877788">
              <a:defRPr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2pPr>
            <a:lvl3pPr marL="1055103" indent="-211021" defTabSz="877788">
              <a:defRPr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3pPr>
            <a:lvl4pPr marL="1477145" indent="-211021" defTabSz="877788">
              <a:defRPr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4pPr>
            <a:lvl5pPr marL="1899186" indent="-211021" defTabSz="877788">
              <a:defRPr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5pPr>
            <a:lvl6pPr marL="2321227" indent="-211021" algn="ctr" defTabSz="877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6pPr>
            <a:lvl7pPr marL="2743269" indent="-211021" algn="ctr" defTabSz="877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7pPr>
            <a:lvl8pPr marL="3165310" indent="-211021" algn="ctr" defTabSz="877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8pPr>
            <a:lvl9pPr marL="3587351" indent="-211021" algn="ctr" defTabSz="877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5088A0CB-FEF5-5A4A-BF9B-95FBAD612C58}" type="datetime1">
              <a:rPr lang="it-IT" b="0">
                <a:solidFill>
                  <a:schemeClr val="tx1"/>
                </a:solidFill>
              </a:rPr>
              <a:pPr/>
              <a:t>19/09/2022</a:t>
            </a:fld>
            <a:endParaRPr lang="it-IT" b="0">
              <a:solidFill>
                <a:schemeClr val="tx1"/>
              </a:solidFill>
            </a:endParaRPr>
          </a:p>
        </p:txBody>
      </p:sp>
      <p:sp>
        <p:nvSpPr>
          <p:cNvPr id="675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7788">
              <a:defRPr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1pPr>
            <a:lvl2pPr marL="685817" indent="-263776" defTabSz="877788">
              <a:defRPr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2pPr>
            <a:lvl3pPr marL="1055103" indent="-211021" defTabSz="877788">
              <a:defRPr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3pPr>
            <a:lvl4pPr marL="1477145" indent="-211021" defTabSz="877788">
              <a:defRPr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4pPr>
            <a:lvl5pPr marL="1899186" indent="-211021" defTabSz="877788">
              <a:defRPr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5pPr>
            <a:lvl6pPr marL="2321227" indent="-211021" algn="ctr" defTabSz="877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6pPr>
            <a:lvl7pPr marL="2743269" indent="-211021" algn="ctr" defTabSz="877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7pPr>
            <a:lvl8pPr marL="3165310" indent="-211021" algn="ctr" defTabSz="877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8pPr>
            <a:lvl9pPr marL="3587351" indent="-211021" algn="ctr" defTabSz="877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9pPr>
          </a:lstStyle>
          <a:p>
            <a:r>
              <a:rPr lang="it-IT" b="0">
                <a:solidFill>
                  <a:schemeClr val="tx1"/>
                </a:solidFill>
              </a:rPr>
              <a:t>Introduzione ai sistemi informatici</a:t>
            </a:r>
          </a:p>
        </p:txBody>
      </p:sp>
      <p:sp>
        <p:nvSpPr>
          <p:cNvPr id="675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7788">
              <a:defRPr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1pPr>
            <a:lvl2pPr marL="685817" indent="-263776" defTabSz="877788">
              <a:defRPr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2pPr>
            <a:lvl3pPr marL="1055103" indent="-211021" defTabSz="877788">
              <a:defRPr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3pPr>
            <a:lvl4pPr marL="1477145" indent="-211021" defTabSz="877788">
              <a:defRPr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4pPr>
            <a:lvl5pPr marL="1899186" indent="-211021" defTabSz="877788">
              <a:defRPr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5pPr>
            <a:lvl6pPr marL="2321227" indent="-211021" algn="ctr" defTabSz="877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6pPr>
            <a:lvl7pPr marL="2743269" indent="-211021" algn="ctr" defTabSz="877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7pPr>
            <a:lvl8pPr marL="3165310" indent="-211021" algn="ctr" defTabSz="877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8pPr>
            <a:lvl9pPr marL="3587351" indent="-211021" algn="ctr" defTabSz="877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24414AD0-B4E5-2F41-873E-CD8D2046EA54}" type="slidenum">
              <a:rPr lang="it-IT" b="0">
                <a:solidFill>
                  <a:schemeClr val="tx1"/>
                </a:solidFill>
              </a:rPr>
              <a:pPr/>
              <a:t>22</a:t>
            </a:fld>
            <a:endParaRPr lang="it-IT" b="0">
              <a:solidFill>
                <a:schemeClr val="tx1"/>
              </a:solidFill>
            </a:endParaRPr>
          </a:p>
        </p:txBody>
      </p:sp>
      <p:sp>
        <p:nvSpPr>
          <p:cNvPr id="675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84200" y="788988"/>
            <a:ext cx="5695950" cy="3205162"/>
          </a:xfrm>
          <a:ln/>
        </p:spPr>
      </p:sp>
      <p:sp>
        <p:nvSpPr>
          <p:cNvPr id="675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54286"/>
            <a:ext cx="5030018" cy="4066364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defTabSz="729780"/>
            <a:endParaRPr lang="it-IT"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4489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7788">
              <a:defRPr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1pPr>
            <a:lvl2pPr marL="685817" indent="-263776" defTabSz="877788">
              <a:defRPr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2pPr>
            <a:lvl3pPr marL="1055103" indent="-211021" defTabSz="877788">
              <a:defRPr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3pPr>
            <a:lvl4pPr marL="1477145" indent="-211021" defTabSz="877788">
              <a:defRPr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4pPr>
            <a:lvl5pPr marL="1899186" indent="-211021" defTabSz="877788">
              <a:defRPr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5pPr>
            <a:lvl6pPr marL="2321227" indent="-211021" algn="ctr" defTabSz="877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6pPr>
            <a:lvl7pPr marL="2743269" indent="-211021" algn="ctr" defTabSz="877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7pPr>
            <a:lvl8pPr marL="3165310" indent="-211021" algn="ctr" defTabSz="877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8pPr>
            <a:lvl9pPr marL="3587351" indent="-211021" algn="ctr" defTabSz="877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652A9DC8-368C-3A48-AF01-CC85106AB987}" type="datetime1">
              <a:rPr lang="it-IT" b="0">
                <a:solidFill>
                  <a:schemeClr val="tx1"/>
                </a:solidFill>
              </a:rPr>
              <a:pPr/>
              <a:t>19/09/2022</a:t>
            </a:fld>
            <a:endParaRPr lang="it-IT" b="0">
              <a:solidFill>
                <a:schemeClr val="tx1"/>
              </a:solidFill>
            </a:endParaRPr>
          </a:p>
        </p:txBody>
      </p:sp>
      <p:sp>
        <p:nvSpPr>
          <p:cNvPr id="686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7788">
              <a:defRPr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1pPr>
            <a:lvl2pPr marL="685817" indent="-263776" defTabSz="877788">
              <a:defRPr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2pPr>
            <a:lvl3pPr marL="1055103" indent="-211021" defTabSz="877788">
              <a:defRPr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3pPr>
            <a:lvl4pPr marL="1477145" indent="-211021" defTabSz="877788">
              <a:defRPr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4pPr>
            <a:lvl5pPr marL="1899186" indent="-211021" defTabSz="877788">
              <a:defRPr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5pPr>
            <a:lvl6pPr marL="2321227" indent="-211021" algn="ctr" defTabSz="877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6pPr>
            <a:lvl7pPr marL="2743269" indent="-211021" algn="ctr" defTabSz="877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7pPr>
            <a:lvl8pPr marL="3165310" indent="-211021" algn="ctr" defTabSz="877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8pPr>
            <a:lvl9pPr marL="3587351" indent="-211021" algn="ctr" defTabSz="877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9pPr>
          </a:lstStyle>
          <a:p>
            <a:r>
              <a:rPr lang="it-IT" b="0">
                <a:solidFill>
                  <a:schemeClr val="tx1"/>
                </a:solidFill>
              </a:rPr>
              <a:t>Introduzione ai sistemi informatici</a:t>
            </a:r>
          </a:p>
        </p:txBody>
      </p:sp>
      <p:sp>
        <p:nvSpPr>
          <p:cNvPr id="686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7788">
              <a:defRPr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1pPr>
            <a:lvl2pPr marL="685817" indent="-263776" defTabSz="877788">
              <a:defRPr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2pPr>
            <a:lvl3pPr marL="1055103" indent="-211021" defTabSz="877788">
              <a:defRPr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3pPr>
            <a:lvl4pPr marL="1477145" indent="-211021" defTabSz="877788">
              <a:defRPr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4pPr>
            <a:lvl5pPr marL="1899186" indent="-211021" defTabSz="877788">
              <a:defRPr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5pPr>
            <a:lvl6pPr marL="2321227" indent="-211021" algn="ctr" defTabSz="877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6pPr>
            <a:lvl7pPr marL="2743269" indent="-211021" algn="ctr" defTabSz="877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7pPr>
            <a:lvl8pPr marL="3165310" indent="-211021" algn="ctr" defTabSz="877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8pPr>
            <a:lvl9pPr marL="3587351" indent="-211021" algn="ctr" defTabSz="877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29E5154B-9D43-D24E-A455-0E5389B25928}" type="slidenum">
              <a:rPr lang="it-IT" b="0">
                <a:solidFill>
                  <a:schemeClr val="tx1"/>
                </a:solidFill>
              </a:rPr>
              <a:pPr/>
              <a:t>23</a:t>
            </a:fld>
            <a:endParaRPr lang="it-IT" b="0">
              <a:solidFill>
                <a:schemeClr val="tx1"/>
              </a:solidFill>
            </a:endParaRPr>
          </a:p>
        </p:txBody>
      </p:sp>
      <p:sp>
        <p:nvSpPr>
          <p:cNvPr id="686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84200" y="788988"/>
            <a:ext cx="5695950" cy="3205162"/>
          </a:xfrm>
          <a:ln/>
        </p:spPr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54286"/>
            <a:ext cx="5030018" cy="4066364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defTabSz="729780"/>
            <a:endParaRPr lang="it-IT"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551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7788">
              <a:defRPr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1pPr>
            <a:lvl2pPr marL="685817" indent="-263776" defTabSz="877788">
              <a:defRPr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2pPr>
            <a:lvl3pPr marL="1055103" indent="-211021" defTabSz="877788">
              <a:defRPr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3pPr>
            <a:lvl4pPr marL="1477145" indent="-211021" defTabSz="877788">
              <a:defRPr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4pPr>
            <a:lvl5pPr marL="1899186" indent="-211021" defTabSz="877788">
              <a:defRPr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5pPr>
            <a:lvl6pPr marL="2321227" indent="-211021" algn="ctr" defTabSz="877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6pPr>
            <a:lvl7pPr marL="2743269" indent="-211021" algn="ctr" defTabSz="877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7pPr>
            <a:lvl8pPr marL="3165310" indent="-211021" algn="ctr" defTabSz="877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8pPr>
            <a:lvl9pPr marL="3587351" indent="-211021" algn="ctr" defTabSz="877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7F40CA76-579F-8645-9D76-6575461C6193}" type="datetime1">
              <a:rPr lang="it-IT" b="0">
                <a:solidFill>
                  <a:schemeClr val="tx1"/>
                </a:solidFill>
              </a:rPr>
              <a:pPr/>
              <a:t>19/09/2022</a:t>
            </a:fld>
            <a:endParaRPr lang="it-IT" b="0">
              <a:solidFill>
                <a:schemeClr val="tx1"/>
              </a:solidFill>
            </a:endParaRPr>
          </a:p>
        </p:txBody>
      </p:sp>
      <p:sp>
        <p:nvSpPr>
          <p:cNvPr id="696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7788">
              <a:defRPr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1pPr>
            <a:lvl2pPr marL="685817" indent="-263776" defTabSz="877788">
              <a:defRPr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2pPr>
            <a:lvl3pPr marL="1055103" indent="-211021" defTabSz="877788">
              <a:defRPr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3pPr>
            <a:lvl4pPr marL="1477145" indent="-211021" defTabSz="877788">
              <a:defRPr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4pPr>
            <a:lvl5pPr marL="1899186" indent="-211021" defTabSz="877788">
              <a:defRPr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5pPr>
            <a:lvl6pPr marL="2321227" indent="-211021" algn="ctr" defTabSz="877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6pPr>
            <a:lvl7pPr marL="2743269" indent="-211021" algn="ctr" defTabSz="877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7pPr>
            <a:lvl8pPr marL="3165310" indent="-211021" algn="ctr" defTabSz="877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8pPr>
            <a:lvl9pPr marL="3587351" indent="-211021" algn="ctr" defTabSz="877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9pPr>
          </a:lstStyle>
          <a:p>
            <a:r>
              <a:rPr lang="it-IT" b="0">
                <a:solidFill>
                  <a:schemeClr val="tx1"/>
                </a:solidFill>
              </a:rPr>
              <a:t>Introduzione ai sistemi informatici</a:t>
            </a:r>
          </a:p>
        </p:txBody>
      </p:sp>
      <p:sp>
        <p:nvSpPr>
          <p:cNvPr id="696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7788">
              <a:defRPr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1pPr>
            <a:lvl2pPr marL="685817" indent="-263776" defTabSz="877788">
              <a:defRPr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2pPr>
            <a:lvl3pPr marL="1055103" indent="-211021" defTabSz="877788">
              <a:defRPr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3pPr>
            <a:lvl4pPr marL="1477145" indent="-211021" defTabSz="877788">
              <a:defRPr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4pPr>
            <a:lvl5pPr marL="1899186" indent="-211021" defTabSz="877788">
              <a:defRPr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5pPr>
            <a:lvl6pPr marL="2321227" indent="-211021" algn="ctr" defTabSz="877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6pPr>
            <a:lvl7pPr marL="2743269" indent="-211021" algn="ctr" defTabSz="877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7pPr>
            <a:lvl8pPr marL="3165310" indent="-211021" algn="ctr" defTabSz="877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8pPr>
            <a:lvl9pPr marL="3587351" indent="-211021" algn="ctr" defTabSz="877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0BB3EBCC-F7FC-0245-8BF5-55F4BA503E2A}" type="slidenum">
              <a:rPr lang="it-IT" b="0">
                <a:solidFill>
                  <a:schemeClr val="tx1"/>
                </a:solidFill>
              </a:rPr>
              <a:pPr/>
              <a:t>24</a:t>
            </a:fld>
            <a:endParaRPr lang="it-IT" b="0">
              <a:solidFill>
                <a:schemeClr val="tx1"/>
              </a:solidFill>
            </a:endParaRPr>
          </a:p>
        </p:txBody>
      </p:sp>
      <p:sp>
        <p:nvSpPr>
          <p:cNvPr id="696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84200" y="788988"/>
            <a:ext cx="5695950" cy="3205162"/>
          </a:xfrm>
          <a:ln/>
        </p:spPr>
      </p:sp>
      <p:sp>
        <p:nvSpPr>
          <p:cNvPr id="696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54286"/>
            <a:ext cx="5030018" cy="4066364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defTabSz="729780"/>
            <a:endParaRPr lang="it-IT"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43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82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82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82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82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B2DE91B-CFB7-4DD9-8C27-5444453AA385}" type="slidenum">
              <a:rPr lang="it-IT" altLang="it-IT"/>
              <a:pPr eaLnBrk="1" hangingPunct="1"/>
              <a:t>2</a:t>
            </a:fld>
            <a:endParaRPr lang="it-IT" altLang="it-IT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3038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60CB197-02C1-421F-B0C1-B9B723B33E20}" type="slidenum">
              <a:rPr lang="it-IT" altLang="it-IT">
                <a:latin typeface="Times New Roman" panose="02020603050405020304" pitchFamily="18" charset="0"/>
              </a:rPr>
              <a:pPr eaLnBrk="1" hangingPunct="1"/>
              <a:t>25</a:t>
            </a:fld>
            <a:endParaRPr lang="it-IT" altLang="it-IT">
              <a:latin typeface="Times New Roman" panose="02020603050405020304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5693062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5BDD906-E6AB-42F7-901C-F098008EED01}" type="slidenum">
              <a:rPr lang="it-IT" altLang="it-IT">
                <a:latin typeface="Times New Roman" panose="02020603050405020304" pitchFamily="18" charset="0"/>
              </a:rPr>
              <a:pPr eaLnBrk="1" hangingPunct="1"/>
              <a:t>26</a:t>
            </a:fld>
            <a:endParaRPr lang="it-IT" altLang="it-IT">
              <a:latin typeface="Times New Roman" panose="02020603050405020304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4183385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C596426-091D-4FC0-8A63-5253197BEA66}" type="slidenum">
              <a:rPr lang="it-IT" altLang="it-IT">
                <a:latin typeface="Times New Roman" panose="02020603050405020304" pitchFamily="18" charset="0"/>
              </a:rPr>
              <a:pPr eaLnBrk="1" hangingPunct="1"/>
              <a:t>27</a:t>
            </a:fld>
            <a:endParaRPr lang="it-IT" altLang="it-IT">
              <a:latin typeface="Times New Roman" panose="02020603050405020304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7025290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CC39C5F-8B57-4DAD-B050-1298EA8E7661}" type="slidenum">
              <a:rPr lang="it-IT" altLang="it-IT">
                <a:latin typeface="Times New Roman" panose="02020603050405020304" pitchFamily="18" charset="0"/>
              </a:rPr>
              <a:pPr eaLnBrk="1" hangingPunct="1"/>
              <a:t>28</a:t>
            </a:fld>
            <a:endParaRPr lang="it-IT" altLang="it-IT">
              <a:latin typeface="Times New Roman" panose="02020603050405020304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8350"/>
            <a:ext cx="6818312" cy="3836988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2377850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DFC75A-E190-4201-92C4-8C50E5D9F61A}" type="slidenum">
              <a:rPr lang="it-IT" altLang="it-IT">
                <a:latin typeface="Times New Roman" panose="02020603050405020304" pitchFamily="18" charset="0"/>
              </a:rPr>
              <a:pPr eaLnBrk="1" hangingPunct="1"/>
              <a:t>29</a:t>
            </a:fld>
            <a:endParaRPr lang="it-IT" altLang="it-IT">
              <a:latin typeface="Times New Roman" panose="02020603050405020304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8350"/>
            <a:ext cx="6818312" cy="3836988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7532905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628369A-019B-441D-874A-B617C7E81522}" type="slidenum">
              <a:rPr lang="it-IT" altLang="it-IT">
                <a:latin typeface="Times New Roman" panose="02020603050405020304" pitchFamily="18" charset="0"/>
              </a:rPr>
              <a:pPr eaLnBrk="1" hangingPunct="1"/>
              <a:t>30</a:t>
            </a:fld>
            <a:endParaRPr lang="it-IT" altLang="it-IT">
              <a:latin typeface="Times New Roman" panose="02020603050405020304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8350"/>
            <a:ext cx="6818312" cy="3836988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0417936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5BDD906-E6AB-42F7-901C-F098008EED01}" type="slidenum">
              <a:rPr lang="it-IT" altLang="it-IT">
                <a:latin typeface="Times New Roman" panose="02020603050405020304" pitchFamily="18" charset="0"/>
              </a:rPr>
              <a:pPr eaLnBrk="1" hangingPunct="1"/>
              <a:t>31</a:t>
            </a:fld>
            <a:endParaRPr lang="it-IT" altLang="it-IT">
              <a:latin typeface="Times New Roman" panose="02020603050405020304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101686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82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82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82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82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26F4ED1-B8DE-4974-A645-3034D40E8BE2}" type="slidenum">
              <a:rPr lang="it-IT" altLang="it-IT"/>
              <a:pPr eaLnBrk="1" hangingPunct="1"/>
              <a:t>3</a:t>
            </a:fld>
            <a:endParaRPr lang="it-IT" altLang="it-IT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184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82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82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82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82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4A587E5-08A2-4C70-9815-5F900E7C3326}" type="slidenum">
              <a:rPr lang="it-IT" altLang="it-IT"/>
              <a:pPr eaLnBrk="1" hangingPunct="1"/>
              <a:t>4</a:t>
            </a:fld>
            <a:endParaRPr lang="it-IT" altLang="it-IT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805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82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82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82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82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1BAB0F2-5F3C-4E80-8376-EC5D6F49EF58}" type="slidenum">
              <a:rPr lang="it-IT" altLang="it-IT"/>
              <a:pPr eaLnBrk="1" hangingPunct="1"/>
              <a:t>5</a:t>
            </a:fld>
            <a:endParaRPr lang="it-IT" altLang="it-IT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208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82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82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82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82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9C2F958-A4FC-4C84-A31C-7C78B0FA5A7A}" type="slidenum">
              <a:rPr lang="it-IT" altLang="it-IT"/>
              <a:pPr eaLnBrk="1" hangingPunct="1"/>
              <a:t>6</a:t>
            </a:fld>
            <a:endParaRPr lang="it-IT" altLang="it-IT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30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2C45E-2B0A-4641-94ED-CF425600BAC2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1132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01FC2F0-1207-41F0-9956-CA9F99BA0D18}" type="slidenum">
              <a:rPr lang="it-IT" altLang="it-IT">
                <a:latin typeface="Times New Roman" panose="02020603050405020304" pitchFamily="18" charset="0"/>
              </a:rPr>
              <a:pPr eaLnBrk="1" hangingPunct="1"/>
              <a:t>9</a:t>
            </a:fld>
            <a:endParaRPr lang="it-IT" altLang="it-IT">
              <a:latin typeface="Times New Roman" panose="02020603050405020304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315586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101E8F5-8450-4186-B21A-4272C940D057}" type="slidenum">
              <a:rPr lang="it-IT" altLang="it-IT">
                <a:latin typeface="Times New Roman" panose="02020603050405020304" pitchFamily="18" charset="0"/>
              </a:rPr>
              <a:pPr eaLnBrk="1" hangingPunct="1"/>
              <a:t>11</a:t>
            </a:fld>
            <a:endParaRPr lang="it-IT" altLang="it-IT">
              <a:latin typeface="Times New Roman" panose="02020603050405020304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567080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10C9-CE07-4807-8A98-81C97E6A1E5A}" type="datetime1">
              <a:rPr lang="it-IT" smtClean="0"/>
              <a:t>19/09/2022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Lezione 0 - Introduzione al corso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74E5F-748A-4D61-9AB9-41121A5312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7613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D65FA-19AE-4825-A380-778B69EE2E23}" type="datetime1">
              <a:rPr lang="it-IT" smtClean="0"/>
              <a:t>19/09/2022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Lezione 0 - Introduzione al corso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74E5F-748A-4D61-9AB9-41121A5312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5436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E56F-1FF8-4478-85EC-E826397B35C1}" type="datetime1">
              <a:rPr lang="it-IT" smtClean="0"/>
              <a:t>19/09/2022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Lezione 0 - Introduzione al corso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74E5F-748A-4D61-9AB9-41121A5312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4474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69D35-60E3-41B2-9619-AC166B4F5656}" type="datetime1">
              <a:rPr lang="it-IT" smtClean="0"/>
              <a:t>19/09/2022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Lezione 0 - Introduzione al corso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74E5F-748A-4D61-9AB9-41121A5312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6537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7337C-E1ED-4547-AEDC-CF62083E0225}" type="datetime1">
              <a:rPr lang="it-IT" smtClean="0"/>
              <a:t>19/09/2022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Lezione 0 - Introduzione al corso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74E5F-748A-4D61-9AB9-41121A5312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3031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11E71-8EE7-4820-8E87-FA266F96DC07}" type="datetime1">
              <a:rPr lang="it-IT" smtClean="0"/>
              <a:t>19/09/2022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Lezione 0 - Introduzione al corso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74E5F-748A-4D61-9AB9-41121A5312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8387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A733D-5738-4C9A-AA5B-00E2A90CF153}" type="datetime1">
              <a:rPr lang="it-IT" smtClean="0"/>
              <a:t>19/09/2022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Lezione 0 - Introduzione al corso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74E5F-748A-4D61-9AB9-41121A5312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0219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AC1F5-B22B-4C81-9CAF-E1F12ED3DA3A}" type="datetime1">
              <a:rPr lang="it-IT" smtClean="0"/>
              <a:t>19/09/2022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Lezione 0 - Introduzione al corso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74E5F-748A-4D61-9AB9-41121A5312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9674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60BD2-4EDE-4412-8BF8-FA1297591B13}" type="datetime1">
              <a:rPr lang="it-IT" smtClean="0"/>
              <a:t>19/09/2022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Lezione 0 - Introduzione al corso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74E5F-748A-4D61-9AB9-41121A5312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6657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610A-19E7-4568-9925-AD0286D26976}" type="datetime1">
              <a:rPr lang="it-IT" smtClean="0"/>
              <a:t>19/09/2022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Lezione 0 - Introduzione al corso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74E5F-748A-4D61-9AB9-41121A5312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5741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A32EB-D2EE-4214-A569-C7CF965C17C1}" type="datetime1">
              <a:rPr lang="it-IT" smtClean="0"/>
              <a:t>19/09/2022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Lezione 0 - Introduzione al corso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74E5F-748A-4D61-9AB9-41121A5312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8444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4E696-26EC-452C-BB1E-B6CF98B871E2}" type="datetime1">
              <a:rPr lang="it-IT" smtClean="0"/>
              <a:t>19/09/2022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Lezione 0 - Introduzione al corso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74E5F-748A-4D61-9AB9-41121A5312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7217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it.wikipedia.org/wiki/Ada_(linguaggio)" TargetMode="External"/><Relationship Id="rId7" Type="http://schemas.openxmlformats.org/officeDocument/2006/relationships/hyperlink" Target="http://it.wikipedia.org/wiki/Pascal_(linguaggio)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t.wikipedia.org/wiki/Oberon_(linguaggio)" TargetMode="External"/><Relationship Id="rId5" Type="http://schemas.openxmlformats.org/officeDocument/2006/relationships/hyperlink" Target="http://it.wikipedia.org/wiki/Modula-2" TargetMode="External"/><Relationship Id="rId4" Type="http://schemas.openxmlformats.org/officeDocument/2006/relationships/hyperlink" Target="http://it.wikipedia.org/wiki/C_(linguaggio)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300789"/>
            <a:ext cx="9144000" cy="2538664"/>
          </a:xfrm>
        </p:spPr>
        <p:txBody>
          <a:bodyPr>
            <a:noAutofit/>
          </a:bodyPr>
          <a:lstStyle/>
          <a:p>
            <a:r>
              <a:rPr lang="it-IT" sz="5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Programmazione 1 (PROG1)</a:t>
            </a:r>
            <a:br>
              <a:rPr lang="it-IT" sz="4400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it-IT" sz="2400" b="1" dirty="0"/>
              <a:t>I° ANNO –  Informatica </a:t>
            </a:r>
            <a:br>
              <a:rPr lang="it-IT" sz="2400" b="1" dirty="0"/>
            </a:br>
            <a:br>
              <a:rPr lang="it-IT" sz="2400" b="1" dirty="0"/>
            </a:br>
            <a:r>
              <a:rPr lang="it-IT" sz="2400" b="1" dirty="0"/>
              <a:t>classe 2 matricole congrue a 1 modulo 3</a:t>
            </a:r>
            <a:endParaRPr lang="it-IT" sz="24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896394"/>
          </a:xfrm>
        </p:spPr>
        <p:txBody>
          <a:bodyPr>
            <a:normAutofit fontScale="70000" lnSpcReduction="20000"/>
          </a:bodyPr>
          <a:lstStyle/>
          <a:p>
            <a:r>
              <a:rPr lang="it-IT" sz="5100" dirty="0"/>
              <a:t>Lezione 0: Introduzione al Corso</a:t>
            </a:r>
          </a:p>
          <a:p>
            <a:endParaRPr lang="it-IT" sz="2800" dirty="0"/>
          </a:p>
          <a:p>
            <a:r>
              <a:rPr lang="it-IT" sz="2800" dirty="0"/>
              <a:t>Docenti:</a:t>
            </a:r>
          </a:p>
          <a:p>
            <a:r>
              <a:rPr lang="it-IT" sz="2800" dirty="0"/>
              <a:t>Prof. Maurizio TUCCI</a:t>
            </a:r>
          </a:p>
          <a:p>
            <a:r>
              <a:rPr lang="it-IT" sz="2800" dirty="0"/>
              <a:t>Prof. Riccardo DISTASI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Lezione 0 - Introduzione al corso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74E5F-748A-4D61-9AB9-41121A53120B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6201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Algoritmo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635715"/>
            <a:ext cx="9737558" cy="5040313"/>
          </a:xfrm>
        </p:spPr>
        <p:txBody>
          <a:bodyPr/>
          <a:lstStyle/>
          <a:p>
            <a:pPr marL="39688" indent="0">
              <a:buNone/>
            </a:pPr>
            <a:r>
              <a:rPr lang="it-IT" dirty="0">
                <a:effectLst/>
              </a:rPr>
              <a:t>E’ una descrizione precisa (formale) di una sequenza finita di azioni che devono essere eseguite per giungere alla soluzione di un problema </a:t>
            </a:r>
            <a:br>
              <a:rPr lang="it-IT" dirty="0">
                <a:effectLst/>
              </a:rPr>
            </a:br>
            <a:endParaRPr lang="it-IT" dirty="0">
              <a:effectLst/>
            </a:endParaRPr>
          </a:p>
          <a:p>
            <a:r>
              <a:rPr lang="it-IT" dirty="0">
                <a:effectLst/>
              </a:rPr>
              <a:t>deriva dal tardo latino ”</a:t>
            </a:r>
            <a:r>
              <a:rPr lang="it-IT" i="1" dirty="0" err="1">
                <a:effectLst/>
              </a:rPr>
              <a:t>algorismus</a:t>
            </a:r>
            <a:r>
              <a:rPr lang="it-IT" dirty="0">
                <a:effectLst/>
              </a:rPr>
              <a:t>” che a sua volta deriva dal nome del matematico persiano </a:t>
            </a:r>
            <a:r>
              <a:rPr lang="it-IT" i="1" dirty="0">
                <a:effectLst/>
              </a:rPr>
              <a:t>Muhammad </a:t>
            </a:r>
            <a:r>
              <a:rPr lang="it-IT" i="1" dirty="0" err="1">
                <a:effectLst/>
              </a:rPr>
              <a:t>ibn</a:t>
            </a:r>
            <a:r>
              <a:rPr lang="it-IT" i="1" dirty="0">
                <a:effectLst/>
              </a:rPr>
              <a:t> </a:t>
            </a:r>
            <a:r>
              <a:rPr lang="it-IT" i="1" dirty="0" err="1">
                <a:effectLst/>
              </a:rPr>
              <a:t>Mūsa</a:t>
            </a:r>
            <a:r>
              <a:rPr lang="it-IT" i="1" dirty="0">
                <a:effectLst/>
              </a:rPr>
              <a:t> '</a:t>
            </a:r>
            <a:r>
              <a:rPr lang="it-IT" i="1" dirty="0" err="1">
                <a:effectLst/>
              </a:rPr>
              <a:t>l-Khwārizmi</a:t>
            </a:r>
            <a:r>
              <a:rPr lang="it-IT" dirty="0">
                <a:effectLst/>
              </a:rPr>
              <a:t>̄ (780-850), che scrisse un noto trattato di algebra </a:t>
            </a:r>
          </a:p>
          <a:p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Lezione 0 - Introduzione al corso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74E5F-748A-4D61-9AB9-41121A53120B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235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egnaposto numero diapositiva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A94F078-FB8F-4174-9F0A-C555796BEFC4}" type="slidenum">
              <a:rPr lang="it-IT" altLang="it-IT"/>
              <a:pPr eaLnBrk="1" hangingPunct="1"/>
              <a:t>11</a:t>
            </a:fld>
            <a:endParaRPr lang="it-IT" altLang="it-IT"/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3048000" y="609600"/>
            <a:ext cx="6248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ts val="2000"/>
              </a:spcBef>
              <a:buClr>
                <a:srgbClr val="CC3300"/>
              </a:buClr>
              <a:buSzPct val="100000"/>
            </a:pPr>
            <a:r>
              <a:rPr lang="en-GB" altLang="it-IT" sz="3200" dirty="0" err="1">
                <a:latin typeface="+mj-lt"/>
                <a:ea typeface="+mj-ea"/>
                <a:cs typeface="+mj-cs"/>
              </a:rPr>
              <a:t>Definizione</a:t>
            </a:r>
            <a:r>
              <a:rPr lang="en-GB" altLang="it-IT" sz="3200" dirty="0">
                <a:latin typeface="+mj-lt"/>
                <a:ea typeface="+mj-ea"/>
                <a:cs typeface="+mj-cs"/>
              </a:rPr>
              <a:t> di </a:t>
            </a:r>
            <a:r>
              <a:rPr lang="en-GB" altLang="it-IT" sz="3200" dirty="0" err="1">
                <a:latin typeface="+mj-lt"/>
                <a:ea typeface="+mj-ea"/>
                <a:cs typeface="+mj-cs"/>
              </a:rPr>
              <a:t>Algoritmo</a:t>
            </a:r>
            <a:endParaRPr lang="en-GB" altLang="it-IT" sz="3200" dirty="0">
              <a:latin typeface="+mj-lt"/>
              <a:ea typeface="+mj-ea"/>
              <a:cs typeface="+mj-cs"/>
            </a:endParaRP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2362201" y="1509714"/>
            <a:ext cx="7315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1500"/>
              </a:spcBef>
              <a:buClr>
                <a:srgbClr val="000000"/>
              </a:buClr>
              <a:buSzPct val="100000"/>
            </a:pPr>
            <a:r>
              <a:rPr lang="en-GB" altLang="it-IT" sz="2400" dirty="0" err="1">
                <a:latin typeface="Comic Sans MS" panose="030F0702030302020204" pitchFamily="66" charset="0"/>
              </a:rPr>
              <a:t>Informalmente</a:t>
            </a:r>
            <a:r>
              <a:rPr lang="en-GB" altLang="it-IT" sz="2400" dirty="0">
                <a:latin typeface="Comic Sans MS" panose="030F0702030302020204" pitchFamily="66" charset="0"/>
              </a:rPr>
              <a:t>: Un </a:t>
            </a:r>
            <a:r>
              <a:rPr lang="en-GB" altLang="it-IT" sz="2400" dirty="0" err="1">
                <a:latin typeface="Comic Sans MS" panose="030F0702030302020204" pitchFamily="66" charset="0"/>
              </a:rPr>
              <a:t>algoritmo</a:t>
            </a:r>
            <a:r>
              <a:rPr lang="en-GB" altLang="it-IT" sz="2400" dirty="0">
                <a:latin typeface="Comic Sans MS" panose="030F0702030302020204" pitchFamily="66" charset="0"/>
              </a:rPr>
              <a:t> è </a:t>
            </a:r>
            <a:r>
              <a:rPr lang="en-GB" altLang="it-IT" sz="2400" dirty="0" err="1">
                <a:latin typeface="Comic Sans MS" panose="030F0702030302020204" pitchFamily="66" charset="0"/>
              </a:rPr>
              <a:t>una</a:t>
            </a:r>
            <a:r>
              <a:rPr lang="en-GB" altLang="it-IT" sz="2400" dirty="0">
                <a:latin typeface="Comic Sans MS" panose="030F0702030302020204" pitchFamily="66" charset="0"/>
              </a:rPr>
              <a:t> </a:t>
            </a:r>
            <a:r>
              <a:rPr lang="en-GB" altLang="it-IT" sz="2400" dirty="0" err="1">
                <a:latin typeface="Comic Sans MS" panose="030F0702030302020204" pitchFamily="66" charset="0"/>
              </a:rPr>
              <a:t>sequenza</a:t>
            </a:r>
            <a:r>
              <a:rPr lang="en-GB" altLang="it-IT" sz="2400" dirty="0">
                <a:latin typeface="Comic Sans MS" panose="030F0702030302020204" pitchFamily="66" charset="0"/>
              </a:rPr>
              <a:t> di </a:t>
            </a:r>
            <a:r>
              <a:rPr lang="en-GB" altLang="it-IT" sz="2400" dirty="0" err="1">
                <a:latin typeface="Comic Sans MS" panose="030F0702030302020204" pitchFamily="66" charset="0"/>
              </a:rPr>
              <a:t>passi</a:t>
            </a:r>
            <a:r>
              <a:rPr lang="en-GB" altLang="it-IT" sz="2400" dirty="0">
                <a:latin typeface="Comic Sans MS" panose="030F0702030302020204" pitchFamily="66" charset="0"/>
              </a:rPr>
              <a:t> </a:t>
            </a:r>
            <a:r>
              <a:rPr lang="en-GB" altLang="it-IT" sz="2400" dirty="0" err="1">
                <a:latin typeface="Comic Sans MS" panose="030F0702030302020204" pitchFamily="66" charset="0"/>
              </a:rPr>
              <a:t>che</a:t>
            </a:r>
            <a:r>
              <a:rPr lang="en-GB" altLang="it-IT" sz="2400" dirty="0">
                <a:latin typeface="Comic Sans MS" panose="030F0702030302020204" pitchFamily="66" charset="0"/>
              </a:rPr>
              <a:t> </a:t>
            </a:r>
            <a:r>
              <a:rPr lang="en-GB" altLang="it-IT" sz="2400" dirty="0" err="1">
                <a:latin typeface="Comic Sans MS" panose="030F0702030302020204" pitchFamily="66" charset="0"/>
              </a:rPr>
              <a:t>portano</a:t>
            </a:r>
            <a:r>
              <a:rPr lang="en-GB" altLang="it-IT" sz="2400" dirty="0">
                <a:latin typeface="Comic Sans MS" panose="030F0702030302020204" pitchFamily="66" charset="0"/>
              </a:rPr>
              <a:t> </a:t>
            </a:r>
            <a:r>
              <a:rPr lang="en-GB" altLang="it-IT" sz="2400" dirty="0" err="1">
                <a:latin typeface="Comic Sans MS" panose="030F0702030302020204" pitchFamily="66" charset="0"/>
              </a:rPr>
              <a:t>alla</a:t>
            </a:r>
            <a:r>
              <a:rPr lang="en-GB" altLang="it-IT" sz="2400" dirty="0">
                <a:latin typeface="Comic Sans MS" panose="030F0702030302020204" pitchFamily="66" charset="0"/>
              </a:rPr>
              <a:t> </a:t>
            </a:r>
            <a:r>
              <a:rPr lang="en-GB" altLang="it-IT" sz="2400" dirty="0" err="1">
                <a:latin typeface="Comic Sans MS" panose="030F0702030302020204" pitchFamily="66" charset="0"/>
              </a:rPr>
              <a:t>realizzazione</a:t>
            </a:r>
            <a:r>
              <a:rPr lang="en-GB" altLang="it-IT" sz="2400" dirty="0">
                <a:latin typeface="Comic Sans MS" panose="030F0702030302020204" pitchFamily="66" charset="0"/>
              </a:rPr>
              <a:t> di un </a:t>
            </a:r>
            <a:r>
              <a:rPr lang="en-GB" altLang="it-IT" sz="2400" dirty="0" err="1">
                <a:latin typeface="Comic Sans MS" panose="030F0702030302020204" pitchFamily="66" charset="0"/>
              </a:rPr>
              <a:t>compito</a:t>
            </a:r>
            <a:endParaRPr lang="en-GB" altLang="it-IT" sz="2400" dirty="0">
              <a:latin typeface="Comic Sans MS" panose="030F0702030302020204" pitchFamily="66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362201" y="2915649"/>
            <a:ext cx="7847013" cy="3503613"/>
            <a:chOff x="528" y="1920"/>
            <a:chExt cx="4943" cy="2207"/>
          </a:xfrm>
        </p:grpSpPr>
        <p:sp>
          <p:nvSpPr>
            <p:cNvPr id="4103" name="AutoShape 7"/>
            <p:cNvSpPr>
              <a:spLocks noChangeArrowheads="1"/>
            </p:cNvSpPr>
            <p:nvPr/>
          </p:nvSpPr>
          <p:spPr bwMode="auto">
            <a:xfrm>
              <a:off x="528" y="1920"/>
              <a:ext cx="4895" cy="2207"/>
            </a:xfrm>
            <a:prstGeom prst="roundRect">
              <a:avLst>
                <a:gd name="adj" fmla="val 42"/>
              </a:avLst>
            </a:prstGeom>
            <a:solidFill>
              <a:srgbClr val="FFCC00"/>
            </a:solidFill>
            <a:ln w="381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it-IT"/>
            </a:p>
          </p:txBody>
        </p:sp>
        <p:sp>
          <p:nvSpPr>
            <p:cNvPr id="4104" name="Text Box 8"/>
            <p:cNvSpPr txBox="1">
              <a:spLocks noChangeArrowheads="1"/>
            </p:cNvSpPr>
            <p:nvPr/>
          </p:nvSpPr>
          <p:spPr bwMode="auto">
            <a:xfrm>
              <a:off x="720" y="2016"/>
              <a:ext cx="3263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6000"/>
                </a:lnSpc>
                <a:spcBef>
                  <a:spcPts val="1250"/>
                </a:spcBef>
                <a:buClr>
                  <a:srgbClr val="000000"/>
                </a:buClr>
                <a:buSzPct val="100000"/>
              </a:pPr>
              <a:r>
                <a:rPr lang="en-GB" altLang="it-IT" sz="2000">
                  <a:latin typeface="Comic Sans MS" panose="030F0702030302020204" pitchFamily="66" charset="0"/>
                </a:rPr>
                <a:t>Un Algoritmo per fare il  Caffè</a:t>
              </a:r>
            </a:p>
          </p:txBody>
        </p:sp>
        <p:sp>
          <p:nvSpPr>
            <p:cNvPr id="4105" name="Text Box 9"/>
            <p:cNvSpPr txBox="1">
              <a:spLocks noChangeArrowheads="1"/>
            </p:cNvSpPr>
            <p:nvPr/>
          </p:nvSpPr>
          <p:spPr bwMode="auto">
            <a:xfrm>
              <a:off x="816" y="2496"/>
              <a:ext cx="345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6000"/>
                </a:lnSpc>
                <a:spcBef>
                  <a:spcPts val="1125"/>
                </a:spcBef>
                <a:buClr>
                  <a:srgbClr val="000000"/>
                </a:buClr>
                <a:buSzPct val="100000"/>
              </a:pPr>
              <a:r>
                <a:rPr lang="en-GB" altLang="it-IT">
                  <a:latin typeface="Comic Sans MS" panose="030F0702030302020204" pitchFamily="66" charset="0"/>
                </a:rPr>
                <a:t>1. Prendi la Moka dalla credenza</a:t>
              </a:r>
            </a:p>
          </p:txBody>
        </p:sp>
        <p:sp>
          <p:nvSpPr>
            <p:cNvPr id="4106" name="Text Box 10"/>
            <p:cNvSpPr txBox="1">
              <a:spLocks noChangeArrowheads="1"/>
            </p:cNvSpPr>
            <p:nvPr/>
          </p:nvSpPr>
          <p:spPr bwMode="auto">
            <a:xfrm>
              <a:off x="816" y="2808"/>
              <a:ext cx="345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6000"/>
                </a:lnSpc>
                <a:spcBef>
                  <a:spcPts val="1125"/>
                </a:spcBef>
                <a:buClr>
                  <a:srgbClr val="000000"/>
                </a:buClr>
                <a:buSzPct val="100000"/>
              </a:pPr>
              <a:r>
                <a:rPr lang="en-GB" altLang="it-IT">
                  <a:latin typeface="Comic Sans MS" panose="030F0702030302020204" pitchFamily="66" charset="0"/>
                </a:rPr>
                <a:t>2. Svita il Serbatoio</a:t>
              </a:r>
            </a:p>
          </p:txBody>
        </p:sp>
        <p:sp>
          <p:nvSpPr>
            <p:cNvPr id="4107" name="Text Box 11"/>
            <p:cNvSpPr txBox="1">
              <a:spLocks noChangeArrowheads="1"/>
            </p:cNvSpPr>
            <p:nvPr/>
          </p:nvSpPr>
          <p:spPr bwMode="auto">
            <a:xfrm>
              <a:off x="816" y="3119"/>
              <a:ext cx="345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6000"/>
                </a:lnSpc>
                <a:spcBef>
                  <a:spcPts val="1125"/>
                </a:spcBef>
                <a:buClr>
                  <a:srgbClr val="000000"/>
                </a:buClr>
                <a:buSzPct val="100000"/>
              </a:pPr>
              <a:r>
                <a:rPr lang="en-GB" altLang="it-IT">
                  <a:latin typeface="Comic Sans MS" panose="030F0702030302020204" pitchFamily="66" charset="0"/>
                </a:rPr>
                <a:t>3. Riempi il serbatoio di acqua</a:t>
              </a:r>
            </a:p>
          </p:txBody>
        </p:sp>
        <p:sp>
          <p:nvSpPr>
            <p:cNvPr id="4108" name="Text Box 12"/>
            <p:cNvSpPr txBox="1">
              <a:spLocks noChangeArrowheads="1"/>
            </p:cNvSpPr>
            <p:nvPr/>
          </p:nvSpPr>
          <p:spPr bwMode="auto">
            <a:xfrm>
              <a:off x="816" y="3431"/>
              <a:ext cx="345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6000"/>
                </a:lnSpc>
                <a:spcBef>
                  <a:spcPts val="1125"/>
                </a:spcBef>
                <a:buClr>
                  <a:srgbClr val="000000"/>
                </a:buClr>
                <a:buSzPct val="100000"/>
              </a:pPr>
              <a:r>
                <a:rPr lang="en-GB" altLang="it-IT">
                  <a:latin typeface="Comic Sans MS" panose="030F0702030302020204" pitchFamily="66" charset="0"/>
                </a:rPr>
                <a:t>4. Riempi il filtro con il caffè</a:t>
              </a:r>
            </a:p>
          </p:txBody>
        </p:sp>
        <p:sp>
          <p:nvSpPr>
            <p:cNvPr id="4109" name="Text Box 13"/>
            <p:cNvSpPr txBox="1">
              <a:spLocks noChangeArrowheads="1"/>
            </p:cNvSpPr>
            <p:nvPr/>
          </p:nvSpPr>
          <p:spPr bwMode="auto">
            <a:xfrm>
              <a:off x="816" y="3743"/>
              <a:ext cx="4655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6000"/>
                </a:lnSpc>
                <a:spcBef>
                  <a:spcPts val="1125"/>
                </a:spcBef>
                <a:buClr>
                  <a:srgbClr val="000000"/>
                </a:buClr>
                <a:buSzPct val="100000"/>
              </a:pPr>
              <a:r>
                <a:rPr lang="en-GB" altLang="it-IT">
                  <a:latin typeface="Comic Sans MS" panose="030F0702030302020204" pitchFamily="66" charset="0"/>
                </a:rPr>
                <a:t>5. Riavvita la Moka e mettila sul fornello acceso</a:t>
              </a:r>
            </a:p>
          </p:txBody>
        </p:sp>
      </p:grp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Lezione 0 - Introduzione al corso</a:t>
            </a:r>
          </a:p>
        </p:txBody>
      </p:sp>
    </p:spTree>
    <p:extLst>
      <p:ext uri="{BB962C8B-B14F-4D97-AF65-F5344CB8AC3E}">
        <p14:creationId xmlns:p14="http://schemas.microsoft.com/office/powerpoint/2010/main" val="335637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2794000" y="609600"/>
            <a:ext cx="6769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it-IT" sz="3200" b="1">
                <a:solidFill>
                  <a:srgbClr val="CC3300"/>
                </a:solidFill>
              </a:rPr>
              <a:t>Definizione di Algoritmo</a:t>
            </a:r>
            <a:endParaRPr lang="en-US" sz="3200" b="1">
              <a:solidFill>
                <a:srgbClr val="CC3300"/>
              </a:solidFill>
            </a:endParaRP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1473200" y="4038600"/>
            <a:ext cx="5943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/>
              <a:t>1. Input</a:t>
            </a:r>
            <a:endParaRPr lang="en-US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473200" y="4800600"/>
            <a:ext cx="5943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/>
              <a:t>2. Output</a:t>
            </a:r>
            <a:endParaRPr lang="en-US"/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5848350" y="4038600"/>
            <a:ext cx="45402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/>
              <a:t>4. Finitezza della sequanza</a:t>
            </a:r>
            <a:endParaRPr lang="en-US"/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1473200" y="1371600"/>
            <a:ext cx="48704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/>
              <a:t>Una definizione più precisa:</a:t>
            </a:r>
            <a:endParaRPr lang="en-US"/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1473200" y="5578475"/>
            <a:ext cx="42100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/>
              <a:t>3. Istruzioni Definite</a:t>
            </a:r>
            <a:endParaRPr lang="en-US"/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1968500" y="2133602"/>
            <a:ext cx="84201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/>
              <a:t>Un algoritmo è una sequenza finita di istruzioni che, quando eseguite, svolgono un ben determinato compito. Gli elementi fondamentali di ogni algoritmo sono:</a:t>
            </a:r>
            <a:endParaRPr lang="en-US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5848350" y="4800600"/>
            <a:ext cx="45402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/>
              <a:t>5. Efficacia</a:t>
            </a:r>
            <a:endParaRPr lang="en-US"/>
          </a:p>
        </p:txBody>
      </p:sp>
      <p:grpSp>
        <p:nvGrpSpPr>
          <p:cNvPr id="9234" name="Group 18"/>
          <p:cNvGrpSpPr>
            <a:grpSpLocks/>
          </p:cNvGrpSpPr>
          <p:nvPr/>
        </p:nvGrpSpPr>
        <p:grpSpPr bwMode="auto">
          <a:xfrm>
            <a:off x="2628900" y="2362200"/>
            <a:ext cx="3962400" cy="2743200"/>
            <a:chOff x="864" y="1488"/>
            <a:chExt cx="2304" cy="1728"/>
          </a:xfrm>
        </p:grpSpPr>
        <p:sp>
          <p:nvSpPr>
            <p:cNvPr id="9227" name="AutoShape 11"/>
            <p:cNvSpPr>
              <a:spLocks noChangeArrowheads="1"/>
            </p:cNvSpPr>
            <p:nvPr/>
          </p:nvSpPr>
          <p:spPr bwMode="auto">
            <a:xfrm>
              <a:off x="864" y="1488"/>
              <a:ext cx="2304" cy="1728"/>
            </a:xfrm>
            <a:prstGeom prst="wedgeRoundRectCallout">
              <a:avLst>
                <a:gd name="adj1" fmla="val -43750"/>
                <a:gd name="adj2" fmla="val 70000"/>
                <a:gd name="adj3" fmla="val 16667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it-IT"/>
            </a:p>
          </p:txBody>
        </p:sp>
        <p:sp>
          <p:nvSpPr>
            <p:cNvPr id="9226" name="Text Box 10"/>
            <p:cNvSpPr txBox="1">
              <a:spLocks noChangeArrowheads="1"/>
            </p:cNvSpPr>
            <p:nvPr/>
          </p:nvSpPr>
          <p:spPr bwMode="auto">
            <a:xfrm>
              <a:off x="960" y="1728"/>
              <a:ext cx="2112" cy="582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CC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it-IT"/>
                <a:t>Le istruzioni devono essere chiare e comprensibili a chi dovrà eseguire l</a:t>
              </a:r>
              <a:r>
                <a:rPr lang="it-IT" altLang="en-US"/>
                <a:t>’</a:t>
              </a:r>
              <a:r>
                <a:rPr lang="it-IT"/>
                <a:t>algoritmo</a:t>
              </a:r>
              <a:endParaRPr lang="en-US"/>
            </a:p>
          </p:txBody>
        </p:sp>
      </p:grpSp>
      <p:grpSp>
        <p:nvGrpSpPr>
          <p:cNvPr id="9235" name="Group 19"/>
          <p:cNvGrpSpPr>
            <a:grpSpLocks/>
          </p:cNvGrpSpPr>
          <p:nvPr/>
        </p:nvGrpSpPr>
        <p:grpSpPr bwMode="auto">
          <a:xfrm>
            <a:off x="2546350" y="381000"/>
            <a:ext cx="3962400" cy="2743200"/>
            <a:chOff x="816" y="240"/>
            <a:chExt cx="2304" cy="1728"/>
          </a:xfrm>
        </p:grpSpPr>
        <p:sp>
          <p:nvSpPr>
            <p:cNvPr id="9231" name="AutoShape 15"/>
            <p:cNvSpPr>
              <a:spLocks noChangeArrowheads="1"/>
            </p:cNvSpPr>
            <p:nvPr/>
          </p:nvSpPr>
          <p:spPr bwMode="auto">
            <a:xfrm>
              <a:off x="816" y="240"/>
              <a:ext cx="2304" cy="1728"/>
            </a:xfrm>
            <a:prstGeom prst="wedgeRoundRectCallout">
              <a:avLst>
                <a:gd name="adj1" fmla="val 94620"/>
                <a:gd name="adj2" fmla="val 89759"/>
                <a:gd name="adj3" fmla="val 16667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it-IT"/>
            </a:p>
          </p:txBody>
        </p:sp>
        <p:sp>
          <p:nvSpPr>
            <p:cNvPr id="9232" name="Text Box 16"/>
            <p:cNvSpPr txBox="1">
              <a:spLocks noChangeArrowheads="1"/>
            </p:cNvSpPr>
            <p:nvPr/>
          </p:nvSpPr>
          <p:spPr bwMode="auto">
            <a:xfrm>
              <a:off x="912" y="480"/>
              <a:ext cx="2112" cy="494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CC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it-IT"/>
                <a:t>L</a:t>
              </a:r>
              <a:r>
                <a:rPr lang="it-IT" altLang="en-US"/>
                <a:t>’</a:t>
              </a:r>
              <a:r>
                <a:rPr lang="it-IT"/>
                <a:t>algoritmo deve terminare</a:t>
              </a:r>
            </a:p>
            <a:p>
              <a:pPr>
                <a:spcBef>
                  <a:spcPct val="50000"/>
                </a:spcBef>
              </a:pPr>
              <a:r>
                <a:rPr lang="it-IT"/>
                <a:t>Un programma può andare in loop</a:t>
              </a:r>
              <a:endParaRPr lang="en-US"/>
            </a:p>
          </p:txBody>
        </p:sp>
      </p:grpSp>
      <p:sp>
        <p:nvSpPr>
          <p:cNvPr id="9233" name="AutoShape 17"/>
          <p:cNvSpPr>
            <a:spLocks noChangeArrowheads="1"/>
          </p:cNvSpPr>
          <p:nvPr/>
        </p:nvSpPr>
        <p:spPr bwMode="auto">
          <a:xfrm>
            <a:off x="7251700" y="1828800"/>
            <a:ext cx="3549650" cy="2133600"/>
          </a:xfrm>
          <a:prstGeom prst="wedgeRoundRectCallout">
            <a:avLst>
              <a:gd name="adj1" fmla="val -61144"/>
              <a:gd name="adj2" fmla="val 88542"/>
              <a:gd name="adj3" fmla="val 16667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it-IT"/>
              <a:t>Ogni istruzione deve essere sufficientemente elementare; eseguibile</a:t>
            </a:r>
            <a:endParaRPr lang="en-US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Lezione 0 - Introduzione al corso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74E5F-748A-4D61-9AB9-41121A53120B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7242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3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67B7740-A916-44D8-9073-07A3F58EF1AD}" type="slidenum">
              <a:rPr lang="it-IT" altLang="it-IT"/>
              <a:pPr eaLnBrk="1" hangingPunct="1"/>
              <a:t>13</a:t>
            </a:fld>
            <a:endParaRPr lang="it-IT" altLang="it-IT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Algoritmo del Caffé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7674" y="1825625"/>
            <a:ext cx="11129210" cy="4351338"/>
          </a:xfrm>
        </p:spPr>
        <p:txBody>
          <a:bodyPr>
            <a:noAutofit/>
          </a:bodyPr>
          <a:lstStyle/>
          <a:p>
            <a:pPr marL="609600" indent="-609600"/>
            <a:r>
              <a:rPr lang="it-IT" altLang="it-IT" sz="3600" dirty="0"/>
              <a:t>Dati Iniziali: </a:t>
            </a:r>
          </a:p>
          <a:p>
            <a:pPr marL="990600" lvl="1" indent="-533400"/>
            <a:r>
              <a:rPr lang="it-IT" altLang="it-IT" sz="3200" dirty="0"/>
              <a:t>Acqua, </a:t>
            </a:r>
            <a:r>
              <a:rPr lang="it-IT" altLang="it-IT" sz="3200" dirty="0" err="1"/>
              <a:t>Caffé</a:t>
            </a:r>
            <a:r>
              <a:rPr lang="it-IT" altLang="it-IT" sz="3200" dirty="0"/>
              <a:t>, Fornello, Gas, Macchinetta</a:t>
            </a:r>
          </a:p>
          <a:p>
            <a:pPr marL="609600" indent="-609600"/>
            <a:r>
              <a:rPr lang="it-IT" altLang="it-IT" sz="3600" dirty="0"/>
              <a:t>Procedura:</a:t>
            </a:r>
          </a:p>
          <a:p>
            <a:pPr marL="990600" lvl="1" indent="-533400">
              <a:buFontTx/>
              <a:buAutoNum type="arabicPeriod"/>
            </a:pPr>
            <a:r>
              <a:rPr lang="it-IT" altLang="it-IT" dirty="0"/>
              <a:t>Riempire la caldaia della Macchinetta con l’Acqua;</a:t>
            </a:r>
          </a:p>
          <a:p>
            <a:pPr marL="990600" lvl="1" indent="-533400">
              <a:buFontTx/>
              <a:buAutoNum type="arabicPeriod"/>
            </a:pPr>
            <a:r>
              <a:rPr lang="it-IT" altLang="it-IT" dirty="0"/>
              <a:t>Riempire il filtro della Macchinetta con il </a:t>
            </a:r>
            <a:r>
              <a:rPr lang="it-IT" altLang="it-IT" dirty="0" err="1"/>
              <a:t>Caffé</a:t>
            </a:r>
            <a:r>
              <a:rPr lang="it-IT" altLang="it-IT" dirty="0"/>
              <a:t>;</a:t>
            </a:r>
          </a:p>
          <a:p>
            <a:pPr marL="990600" lvl="1" indent="-533400">
              <a:buFontTx/>
              <a:buAutoNum type="arabicPeriod"/>
            </a:pPr>
            <a:r>
              <a:rPr lang="it-IT" altLang="it-IT" dirty="0"/>
              <a:t>Montare i dispositivi della Macchinetta del </a:t>
            </a:r>
            <a:r>
              <a:rPr lang="it-IT" altLang="it-IT" dirty="0" err="1"/>
              <a:t>Caffé</a:t>
            </a:r>
            <a:r>
              <a:rPr lang="it-IT" altLang="it-IT" dirty="0"/>
              <a:t>;</a:t>
            </a:r>
          </a:p>
          <a:p>
            <a:pPr marL="990600" lvl="1" indent="-533400">
              <a:buFontTx/>
              <a:buAutoNum type="arabicPeriod"/>
            </a:pPr>
            <a:r>
              <a:rPr lang="it-IT" altLang="it-IT" dirty="0"/>
              <a:t>Posizionare la Macchinetta sul Fornello e accendere il Gas;</a:t>
            </a:r>
          </a:p>
          <a:p>
            <a:pPr marL="990600" lvl="1" indent="-533400">
              <a:buFontTx/>
              <a:buAutoNum type="arabicPeriod"/>
            </a:pPr>
            <a:r>
              <a:rPr lang="it-IT" altLang="it-IT" dirty="0"/>
              <a:t>Attendere l’ebollizione dell’Acqua;</a:t>
            </a:r>
          </a:p>
          <a:p>
            <a:pPr marL="990600" lvl="1" indent="-533400">
              <a:buFontTx/>
              <a:buAutoNum type="arabicPeriod"/>
            </a:pPr>
            <a:r>
              <a:rPr lang="it-IT" altLang="it-IT" dirty="0"/>
              <a:t>Spegnere il Gas quando il Caffè è disponibile in forma liquida nella Macchinetta</a:t>
            </a:r>
          </a:p>
          <a:p>
            <a:pPr marL="990600" lvl="1" indent="-533400">
              <a:buFontTx/>
              <a:buAutoNum type="arabicPeriod"/>
            </a:pPr>
            <a:endParaRPr lang="it-IT" altLang="it-IT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Lezione 0 - Introduzione al corso</a:t>
            </a:r>
          </a:p>
        </p:txBody>
      </p:sp>
    </p:spTree>
    <p:extLst>
      <p:ext uri="{BB962C8B-B14F-4D97-AF65-F5344CB8AC3E}">
        <p14:creationId xmlns:p14="http://schemas.microsoft.com/office/powerpoint/2010/main" val="3122832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Cos’è un programma?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199" y="1690689"/>
            <a:ext cx="10399295" cy="4296454"/>
          </a:xfrm>
        </p:spPr>
        <p:txBody>
          <a:bodyPr>
            <a:normAutofit/>
          </a:bodyPr>
          <a:lstStyle/>
          <a:p>
            <a:pPr marL="39688" indent="0">
              <a:buNone/>
            </a:pPr>
            <a:r>
              <a:rPr lang="it-IT" b="0" dirty="0"/>
              <a:t>Un programma è la trascrizione (implementazione) dell’algoritmo in un linguaggio formale di programmazione (Pascal, C, Java, . . .)</a:t>
            </a:r>
            <a:br>
              <a:rPr lang="it-IT" dirty="0"/>
            </a:br>
            <a:endParaRPr lang="it-IT" b="0" dirty="0"/>
          </a:p>
          <a:p>
            <a:pPr marL="39688" indent="0">
              <a:buNone/>
            </a:pPr>
            <a:r>
              <a:rPr lang="it-IT" b="0" dirty="0"/>
              <a:t>Differenza tra algoritmo e programma è la seguente: </a:t>
            </a:r>
            <a:br>
              <a:rPr lang="it-IT" b="0" dirty="0"/>
            </a:br>
            <a:endParaRPr lang="it-IT" b="0" dirty="0"/>
          </a:p>
          <a:p>
            <a:pPr marL="39688" indent="0">
              <a:buNone/>
            </a:pPr>
            <a:r>
              <a:rPr lang="it-IT" b="0" dirty="0"/>
              <a:t>un algoritmo è una procedura computazionale </a:t>
            </a:r>
            <a:r>
              <a:rPr lang="it-IT" b="0" dirty="0" err="1"/>
              <a:t>intelleggibile</a:t>
            </a:r>
            <a:r>
              <a:rPr lang="it-IT" b="0" dirty="0"/>
              <a:t> dall’uomo</a:t>
            </a:r>
            <a:br>
              <a:rPr lang="it-IT" b="0" dirty="0"/>
            </a:br>
            <a:endParaRPr lang="it-IT" b="0" dirty="0"/>
          </a:p>
          <a:p>
            <a:pPr marL="39688" indent="0">
              <a:buNone/>
            </a:pPr>
            <a:r>
              <a:rPr lang="it-IT" b="0" dirty="0"/>
              <a:t>un programma è una procedura computazionale </a:t>
            </a:r>
            <a:r>
              <a:rPr lang="it-IT" dirty="0"/>
              <a:t>"</a:t>
            </a:r>
            <a:r>
              <a:rPr lang="it-IT" b="0" dirty="0"/>
              <a:t>comprensibile" dalla macchina, cioè eseguibile in maniera completamente automatica.</a:t>
            </a:r>
          </a:p>
          <a:p>
            <a:pPr marL="39688" indent="0">
              <a:buNone/>
            </a:pP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Lezione 0 - Introduzione al corso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74E5F-748A-4D61-9AB9-41121A53120B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1277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Segnaposto numero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77ECA57-1632-4DA5-AA52-95F0879FC40A}" type="slidenum">
              <a:rPr lang="it-IT" altLang="it-IT"/>
              <a:pPr eaLnBrk="1" hangingPunct="1"/>
              <a:t>15</a:t>
            </a:fld>
            <a:endParaRPr lang="it-IT" altLang="it-IT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762000"/>
          </a:xfrm>
        </p:spPr>
        <p:txBody>
          <a:bodyPr/>
          <a:lstStyle/>
          <a:p>
            <a:pPr eaLnBrk="1" hangingPunct="1"/>
            <a:r>
              <a:rPr lang="it-IT" altLang="it-IT" sz="3200"/>
              <a:t>Algoritmi e Programmi</a:t>
            </a:r>
          </a:p>
        </p:txBody>
      </p:sp>
      <p:sp>
        <p:nvSpPr>
          <p:cNvPr id="9221" name="Text Box 3"/>
          <p:cNvSpPr txBox="1">
            <a:spLocks noChangeArrowheads="1"/>
          </p:cNvSpPr>
          <p:nvPr/>
        </p:nvSpPr>
        <p:spPr bwMode="auto">
          <a:xfrm>
            <a:off x="585537" y="1819443"/>
            <a:ext cx="11020926" cy="289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it-IT" altLang="it-IT" sz="2800" dirty="0">
                <a:latin typeface="+mn-lt"/>
                <a:cs typeface="Times New Roman" panose="02020603050405020304" pitchFamily="18" charset="0"/>
              </a:rPr>
              <a:t>Per poter utilizzare un esecutore automatico (computer), l'algoritmo dovrà essere specificato in un linguaggio che il computer è in grado di elaborare.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it-IT" altLang="it-IT" sz="2800" dirty="0">
                <a:latin typeface="+mn-lt"/>
                <a:cs typeface="Times New Roman" panose="02020603050405020304" pitchFamily="18" charset="0"/>
              </a:rPr>
              <a:t>Un </a:t>
            </a:r>
            <a:r>
              <a:rPr lang="it-IT" altLang="it-IT" sz="2800" i="1" dirty="0">
                <a:latin typeface="+mn-lt"/>
                <a:cs typeface="Times New Roman" panose="02020603050405020304" pitchFamily="18" charset="0"/>
              </a:rPr>
              <a:t>programma</a:t>
            </a:r>
            <a:r>
              <a:rPr lang="it-IT" altLang="it-IT" sz="2800" dirty="0">
                <a:latin typeface="+mn-lt"/>
                <a:cs typeface="Times New Roman" panose="02020603050405020304" pitchFamily="18" charset="0"/>
              </a:rPr>
              <a:t> può essere definito come sequenza di istruzioni espresse in un linguaggio formale (sintassi e semantica) chiamato </a:t>
            </a:r>
            <a:r>
              <a:rPr lang="it-IT" altLang="it-IT" sz="2800" b="1" i="1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linguaggio di programmazione</a:t>
            </a:r>
            <a:r>
              <a:rPr lang="it-IT" altLang="it-IT" sz="2800" dirty="0">
                <a:latin typeface="+mn-lt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Lezione 0 - Introduzione al corso</a:t>
            </a:r>
          </a:p>
        </p:txBody>
      </p:sp>
    </p:spTree>
    <p:extLst>
      <p:ext uri="{BB962C8B-B14F-4D97-AF65-F5344CB8AC3E}">
        <p14:creationId xmlns:p14="http://schemas.microsoft.com/office/powerpoint/2010/main" val="2643402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egnaposto numero diapositiva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B1DC94B-1AC8-4119-90F4-171F9C53519D}" type="slidenum">
              <a:rPr lang="it-IT" altLang="it-IT"/>
              <a:pPr eaLnBrk="1" hangingPunct="1"/>
              <a:t>16</a:t>
            </a:fld>
            <a:endParaRPr lang="it-IT" altLang="it-IT"/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213" y="1004889"/>
            <a:ext cx="7523162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Rectangle 3"/>
          <p:cNvSpPr>
            <a:spLocks noChangeArrowheads="1"/>
          </p:cNvSpPr>
          <p:nvPr/>
        </p:nvSpPr>
        <p:spPr bwMode="auto">
          <a:xfrm>
            <a:off x="2209800" y="3048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t-IT" altLang="it-IT" sz="3200"/>
              <a:t>Algoritmi e Programmi</a:t>
            </a: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Lezione 0 - Introduzione al corso</a:t>
            </a:r>
          </a:p>
        </p:txBody>
      </p:sp>
    </p:spTree>
    <p:extLst>
      <p:ext uri="{BB962C8B-B14F-4D97-AF65-F5344CB8AC3E}">
        <p14:creationId xmlns:p14="http://schemas.microsoft.com/office/powerpoint/2010/main" val="1946276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egnaposto numero diapositiva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BCD2ABB-8469-49C0-8784-F803F47A1376}" type="slidenum">
              <a:rPr lang="it-IT" altLang="it-IT"/>
              <a:pPr eaLnBrk="1" hangingPunct="1"/>
              <a:t>17</a:t>
            </a:fld>
            <a:endParaRPr lang="it-IT" altLang="it-IT"/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88" y="871539"/>
            <a:ext cx="7745412" cy="511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Rectangle 3"/>
          <p:cNvSpPr>
            <a:spLocks noChangeArrowheads="1"/>
          </p:cNvSpPr>
          <p:nvPr/>
        </p:nvSpPr>
        <p:spPr bwMode="auto">
          <a:xfrm>
            <a:off x="2209800" y="3048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t-IT" altLang="it-IT" sz="3200"/>
              <a:t>Algoritmi e Programmi</a:t>
            </a: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Lezione 0 - Introduzione al corso</a:t>
            </a:r>
          </a:p>
        </p:txBody>
      </p:sp>
    </p:spTree>
    <p:extLst>
      <p:ext uri="{BB962C8B-B14F-4D97-AF65-F5344CB8AC3E}">
        <p14:creationId xmlns:p14="http://schemas.microsoft.com/office/powerpoint/2010/main" val="3812783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egnaposto numero diapositiva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6CA5A55-AC03-4BA8-BA94-7182F52B0C71}" type="slidenum">
              <a:rPr lang="it-IT" altLang="it-IT"/>
              <a:pPr eaLnBrk="1" hangingPunct="1"/>
              <a:t>18</a:t>
            </a:fld>
            <a:endParaRPr lang="it-IT" altLang="it-IT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762000"/>
          </a:xfrm>
          <a:noFill/>
        </p:spPr>
        <p:txBody>
          <a:bodyPr/>
          <a:lstStyle/>
          <a:p>
            <a:pPr eaLnBrk="1" hangingPunct="1"/>
            <a:r>
              <a:rPr lang="it-IT" altLang="it-IT"/>
              <a:t>Algoritmi e Programmi</a:t>
            </a:r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1557339"/>
            <a:ext cx="6191250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2927351" y="1484313"/>
            <a:ext cx="6264275" cy="37449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Lezione 0 - Introduzione al corso</a:t>
            </a:r>
          </a:p>
        </p:txBody>
      </p:sp>
    </p:spTree>
    <p:extLst>
      <p:ext uri="{BB962C8B-B14F-4D97-AF65-F5344CB8AC3E}">
        <p14:creationId xmlns:p14="http://schemas.microsoft.com/office/powerpoint/2010/main" val="3595397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egnaposto numero diapositiva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7AB0EF4-E8DC-477D-989A-16BECEF254C0}" type="slidenum">
              <a:rPr lang="it-IT" altLang="it-IT"/>
              <a:pPr eaLnBrk="1" hangingPunct="1"/>
              <a:t>19</a:t>
            </a:fld>
            <a:endParaRPr lang="it-IT" altLang="it-IT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>
          <a:xfrm>
            <a:off x="2208213" y="333375"/>
            <a:ext cx="7772400" cy="762000"/>
          </a:xfrm>
          <a:noFill/>
        </p:spPr>
        <p:txBody>
          <a:bodyPr/>
          <a:lstStyle/>
          <a:p>
            <a:pPr eaLnBrk="1" hangingPunct="1"/>
            <a:r>
              <a:rPr lang="it-IT" altLang="it-IT"/>
              <a:t>Algoritmi e Programmi</a:t>
            </a:r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9" y="1412875"/>
            <a:ext cx="7685087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2351088" y="1412875"/>
            <a:ext cx="7777162" cy="4679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Lezione 0 - Introduzione al corso</a:t>
            </a:r>
          </a:p>
        </p:txBody>
      </p:sp>
    </p:spTree>
    <p:extLst>
      <p:ext uri="{BB962C8B-B14F-4D97-AF65-F5344CB8AC3E}">
        <p14:creationId xmlns:p14="http://schemas.microsoft.com/office/powerpoint/2010/main" val="1809571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E1DC964-17A1-4A00-9BBD-3985AC788B05}" type="slidenum">
              <a:rPr lang="it-IT" altLang="it-IT"/>
              <a:pPr eaLnBrk="1" hangingPunct="1"/>
              <a:t>2</a:t>
            </a:fld>
            <a:endParaRPr lang="it-IT" altLang="it-IT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599" y="1052514"/>
            <a:ext cx="10863943" cy="5113337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it-IT" sz="2400" b="1" dirty="0"/>
              <a:t>Orario Lezioni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it-IT" dirty="0"/>
              <a:t>Lunedì 		11:00 - 13:00 	aula P/4</a:t>
            </a:r>
          </a:p>
          <a:p>
            <a:pPr lvl="1">
              <a:lnSpc>
                <a:spcPct val="80000"/>
              </a:lnSpc>
              <a:defRPr/>
            </a:pPr>
            <a:r>
              <a:rPr lang="it-IT" dirty="0"/>
              <a:t>Martedì 		14:00 - 16:00 	aula P/4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it-IT" dirty="0"/>
              <a:t>Giovedì 		9:00 - 13:00	Lab. Hopper</a:t>
            </a:r>
          </a:p>
          <a:p>
            <a:pPr lvl="2">
              <a:lnSpc>
                <a:spcPct val="80000"/>
              </a:lnSpc>
              <a:defRPr/>
            </a:pPr>
            <a:r>
              <a:rPr lang="it-IT" b="1" dirty="0"/>
              <a:t>Primo gruppo  		</a:t>
            </a:r>
            <a:r>
              <a:rPr lang="it-IT" b="1" dirty="0">
                <a:sym typeface="Wingdings" panose="05000000000000000000" pitchFamily="2" charset="2"/>
              </a:rPr>
              <a:t>   9:00 – 11:00</a:t>
            </a:r>
          </a:p>
          <a:p>
            <a:pPr lvl="2">
              <a:lnSpc>
                <a:spcPct val="80000"/>
              </a:lnSpc>
              <a:defRPr/>
            </a:pPr>
            <a:r>
              <a:rPr lang="it-IT" b="1" dirty="0">
                <a:sym typeface="Wingdings" panose="05000000000000000000" pitchFamily="2" charset="2"/>
              </a:rPr>
              <a:t>Secondo gruppo	   11:00 – 13:00</a:t>
            </a:r>
            <a:endParaRPr lang="it-IT" b="1" dirty="0"/>
          </a:p>
          <a:p>
            <a:pPr marL="457200" lvl="1" indent="0" eaLnBrk="1" hangingPunct="1">
              <a:lnSpc>
                <a:spcPct val="80000"/>
              </a:lnSpc>
              <a:buNone/>
              <a:defRPr/>
            </a:pPr>
            <a:endParaRPr lang="it-IT" dirty="0"/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it-IT" sz="2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it-IT" sz="2400" b="1" dirty="0"/>
              <a:t>Periodo Didattico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it-IT" dirty="0"/>
              <a:t>19 Settembre 2022 - 16 Dicembre 2022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it-IT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it-IT" dirty="0"/>
          </a:p>
          <a:p>
            <a:pPr eaLnBrk="1" hangingPunct="1">
              <a:lnSpc>
                <a:spcPct val="80000"/>
              </a:lnSpc>
              <a:defRPr/>
            </a:pPr>
            <a:r>
              <a:rPr lang="it-IT" sz="2400" b="1" dirty="0"/>
              <a:t>Orario Ricevimento</a:t>
            </a:r>
          </a:p>
          <a:p>
            <a:pPr lvl="1">
              <a:lnSpc>
                <a:spcPct val="80000"/>
              </a:lnSpc>
              <a:defRPr/>
            </a:pPr>
            <a:r>
              <a:rPr lang="it-IT" sz="1800" b="1" dirty="0"/>
              <a:t>Prof. TUCCI</a:t>
            </a:r>
            <a:endParaRPr lang="it-IT" sz="1800" dirty="0"/>
          </a:p>
          <a:p>
            <a:pPr lvl="2">
              <a:lnSpc>
                <a:spcPct val="80000"/>
              </a:lnSpc>
              <a:defRPr/>
            </a:pPr>
            <a:r>
              <a:rPr lang="it-IT" sz="1800" dirty="0"/>
              <a:t>Lunedì   10:00-11:00</a:t>
            </a:r>
          </a:p>
          <a:p>
            <a:pPr lvl="2">
              <a:lnSpc>
                <a:spcPct val="80000"/>
              </a:lnSpc>
              <a:defRPr/>
            </a:pPr>
            <a:r>
              <a:rPr lang="it-IT" sz="1800" dirty="0"/>
              <a:t>Mercoledì 15:00-17:00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title"/>
          </p:nvPr>
        </p:nvSpPr>
        <p:spPr>
          <a:xfrm>
            <a:off x="1992313" y="26035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it-IT" sz="4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Presentazione del Corso</a:t>
            </a:r>
            <a:br>
              <a:rPr lang="it-IT" sz="4000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it-IT" sz="4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Lezione 0 - Introduzione al corso</a:t>
            </a:r>
          </a:p>
        </p:txBody>
      </p:sp>
      <p:sp>
        <p:nvSpPr>
          <p:cNvPr id="4" name="Rettangolo 3"/>
          <p:cNvSpPr/>
          <p:nvPr/>
        </p:nvSpPr>
        <p:spPr>
          <a:xfrm>
            <a:off x="7122696" y="4900517"/>
            <a:ext cx="4102768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it-IT" sz="2400" b="1" dirty="0"/>
              <a:t>Orario Ricevimento</a:t>
            </a:r>
          </a:p>
          <a:p>
            <a:pPr marL="742950" lvl="1" indent="-285750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it-IT" b="1" dirty="0"/>
              <a:t>Prof. DISTASI</a:t>
            </a:r>
          </a:p>
          <a:p>
            <a:pPr marL="1200150" lvl="2" indent="-285750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it-IT" b="1" dirty="0"/>
              <a:t>Lunedì 16:00-18:00</a:t>
            </a:r>
          </a:p>
          <a:p>
            <a:pPr marL="1200150" lvl="2" indent="-285750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it-IT" b="1" dirty="0"/>
              <a:t>Venerdì 14:00-15:00</a:t>
            </a:r>
          </a:p>
        </p:txBody>
      </p:sp>
    </p:spTree>
    <p:extLst>
      <p:ext uri="{BB962C8B-B14F-4D97-AF65-F5344CB8AC3E}">
        <p14:creationId xmlns:p14="http://schemas.microsoft.com/office/powerpoint/2010/main" val="2309530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909227" y="319088"/>
            <a:ext cx="6039908" cy="800100"/>
          </a:xfrm>
          <a:noFill/>
          <a:ln/>
        </p:spPr>
        <p:txBody>
          <a:bodyPr/>
          <a:lstStyle/>
          <a:p>
            <a:pPr eaLnBrk="0" hangingPunct="0"/>
            <a:r>
              <a:rPr lang="it-IT" dirty="0"/>
              <a:t>Linguaggio macchina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3612" y="1556839"/>
            <a:ext cx="10258074" cy="4791075"/>
          </a:xfrm>
          <a:noFill/>
          <a:ln/>
        </p:spPr>
        <p:txBody>
          <a:bodyPr>
            <a:normAutofit/>
          </a:bodyPr>
          <a:lstStyle/>
          <a:p>
            <a:pPr eaLnBrk="0" hangingPunct="0">
              <a:tabLst>
                <a:tab pos="757238" algn="l"/>
              </a:tabLst>
            </a:pPr>
            <a:r>
              <a:rPr lang="it-IT" sz="3200" dirty="0"/>
              <a:t>Il linguaggio macchina costituisce la forma espressiva atta a descrivere programmi e ad essere </a:t>
            </a:r>
            <a:r>
              <a:rPr lang="it-IT" sz="3200" i="1" dirty="0"/>
              <a:t>direttamente interpretata dall’unità di controllo</a:t>
            </a:r>
            <a:r>
              <a:rPr lang="it-IT" sz="3200" dirty="0"/>
              <a:t> (microprocessore)</a:t>
            </a:r>
            <a:endParaRPr lang="it-IT" sz="3200" b="1" dirty="0"/>
          </a:p>
          <a:p>
            <a:pPr eaLnBrk="0" hangingPunct="0">
              <a:tabLst>
                <a:tab pos="757238" algn="l"/>
              </a:tabLst>
            </a:pPr>
            <a:r>
              <a:rPr lang="it-IT" sz="3200" dirty="0"/>
              <a:t>La programmazione in linguaggio macchina richiederebbe: </a:t>
            </a:r>
          </a:p>
          <a:p>
            <a:pPr marL="1052513" lvl="1" eaLnBrk="0" hangingPunct="0">
              <a:tabLst>
                <a:tab pos="757238" algn="l"/>
              </a:tabLst>
            </a:pPr>
            <a:r>
              <a:rPr lang="it-IT" sz="2800" dirty="0">
                <a:solidFill>
                  <a:schemeClr val="tx2"/>
                </a:solidFill>
              </a:rPr>
              <a:t>la conoscenza dell</a:t>
            </a:r>
            <a:r>
              <a:rPr lang="it-IT" sz="2800" dirty="0">
                <a:solidFill>
                  <a:schemeClr val="tx2"/>
                </a:solidFill>
                <a:latin typeface="Arial"/>
              </a:rPr>
              <a:t>’</a:t>
            </a:r>
            <a:r>
              <a:rPr lang="it-IT" sz="2800" dirty="0">
                <a:solidFill>
                  <a:schemeClr val="tx2"/>
                </a:solidFill>
              </a:rPr>
              <a:t>architettura del calcolatore</a:t>
            </a:r>
          </a:p>
          <a:p>
            <a:pPr marL="1052513" lvl="1" eaLnBrk="0" hangingPunct="0">
              <a:tabLst>
                <a:tab pos="757238" algn="l"/>
              </a:tabLst>
            </a:pPr>
            <a:r>
              <a:rPr lang="it-IT" sz="2800" dirty="0">
                <a:solidFill>
                  <a:schemeClr val="tx2"/>
                </a:solidFill>
              </a:rPr>
              <a:t>la pianificazione dell</a:t>
            </a:r>
            <a:r>
              <a:rPr lang="it-IT" sz="2800" dirty="0">
                <a:solidFill>
                  <a:schemeClr val="tx2"/>
                </a:solidFill>
                <a:latin typeface="Arial"/>
              </a:rPr>
              <a:t>’</a:t>
            </a:r>
            <a:r>
              <a:rPr lang="it-IT" sz="2800" dirty="0">
                <a:solidFill>
                  <a:schemeClr val="tx2"/>
                </a:solidFill>
              </a:rPr>
              <a:t>impiego della memoria</a:t>
            </a:r>
          </a:p>
          <a:p>
            <a:pPr marL="1052513" lvl="1" eaLnBrk="0" hangingPunct="0">
              <a:tabLst>
                <a:tab pos="757238" algn="l"/>
              </a:tabLst>
            </a:pPr>
            <a:r>
              <a:rPr lang="it-IT" sz="2800" dirty="0">
                <a:solidFill>
                  <a:schemeClr val="tx2"/>
                </a:solidFill>
              </a:rPr>
              <a:t>la conoscenza di un numero notevole di istruzioni elementari, codificate con sequenze binarie </a:t>
            </a:r>
          </a:p>
          <a:p>
            <a:pPr eaLnBrk="0" hangingPunct="0">
              <a:tabLst>
                <a:tab pos="757238" algn="l"/>
              </a:tabLst>
            </a:pPr>
            <a:r>
              <a:rPr lang="it-IT" sz="3200" dirty="0"/>
              <a:t>molte cause di errori e difficoltà di controllarli </a:t>
            </a: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Lezione 0 - Introduzione al corso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74E5F-748A-4D61-9AB9-41121A53120B}" type="slidenum">
              <a:rPr lang="it-IT" smtClean="0"/>
              <a:t>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5782131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nimBg="1" autoUpdateAnimBg="0"/>
      <p:bldP spid="6147" grpId="0" build="p" bldLvl="2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8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5588" y="304801"/>
            <a:ext cx="9142412" cy="536575"/>
          </a:xfrm>
        </p:spPr>
        <p:txBody>
          <a:bodyPr>
            <a:normAutofit fontScale="90000"/>
          </a:bodyPr>
          <a:lstStyle/>
          <a:p>
            <a:r>
              <a:rPr lang="en-GB" sz="4000"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</a:rPr>
              <a:t>Il linguaggio macchina</a:t>
            </a:r>
          </a:p>
        </p:txBody>
      </p:sp>
      <p:sp>
        <p:nvSpPr>
          <p:cNvPr id="1017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51001" y="981075"/>
            <a:ext cx="9204325" cy="55895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</a:rPr>
              <a:t>Il linguaggio macchina è direttamente eseguibile</a:t>
            </a:r>
            <a:r>
              <a:rPr lang="it-IT"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</a:rPr>
              <a:t> </a:t>
            </a:r>
            <a:r>
              <a:rPr lang="en-GB"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</a:rPr>
              <a:t>dall’elaboratore, senza nessuna traduzione.</a:t>
            </a:r>
          </a:p>
          <a:p>
            <a:pPr lvl="1">
              <a:lnSpc>
                <a:spcPct val="90000"/>
              </a:lnSpc>
            </a:pPr>
            <a:r>
              <a:rPr lang="en-GB">
                <a:latin typeface="Trebuchet MS" charset="0"/>
              </a:rPr>
              <a:t>Istruzioni ed operandi relativi al programma in esecuzione sono</a:t>
            </a:r>
            <a:r>
              <a:rPr lang="it-IT">
                <a:latin typeface="Trebuchet MS" charset="0"/>
              </a:rPr>
              <a:t> </a:t>
            </a:r>
            <a:r>
              <a:rPr lang="en-GB">
                <a:latin typeface="Trebuchet MS" charset="0"/>
              </a:rPr>
              <a:t>caricati in memoria e quindi sono memorizzati in forma </a:t>
            </a:r>
            <a:r>
              <a:rPr lang="en-GB" i="1">
                <a:latin typeface="Trebuchet MS" charset="0"/>
              </a:rPr>
              <a:t>binaria</a:t>
            </a:r>
            <a:r>
              <a:rPr lang="en-GB">
                <a:latin typeface="Trebuchet MS" charset="0"/>
              </a:rPr>
              <a:t>.</a:t>
            </a:r>
            <a:endParaRPr lang="it-IT">
              <a:latin typeface="Trebuchet MS" charset="0"/>
            </a:endParaRPr>
          </a:p>
          <a:p>
            <a:pPr lvl="1">
              <a:lnSpc>
                <a:spcPct val="90000"/>
              </a:lnSpc>
            </a:pPr>
            <a:r>
              <a:rPr lang="it-IT">
                <a:latin typeface="Trebuchet MS" charset="0"/>
              </a:rPr>
              <a:t>Vincolo: c</a:t>
            </a:r>
            <a:r>
              <a:rPr lang="en-GB">
                <a:latin typeface="Trebuchet MS" charset="0"/>
              </a:rPr>
              <a:t>onoscenza dei metodi di rappresentazione delle informazioni</a:t>
            </a:r>
            <a:r>
              <a:rPr lang="it-IT">
                <a:latin typeface="Trebuchet MS" charset="0"/>
              </a:rPr>
              <a:t> </a:t>
            </a:r>
            <a:r>
              <a:rPr lang="en-GB">
                <a:latin typeface="Trebuchet MS" charset="0"/>
              </a:rPr>
              <a:t>utilizzati.</a:t>
            </a:r>
          </a:p>
          <a:p>
            <a:pPr lvl="1">
              <a:lnSpc>
                <a:spcPct val="90000"/>
              </a:lnSpc>
            </a:pPr>
            <a:endParaRPr lang="en-GB">
              <a:latin typeface="Trebuchet MS" charset="0"/>
            </a:endParaRPr>
          </a:p>
          <a:p>
            <a:pPr>
              <a:lnSpc>
                <a:spcPct val="90000"/>
              </a:lnSpc>
            </a:pPr>
            <a:r>
              <a:rPr lang="it-IT"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</a:rPr>
              <a:t>Istruzione:	carica nell’accumulatore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it-IT">
              <a:effectLst>
                <a:outerShdw blurRad="38100" dist="38100" dir="2700000" algn="tl">
                  <a:srgbClr val="DDDDDD"/>
                </a:outerShdw>
              </a:effectLst>
              <a:latin typeface="Trebuchet MS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it-IT"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</a:rPr>
              <a:t>			     10010000		11001100</a:t>
            </a:r>
            <a:endParaRPr lang="en-GB">
              <a:effectLst>
                <a:outerShdw blurRad="38100" dist="38100" dir="2700000" algn="tl">
                  <a:srgbClr val="DDDDDD"/>
                </a:outerShdw>
              </a:effectLst>
              <a:latin typeface="Trebuchet MS" charset="0"/>
            </a:endParaRPr>
          </a:p>
        </p:txBody>
      </p:sp>
      <p:sp>
        <p:nvSpPr>
          <p:cNvPr id="21508" name="Line 4"/>
          <p:cNvSpPr>
            <a:spLocks noChangeShapeType="1"/>
          </p:cNvSpPr>
          <p:nvPr/>
        </p:nvSpPr>
        <p:spPr bwMode="auto">
          <a:xfrm>
            <a:off x="5003800" y="5445125"/>
            <a:ext cx="0" cy="5032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it-IT"/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8202613" y="5445125"/>
            <a:ext cx="0" cy="5032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it-IT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Lezione 0 - Introduzione al corso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74E5F-748A-4D61-9AB9-41121A53120B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8439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ea typeface="+mj-ea"/>
              </a:rPr>
              <a:t>Il </a:t>
            </a:r>
            <a:r>
              <a:rPr lang="en-GB" dirty="0" err="1">
                <a:ea typeface="+mj-ea"/>
              </a:rPr>
              <a:t>linguaggio</a:t>
            </a:r>
            <a:r>
              <a:rPr lang="en-GB" dirty="0">
                <a:ea typeface="+mj-ea"/>
              </a:rPr>
              <a:t> </a:t>
            </a:r>
            <a:r>
              <a:rPr lang="it-IT" dirty="0">
                <a:ea typeface="+mj-ea"/>
              </a:rPr>
              <a:t>Assembly</a:t>
            </a:r>
            <a:endParaRPr lang="en-GB" dirty="0">
              <a:ea typeface="+mj-ea"/>
            </a:endParaRPr>
          </a:p>
        </p:txBody>
      </p:sp>
      <p:sp>
        <p:nvSpPr>
          <p:cNvPr id="101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GB"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</a:rPr>
              <a:t>Le istruzioni corrispondono univocamente a quelle macchina, ma</a:t>
            </a:r>
            <a:r>
              <a:rPr lang="it-IT"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</a:rPr>
              <a:t> </a:t>
            </a:r>
            <a:r>
              <a:rPr lang="en-GB"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</a:rPr>
              <a:t>vengono espresse tramite nomi simbolici (parole chiave).</a:t>
            </a:r>
          </a:p>
          <a:p>
            <a:pPr>
              <a:lnSpc>
                <a:spcPct val="80000"/>
              </a:lnSpc>
            </a:pPr>
            <a:endParaRPr lang="it-IT">
              <a:effectLst>
                <a:outerShdw blurRad="38100" dist="38100" dir="2700000" algn="tl">
                  <a:srgbClr val="DDDDDD"/>
                </a:outerShdw>
              </a:effectLst>
              <a:latin typeface="Trebuchet MS" charset="0"/>
            </a:endParaRPr>
          </a:p>
          <a:p>
            <a:pPr>
              <a:lnSpc>
                <a:spcPct val="80000"/>
              </a:lnSpc>
            </a:pPr>
            <a:r>
              <a:rPr lang="en-GB"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</a:rPr>
              <a:t>Il programma prima di essere eseguito deve essere tradotto in</a:t>
            </a:r>
            <a:r>
              <a:rPr lang="it-IT"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</a:rPr>
              <a:t> </a:t>
            </a:r>
            <a:r>
              <a:rPr lang="en-GB"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</a:rPr>
              <a:t>linguaggio macchina (assemblatore).</a:t>
            </a:r>
          </a:p>
          <a:p>
            <a:pPr>
              <a:lnSpc>
                <a:spcPct val="80000"/>
              </a:lnSpc>
            </a:pPr>
            <a:endParaRPr lang="it-IT">
              <a:effectLst>
                <a:outerShdw blurRad="38100" dist="38100" dir="2700000" algn="tl">
                  <a:srgbClr val="DDDDDD"/>
                </a:outerShdw>
              </a:effectLst>
              <a:latin typeface="Trebuchet MS" charset="0"/>
            </a:endParaRPr>
          </a:p>
          <a:p>
            <a:pPr>
              <a:lnSpc>
                <a:spcPct val="80000"/>
              </a:lnSpc>
            </a:pPr>
            <a:r>
              <a:rPr lang="it-IT"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</a:rPr>
              <a:t>Vincolo: n</a:t>
            </a:r>
            <a:r>
              <a:rPr lang="en-GB"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</a:rPr>
              <a:t>ecessit</a:t>
            </a:r>
            <a:r>
              <a:rPr lang="it-IT"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</a:rPr>
              <a:t>à</a:t>
            </a:r>
            <a:r>
              <a:rPr lang="en-GB"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</a:rPr>
              <a:t> di conoscere </a:t>
            </a:r>
            <a:r>
              <a:rPr lang="it-IT"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</a:rPr>
              <a:t>in </a:t>
            </a:r>
            <a:r>
              <a:rPr lang="en-GB"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</a:rPr>
              <a:t>dettagli</a:t>
            </a:r>
            <a:r>
              <a:rPr lang="it-IT"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</a:rPr>
              <a:t>o</a:t>
            </a:r>
            <a:r>
              <a:rPr lang="en-GB"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</a:rPr>
              <a:t> le caratteristiche della</a:t>
            </a:r>
            <a:r>
              <a:rPr lang="it-IT"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</a:rPr>
              <a:t> </a:t>
            </a:r>
            <a:r>
              <a:rPr lang="en-GB"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</a:rPr>
              <a:t>macchina (registri, dimension</a:t>
            </a:r>
            <a:r>
              <a:rPr lang="it-IT"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</a:rPr>
              <a:t>e dei</a:t>
            </a:r>
            <a:r>
              <a:rPr lang="en-GB"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</a:rPr>
              <a:t> dati, set di istruzioni)</a:t>
            </a:r>
          </a:p>
          <a:p>
            <a:pPr>
              <a:lnSpc>
                <a:spcPct val="80000"/>
              </a:lnSpc>
            </a:pPr>
            <a:endParaRPr lang="it-IT">
              <a:effectLst>
                <a:outerShdw blurRad="38100" dist="38100" dir="2700000" algn="tl">
                  <a:srgbClr val="DDDDDD"/>
                </a:outerShdw>
              </a:effectLst>
              <a:latin typeface="Trebuchet MS" charset="0"/>
            </a:endParaRPr>
          </a:p>
          <a:p>
            <a:pPr>
              <a:lnSpc>
                <a:spcPct val="80000"/>
              </a:lnSpc>
            </a:pPr>
            <a:r>
              <a:rPr lang="it-IT"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</a:rPr>
              <a:t>Anche s</a:t>
            </a:r>
            <a:r>
              <a:rPr lang="en-GB"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</a:rPr>
              <a:t>emplici algoritmi implicano la specifica di molte istruzioni</a:t>
            </a: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Lezione 0 - Introduzione al corso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74E5F-748A-4D61-9AB9-41121A53120B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2376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ea typeface="+mj-ea"/>
              </a:rPr>
              <a:t>I linguaggi </a:t>
            </a:r>
            <a:r>
              <a:rPr lang="it-IT">
                <a:ea typeface="+mj-ea"/>
              </a:rPr>
              <a:t>di alto livello</a:t>
            </a:r>
            <a:endParaRPr lang="en-GB">
              <a:ea typeface="+mj-ea"/>
            </a:endParaRPr>
          </a:p>
        </p:txBody>
      </p:sp>
      <p:sp>
        <p:nvSpPr>
          <p:cNvPr id="1021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</a:rPr>
              <a:t>Sono i linguaggi di terza generazione. Le istruzioni esprimono una</a:t>
            </a:r>
            <a:r>
              <a:rPr lang="it-IT"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</a:rPr>
              <a:t> </a:t>
            </a:r>
            <a:r>
              <a:rPr lang="en-GB"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</a:rPr>
              <a:t>serie di azioni. Il programma prima di essere eseguito deve</a:t>
            </a:r>
            <a:r>
              <a:rPr lang="it-IT"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</a:rPr>
              <a:t> </a:t>
            </a:r>
            <a:r>
              <a:rPr lang="en-GB"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</a:rPr>
              <a:t>essere tradotto in linguaggio macchina (traduttore)</a:t>
            </a:r>
          </a:p>
          <a:p>
            <a:endParaRPr lang="it-IT">
              <a:effectLst>
                <a:outerShdw blurRad="38100" dist="38100" dir="2700000" algn="tl">
                  <a:srgbClr val="DDDDDD"/>
                </a:outerShdw>
              </a:effectLst>
              <a:latin typeface="Trebuchet MS" charset="0"/>
            </a:endParaRPr>
          </a:p>
          <a:p>
            <a:r>
              <a:rPr lang="en-GB"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</a:rPr>
              <a:t>Il programmatore pu</a:t>
            </a:r>
            <a:r>
              <a:rPr lang="it-IT"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</a:rPr>
              <a:t>ò</a:t>
            </a:r>
            <a:r>
              <a:rPr lang="en-GB"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</a:rPr>
              <a:t> astrarre dai dettagli legati all’architettura</a:t>
            </a:r>
            <a:r>
              <a:rPr lang="it-IT"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</a:rPr>
              <a:t> </a:t>
            </a:r>
            <a:r>
              <a:rPr lang="en-GB"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</a:rPr>
              <a:t>ed esprimere i propri algoritmi in modo simbolico</a:t>
            </a:r>
          </a:p>
          <a:p>
            <a:endParaRPr lang="en-GB">
              <a:effectLst>
                <a:outerShdw blurRad="38100" dist="38100" dir="2700000" algn="tl">
                  <a:srgbClr val="DDDDDD"/>
                </a:outerShdw>
              </a:effectLst>
              <a:latin typeface="Trebuchet MS" charset="0"/>
            </a:endParaRPr>
          </a:p>
          <a:p>
            <a:r>
              <a:rPr lang="en-GB"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</a:rPr>
              <a:t>Sono indipendenti dalla macchina (astrazione)</a:t>
            </a: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Lezione 0 - Introduzione al corso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74E5F-748A-4D61-9AB9-41121A53120B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1096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sz="4000"/>
              <a:t>Linguaggi di II/III generazione</a:t>
            </a:r>
            <a:endParaRPr lang="en-GB" sz="4000"/>
          </a:p>
        </p:txBody>
      </p:sp>
      <p:grpSp>
        <p:nvGrpSpPr>
          <p:cNvPr id="26627" name="Group 3"/>
          <p:cNvGrpSpPr>
            <a:grpSpLocks/>
          </p:cNvGrpSpPr>
          <p:nvPr/>
        </p:nvGrpSpPr>
        <p:grpSpPr bwMode="auto">
          <a:xfrm>
            <a:off x="6715126" y="1911350"/>
            <a:ext cx="3590925" cy="4298950"/>
            <a:chOff x="3360" y="1204"/>
            <a:chExt cx="2088" cy="2708"/>
          </a:xfrm>
        </p:grpSpPr>
        <p:sp>
          <p:nvSpPr>
            <p:cNvPr id="26633" name="Text Box 4"/>
            <p:cNvSpPr txBox="1">
              <a:spLocks noChangeArrowheads="1"/>
            </p:cNvSpPr>
            <p:nvPr/>
          </p:nvSpPr>
          <p:spPr bwMode="auto">
            <a:xfrm>
              <a:off x="3360" y="1204"/>
              <a:ext cx="2088" cy="7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b="1">
                  <a:solidFill>
                    <a:schemeClr val="tx2"/>
                  </a:solidFill>
                  <a:latin typeface="Trebuchet MS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2"/>
                  </a:solidFill>
                  <a:latin typeface="Trebuchet MS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2"/>
                  </a:solidFill>
                  <a:latin typeface="Trebuchet MS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2"/>
                  </a:solidFill>
                  <a:latin typeface="Trebuchet MS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2"/>
                  </a:solidFill>
                  <a:latin typeface="Trebuchet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Trebuchet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Trebuchet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Trebuchet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Trebuchet MS" charset="0"/>
                  <a:ea typeface="ＭＳ Ｐゴシック" charset="0"/>
                </a:defRPr>
              </a:lvl9pPr>
            </a:lstStyle>
            <a:p>
              <a:pPr>
                <a:spcBef>
                  <a:spcPts val="1200"/>
                </a:spcBef>
                <a:spcAft>
                  <a:spcPts val="600"/>
                </a:spcAft>
              </a:pPr>
              <a:r>
                <a:rPr lang="en-US" sz="2000">
                  <a:solidFill>
                    <a:schemeClr val="tx1"/>
                  </a:solidFill>
                </a:rPr>
                <a:t>Programma in linguaggio procedurale</a:t>
              </a:r>
              <a:br>
                <a:rPr lang="en-US" sz="2000">
                  <a:solidFill>
                    <a:schemeClr val="tx1"/>
                  </a:solidFill>
                </a:rPr>
              </a:br>
              <a:r>
                <a:rPr lang="en-US" sz="2000">
                  <a:solidFill>
                    <a:schemeClr val="tx1"/>
                  </a:solidFill>
                </a:rPr>
                <a:t>(Codice sorgente)</a:t>
              </a:r>
            </a:p>
          </p:txBody>
        </p:sp>
        <p:sp>
          <p:nvSpPr>
            <p:cNvPr id="26634" name="Text Box 5"/>
            <p:cNvSpPr txBox="1">
              <a:spLocks noChangeArrowheads="1"/>
            </p:cNvSpPr>
            <p:nvPr/>
          </p:nvSpPr>
          <p:spPr bwMode="auto">
            <a:xfrm>
              <a:off x="3360" y="3120"/>
              <a:ext cx="2088" cy="7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b="1">
                  <a:solidFill>
                    <a:schemeClr val="tx2"/>
                  </a:solidFill>
                  <a:latin typeface="Trebuchet MS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2"/>
                  </a:solidFill>
                  <a:latin typeface="Trebuchet MS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2"/>
                  </a:solidFill>
                  <a:latin typeface="Trebuchet MS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2"/>
                  </a:solidFill>
                  <a:latin typeface="Trebuchet MS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2"/>
                  </a:solidFill>
                  <a:latin typeface="Trebuchet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Trebuchet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Trebuchet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Trebuchet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Trebuchet MS" charset="0"/>
                  <a:ea typeface="ＭＳ Ｐゴシック" charset="0"/>
                </a:defRPr>
              </a:lvl9pPr>
            </a:lstStyle>
            <a:p>
              <a:pPr>
                <a:spcBef>
                  <a:spcPts val="1200"/>
                </a:spcBef>
                <a:spcAft>
                  <a:spcPts val="600"/>
                </a:spcAft>
              </a:pPr>
              <a:r>
                <a:rPr lang="en-US" sz="2000">
                  <a:solidFill>
                    <a:schemeClr val="tx1"/>
                  </a:solidFill>
                </a:rPr>
                <a:t>Programma in linguaggio macchina</a:t>
              </a:r>
              <a:br>
                <a:rPr lang="en-US" sz="2000">
                  <a:solidFill>
                    <a:schemeClr val="tx1"/>
                  </a:solidFill>
                </a:rPr>
              </a:br>
              <a:r>
                <a:rPr lang="en-US" sz="2000">
                  <a:solidFill>
                    <a:schemeClr val="tx1"/>
                  </a:solidFill>
                </a:rPr>
                <a:t>(Codice oggetto)</a:t>
              </a:r>
            </a:p>
          </p:txBody>
        </p:sp>
        <p:sp>
          <p:nvSpPr>
            <p:cNvPr id="26635" name="Line 6"/>
            <p:cNvSpPr>
              <a:spLocks noChangeShapeType="1"/>
            </p:cNvSpPr>
            <p:nvPr/>
          </p:nvSpPr>
          <p:spPr bwMode="auto">
            <a:xfrm>
              <a:off x="4416" y="1968"/>
              <a:ext cx="0" cy="115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636" name="Text Box 7"/>
            <p:cNvSpPr txBox="1">
              <a:spLocks noChangeArrowheads="1"/>
            </p:cNvSpPr>
            <p:nvPr/>
          </p:nvSpPr>
          <p:spPr bwMode="auto">
            <a:xfrm flipV="1">
              <a:off x="4080" y="1895"/>
              <a:ext cx="288" cy="1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/>
            <a:lstStyle>
              <a:lvl1pPr>
                <a:defRPr b="1">
                  <a:solidFill>
                    <a:schemeClr val="tx2"/>
                  </a:solidFill>
                  <a:latin typeface="Trebuchet MS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2"/>
                  </a:solidFill>
                  <a:latin typeface="Trebuchet MS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2"/>
                  </a:solidFill>
                  <a:latin typeface="Trebuchet MS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2"/>
                  </a:solidFill>
                  <a:latin typeface="Trebuchet MS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2"/>
                  </a:solidFill>
                  <a:latin typeface="Trebuchet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Trebuchet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Trebuchet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Trebuchet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Trebuchet MS" charset="0"/>
                  <a:ea typeface="ＭＳ Ｐゴシック" charset="0"/>
                </a:defRPr>
              </a:lvl9pPr>
            </a:lstStyle>
            <a:p>
              <a:pPr>
                <a:spcBef>
                  <a:spcPts val="1200"/>
                </a:spcBef>
                <a:spcAft>
                  <a:spcPts val="600"/>
                </a:spcAft>
              </a:pPr>
              <a:r>
                <a:rPr lang="en-US" sz="2000">
                  <a:solidFill>
                    <a:srgbClr val="0000FF"/>
                  </a:solidFill>
                </a:rPr>
                <a:t>Traduttore</a:t>
              </a:r>
            </a:p>
          </p:txBody>
        </p:sp>
      </p:grpSp>
      <p:grpSp>
        <p:nvGrpSpPr>
          <p:cNvPr id="26628" name="Group 8"/>
          <p:cNvGrpSpPr>
            <a:grpSpLocks/>
          </p:cNvGrpSpPr>
          <p:nvPr/>
        </p:nvGrpSpPr>
        <p:grpSpPr bwMode="auto">
          <a:xfrm>
            <a:off x="1844676" y="1919288"/>
            <a:ext cx="3590925" cy="4291012"/>
            <a:chOff x="384" y="1157"/>
            <a:chExt cx="2088" cy="2703"/>
          </a:xfrm>
        </p:grpSpPr>
        <p:sp>
          <p:nvSpPr>
            <p:cNvPr id="26629" name="Text Box 9"/>
            <p:cNvSpPr txBox="1">
              <a:spLocks noChangeArrowheads="1"/>
            </p:cNvSpPr>
            <p:nvPr/>
          </p:nvSpPr>
          <p:spPr bwMode="auto">
            <a:xfrm>
              <a:off x="384" y="1157"/>
              <a:ext cx="2088" cy="7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b="1">
                  <a:solidFill>
                    <a:schemeClr val="tx2"/>
                  </a:solidFill>
                  <a:latin typeface="Trebuchet MS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2"/>
                  </a:solidFill>
                  <a:latin typeface="Trebuchet MS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2"/>
                  </a:solidFill>
                  <a:latin typeface="Trebuchet MS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2"/>
                  </a:solidFill>
                  <a:latin typeface="Trebuchet MS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2"/>
                  </a:solidFill>
                  <a:latin typeface="Trebuchet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Trebuchet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Trebuchet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Trebuchet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Trebuchet MS" charset="0"/>
                  <a:ea typeface="ＭＳ Ｐゴシック" charset="0"/>
                </a:defRPr>
              </a:lvl9pPr>
            </a:lstStyle>
            <a:p>
              <a:pPr>
                <a:spcBef>
                  <a:spcPts val="1200"/>
                </a:spcBef>
                <a:spcAft>
                  <a:spcPts val="600"/>
                </a:spcAft>
              </a:pPr>
              <a:r>
                <a:rPr lang="en-US" sz="2000">
                  <a:solidFill>
                    <a:schemeClr val="tx1"/>
                  </a:solidFill>
                </a:rPr>
                <a:t>Programma in linguaggio assemblatore</a:t>
              </a:r>
              <a:br>
                <a:rPr lang="en-US" sz="2000">
                  <a:solidFill>
                    <a:schemeClr val="tx1"/>
                  </a:solidFill>
                </a:rPr>
              </a:br>
              <a:r>
                <a:rPr lang="en-US" sz="2000">
                  <a:solidFill>
                    <a:schemeClr val="tx1"/>
                  </a:solidFill>
                </a:rPr>
                <a:t>(Codice sorgente)</a:t>
              </a:r>
            </a:p>
          </p:txBody>
        </p:sp>
        <p:sp>
          <p:nvSpPr>
            <p:cNvPr id="26630" name="Text Box 10"/>
            <p:cNvSpPr txBox="1">
              <a:spLocks noChangeArrowheads="1"/>
            </p:cNvSpPr>
            <p:nvPr/>
          </p:nvSpPr>
          <p:spPr bwMode="auto">
            <a:xfrm>
              <a:off x="384" y="3068"/>
              <a:ext cx="2088" cy="7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b="1">
                  <a:solidFill>
                    <a:schemeClr val="tx2"/>
                  </a:solidFill>
                  <a:latin typeface="Trebuchet MS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2"/>
                  </a:solidFill>
                  <a:latin typeface="Trebuchet MS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2"/>
                  </a:solidFill>
                  <a:latin typeface="Trebuchet MS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2"/>
                  </a:solidFill>
                  <a:latin typeface="Trebuchet MS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2"/>
                  </a:solidFill>
                  <a:latin typeface="Trebuchet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Trebuchet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Trebuchet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Trebuchet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Trebuchet MS" charset="0"/>
                  <a:ea typeface="ＭＳ Ｐゴシック" charset="0"/>
                </a:defRPr>
              </a:lvl9pPr>
            </a:lstStyle>
            <a:p>
              <a:pPr>
                <a:spcBef>
                  <a:spcPts val="1200"/>
                </a:spcBef>
                <a:spcAft>
                  <a:spcPts val="600"/>
                </a:spcAft>
              </a:pPr>
              <a:r>
                <a:rPr lang="en-US" sz="2000">
                  <a:solidFill>
                    <a:schemeClr val="tx1"/>
                  </a:solidFill>
                </a:rPr>
                <a:t>Programma in linguaggio macchina</a:t>
              </a:r>
              <a:br>
                <a:rPr lang="en-US" sz="2000">
                  <a:solidFill>
                    <a:schemeClr val="tx1"/>
                  </a:solidFill>
                </a:rPr>
              </a:br>
              <a:r>
                <a:rPr lang="en-US" sz="2000">
                  <a:solidFill>
                    <a:schemeClr val="tx1"/>
                  </a:solidFill>
                </a:rPr>
                <a:t>(Codice oggetto)</a:t>
              </a:r>
            </a:p>
          </p:txBody>
        </p:sp>
        <p:sp>
          <p:nvSpPr>
            <p:cNvPr id="26631" name="Line 11"/>
            <p:cNvSpPr>
              <a:spLocks noChangeShapeType="1"/>
            </p:cNvSpPr>
            <p:nvPr/>
          </p:nvSpPr>
          <p:spPr bwMode="auto">
            <a:xfrm>
              <a:off x="1392" y="1920"/>
              <a:ext cx="0" cy="115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632" name="Text Box 12"/>
            <p:cNvSpPr txBox="1">
              <a:spLocks noChangeArrowheads="1"/>
            </p:cNvSpPr>
            <p:nvPr/>
          </p:nvSpPr>
          <p:spPr bwMode="auto">
            <a:xfrm flipV="1">
              <a:off x="1104" y="1878"/>
              <a:ext cx="288" cy="1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/>
            <a:lstStyle>
              <a:lvl1pPr>
                <a:defRPr b="1">
                  <a:solidFill>
                    <a:schemeClr val="tx2"/>
                  </a:solidFill>
                  <a:latin typeface="Trebuchet MS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2"/>
                  </a:solidFill>
                  <a:latin typeface="Trebuchet MS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2"/>
                  </a:solidFill>
                  <a:latin typeface="Trebuchet MS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2"/>
                  </a:solidFill>
                  <a:latin typeface="Trebuchet MS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2"/>
                  </a:solidFill>
                  <a:latin typeface="Trebuchet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Trebuchet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Trebuchet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Trebuchet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Trebuchet MS" charset="0"/>
                  <a:ea typeface="ＭＳ Ｐゴシック" charset="0"/>
                </a:defRPr>
              </a:lvl9pPr>
            </a:lstStyle>
            <a:p>
              <a:pPr>
                <a:spcBef>
                  <a:spcPts val="1200"/>
                </a:spcBef>
                <a:spcAft>
                  <a:spcPts val="600"/>
                </a:spcAft>
              </a:pPr>
              <a:r>
                <a:rPr lang="en-US" sz="2000">
                  <a:solidFill>
                    <a:srgbClr val="0000FF"/>
                  </a:solidFill>
                </a:rPr>
                <a:t>Assemblatore</a:t>
              </a:r>
            </a:p>
          </p:txBody>
        </p:sp>
      </p:grp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Lezione 0 - Introduzione al corso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74E5F-748A-4D61-9AB9-41121A53120B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17849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Segnaposto numero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653E73C-F26C-4D59-B66D-49CBB17894F3}" type="slidenum">
              <a:rPr lang="it-IT" altLang="it-IT"/>
              <a:pPr eaLnBrk="1" hangingPunct="1"/>
              <a:t>25</a:t>
            </a:fld>
            <a:endParaRPr lang="it-IT" altLang="it-IT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it-IT" altLang="it-IT" sz="3200" dirty="0"/>
              <a:t>Algoritmi e Programmi: Interpreti e Compilatori</a:t>
            </a:r>
          </a:p>
        </p:txBody>
      </p:sp>
      <p:sp>
        <p:nvSpPr>
          <p:cNvPr id="473091" name="Text Box 3"/>
          <p:cNvSpPr txBox="1">
            <a:spLocks noChangeArrowheads="1"/>
          </p:cNvSpPr>
          <p:nvPr/>
        </p:nvSpPr>
        <p:spPr bwMode="auto">
          <a:xfrm>
            <a:off x="397042" y="1422400"/>
            <a:ext cx="11442032" cy="4185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it-IT" altLang="it-IT" sz="2800" dirty="0">
                <a:solidFill>
                  <a:srgbClr val="936807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L’</a:t>
            </a:r>
            <a:r>
              <a:rPr lang="it-IT" altLang="it-IT" sz="2800" i="1" dirty="0">
                <a:solidFill>
                  <a:srgbClr val="936807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interprete</a:t>
            </a:r>
            <a:r>
              <a:rPr lang="it-IT" altLang="it-IT" sz="2800" dirty="0">
                <a:solidFill>
                  <a:srgbClr val="936807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it-IT" altLang="it-IT" sz="2800" dirty="0">
                <a:latin typeface="Times New Roman" panose="02020603050405020304" pitchFamily="18" charset="0"/>
                <a:cs typeface="Arial" panose="020B0604020202020204" pitchFamily="34" charset="0"/>
              </a:rPr>
              <a:t>è un programma che traduce, istruzione per istruzione, il programma sorgente. Ogni istruzione è sottomessa alla CPU appena è stata tradotta. Anche se una istruzione è contenuta 10 volte in un programma verrà tradotta ogni volta che si presenterà al traduttore.</a:t>
            </a:r>
            <a:endParaRPr lang="it-IT" alt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it-IT" altLang="it-IT" sz="2800" dirty="0">
                <a:latin typeface="Times New Roman" panose="02020603050405020304" pitchFamily="18" charset="0"/>
                <a:cs typeface="Arial" panose="020B0604020202020204" pitchFamily="34" charset="0"/>
              </a:rPr>
              <a:t>Il </a:t>
            </a:r>
            <a:r>
              <a:rPr lang="it-IT" altLang="it-IT" sz="2800" i="1" dirty="0">
                <a:solidFill>
                  <a:srgbClr val="936807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compilatore</a:t>
            </a:r>
            <a:r>
              <a:rPr lang="it-IT" altLang="it-IT" sz="2800" dirty="0">
                <a:latin typeface="Times New Roman" panose="02020603050405020304" pitchFamily="18" charset="0"/>
                <a:cs typeface="Arial" panose="020B0604020202020204" pitchFamily="34" charset="0"/>
              </a:rPr>
              <a:t>, invece, traduce tutto il programma in una sola volta e poi lo sottomette alla CPU. Se una stessa istruzione compare 10 volte, viene tradotta solo la prima volta e poi memorizzata in maniera tale che possa essere ripresa dal compilatore e inserita nelle restanti nove righe di programma</a:t>
            </a:r>
            <a:r>
              <a:rPr lang="it-IT" alt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Lezione 0 - Introduzione al corso</a:t>
            </a:r>
          </a:p>
        </p:txBody>
      </p:sp>
    </p:spTree>
    <p:extLst>
      <p:ext uri="{BB962C8B-B14F-4D97-AF65-F5344CB8AC3E}">
        <p14:creationId xmlns:p14="http://schemas.microsoft.com/office/powerpoint/2010/main" val="234521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3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3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D85E38B-0E97-49A1-98BC-05DC0BA806EF}" type="slidenum">
              <a:rPr lang="it-IT" altLang="it-IT"/>
              <a:pPr eaLnBrk="1" hangingPunct="1"/>
              <a:t>26</a:t>
            </a:fld>
            <a:endParaRPr lang="it-IT" altLang="it-IT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Linguaggi di Programmazione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it-IT" altLang="it-IT" sz="3200" dirty="0"/>
              <a:t>Al 2008 erano censiti circa 2500 Linguaggi di Programmazione (LP) più o meno noti e diffusi</a:t>
            </a:r>
          </a:p>
          <a:p>
            <a:pPr eaLnBrk="1" hangingPunct="1"/>
            <a:r>
              <a:rPr lang="it-IT" altLang="it-IT" sz="3200" dirty="0"/>
              <a:t>I LP sono normalmente classificati in tre grandi famiglie basate sul concetto di istruzione, i linguaggi </a:t>
            </a:r>
            <a:r>
              <a:rPr lang="it-IT" altLang="it-IT" sz="3200" b="1" dirty="0"/>
              <a:t>imperativi</a:t>
            </a:r>
            <a:r>
              <a:rPr lang="it-IT" altLang="it-IT" sz="3200" dirty="0"/>
              <a:t>, quelli </a:t>
            </a:r>
            <a:r>
              <a:rPr lang="it-IT" altLang="it-IT" sz="3200" b="1" dirty="0"/>
              <a:t>funzionali</a:t>
            </a:r>
            <a:r>
              <a:rPr lang="it-IT" altLang="it-IT" sz="3200" dirty="0"/>
              <a:t> e quelli </a:t>
            </a:r>
            <a:r>
              <a:rPr lang="it-IT" altLang="it-IT" sz="3200" b="1" dirty="0"/>
              <a:t>logici</a:t>
            </a:r>
            <a:r>
              <a:rPr lang="it-IT" altLang="it-IT" sz="3200" dirty="0"/>
              <a:t>; </a:t>
            </a: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Lezione 0 - Introduzione al corso</a:t>
            </a:r>
          </a:p>
        </p:txBody>
      </p:sp>
    </p:spTree>
    <p:extLst>
      <p:ext uri="{BB962C8B-B14F-4D97-AF65-F5344CB8AC3E}">
        <p14:creationId xmlns:p14="http://schemas.microsoft.com/office/powerpoint/2010/main" val="19643194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4C3D927-395A-49BA-95AA-9B83D5FFEC45}" type="slidenum">
              <a:rPr lang="it-IT" altLang="it-IT"/>
              <a:pPr eaLnBrk="1" hangingPunct="1"/>
              <a:t>27</a:t>
            </a:fld>
            <a:endParaRPr lang="it-IT" altLang="it-IT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Linguaggi di Programmazione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it-IT" altLang="it-IT" dirty="0"/>
              <a:t>Nei </a:t>
            </a:r>
            <a:r>
              <a:rPr lang="it-IT" altLang="it-IT" dirty="0">
                <a:solidFill>
                  <a:srgbClr val="CC3300"/>
                </a:solidFill>
              </a:rPr>
              <a:t>linguaggi imperativi</a:t>
            </a:r>
            <a:r>
              <a:rPr lang="it-IT" altLang="it-IT" dirty="0"/>
              <a:t> l'istruzione è un comando esplicito, che opera su una o più variabili oppure sullo stato interno della macchina, e le istruzioni vengono eseguite in un ordine prestabilito.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it-IT" altLang="it-IT" dirty="0"/>
          </a:p>
          <a:p>
            <a:pPr eaLnBrk="1" hangingPunct="1">
              <a:lnSpc>
                <a:spcPct val="80000"/>
              </a:lnSpc>
            </a:pPr>
            <a:r>
              <a:rPr lang="it-IT" altLang="it-IT" dirty="0"/>
              <a:t>Scrivere un programma in un linguaggio imperativo significa essenzialmente occuparsi di cosa la macchina deve fare per ottenere il risultato che si vuole, e il programmatore è impegnato nel mettere a punto gli algoritmi necessari a manipolare i dati.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it-IT" altLang="it-IT" dirty="0"/>
          </a:p>
          <a:p>
            <a:pPr eaLnBrk="1" hangingPunct="1">
              <a:lnSpc>
                <a:spcPct val="80000"/>
              </a:lnSpc>
            </a:pPr>
            <a:r>
              <a:rPr lang="it-IT" altLang="it-IT" dirty="0"/>
              <a:t>Esempi: </a:t>
            </a:r>
            <a:r>
              <a:rPr lang="it-IT" altLang="it-IT" sz="2400" dirty="0">
                <a:hlinkClick r:id="rId3" tooltip="Ada (linguaggio)"/>
              </a:rPr>
              <a:t>Ada</a:t>
            </a:r>
            <a:r>
              <a:rPr lang="it-IT" altLang="it-IT" sz="2400" dirty="0"/>
              <a:t>,  </a:t>
            </a:r>
            <a:r>
              <a:rPr lang="it-IT" altLang="it-IT" sz="2400" dirty="0">
                <a:hlinkClick r:id="rId4" tooltip="C (linguaggio)"/>
              </a:rPr>
              <a:t>C</a:t>
            </a:r>
            <a:r>
              <a:rPr lang="it-IT" altLang="it-IT" sz="2400" dirty="0"/>
              <a:t> ,  </a:t>
            </a:r>
            <a:r>
              <a:rPr lang="it-IT" altLang="it-IT" sz="2400" dirty="0">
                <a:hlinkClick r:id="rId5" tooltip="Modula-2"/>
              </a:rPr>
              <a:t>Modula-2</a:t>
            </a:r>
            <a:r>
              <a:rPr lang="it-IT" altLang="it-IT" sz="2400" dirty="0"/>
              <a:t>,  </a:t>
            </a:r>
            <a:r>
              <a:rPr lang="it-IT" altLang="it-IT" sz="2400" dirty="0">
                <a:hlinkClick r:id="rId6" tooltip="Oberon (linguaggio)"/>
              </a:rPr>
              <a:t>Oberon</a:t>
            </a:r>
            <a:r>
              <a:rPr lang="it-IT" altLang="it-IT" sz="2400" dirty="0"/>
              <a:t>,  </a:t>
            </a:r>
            <a:r>
              <a:rPr lang="it-IT" altLang="it-IT" sz="2400" dirty="0">
                <a:hlinkClick r:id="rId7" tooltip="Pascal (linguaggio)"/>
              </a:rPr>
              <a:t>Pascal</a:t>
            </a:r>
            <a:r>
              <a:rPr lang="it-IT" altLang="it-IT" sz="2400" dirty="0"/>
              <a:t> </a:t>
            </a:r>
            <a:r>
              <a:rPr lang="it-IT" altLang="it-IT" sz="2400"/>
              <a:t>, </a:t>
            </a:r>
            <a:r>
              <a:rPr lang="it-IT" altLang="it-IT" sz="2400" u="sng">
                <a:solidFill>
                  <a:srgbClr val="0070C0"/>
                </a:solidFill>
              </a:rPr>
              <a:t>Java</a:t>
            </a:r>
            <a:endParaRPr lang="it-IT" altLang="it-IT" sz="2400" u="sng" dirty="0">
              <a:solidFill>
                <a:srgbClr val="0070C0"/>
              </a:solidFill>
            </a:endParaRP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Lezione 0 - Introduzione al corso</a:t>
            </a:r>
          </a:p>
        </p:txBody>
      </p:sp>
    </p:spTree>
    <p:extLst>
      <p:ext uri="{BB962C8B-B14F-4D97-AF65-F5344CB8AC3E}">
        <p14:creationId xmlns:p14="http://schemas.microsoft.com/office/powerpoint/2010/main" val="33986664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D0FFC8B-6AC8-4D90-986D-267764CB6C05}" type="slidenum">
              <a:rPr lang="it-IT" altLang="it-IT"/>
              <a:pPr eaLnBrk="1" hangingPunct="1"/>
              <a:t>28</a:t>
            </a:fld>
            <a:endParaRPr lang="it-IT" altLang="it-IT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11297653" cy="507365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it-IT" altLang="it-IT" dirty="0"/>
              <a:t> </a:t>
            </a:r>
            <a:r>
              <a:rPr lang="it-IT" altLang="it-IT" b="1" dirty="0"/>
              <a:t>Problema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dirty="0"/>
              <a:t>	– Un college ha una lista di risultati di test (1 = promosso, 2 = bocciato) per 10 studenti. Scrivere un programma che analizza i risultati. Se più di 8 studenti sono stati promossi, visualizzare “Aumentare le tasse”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it-IT" altLang="it-IT" dirty="0"/>
          </a:p>
          <a:p>
            <a:pPr eaLnBrk="1" hangingPunct="1">
              <a:lnSpc>
                <a:spcPct val="80000"/>
              </a:lnSpc>
            </a:pPr>
            <a:r>
              <a:rPr lang="it-IT" altLang="it-IT" dirty="0"/>
              <a:t> </a:t>
            </a:r>
            <a:r>
              <a:rPr lang="it-IT" altLang="it-IT" b="1" dirty="0"/>
              <a:t>Nota che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dirty="0"/>
              <a:t>	– Il programma deve elaborare 10 risultati di test</a:t>
            </a:r>
          </a:p>
          <a:p>
            <a:pPr lvl="2" eaLnBrk="1" hangingPunct="1">
              <a:lnSpc>
                <a:spcPct val="80000"/>
              </a:lnSpc>
            </a:pPr>
            <a:r>
              <a:rPr lang="it-IT" altLang="it-IT" dirty="0"/>
              <a:t>Sarà usato un ciclo controllato da un contatore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dirty="0"/>
              <a:t>	– Due contatori possono essere usati</a:t>
            </a:r>
          </a:p>
          <a:p>
            <a:pPr lvl="2" eaLnBrk="1" hangingPunct="1">
              <a:lnSpc>
                <a:spcPct val="80000"/>
              </a:lnSpc>
            </a:pPr>
            <a:r>
              <a:rPr lang="it-IT" altLang="it-IT" dirty="0"/>
              <a:t>Uno per il numero di promossi, uno per il numero di bocciati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dirty="0"/>
              <a:t>	– Ogni risultato di test è un numero (1 o 2)</a:t>
            </a:r>
          </a:p>
          <a:p>
            <a:pPr lvl="2" eaLnBrk="1" hangingPunct="1">
              <a:lnSpc>
                <a:spcPct val="80000"/>
              </a:lnSpc>
            </a:pPr>
            <a:r>
              <a:rPr lang="it-IT" altLang="it-IT" dirty="0"/>
              <a:t>Se il numero non è un 1, assumiamo che è un 2</a:t>
            </a:r>
          </a:p>
          <a:p>
            <a:pPr eaLnBrk="1" hangingPunct="1">
              <a:lnSpc>
                <a:spcPct val="80000"/>
              </a:lnSpc>
            </a:pPr>
            <a:endParaRPr lang="it-IT" altLang="it-IT" dirty="0"/>
          </a:p>
        </p:txBody>
      </p:sp>
      <p:sp>
        <p:nvSpPr>
          <p:cNvPr id="19461" name="Rectangle 3"/>
          <p:cNvSpPr>
            <a:spLocks noChangeArrowheads="1"/>
          </p:cNvSpPr>
          <p:nvPr/>
        </p:nvSpPr>
        <p:spPr bwMode="auto">
          <a:xfrm>
            <a:off x="2208213" y="188913"/>
            <a:ext cx="8229600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t-IT" altLang="it-IT" sz="4000" dirty="0">
                <a:solidFill>
                  <a:schemeClr val="tx2"/>
                </a:solidFill>
              </a:rPr>
              <a:t>Esempio</a:t>
            </a: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Lezione 0 - Introduzione al corso</a:t>
            </a:r>
          </a:p>
        </p:txBody>
      </p:sp>
    </p:spTree>
    <p:extLst>
      <p:ext uri="{BB962C8B-B14F-4D97-AF65-F5344CB8AC3E}">
        <p14:creationId xmlns:p14="http://schemas.microsoft.com/office/powerpoint/2010/main" val="14276470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A509136-7D80-46CA-A310-B26A8694D8B8}" type="slidenum">
              <a:rPr lang="it-IT" altLang="it-IT"/>
              <a:pPr eaLnBrk="1" hangingPunct="1"/>
              <a:t>29</a:t>
            </a:fld>
            <a:endParaRPr lang="it-IT" altLang="it-IT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5011" y="1196975"/>
            <a:ext cx="11297652" cy="4929188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it-IT" altLang="it-IT" dirty="0"/>
              <a:t>•	Descrizione ad alto livello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it-IT" altLang="it-IT" i="1" dirty="0"/>
              <a:t>Analizzare i risultati dell’esame e decidere se debbano essere aumentate le tasse scolastiche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it-IT" altLang="it-IT" dirty="0"/>
              <a:t>•	Primo raffinamento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it-IT" altLang="it-IT" i="1" dirty="0"/>
              <a:t>Prendere in input 10  valutazioni della prova e contare le promozioni e le bocciature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it-IT" altLang="it-IT" i="1" dirty="0"/>
              <a:t>Visualizzare un sommario dei risultati dell’esame e decidere se le tasse scolastiche debbano essere aumentate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it-IT" altLang="it-IT" dirty="0"/>
              <a:t>•	Raffinare: </a:t>
            </a:r>
            <a:r>
              <a:rPr lang="it-IT" altLang="it-IT" i="1" dirty="0"/>
              <a:t>Inizializzare le variabili</a:t>
            </a:r>
            <a:endParaRPr lang="it-IT" altLang="it-IT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it-IT" altLang="it-IT" i="1" dirty="0"/>
              <a:t>Inizializzare le promozioni a zero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it-IT" altLang="it-IT" i="1" dirty="0"/>
              <a:t>Inizializzare le bocciature a zero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it-IT" altLang="it-IT" i="1" dirty="0"/>
              <a:t>Inizializzare gli studenti a uno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it-IT" altLang="it-IT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it-IT" altLang="it-IT" dirty="0"/>
          </a:p>
          <a:p>
            <a:pPr eaLnBrk="1" hangingPunct="1">
              <a:lnSpc>
                <a:spcPct val="90000"/>
              </a:lnSpc>
            </a:pPr>
            <a:endParaRPr lang="it-IT" altLang="it-IT" sz="1600" dirty="0"/>
          </a:p>
        </p:txBody>
      </p:sp>
      <p:sp>
        <p:nvSpPr>
          <p:cNvPr id="20485" name="Rectangle 3"/>
          <p:cNvSpPr>
            <a:spLocks noChangeArrowheads="1"/>
          </p:cNvSpPr>
          <p:nvPr/>
        </p:nvSpPr>
        <p:spPr bwMode="auto">
          <a:xfrm>
            <a:off x="2208213" y="188913"/>
            <a:ext cx="8229600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t-IT" altLang="it-IT" sz="4000" dirty="0">
                <a:solidFill>
                  <a:schemeClr val="tx2"/>
                </a:solidFill>
              </a:rPr>
              <a:t>Esempio</a:t>
            </a: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Lezione 0 - Introduzione al corso</a:t>
            </a:r>
          </a:p>
        </p:txBody>
      </p:sp>
    </p:spTree>
    <p:extLst>
      <p:ext uri="{BB962C8B-B14F-4D97-AF65-F5344CB8AC3E}">
        <p14:creationId xmlns:p14="http://schemas.microsoft.com/office/powerpoint/2010/main" val="3579070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6B340B9-4F6A-498C-AAB9-9BEC152325E5}" type="slidenum">
              <a:rPr lang="it-IT" altLang="it-IT"/>
              <a:pPr eaLnBrk="1" hangingPunct="1"/>
              <a:t>3</a:t>
            </a:fld>
            <a:endParaRPr lang="it-IT" altLang="it-IT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09074" y="1341438"/>
            <a:ext cx="11526252" cy="4890920"/>
          </a:xfrm>
        </p:spPr>
        <p:txBody>
          <a:bodyPr>
            <a:noAutofit/>
          </a:bodyPr>
          <a:lstStyle/>
          <a:p>
            <a:pPr eaLnBrk="1" hangingPunct="1"/>
            <a:r>
              <a:rPr lang="it-IT" altLang="it-IT" dirty="0"/>
              <a:t>Introduzione alla programmazione procedurale e strutturata</a:t>
            </a:r>
          </a:p>
          <a:p>
            <a:pPr lvl="1"/>
            <a:r>
              <a:rPr lang="it-IT" altLang="it-IT" dirty="0"/>
              <a:t>risolvere semplici problemi applicando i principi della programmazione procedurale, attraverso l’analisi del problema, la definizione delle specifiche, la progettazione dell’algoritmo mediante una strategia top-down (o di </a:t>
            </a:r>
            <a:r>
              <a:rPr lang="it-IT" altLang="it-IT" dirty="0" err="1"/>
              <a:t>step-wise</a:t>
            </a:r>
            <a:r>
              <a:rPr lang="it-IT" altLang="it-IT" dirty="0"/>
              <a:t> </a:t>
            </a:r>
            <a:r>
              <a:rPr lang="it-IT" altLang="it-IT" dirty="0" err="1"/>
              <a:t>refinement</a:t>
            </a:r>
            <a:r>
              <a:rPr lang="it-IT" altLang="it-IT" dirty="0"/>
              <a:t>) e la decomposizione funzionale del problema in </a:t>
            </a:r>
            <a:r>
              <a:rPr lang="it-IT" altLang="it-IT" dirty="0" err="1"/>
              <a:t>sottoproblemi</a:t>
            </a:r>
            <a:endParaRPr lang="it-IT" altLang="it-IT" sz="1100" dirty="0"/>
          </a:p>
          <a:p>
            <a:pPr eaLnBrk="1" hangingPunct="1"/>
            <a:r>
              <a:rPr lang="it-IT" altLang="it-IT" dirty="0"/>
              <a:t>Il Linguaggio C e le sue Librerie (Arte e Scienza della Programmazione)</a:t>
            </a:r>
          </a:p>
          <a:p>
            <a:pPr lvl="1"/>
            <a:r>
              <a:rPr lang="it-IT" altLang="it-IT" dirty="0"/>
              <a:t>implementare e codificare programmi in linguaggio di programmazione C</a:t>
            </a:r>
            <a:br>
              <a:rPr lang="it-IT" altLang="it-IT" dirty="0"/>
            </a:br>
            <a:endParaRPr lang="it-IT" altLang="it-IT" sz="1100" dirty="0"/>
          </a:p>
          <a:p>
            <a:pPr eaLnBrk="1" hangingPunct="1"/>
            <a:r>
              <a:rPr lang="it-IT" altLang="it-IT" dirty="0"/>
              <a:t>Obiettivi</a:t>
            </a:r>
          </a:p>
          <a:p>
            <a:pPr lvl="1" eaLnBrk="1" hangingPunct="1"/>
            <a:r>
              <a:rPr lang="it-IT" altLang="it-IT" dirty="0"/>
              <a:t>progettazione e sviluppo di programmi implementati in linguaggio C </a:t>
            </a:r>
          </a:p>
          <a:p>
            <a:pPr lvl="1" eaLnBrk="1" hangingPunct="1"/>
            <a:r>
              <a:rPr lang="it-IT" altLang="it-IT" dirty="0"/>
              <a:t>creazione di applicazioni SW di piccola taglia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title"/>
          </p:nvPr>
        </p:nvSpPr>
        <p:spPr>
          <a:xfrm>
            <a:off x="2063750" y="188913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it-IT" sz="4000">
                <a:effectLst>
                  <a:outerShdw blurRad="38100" dist="38100" dir="2700000" algn="tl">
                    <a:srgbClr val="C0C0C0"/>
                  </a:outerShdw>
                </a:effectLst>
              </a:rPr>
              <a:t>Contenuti del Corso</a:t>
            </a: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Lezione 0 - Introduzione al corso</a:t>
            </a:r>
          </a:p>
        </p:txBody>
      </p:sp>
    </p:spTree>
    <p:extLst>
      <p:ext uri="{BB962C8B-B14F-4D97-AF65-F5344CB8AC3E}">
        <p14:creationId xmlns:p14="http://schemas.microsoft.com/office/powerpoint/2010/main" val="5571797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D62127C-4F0A-4065-81FE-F80A9172D192}" type="slidenum">
              <a:rPr lang="it-IT" altLang="it-IT"/>
              <a:pPr eaLnBrk="1" hangingPunct="1"/>
              <a:t>30</a:t>
            </a:fld>
            <a:endParaRPr lang="it-IT" altLang="it-IT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76726" y="1196975"/>
            <a:ext cx="11261558" cy="4929188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dirty="0"/>
              <a:t>•	Raffinare: </a:t>
            </a:r>
            <a:r>
              <a:rPr lang="it-IT" altLang="it-IT" i="1" dirty="0"/>
              <a:t>Prendere in input 10 valutazioni della prova e contare le promozioni e le bocciature</a:t>
            </a:r>
            <a:endParaRPr lang="it-IT" altLang="it-IT" dirty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it-IT" altLang="it-IT" i="1" dirty="0" err="1"/>
              <a:t>Finchè</a:t>
            </a:r>
            <a:r>
              <a:rPr lang="it-IT" altLang="it-IT" i="1" dirty="0"/>
              <a:t> il contatore degli studenti è inferiore o uguale a dieci prendere in input il prossimo risultato d’esame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it-IT" altLang="it-IT" i="1" dirty="0"/>
              <a:t>Se lo studente è stato promosso 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it-IT" altLang="it-IT" i="1" dirty="0"/>
              <a:t>	Aggiungere uno ai promossi 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it-IT" altLang="it-IT" i="1" dirty="0"/>
              <a:t>altrimenti 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it-IT" altLang="it-IT" i="1" dirty="0"/>
              <a:t>	Aggiungere uno ai bocciati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it-IT" altLang="it-IT" i="1" dirty="0"/>
              <a:t>Aggiungere uno al contatore degli studenti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it-IT" altLang="it-IT" i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dirty="0"/>
              <a:t>•	Raffinare: </a:t>
            </a:r>
            <a:r>
              <a:rPr lang="it-IT" altLang="it-IT" i="1" dirty="0"/>
              <a:t>Visualizzare un sommario dei risultati dell’esame e decidere se le tasse scolastiche debbano essere aumentate</a:t>
            </a:r>
            <a:endParaRPr lang="it-IT" altLang="it-IT" dirty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it-IT" altLang="it-IT" i="1" dirty="0"/>
              <a:t>Visualizzare il numero delle promozioni Visualizzare il numero delle bocciature 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it-IT" altLang="it-IT" i="1" dirty="0"/>
              <a:t>Se più di otto studenti sono stati promossi Visualizzare il messaggio “aumentare le tasse</a:t>
            </a:r>
            <a:endParaRPr lang="it-IT" altLang="it-IT" sz="1050" dirty="0"/>
          </a:p>
        </p:txBody>
      </p:sp>
      <p:sp>
        <p:nvSpPr>
          <p:cNvPr id="21509" name="Rectangle 3"/>
          <p:cNvSpPr>
            <a:spLocks noChangeArrowheads="1"/>
          </p:cNvSpPr>
          <p:nvPr/>
        </p:nvSpPr>
        <p:spPr bwMode="auto">
          <a:xfrm>
            <a:off x="2063750" y="188913"/>
            <a:ext cx="8229600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t-IT" altLang="it-IT" sz="4000" dirty="0">
                <a:solidFill>
                  <a:schemeClr val="tx2"/>
                </a:solidFill>
              </a:rPr>
              <a:t>Esempio</a:t>
            </a: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Lezione 0 - Introduzione al corso</a:t>
            </a:r>
          </a:p>
        </p:txBody>
      </p:sp>
    </p:spTree>
    <p:extLst>
      <p:ext uri="{BB962C8B-B14F-4D97-AF65-F5344CB8AC3E}">
        <p14:creationId xmlns:p14="http://schemas.microsoft.com/office/powerpoint/2010/main" val="16981118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D85E38B-0E97-49A1-98BC-05DC0BA806EF}" type="slidenum">
              <a:rPr lang="it-IT" altLang="it-IT"/>
              <a:pPr eaLnBrk="1" hangingPunct="1"/>
              <a:t>31</a:t>
            </a:fld>
            <a:endParaRPr lang="it-IT" altLang="it-IT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2737758" y="1595210"/>
            <a:ext cx="6183086" cy="1325563"/>
          </a:xfrm>
        </p:spPr>
        <p:txBody>
          <a:bodyPr/>
          <a:lstStyle/>
          <a:p>
            <a:pPr eaLnBrk="1" hangingPunct="1"/>
            <a:r>
              <a:rPr lang="it-IT" altLang="it-IT" b="1" dirty="0">
                <a:solidFill>
                  <a:srgbClr val="C00000"/>
                </a:solidFill>
              </a:rPr>
              <a:t>GRAZIE PER L’ATTENZIONE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8258" y="3697967"/>
            <a:ext cx="5802086" cy="830489"/>
          </a:xfrm>
        </p:spPr>
        <p:txBody>
          <a:bodyPr>
            <a:normAutofit/>
          </a:bodyPr>
          <a:lstStyle/>
          <a:p>
            <a:pPr eaLnBrk="1" hangingPunct="1"/>
            <a:r>
              <a:rPr lang="it-IT" altLang="it-IT" sz="3200" dirty="0"/>
              <a:t>Arrivederci alla prossima lezione</a:t>
            </a: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Lezione 0 - Introduzione al corso</a:t>
            </a:r>
          </a:p>
        </p:txBody>
      </p:sp>
    </p:spTree>
    <p:extLst>
      <p:ext uri="{BB962C8B-B14F-4D97-AF65-F5344CB8AC3E}">
        <p14:creationId xmlns:p14="http://schemas.microsoft.com/office/powerpoint/2010/main" val="2414414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4A44506-0D27-43B9-8FF2-0747BB16F4B6}" type="slidenum">
              <a:rPr lang="it-IT" altLang="it-IT"/>
              <a:pPr eaLnBrk="1" hangingPunct="1"/>
              <a:t>4</a:t>
            </a:fld>
            <a:endParaRPr lang="it-IT" altLang="it-IT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18148" y="1532021"/>
            <a:ext cx="9893968" cy="4327358"/>
          </a:xfrm>
        </p:spPr>
        <p:txBody>
          <a:bodyPr>
            <a:normAutofit/>
          </a:bodyPr>
          <a:lstStyle/>
          <a:p>
            <a:pPr eaLnBrk="1" hangingPunct="1"/>
            <a:r>
              <a:rPr lang="it-IT" altLang="it-IT" sz="3200" dirty="0"/>
              <a:t>Lezioni in aula</a:t>
            </a:r>
          </a:p>
          <a:p>
            <a:pPr lvl="1" eaLnBrk="1" hangingPunct="1"/>
            <a:r>
              <a:rPr lang="it-IT" altLang="it-IT" sz="2800" dirty="0"/>
              <a:t>Principi e tecniche fondamentali della programmazione</a:t>
            </a:r>
          </a:p>
          <a:p>
            <a:pPr lvl="1" eaLnBrk="1" hangingPunct="1"/>
            <a:r>
              <a:rPr lang="it-IT" altLang="it-IT" sz="2800" dirty="0"/>
              <a:t>Aspetti formali e teorici del linguaggio C</a:t>
            </a:r>
            <a:br>
              <a:rPr lang="it-IT" altLang="it-IT" sz="2800" dirty="0"/>
            </a:br>
            <a:endParaRPr lang="it-IT" altLang="it-IT" sz="2800" dirty="0"/>
          </a:p>
          <a:p>
            <a:pPr eaLnBrk="1" hangingPunct="1"/>
            <a:r>
              <a:rPr lang="it-IT" altLang="it-IT" sz="3200" dirty="0"/>
              <a:t>Lezioni pratiche in laboratorio:</a:t>
            </a:r>
          </a:p>
          <a:p>
            <a:pPr lvl="1" eaLnBrk="1" hangingPunct="1"/>
            <a:r>
              <a:rPr lang="it-IT" altLang="it-IT" sz="2800" dirty="0"/>
              <a:t>Progettazione, Compilazioni e </a:t>
            </a:r>
            <a:r>
              <a:rPr lang="it-IT" altLang="it-IT" sz="2800" dirty="0" err="1"/>
              <a:t>Testing</a:t>
            </a:r>
            <a:r>
              <a:rPr lang="it-IT" altLang="it-IT" sz="2800" dirty="0"/>
              <a:t> di programmi scritti in Linguaggio C</a:t>
            </a:r>
          </a:p>
          <a:p>
            <a:pPr lvl="2" eaLnBrk="1" hangingPunct="1"/>
            <a:r>
              <a:rPr lang="it-IT" altLang="it-IT" sz="2400" dirty="0"/>
              <a:t>Software utilizzati:</a:t>
            </a:r>
          </a:p>
          <a:p>
            <a:pPr lvl="3" eaLnBrk="1" hangingPunct="1"/>
            <a:r>
              <a:rPr lang="it-IT" altLang="it-IT" sz="2000" dirty="0"/>
              <a:t>Sistema Operativo Linux</a:t>
            </a:r>
          </a:p>
          <a:p>
            <a:pPr lvl="3" eaLnBrk="1" hangingPunct="1"/>
            <a:r>
              <a:rPr lang="it-IT" altLang="it-IT" sz="2000" dirty="0"/>
              <a:t>Compilatore C (</a:t>
            </a:r>
            <a:r>
              <a:rPr lang="it-IT" altLang="it-IT" sz="2000" dirty="0" err="1"/>
              <a:t>gcc</a:t>
            </a:r>
            <a:r>
              <a:rPr lang="it-IT" altLang="it-IT" sz="2000" dirty="0"/>
              <a:t> o </a:t>
            </a:r>
            <a:r>
              <a:rPr lang="it-IT" altLang="it-IT" sz="2000" dirty="0" err="1"/>
              <a:t>gccx</a:t>
            </a:r>
            <a:r>
              <a:rPr lang="it-IT" altLang="it-IT" sz="2000" dirty="0"/>
              <a:t>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xfrm>
            <a:off x="1992313" y="188913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it-IT" sz="4000">
                <a:effectLst>
                  <a:outerShdw blurRad="38100" dist="38100" dir="2700000" algn="tl">
                    <a:srgbClr val="C0C0C0"/>
                  </a:outerShdw>
                </a:effectLst>
              </a:rPr>
              <a:t>Presentazione del Corso</a:t>
            </a:r>
            <a:br>
              <a:rPr lang="it-IT" sz="400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it-IT" sz="4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Lezione 0 - Introduzione al corso</a:t>
            </a:r>
          </a:p>
        </p:txBody>
      </p:sp>
    </p:spTree>
    <p:extLst>
      <p:ext uri="{BB962C8B-B14F-4D97-AF65-F5344CB8AC3E}">
        <p14:creationId xmlns:p14="http://schemas.microsoft.com/office/powerpoint/2010/main" val="3474152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2E9AA61-AE4D-42DF-8ADA-604103E51A52}" type="slidenum">
              <a:rPr lang="it-IT" altLang="it-IT"/>
              <a:pPr eaLnBrk="1" hangingPunct="1"/>
              <a:t>5</a:t>
            </a:fld>
            <a:endParaRPr lang="it-IT" altLang="it-IT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5011" y="922789"/>
            <a:ext cx="11658600" cy="5256013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buNone/>
            </a:pPr>
            <a:r>
              <a:rPr lang="it-IT" altLang="it-IT" u="sng" dirty="0"/>
              <a:t>Libri di Testo consigliati</a:t>
            </a:r>
          </a:p>
          <a:p>
            <a:pPr marL="0" indent="0">
              <a:buNone/>
            </a:pPr>
            <a:r>
              <a:rPr lang="en-US" dirty="0"/>
              <a:t> - The Art and Science of C, E.S. Roberts, Addison-Wesley, 1995, ISBN: 978-0201543223</a:t>
            </a:r>
            <a:endParaRPr lang="it-IT" sz="3200" dirty="0"/>
          </a:p>
          <a:p>
            <a:pPr marL="0" indent="0">
              <a:buNone/>
            </a:pPr>
            <a:r>
              <a:rPr lang="it-IT" dirty="0"/>
              <a:t> - C </a:t>
            </a:r>
            <a:r>
              <a:rPr lang="it-IT" dirty="0" err="1"/>
              <a:t>programming</a:t>
            </a:r>
            <a:r>
              <a:rPr lang="it-IT" dirty="0"/>
              <a:t>: a </a:t>
            </a:r>
            <a:r>
              <a:rPr lang="it-IT" dirty="0" err="1"/>
              <a:t>modern</a:t>
            </a:r>
            <a:r>
              <a:rPr lang="it-IT" dirty="0"/>
              <a:t> </a:t>
            </a:r>
            <a:r>
              <a:rPr lang="it-IT" dirty="0" err="1"/>
              <a:t>approach</a:t>
            </a:r>
            <a:r>
              <a:rPr lang="it-IT" dirty="0"/>
              <a:t>,  K. N. King w. W. Norton &amp; company, seconda edizione, 2008. Isbn-10: 0393979504 isbn-13: 978-0393979503 </a:t>
            </a:r>
            <a:endParaRPr lang="it-IT" sz="3200" dirty="0"/>
          </a:p>
          <a:p>
            <a:pPr marL="0" indent="0">
              <a:buNone/>
            </a:pPr>
            <a:r>
              <a:rPr lang="it-IT" dirty="0"/>
              <a:t> - Paul J. </a:t>
            </a:r>
            <a:r>
              <a:rPr lang="it-IT" dirty="0" err="1"/>
              <a:t>Deitel</a:t>
            </a:r>
            <a:r>
              <a:rPr lang="it-IT" dirty="0"/>
              <a:t>, Harvey M. </a:t>
            </a:r>
            <a:r>
              <a:rPr lang="it-IT" dirty="0" err="1"/>
              <a:t>Deitel</a:t>
            </a:r>
            <a:r>
              <a:rPr lang="it-IT" dirty="0"/>
              <a:t>, </a:t>
            </a:r>
            <a:r>
              <a:rPr lang="it-IT" b="1" dirty="0"/>
              <a:t>Il linguaggio C. Fondamenti e tecniche di programmazione</a:t>
            </a:r>
            <a:r>
              <a:rPr lang="it-IT" dirty="0"/>
              <a:t>, </a:t>
            </a:r>
            <a:r>
              <a:rPr lang="it-IT" dirty="0" err="1"/>
              <a:t>Ediz</a:t>
            </a:r>
            <a:r>
              <a:rPr lang="it-IT" dirty="0"/>
              <a:t>. </a:t>
            </a:r>
            <a:r>
              <a:rPr lang="it-IT" dirty="0" err="1"/>
              <a:t>mylab</a:t>
            </a:r>
            <a:r>
              <a:rPr lang="it-IT" dirty="0"/>
              <a:t>. Con espansione online, PEARSON, ISBN-10: 8891901652, ISBN-13: 978-8891901651</a:t>
            </a:r>
          </a:p>
          <a:p>
            <a:pPr marL="0" indent="0">
              <a:buNone/>
            </a:pPr>
            <a:endParaRPr lang="it-IT" dirty="0"/>
          </a:p>
          <a:p>
            <a:pPr marL="0" indent="0" eaLnBrk="1" hangingPunct="1">
              <a:buNone/>
            </a:pPr>
            <a:r>
              <a:rPr lang="it-IT" altLang="it-IT" u="sng" dirty="0"/>
              <a:t>Appunti e dispense del Corso </a:t>
            </a:r>
            <a:r>
              <a:rPr lang="it-IT" altLang="it-IT" dirty="0"/>
              <a:t>(a cura del docente) </a:t>
            </a:r>
          </a:p>
          <a:p>
            <a:pPr marL="457200" lvl="1" indent="0" eaLnBrk="1" hangingPunct="1">
              <a:buNone/>
            </a:pPr>
            <a:r>
              <a:rPr lang="it-IT" altLang="it-IT" dirty="0"/>
              <a:t>Piattaforma e-learning del Dipartimento di Informatica:</a:t>
            </a:r>
          </a:p>
          <a:p>
            <a:pPr marL="457200" lvl="1" indent="0" eaLnBrk="1" hangingPunct="1">
              <a:buNone/>
            </a:pPr>
            <a:r>
              <a:rPr lang="it-IT" altLang="it-IT" b="1" dirty="0"/>
              <a:t> </a:t>
            </a:r>
            <a:r>
              <a:rPr lang="it-IT" altLang="it-IT" b="1" dirty="0">
                <a:solidFill>
                  <a:schemeClr val="accent5">
                    <a:lumMod val="50000"/>
                  </a:schemeClr>
                </a:solidFill>
              </a:rPr>
              <a:t>http://elearning.informatica.unisa.it/el-platform/</a:t>
            </a:r>
          </a:p>
          <a:p>
            <a:pPr marL="457200" lvl="1" indent="0" eaLnBrk="1" hangingPunct="1">
              <a:buNone/>
            </a:pPr>
            <a:endParaRPr lang="it-IT" altLang="it-IT" dirty="0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title"/>
          </p:nvPr>
        </p:nvSpPr>
        <p:spPr>
          <a:xfrm>
            <a:off x="1919288" y="188913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it-IT" sz="4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Presentazione del Corso</a:t>
            </a:r>
            <a:br>
              <a:rPr lang="it-IT" sz="4000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it-IT" sz="4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Lezione 0 - Introduzione al corso</a:t>
            </a:r>
          </a:p>
        </p:txBody>
      </p:sp>
    </p:spTree>
    <p:extLst>
      <p:ext uri="{BB962C8B-B14F-4D97-AF65-F5344CB8AC3E}">
        <p14:creationId xmlns:p14="http://schemas.microsoft.com/office/powerpoint/2010/main" val="3044630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120423A-D419-4E8C-9EFB-E66877423751}" type="slidenum">
              <a:rPr lang="it-IT" altLang="it-IT"/>
              <a:pPr eaLnBrk="1" hangingPunct="1"/>
              <a:t>6</a:t>
            </a:fld>
            <a:endParaRPr lang="it-IT" altLang="it-IT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8337" y="1106914"/>
            <a:ext cx="11470105" cy="5017160"/>
          </a:xfrm>
        </p:spPr>
        <p:txBody>
          <a:bodyPr>
            <a:noAutofit/>
          </a:bodyPr>
          <a:lstStyle/>
          <a:p>
            <a:pPr lvl="1" eaLnBrk="1" hangingPunct="1"/>
            <a:r>
              <a:rPr lang="it-IT" altLang="it-IT" sz="3200" dirty="0"/>
              <a:t>2 Prove in itinere scritte a carattere teorico-pratico durante il corso </a:t>
            </a:r>
          </a:p>
          <a:p>
            <a:pPr lvl="2"/>
            <a:r>
              <a:rPr lang="it-IT" altLang="it-IT" sz="2800" dirty="0"/>
              <a:t>1</a:t>
            </a:r>
            <a:r>
              <a:rPr lang="it-IT" altLang="it-IT" sz="2400" dirty="0"/>
              <a:t>a</a:t>
            </a:r>
            <a:r>
              <a:rPr lang="it-IT" altLang="it-IT" sz="2800" dirty="0"/>
              <a:t> prova: inizio Novembre</a:t>
            </a:r>
          </a:p>
          <a:p>
            <a:pPr lvl="2" eaLnBrk="1" hangingPunct="1"/>
            <a:r>
              <a:rPr lang="it-IT" altLang="it-IT" sz="2800" dirty="0"/>
              <a:t>2</a:t>
            </a:r>
            <a:r>
              <a:rPr lang="it-IT" altLang="it-IT" sz="2400" dirty="0"/>
              <a:t>a</a:t>
            </a:r>
            <a:r>
              <a:rPr lang="it-IT" altLang="it-IT" sz="2800" dirty="0"/>
              <a:t> prova: metà Dicembre</a:t>
            </a:r>
            <a:br>
              <a:rPr lang="it-IT" altLang="it-IT" sz="2800" dirty="0"/>
            </a:br>
            <a:r>
              <a:rPr lang="it-IT" altLang="it-IT" sz="2800" dirty="0"/>
              <a:t>(La media ponderata delle prove in itinere determina il voto di ammissione all’orale)</a:t>
            </a:r>
            <a:br>
              <a:rPr lang="it-IT" altLang="it-IT" sz="2800" dirty="0"/>
            </a:br>
            <a:endParaRPr lang="it-IT" altLang="it-IT" sz="2800" dirty="0"/>
          </a:p>
          <a:p>
            <a:pPr lvl="1"/>
            <a:r>
              <a:rPr lang="it-IT" altLang="it-IT" sz="3200" dirty="0"/>
              <a:t>1 prova scritta per ciascun appello di esame</a:t>
            </a:r>
          </a:p>
          <a:p>
            <a:pPr lvl="2"/>
            <a:r>
              <a:rPr lang="it-IT" altLang="it-IT" sz="2800" dirty="0"/>
              <a:t>Per gli studenti che non hanno superato le 2 prove in itinere</a:t>
            </a:r>
            <a:br>
              <a:rPr lang="it-IT" altLang="it-IT" sz="2800" dirty="0"/>
            </a:br>
            <a:endParaRPr lang="it-IT" altLang="it-IT" sz="2800" dirty="0"/>
          </a:p>
          <a:p>
            <a:pPr lvl="1"/>
            <a:r>
              <a:rPr lang="it-IT" altLang="it-IT" sz="3200" dirty="0"/>
              <a:t>Prova orale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xfrm>
            <a:off x="838200" y="316998"/>
            <a:ext cx="10515600" cy="92225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it-IT" sz="4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Modalità Esame</a:t>
            </a:r>
            <a:br>
              <a:rPr lang="it-IT" sz="4000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it-IT" sz="4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Lezione 0 - Introduzione al corso</a:t>
            </a:r>
          </a:p>
        </p:txBody>
      </p:sp>
    </p:spTree>
    <p:extLst>
      <p:ext uri="{BB962C8B-B14F-4D97-AF65-F5344CB8AC3E}">
        <p14:creationId xmlns:p14="http://schemas.microsoft.com/office/powerpoint/2010/main" val="3860517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Cosa impariamo durante il corso?</a:t>
            </a:r>
          </a:p>
        </p:txBody>
      </p:sp>
      <p:pic>
        <p:nvPicPr>
          <p:cNvPr id="6" name="Immagine 5" descr="Screenshot 2014-09-15 15.18.3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556792"/>
            <a:ext cx="10013324" cy="4293096"/>
          </a:xfrm>
          <a:prstGeom prst="rect">
            <a:avLst/>
          </a:prstGeom>
        </p:spPr>
      </p:pic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Lezione 0 - Introduzione al corso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74E5F-748A-4D61-9AB9-41121A53120B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670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Prerequisiti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3287485"/>
            <a:ext cx="10515600" cy="1012371"/>
          </a:xfrm>
        </p:spPr>
        <p:txBody>
          <a:bodyPr>
            <a:noAutofit/>
          </a:bodyPr>
          <a:lstStyle/>
          <a:p>
            <a:pPr algn="ctr"/>
            <a:r>
              <a:rPr lang="it-IT" sz="8000" b="1" dirty="0">
                <a:solidFill>
                  <a:schemeClr val="tx2">
                    <a:lumMod val="50000"/>
                  </a:schemeClr>
                </a:solidFill>
              </a:rPr>
              <a:t>NESSUNO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Lezione 0 - Introduzione al corso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74E5F-748A-4D61-9AB9-41121A53120B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5147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egnaposto numero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CED1598-A5FA-4E7D-B448-0B008D1EAA29}" type="slidenum">
              <a:rPr lang="it-IT" altLang="it-IT"/>
              <a:pPr eaLnBrk="1" hangingPunct="1"/>
              <a:t>9</a:t>
            </a:fld>
            <a:endParaRPr lang="it-IT" altLang="it-IT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762000"/>
          </a:xfrm>
        </p:spPr>
        <p:txBody>
          <a:bodyPr/>
          <a:lstStyle/>
          <a:p>
            <a:pPr eaLnBrk="1" hangingPunct="1"/>
            <a:r>
              <a:rPr lang="it-IT" altLang="it-IT" sz="3200" dirty="0"/>
              <a:t>Algoritmi e Programmi</a:t>
            </a:r>
          </a:p>
        </p:txBody>
      </p:sp>
      <p:sp>
        <p:nvSpPr>
          <p:cNvPr id="436227" name="Text Box 3"/>
          <p:cNvSpPr txBox="1">
            <a:spLocks noChangeArrowheads="1"/>
          </p:cNvSpPr>
          <p:nvPr/>
        </p:nvSpPr>
        <p:spPr bwMode="auto">
          <a:xfrm>
            <a:off x="1703388" y="1125539"/>
            <a:ext cx="868680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defRPr/>
            </a:pPr>
            <a:r>
              <a:rPr lang="it-IT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Times New Roman" pitchFamily="18" charset="0"/>
              </a:rPr>
              <a:t>Problema → Algoritmo </a:t>
            </a:r>
            <a:r>
              <a:rPr lang="it-IT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→ Programma</a:t>
            </a:r>
            <a:endParaRPr lang="it-IT" sz="2400" i="1" dirty="0"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Times New Roman" pitchFamily="18" charset="0"/>
            </a:endParaRPr>
          </a:p>
          <a:p>
            <a:pPr marL="457200" indent="-457200">
              <a:spcBef>
                <a:spcPct val="50000"/>
              </a:spcBef>
              <a:buFontTx/>
              <a:buChar char="•"/>
              <a:defRPr/>
            </a:pPr>
            <a:r>
              <a:rPr lang="it-IT" sz="2400" dirty="0">
                <a:latin typeface="+mj-lt"/>
                <a:cs typeface="Times New Roman" pitchFamily="18" charset="0"/>
              </a:rPr>
              <a:t>Definizione del </a:t>
            </a:r>
            <a:r>
              <a:rPr lang="it-IT" sz="2400" i="1" dirty="0">
                <a:latin typeface="+mj-lt"/>
                <a:cs typeface="Times New Roman" pitchFamily="18" charset="0"/>
              </a:rPr>
              <a:t>problema</a:t>
            </a:r>
          </a:p>
          <a:p>
            <a:pPr marL="914400" lvl="1" indent="-457200">
              <a:spcBef>
                <a:spcPct val="50000"/>
              </a:spcBef>
              <a:buFontTx/>
              <a:buChar char="•"/>
              <a:defRPr/>
            </a:pPr>
            <a:r>
              <a:rPr lang="it-IT" sz="2400" dirty="0">
                <a:latin typeface="+mj-lt"/>
                <a:cs typeface="Times New Roman" pitchFamily="18" charset="0"/>
              </a:rPr>
              <a:t>Dati iniziali (input)</a:t>
            </a:r>
          </a:p>
          <a:p>
            <a:pPr marL="914400" lvl="1" indent="-457200">
              <a:spcBef>
                <a:spcPct val="50000"/>
              </a:spcBef>
              <a:buFontTx/>
              <a:buChar char="•"/>
              <a:defRPr/>
            </a:pPr>
            <a:r>
              <a:rPr lang="it-IT" sz="2400" dirty="0">
                <a:latin typeface="+mj-lt"/>
                <a:cs typeface="Times New Roman" pitchFamily="18" charset="0"/>
              </a:rPr>
              <a:t>Dati intermedi (se necessari)</a:t>
            </a:r>
          </a:p>
          <a:p>
            <a:pPr marL="914400" lvl="1" indent="-457200">
              <a:spcBef>
                <a:spcPct val="50000"/>
              </a:spcBef>
              <a:buFontTx/>
              <a:buChar char="•"/>
              <a:defRPr/>
            </a:pPr>
            <a:r>
              <a:rPr lang="it-IT" sz="2400" dirty="0">
                <a:latin typeface="+mj-lt"/>
                <a:cs typeface="Times New Roman" pitchFamily="18" charset="0"/>
              </a:rPr>
              <a:t>Dati finali (output)</a:t>
            </a:r>
          </a:p>
          <a:p>
            <a:pPr marL="914400" lvl="1" indent="-457200">
              <a:spcBef>
                <a:spcPct val="50000"/>
              </a:spcBef>
              <a:buFontTx/>
              <a:buChar char="•"/>
              <a:defRPr/>
            </a:pPr>
            <a:r>
              <a:rPr lang="it-IT" sz="2400" dirty="0">
                <a:latin typeface="+mj-lt"/>
                <a:cs typeface="Times New Roman" pitchFamily="18" charset="0"/>
              </a:rPr>
              <a:t>Definizione di un insieme di passi logici che trasformano i dati iniziali in dati finali</a:t>
            </a:r>
          </a:p>
          <a:p>
            <a:pPr marL="457200" indent="-457200">
              <a:spcBef>
                <a:spcPct val="50000"/>
              </a:spcBef>
              <a:buFontTx/>
              <a:buChar char="•"/>
              <a:defRPr/>
            </a:pPr>
            <a:r>
              <a:rPr lang="it-IT" sz="2400" dirty="0">
                <a:latin typeface="+mj-lt"/>
                <a:cs typeface="Times New Roman" pitchFamily="18" charset="0"/>
              </a:rPr>
              <a:t>Il risultato è un </a:t>
            </a:r>
            <a:r>
              <a:rPr lang="it-IT" sz="2400" i="1" dirty="0">
                <a:latin typeface="+mj-lt"/>
                <a:cs typeface="Times New Roman" pitchFamily="18" charset="0"/>
              </a:rPr>
              <a:t>algoritmo, </a:t>
            </a:r>
            <a:r>
              <a:rPr lang="it-IT" sz="2400" dirty="0">
                <a:latin typeface="+mj-lt"/>
                <a:cs typeface="Times New Roman" pitchFamily="18" charset="0"/>
              </a:rPr>
              <a:t>un insieme finito di istruzioni che, se eseguite ordinatamente, sono in grado di risolvere il problema di partenza. </a:t>
            </a:r>
          </a:p>
        </p:txBody>
      </p:sp>
      <p:sp>
        <p:nvSpPr>
          <p:cNvPr id="3079" name="Text Box 5"/>
          <p:cNvSpPr txBox="1">
            <a:spLocks noChangeArrowheads="1"/>
          </p:cNvSpPr>
          <p:nvPr/>
        </p:nvSpPr>
        <p:spPr bwMode="auto">
          <a:xfrm>
            <a:off x="10272714" y="1916113"/>
            <a:ext cx="1800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Lezione 0 - Introduzione al corso</a:t>
            </a:r>
          </a:p>
        </p:txBody>
      </p:sp>
    </p:spTree>
    <p:extLst>
      <p:ext uri="{BB962C8B-B14F-4D97-AF65-F5344CB8AC3E}">
        <p14:creationId xmlns:p14="http://schemas.microsoft.com/office/powerpoint/2010/main" val="12074423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2049</Words>
  <Application>Microsoft Office PowerPoint</Application>
  <PresentationFormat>Widescreen</PresentationFormat>
  <Paragraphs>296</Paragraphs>
  <Slides>31</Slides>
  <Notes>26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31</vt:i4>
      </vt:variant>
    </vt:vector>
  </HeadingPairs>
  <TitlesOfParts>
    <vt:vector size="39" baseType="lpstr">
      <vt:lpstr>Arial</vt:lpstr>
      <vt:lpstr>Calibri</vt:lpstr>
      <vt:lpstr>Calibri Light</vt:lpstr>
      <vt:lpstr>Comic Sans MS</vt:lpstr>
      <vt:lpstr>Times New Roman</vt:lpstr>
      <vt:lpstr>Trebuchet MS</vt:lpstr>
      <vt:lpstr>Wingdings</vt:lpstr>
      <vt:lpstr>Tema di Office</vt:lpstr>
      <vt:lpstr>Programmazione 1 (PROG1) I° ANNO –  Informatica   classe 2 matricole congrue a 1 modulo 3</vt:lpstr>
      <vt:lpstr>Presentazione del Corso </vt:lpstr>
      <vt:lpstr>Contenuti del Corso</vt:lpstr>
      <vt:lpstr>Presentazione del Corso </vt:lpstr>
      <vt:lpstr>Presentazione del Corso </vt:lpstr>
      <vt:lpstr>Modalità Esame </vt:lpstr>
      <vt:lpstr>Cosa impariamo durante il corso?</vt:lpstr>
      <vt:lpstr>Prerequisiti</vt:lpstr>
      <vt:lpstr>Algoritmi e Programmi</vt:lpstr>
      <vt:lpstr>Algoritmo</vt:lpstr>
      <vt:lpstr>Presentazione standard di PowerPoint</vt:lpstr>
      <vt:lpstr>Presentazione standard di PowerPoint</vt:lpstr>
      <vt:lpstr>Algoritmo del Caffé</vt:lpstr>
      <vt:lpstr>Cos’è un programma?</vt:lpstr>
      <vt:lpstr>Algoritmi e Programmi</vt:lpstr>
      <vt:lpstr>Presentazione standard di PowerPoint</vt:lpstr>
      <vt:lpstr>Presentazione standard di PowerPoint</vt:lpstr>
      <vt:lpstr>Algoritmi e Programmi</vt:lpstr>
      <vt:lpstr>Algoritmi e Programmi</vt:lpstr>
      <vt:lpstr>Linguaggio macchina</vt:lpstr>
      <vt:lpstr>Il linguaggio macchina</vt:lpstr>
      <vt:lpstr>Il linguaggio Assembly</vt:lpstr>
      <vt:lpstr>I linguaggi di alto livello</vt:lpstr>
      <vt:lpstr>Linguaggi di II/III generazione</vt:lpstr>
      <vt:lpstr>Algoritmi e Programmi: Interpreti e Compilatori</vt:lpstr>
      <vt:lpstr>Linguaggi di Programmazione</vt:lpstr>
      <vt:lpstr>Linguaggi di Programmazione</vt:lpstr>
      <vt:lpstr>Presentazione standard di PowerPoint</vt:lpstr>
      <vt:lpstr>Presentazione standard di PowerPoint</vt:lpstr>
      <vt:lpstr>Presentazione standard di PowerPoint</vt:lpstr>
      <vt:lpstr>GRAZIE PER L’ATTENZIONE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Programmazione 1 (PROG1) I° ANNO –  Informatica   classe 2 matricole congrue a 1 modulo 3</dc:title>
  <dc:creator>Nessuno</dc:creator>
  <cp:lastModifiedBy>Maurizio Tucci</cp:lastModifiedBy>
  <cp:revision>37</cp:revision>
  <dcterms:created xsi:type="dcterms:W3CDTF">2016-09-07T12:57:52Z</dcterms:created>
  <dcterms:modified xsi:type="dcterms:W3CDTF">2022-09-19T06:58:05Z</dcterms:modified>
</cp:coreProperties>
</file>