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86" r:id="rId5"/>
    <p:sldId id="259" r:id="rId6"/>
    <p:sldId id="260" r:id="rId7"/>
    <p:sldId id="261" r:id="rId8"/>
    <p:sldId id="298" r:id="rId9"/>
    <p:sldId id="277" r:id="rId10"/>
    <p:sldId id="262" r:id="rId11"/>
    <p:sldId id="278" r:id="rId12"/>
    <p:sldId id="304" r:id="rId13"/>
    <p:sldId id="287" r:id="rId14"/>
    <p:sldId id="288" r:id="rId15"/>
    <p:sldId id="292" r:id="rId16"/>
    <p:sldId id="293" r:id="rId17"/>
    <p:sldId id="294" r:id="rId18"/>
    <p:sldId id="297" r:id="rId19"/>
    <p:sldId id="295" r:id="rId20"/>
    <p:sldId id="299" r:id="rId21"/>
    <p:sldId id="302" r:id="rId22"/>
    <p:sldId id="303" r:id="rId23"/>
    <p:sldId id="300" r:id="rId24"/>
    <p:sldId id="301" r:id="rId25"/>
    <p:sldId id="296" r:id="rId2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68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6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44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21D16E-07D8-4EB8-84AF-223D52FC76BB}" type="datetimeFigureOut">
              <a:rPr lang="it-IT" smtClean="0"/>
              <a:t>25/02/2023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12C45E-2B0A-4641-94ED-CF425600BA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2765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2C45E-2B0A-4641-94ED-CF425600BAC2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8933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01FC2F0-1207-41F0-9956-CA9F99BA0D18}" type="slidenum">
              <a:rPr lang="it-IT" altLang="it-IT">
                <a:latin typeface="Times New Roman" panose="02020603050405020304" pitchFamily="18" charset="0"/>
              </a:rPr>
              <a:pPr eaLnBrk="1" hangingPunct="1"/>
              <a:t>10</a:t>
            </a:fld>
            <a:endParaRPr lang="it-IT" altLang="it-IT">
              <a:latin typeface="Times New Roman" panose="02020603050405020304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15586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82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82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82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82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B2DE91B-CFB7-4DD9-8C27-5444453AA385}" type="slidenum">
              <a:rPr lang="it-IT" altLang="it-IT"/>
              <a:pPr eaLnBrk="1" hangingPunct="1"/>
              <a:t>2</a:t>
            </a:fld>
            <a:endParaRPr lang="it-IT" altLang="it-IT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303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82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82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82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82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26F4ED1-B8DE-4974-A645-3034D40E8BE2}" type="slidenum">
              <a:rPr lang="it-IT" altLang="it-IT"/>
              <a:pPr eaLnBrk="1" hangingPunct="1"/>
              <a:t>3</a:t>
            </a:fld>
            <a:endParaRPr lang="it-IT" altLang="it-IT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184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82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82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82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82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26F4ED1-B8DE-4974-A645-3034D40E8BE2}" type="slidenum">
              <a:rPr lang="it-IT" altLang="it-IT"/>
              <a:pPr eaLnBrk="1" hangingPunct="1"/>
              <a:t>4</a:t>
            </a:fld>
            <a:endParaRPr lang="it-IT" altLang="it-IT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255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82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82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82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82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4A587E5-08A2-4C70-9815-5F900E7C3326}" type="slidenum">
              <a:rPr lang="it-IT" altLang="it-IT"/>
              <a:pPr eaLnBrk="1" hangingPunct="1"/>
              <a:t>5</a:t>
            </a:fld>
            <a:endParaRPr lang="it-IT" altLang="it-IT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805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82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82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82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82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1BAB0F2-5F3C-4E80-8376-EC5D6F49EF58}" type="slidenum">
              <a:rPr lang="it-IT" altLang="it-IT"/>
              <a:pPr eaLnBrk="1" hangingPunct="1"/>
              <a:t>6</a:t>
            </a:fld>
            <a:endParaRPr lang="it-IT" altLang="it-IT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208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82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82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82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82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9C2F958-A4FC-4C84-A31C-7C78B0FA5A7A}" type="slidenum">
              <a:rPr lang="it-IT" altLang="it-IT"/>
              <a:pPr eaLnBrk="1" hangingPunct="1"/>
              <a:t>7</a:t>
            </a:fld>
            <a:endParaRPr lang="it-IT" altLang="it-IT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30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82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82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82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82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9C2F958-A4FC-4C84-A31C-7C78B0FA5A7A}" type="slidenum">
              <a:rPr lang="it-IT" altLang="it-IT"/>
              <a:pPr eaLnBrk="1" hangingPunct="1"/>
              <a:t>8</a:t>
            </a:fld>
            <a:endParaRPr lang="it-IT" altLang="it-IT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77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2C45E-2B0A-4641-94ED-CF425600BAC2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1132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10C9-CE07-4807-8A98-81C97E6A1E5A}" type="datetime1">
              <a:rPr lang="it-IT" smtClean="0"/>
              <a:t>25/02/2023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Lezione 0 - Introduzione al corso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74E5F-748A-4D61-9AB9-41121A5312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7613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D65FA-19AE-4825-A380-778B69EE2E23}" type="datetime1">
              <a:rPr lang="it-IT" smtClean="0"/>
              <a:t>25/02/2023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Lezione 0 - Introduzione al corso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74E5F-748A-4D61-9AB9-41121A5312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5436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E56F-1FF8-4478-85EC-E826397B35C1}" type="datetime1">
              <a:rPr lang="it-IT" smtClean="0"/>
              <a:t>25/02/2023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Lezione 0 - Introduzione al corso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74E5F-748A-4D61-9AB9-41121A5312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4474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69D35-60E3-41B2-9619-AC166B4F5656}" type="datetime1">
              <a:rPr lang="it-IT" smtClean="0"/>
              <a:t>25/02/2023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Lezione 0 - Introduzione al corso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74E5F-748A-4D61-9AB9-41121A5312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653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7337C-E1ED-4547-AEDC-CF62083E0225}" type="datetime1">
              <a:rPr lang="it-IT" smtClean="0"/>
              <a:t>25/02/2023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Lezione 0 - Introduzione al corso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74E5F-748A-4D61-9AB9-41121A5312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3031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11E71-8EE7-4820-8E87-FA266F96DC07}" type="datetime1">
              <a:rPr lang="it-IT" smtClean="0"/>
              <a:t>25/02/2023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Lezione 0 - Introduzione al corso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74E5F-748A-4D61-9AB9-41121A5312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8387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A733D-5738-4C9A-AA5B-00E2A90CF153}" type="datetime1">
              <a:rPr lang="it-IT" smtClean="0"/>
              <a:t>25/02/2023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Lezione 0 - Introduzione al corso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74E5F-748A-4D61-9AB9-41121A5312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0219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AC1F5-B22B-4C81-9CAF-E1F12ED3DA3A}" type="datetime1">
              <a:rPr lang="it-IT" smtClean="0"/>
              <a:t>25/02/2023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Lezione 0 - Introduzione al corso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74E5F-748A-4D61-9AB9-41121A5312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9674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60BD2-4EDE-4412-8BF8-FA1297591B13}" type="datetime1">
              <a:rPr lang="it-IT" smtClean="0"/>
              <a:t>25/02/2023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Lezione 0 - Introduzione al corso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74E5F-748A-4D61-9AB9-41121A5312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6657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610A-19E7-4568-9925-AD0286D26976}" type="datetime1">
              <a:rPr lang="it-IT" smtClean="0"/>
              <a:t>25/02/2023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Lezione 0 - Introduzione al corso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74E5F-748A-4D61-9AB9-41121A5312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5741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A32EB-D2EE-4214-A569-C7CF965C17C1}" type="datetime1">
              <a:rPr lang="it-IT" smtClean="0"/>
              <a:t>25/02/2023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Lezione 0 - Introduzione al corso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74E5F-748A-4D61-9AB9-41121A5312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844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4E696-26EC-452C-BB1E-B6CF98B871E2}" type="datetime1">
              <a:rPr lang="it-IT" smtClean="0"/>
              <a:t>25/02/2023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Lezione 0 - Introduzione al corso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74E5F-748A-4D61-9AB9-41121A5312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7217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300788"/>
            <a:ext cx="9144000" cy="3052011"/>
          </a:xfrm>
        </p:spPr>
        <p:txBody>
          <a:bodyPr>
            <a:noAutofit/>
          </a:bodyPr>
          <a:lstStyle/>
          <a:p>
            <a:r>
              <a:rPr lang="it-IT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Programmazione e Strutture Dati (PR&amp;SD)</a:t>
            </a:r>
            <a:br>
              <a:rPr lang="it-IT" sz="4800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it-IT" sz="2400" b="1" dirty="0"/>
              <a:t>I° ANNO –  Informatica </a:t>
            </a:r>
            <a:br>
              <a:rPr lang="it-IT" sz="2400" b="1" dirty="0"/>
            </a:br>
            <a:br>
              <a:rPr lang="it-IT" sz="2400" b="1" dirty="0"/>
            </a:br>
            <a:r>
              <a:rPr lang="it-IT" sz="2400" b="1" dirty="0"/>
              <a:t>classe 2,  matricole congrue a 1 modulo 3</a:t>
            </a:r>
            <a:endParaRPr lang="it-IT" sz="24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808867"/>
            <a:ext cx="9144000" cy="2417762"/>
          </a:xfrm>
        </p:spPr>
        <p:txBody>
          <a:bodyPr>
            <a:normAutofit fontScale="92500" lnSpcReduction="20000"/>
          </a:bodyPr>
          <a:lstStyle/>
          <a:p>
            <a:r>
              <a:rPr lang="it-IT" sz="5100" dirty="0"/>
              <a:t>Lezione 0: Introduzione al Corso</a:t>
            </a:r>
          </a:p>
          <a:p>
            <a:endParaRPr lang="it-IT" sz="2800" dirty="0"/>
          </a:p>
          <a:p>
            <a:r>
              <a:rPr lang="it-IT" sz="2800" dirty="0"/>
              <a:t>Docenti:</a:t>
            </a:r>
          </a:p>
          <a:p>
            <a:r>
              <a:rPr lang="it-IT" sz="2800" dirty="0"/>
              <a:t>Prof. Maurizio TUCCI</a:t>
            </a:r>
          </a:p>
          <a:p>
            <a:r>
              <a:rPr lang="it-IT" sz="2800" dirty="0"/>
              <a:t>Dott. Fabio Narducci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Lezione 0 - Introduzione al corso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74E5F-748A-4D61-9AB9-41121A53120B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6201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egnaposto numero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CED1598-A5FA-4E7D-B448-0B008D1EAA29}" type="slidenum">
              <a:rPr lang="it-IT" altLang="it-IT"/>
              <a:pPr eaLnBrk="1" hangingPunct="1"/>
              <a:t>10</a:t>
            </a:fld>
            <a:endParaRPr lang="it-IT" altLang="it-IT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76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altLang="it-IT" sz="4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Algoritmi e Programmi</a:t>
            </a:r>
          </a:p>
        </p:txBody>
      </p:sp>
      <p:sp>
        <p:nvSpPr>
          <p:cNvPr id="436227" name="Text Box 3"/>
          <p:cNvSpPr txBox="1">
            <a:spLocks noChangeArrowheads="1"/>
          </p:cNvSpPr>
          <p:nvPr/>
        </p:nvSpPr>
        <p:spPr bwMode="auto">
          <a:xfrm>
            <a:off x="1703388" y="1125539"/>
            <a:ext cx="86868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defRPr/>
            </a:pPr>
            <a:r>
              <a:rPr lang="it-IT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Problema → Algoritmo </a:t>
            </a:r>
            <a:r>
              <a:rPr lang="it-IT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→ Programma</a:t>
            </a:r>
            <a:endParaRPr lang="it-IT" sz="2400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50000"/>
              </a:spcBef>
              <a:buFontTx/>
              <a:buChar char="•"/>
              <a:defRPr/>
            </a:pP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Definizione del </a:t>
            </a:r>
            <a:r>
              <a:rPr lang="it-IT" sz="2400" i="1" dirty="0">
                <a:latin typeface="Times New Roman" pitchFamily="18" charset="0"/>
                <a:cs typeface="Times New Roman" pitchFamily="18" charset="0"/>
              </a:rPr>
              <a:t>problema</a:t>
            </a:r>
          </a:p>
          <a:p>
            <a:pPr marL="914400" lvl="1" indent="-457200">
              <a:spcBef>
                <a:spcPct val="50000"/>
              </a:spcBef>
              <a:buFontTx/>
              <a:buChar char="•"/>
              <a:defRPr/>
            </a:pP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Dati iniziali (input)</a:t>
            </a:r>
          </a:p>
          <a:p>
            <a:pPr marL="914400" lvl="1" indent="-457200">
              <a:spcBef>
                <a:spcPct val="50000"/>
              </a:spcBef>
              <a:buFontTx/>
              <a:buChar char="•"/>
              <a:defRPr/>
            </a:pP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Dati intermedi (se necessari)</a:t>
            </a:r>
          </a:p>
          <a:p>
            <a:pPr marL="914400" lvl="1" indent="-457200">
              <a:spcBef>
                <a:spcPct val="50000"/>
              </a:spcBef>
              <a:buFontTx/>
              <a:buChar char="•"/>
              <a:defRPr/>
            </a:pP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Dati finali (output)</a:t>
            </a:r>
          </a:p>
          <a:p>
            <a:pPr marL="914400" lvl="1" indent="-457200">
              <a:spcBef>
                <a:spcPct val="50000"/>
              </a:spcBef>
              <a:buFontTx/>
              <a:buChar char="•"/>
              <a:defRPr/>
            </a:pP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Definizione di un insieme di passi logici che trasformano i dati iniziali in dati finali</a:t>
            </a:r>
          </a:p>
          <a:p>
            <a:pPr marL="457200" indent="-457200">
              <a:spcBef>
                <a:spcPct val="50000"/>
              </a:spcBef>
              <a:buFontTx/>
              <a:buChar char="•"/>
              <a:defRPr/>
            </a:pP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Il risultato è un </a:t>
            </a:r>
            <a:r>
              <a:rPr lang="it-IT" sz="2400" i="1" dirty="0">
                <a:latin typeface="Times New Roman" pitchFamily="18" charset="0"/>
                <a:cs typeface="Times New Roman" pitchFamily="18" charset="0"/>
              </a:rPr>
              <a:t>algoritmo, 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un insieme finito di istruzioni che, se eseguite ordinatamente, sono in grado di risolvere il problema di partenza. </a:t>
            </a:r>
          </a:p>
        </p:txBody>
      </p:sp>
      <p:sp>
        <p:nvSpPr>
          <p:cNvPr id="3079" name="Text Box 5"/>
          <p:cNvSpPr txBox="1">
            <a:spLocks noChangeArrowheads="1"/>
          </p:cNvSpPr>
          <p:nvPr/>
        </p:nvSpPr>
        <p:spPr bwMode="auto">
          <a:xfrm>
            <a:off x="10272714" y="1916113"/>
            <a:ext cx="1800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Lezione 0 - Introduzione al corso</a:t>
            </a:r>
          </a:p>
        </p:txBody>
      </p:sp>
    </p:spTree>
    <p:extLst>
      <p:ext uri="{BB962C8B-B14F-4D97-AF65-F5344CB8AC3E}">
        <p14:creationId xmlns:p14="http://schemas.microsoft.com/office/powerpoint/2010/main" val="1207442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09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z="4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Dati: organizzazione e strutturazione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34122" y="1590908"/>
            <a:ext cx="9737558" cy="413338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it-IT" dirty="0"/>
              <a:t>I </a:t>
            </a:r>
            <a:r>
              <a:rPr lang="it-IT" b="1" dirty="0">
                <a:solidFill>
                  <a:srgbClr val="C00000"/>
                </a:solidFill>
              </a:rPr>
              <a:t>dati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/>
              <a:t>di un problema sono la rappresentazione degli elementi che lo caratterizzano</a:t>
            </a:r>
          </a:p>
          <a:p>
            <a:pPr>
              <a:spcBef>
                <a:spcPts val="1800"/>
              </a:spcBef>
            </a:pPr>
            <a:r>
              <a:rPr lang="it-IT" dirty="0"/>
              <a:t>Risolvere algoritmicamente un problema vuol dire elaborare i dati che lo caratterizzano arrivando a determinare una rappresentazione della soluzione</a:t>
            </a:r>
          </a:p>
          <a:p>
            <a:pPr>
              <a:spcBef>
                <a:spcPts val="1800"/>
              </a:spcBef>
            </a:pPr>
            <a:r>
              <a:rPr lang="it-IT" dirty="0"/>
              <a:t>Di solito una buona organizzazione e strutturazione dei dati contribuisce a trovare la soluzione in maniera più facile ed efficiente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Lezione 0 - Introduzione al corso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74E5F-748A-4D61-9AB9-41121A53120B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235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09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z="4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Tipi di Dati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71292" y="1838093"/>
            <a:ext cx="9737558" cy="31818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it-IT" dirty="0"/>
              <a:t>Un </a:t>
            </a:r>
            <a:r>
              <a:rPr lang="it-IT" b="1" dirty="0">
                <a:solidFill>
                  <a:srgbClr val="C00000"/>
                </a:solidFill>
              </a:rPr>
              <a:t>tipo</a:t>
            </a:r>
            <a:r>
              <a:rPr lang="it-IT" dirty="0"/>
              <a:t> di dati è definito da un </a:t>
            </a:r>
            <a:r>
              <a:rPr lang="it-IT" b="1" dirty="0">
                <a:solidFill>
                  <a:srgbClr val="C00000"/>
                </a:solidFill>
              </a:rPr>
              <a:t>dominio di valori </a:t>
            </a:r>
            <a:r>
              <a:rPr lang="it-IT" dirty="0"/>
              <a:t>e un insieme di </a:t>
            </a:r>
            <a:r>
              <a:rPr lang="it-IT" b="1" dirty="0">
                <a:solidFill>
                  <a:srgbClr val="C00000"/>
                </a:solidFill>
              </a:rPr>
              <a:t>operazioni</a:t>
            </a:r>
            <a:r>
              <a:rPr lang="it-IT" dirty="0"/>
              <a:t> previste su quei valori</a:t>
            </a:r>
            <a:br>
              <a:rPr lang="it-IT" dirty="0"/>
            </a:br>
            <a:br>
              <a:rPr lang="it-IT" sz="1000" dirty="0"/>
            </a:br>
            <a:r>
              <a:rPr lang="it-IT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esempio: il tipo interi può essere definito da un intervallo di valori interi [-2</a:t>
            </a:r>
            <a:r>
              <a:rPr lang="it-IT" sz="2400" baseline="30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m-1</a:t>
            </a:r>
            <a:r>
              <a:rPr lang="it-IT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</a:t>
            </a:r>
            <a:r>
              <a:rPr lang="it-IT" sz="2400" baseline="30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m-1 </a:t>
            </a:r>
            <a:r>
              <a:rPr lang="it-IT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- 1] e dalle operazioni aritmetiche/logiche elementari +, -, *, /, %, ==, !=, &gt;, &lt;, &lt;=, &gt;=</a:t>
            </a:r>
            <a:endParaRPr lang="it-IT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Lezione 0 - Introduzione al corso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74E5F-748A-4D61-9AB9-41121A53120B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6180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it-IT" sz="4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Tipi di Dati in C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2024787"/>
            <a:ext cx="9737558" cy="3997463"/>
          </a:xfrm>
        </p:spPr>
        <p:txBody>
          <a:bodyPr/>
          <a:lstStyle/>
          <a:p>
            <a:r>
              <a:rPr lang="it-IT" dirty="0"/>
              <a:t>Tipi di dati </a:t>
            </a:r>
            <a:r>
              <a:rPr lang="it-IT" b="1" dirty="0">
                <a:solidFill>
                  <a:srgbClr val="C00000"/>
                </a:solidFill>
              </a:rPr>
              <a:t>primitivi</a:t>
            </a:r>
            <a:r>
              <a:rPr lang="it-IT" dirty="0"/>
              <a:t>: forniti direttamente dal linguaggio di programmazione</a:t>
            </a:r>
          </a:p>
          <a:p>
            <a:pPr lvl="1"/>
            <a:r>
              <a:rPr lang="it-IT" dirty="0" err="1"/>
              <a:t>int</a:t>
            </a:r>
            <a:r>
              <a:rPr lang="it-IT" dirty="0"/>
              <a:t>,  </a:t>
            </a:r>
            <a:r>
              <a:rPr lang="it-IT" dirty="0" err="1"/>
              <a:t>char</a:t>
            </a:r>
            <a:r>
              <a:rPr lang="it-IT" dirty="0"/>
              <a:t>,  float,  double </a:t>
            </a:r>
            <a:br>
              <a:rPr lang="it-IT" dirty="0"/>
            </a:br>
            <a:endParaRPr lang="it-IT" dirty="0"/>
          </a:p>
          <a:p>
            <a:r>
              <a:rPr lang="it-IT" dirty="0"/>
              <a:t>Dati </a:t>
            </a:r>
            <a:r>
              <a:rPr lang="it-IT" b="1" dirty="0">
                <a:solidFill>
                  <a:srgbClr val="C00000"/>
                </a:solidFill>
              </a:rPr>
              <a:t>aggregati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array, strutture, enumerazioni, unioni, file</a:t>
            </a:r>
            <a:br>
              <a:rPr lang="it-IT" dirty="0"/>
            </a:br>
            <a:endParaRPr lang="it-IT" dirty="0"/>
          </a:p>
          <a:p>
            <a:r>
              <a:rPr lang="it-IT" dirty="0"/>
              <a:t>Puntatori</a:t>
            </a:r>
            <a:endParaRPr lang="it-IT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Lezione 0 - Introduzione al corso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74E5F-748A-4D61-9AB9-41121A53120B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7335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it-IT" sz="4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Costruzione di nuovi Tipi di Dati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2024787"/>
            <a:ext cx="9737558" cy="3997463"/>
          </a:xfrm>
        </p:spPr>
        <p:txBody>
          <a:bodyPr>
            <a:normAutofit lnSpcReduction="10000"/>
          </a:bodyPr>
          <a:lstStyle/>
          <a:p>
            <a:r>
              <a:rPr lang="it-IT" sz="3200" b="1" dirty="0">
                <a:solidFill>
                  <a:srgbClr val="C00000"/>
                </a:solidFill>
              </a:rPr>
              <a:t>Specifica</a:t>
            </a:r>
            <a:r>
              <a:rPr lang="it-IT" sz="3200" dirty="0"/>
              <a:t> e </a:t>
            </a:r>
            <a:r>
              <a:rPr lang="it-IT" sz="3200" b="1" dirty="0">
                <a:solidFill>
                  <a:srgbClr val="C00000"/>
                </a:solidFill>
              </a:rPr>
              <a:t>implementazione</a:t>
            </a:r>
            <a:br>
              <a:rPr lang="it-IT" sz="3200" dirty="0"/>
            </a:br>
            <a:endParaRPr lang="it-IT" sz="3200" dirty="0"/>
          </a:p>
          <a:p>
            <a:r>
              <a:rPr lang="it-IT" sz="3200" b="1" u="sng" dirty="0"/>
              <a:t>Specifica</a:t>
            </a:r>
            <a:r>
              <a:rPr lang="it-IT" sz="3200" dirty="0"/>
              <a:t>:</a:t>
            </a:r>
          </a:p>
          <a:p>
            <a:pPr lvl="1"/>
            <a:r>
              <a:rPr lang="it-IT" sz="2800" dirty="0"/>
              <a:t>Definizione del dominio dei valori</a:t>
            </a:r>
          </a:p>
          <a:p>
            <a:pPr lvl="1"/>
            <a:r>
              <a:rPr lang="it-IT" sz="2800" dirty="0"/>
              <a:t>Definizione dell’insieme degli operatori</a:t>
            </a:r>
            <a:br>
              <a:rPr lang="it-IT" sz="2800" dirty="0"/>
            </a:br>
            <a:endParaRPr lang="it-IT" sz="2800" dirty="0"/>
          </a:p>
          <a:p>
            <a:r>
              <a:rPr lang="it-IT" sz="3200" b="1" u="sng" dirty="0"/>
              <a:t>Implementazione:</a:t>
            </a:r>
          </a:p>
          <a:p>
            <a:pPr lvl="1"/>
            <a:r>
              <a:rPr lang="it-IT" sz="2800" dirty="0"/>
              <a:t>Codifica di quanto definito nella specifica, usando primitive e costrutti di un linguaggio di programmazione</a:t>
            </a:r>
            <a:endParaRPr lang="it-IT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Lezione 0 - Introduzione al corso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74E5F-748A-4D61-9AB9-41121A53120B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3086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101600"/>
            <a:ext cx="10515600" cy="8497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z="4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Strutture Dati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7927" y="1258581"/>
            <a:ext cx="11185237" cy="5022145"/>
          </a:xfrm>
        </p:spPr>
        <p:txBody>
          <a:bodyPr>
            <a:noAutofit/>
          </a:bodyPr>
          <a:lstStyle/>
          <a:p>
            <a:r>
              <a:rPr lang="it-IT" dirty="0"/>
              <a:t>Le strutture di dati sono collezioni di dati organizzati in maniera strutturata</a:t>
            </a:r>
            <a:br>
              <a:rPr lang="it-IT" dirty="0"/>
            </a:br>
            <a:endParaRPr lang="it-IT" sz="1000" dirty="0"/>
          </a:p>
          <a:p>
            <a:r>
              <a:rPr lang="it-IT" dirty="0"/>
              <a:t> Sono  caratterizzate da:</a:t>
            </a:r>
          </a:p>
          <a:p>
            <a:pPr lvl="1"/>
            <a:r>
              <a:rPr lang="it-IT" dirty="0"/>
              <a:t> un modo sistematico di organizzare l’insieme dei dati</a:t>
            </a:r>
          </a:p>
          <a:p>
            <a:pPr lvl="1"/>
            <a:r>
              <a:rPr lang="it-IT" dirty="0"/>
              <a:t>un insieme di operatori che permettono di manipolare la struttura</a:t>
            </a:r>
            <a:br>
              <a:rPr lang="it-IT" dirty="0"/>
            </a:br>
            <a:endParaRPr lang="it-IT" sz="1200" dirty="0"/>
          </a:p>
          <a:p>
            <a:r>
              <a:rPr lang="it-IT" dirty="0"/>
              <a:t>Alcune tipologie di strutture di dati:</a:t>
            </a:r>
          </a:p>
          <a:p>
            <a:pPr lvl="1"/>
            <a:r>
              <a:rPr lang="it-IT" dirty="0"/>
              <a:t>Lineari / Non lineari (presenza di una sequenza)</a:t>
            </a:r>
          </a:p>
          <a:p>
            <a:pPr lvl="1"/>
            <a:r>
              <a:rPr lang="it-IT" dirty="0"/>
              <a:t>Statiche / Dinamiche (variazione di dimensione, contenuto)</a:t>
            </a:r>
          </a:p>
          <a:p>
            <a:pPr lvl="1"/>
            <a:r>
              <a:rPr lang="it-IT" dirty="0"/>
              <a:t>Omogenee / Disomogenee (rispetto ai dati contenuti)</a:t>
            </a:r>
          </a:p>
          <a:p>
            <a:pPr marL="457200" lvl="1" indent="0">
              <a:buNone/>
            </a:pPr>
            <a:endParaRPr lang="it-IT" sz="1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Lezione 0 - Introduzione al corso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74E5F-748A-4D61-9AB9-41121A53120B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9662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101600"/>
            <a:ext cx="10515600" cy="8497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z="4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Strutture Dati lineari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7927" y="1258581"/>
            <a:ext cx="11185237" cy="5022145"/>
          </a:xfrm>
        </p:spPr>
        <p:txBody>
          <a:bodyPr>
            <a:noAutofit/>
          </a:bodyPr>
          <a:lstStyle/>
          <a:p>
            <a:r>
              <a:rPr lang="it-IT" sz="3600" dirty="0"/>
              <a:t>I dati sono organizzati in maniera lineare (cioè in sequenza monodimensionale)</a:t>
            </a:r>
            <a:br>
              <a:rPr lang="it-IT" sz="3600" dirty="0"/>
            </a:br>
            <a:endParaRPr lang="it-IT" sz="1100" dirty="0"/>
          </a:p>
          <a:p>
            <a:r>
              <a:rPr lang="it-IT" sz="3600" dirty="0"/>
              <a:t> La loro dimensione è fissata oppure varia dinamicamente</a:t>
            </a:r>
            <a:br>
              <a:rPr lang="it-IT" sz="3600" dirty="0"/>
            </a:br>
            <a:endParaRPr lang="it-IT" sz="1600" dirty="0"/>
          </a:p>
          <a:p>
            <a:r>
              <a:rPr lang="it-IT" sz="3600" dirty="0"/>
              <a:t>E’ possibile accedere/aggiungere/togliere elementi in determinate posizioni (inizio, fine, posizioni intermedie)</a:t>
            </a:r>
            <a:br>
              <a:rPr lang="it-IT" sz="3600" dirty="0"/>
            </a:br>
            <a:endParaRPr lang="it-IT" sz="1400" dirty="0"/>
          </a:p>
          <a:p>
            <a:r>
              <a:rPr lang="it-IT" sz="3600" dirty="0"/>
              <a:t>Alcuni esempi: pile, code, liste</a:t>
            </a:r>
          </a:p>
          <a:p>
            <a:pPr marL="457200" lvl="1" indent="0">
              <a:buNone/>
            </a:pPr>
            <a:endParaRPr lang="it-IT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Lezione 0 - Introduzione al corso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74E5F-748A-4D61-9AB9-41121A53120B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5053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101600"/>
            <a:ext cx="10515600" cy="8497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z="54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Strutture Dati non lineari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7927" y="1258581"/>
            <a:ext cx="11185237" cy="5022145"/>
          </a:xfrm>
        </p:spPr>
        <p:txBody>
          <a:bodyPr>
            <a:noAutofit/>
          </a:bodyPr>
          <a:lstStyle/>
          <a:p>
            <a:r>
              <a:rPr lang="it-IT" sz="4000" dirty="0"/>
              <a:t>I dati sono organizzati in maniera non sequenziale</a:t>
            </a:r>
          </a:p>
          <a:p>
            <a:pPr lvl="1"/>
            <a:r>
              <a:rPr lang="it-IT" sz="3600" dirty="0"/>
              <a:t>Insiemi di dati non ordinati (dizionari, tabelle </a:t>
            </a:r>
            <a:r>
              <a:rPr lang="it-IT" sz="3600" dirty="0" err="1"/>
              <a:t>hash</a:t>
            </a:r>
            <a:r>
              <a:rPr lang="it-IT" sz="3600" dirty="0"/>
              <a:t>)</a:t>
            </a:r>
          </a:p>
          <a:p>
            <a:pPr lvl="1"/>
            <a:r>
              <a:rPr lang="it-IT" sz="3600" dirty="0"/>
              <a:t>Dati organizzati in maniera gerarchica (alberi)</a:t>
            </a:r>
          </a:p>
          <a:p>
            <a:pPr lvl="1"/>
            <a:r>
              <a:rPr lang="it-IT" sz="3600" dirty="0"/>
              <a:t>Dati organizzati in reti di nodi/archi  (grafi)</a:t>
            </a:r>
            <a:br>
              <a:rPr lang="it-IT" sz="3600" dirty="0"/>
            </a:br>
            <a:endParaRPr lang="it-IT" sz="900" dirty="0"/>
          </a:p>
          <a:p>
            <a:r>
              <a:rPr lang="it-IT" sz="4000" dirty="0"/>
              <a:t> Spesso la loro dimensione varia dinamicamente</a:t>
            </a:r>
            <a:br>
              <a:rPr lang="it-IT" sz="4000" dirty="0"/>
            </a:br>
            <a:endParaRPr lang="it-IT" sz="1800" dirty="0"/>
          </a:p>
          <a:p>
            <a:r>
              <a:rPr lang="it-IT" sz="4000" dirty="0"/>
              <a:t>E’ possibile accedere/aggiungere/togliere elementi in determinate posizioni</a:t>
            </a:r>
            <a:br>
              <a:rPr lang="it-IT" sz="4000" dirty="0"/>
            </a:br>
            <a:endParaRPr lang="it-IT" sz="4000" dirty="0"/>
          </a:p>
          <a:p>
            <a:pPr marL="457200" lvl="1" indent="0"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Lezione 0 - Introduzione al corso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74E5F-748A-4D61-9AB9-41121A53120B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7164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101600"/>
            <a:ext cx="10515600" cy="60597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Astrazione dati e programmazione modulare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34764" y="984018"/>
            <a:ext cx="11673444" cy="5372331"/>
          </a:xfrm>
        </p:spPr>
        <p:txBody>
          <a:bodyPr>
            <a:noAutofit/>
          </a:bodyPr>
          <a:lstStyle/>
          <a:p>
            <a:r>
              <a:rPr lang="it-IT" dirty="0"/>
              <a:t>Realizzare programmi suddivisi in </a:t>
            </a:r>
            <a:r>
              <a:rPr lang="it-IT" i="1" dirty="0"/>
              <a:t>moduli</a:t>
            </a:r>
            <a:endParaRPr lang="it-IT" dirty="0"/>
          </a:p>
          <a:p>
            <a:pPr lvl="1"/>
            <a:r>
              <a:rPr lang="it-IT" sz="2800" dirty="0"/>
              <a:t>Un modulo è una porzione di programma (funzioni, dichiarazioni di tipi, variabili, macro, etc.) che svolge una parte dei compiti in maniera quanto più possibile indipendente dagli altri</a:t>
            </a:r>
            <a:br>
              <a:rPr lang="it-IT" sz="2800" dirty="0"/>
            </a:br>
            <a:endParaRPr lang="it-IT" sz="1050" dirty="0"/>
          </a:p>
          <a:p>
            <a:r>
              <a:rPr lang="it-IT" sz="3200" i="1" dirty="0"/>
              <a:t>Astrazione</a:t>
            </a:r>
            <a:r>
              <a:rPr lang="it-IT" sz="3200" dirty="0"/>
              <a:t> ed </a:t>
            </a:r>
            <a:r>
              <a:rPr lang="it-IT" sz="3200" i="1" dirty="0"/>
              <a:t>Information </a:t>
            </a:r>
            <a:r>
              <a:rPr lang="it-IT" sz="3200" i="1" dirty="0" err="1"/>
              <a:t>hiding</a:t>
            </a:r>
            <a:endParaRPr lang="it-IT" sz="3200" i="1" dirty="0"/>
          </a:p>
          <a:p>
            <a:pPr lvl="1"/>
            <a:r>
              <a:rPr lang="it-IT" sz="2800" i="1" dirty="0"/>
              <a:t>Interfaccia</a:t>
            </a:r>
            <a:r>
              <a:rPr lang="it-IT" sz="2800" dirty="0"/>
              <a:t> separata dalla </a:t>
            </a:r>
            <a:r>
              <a:rPr lang="it-IT" sz="2800" i="1" dirty="0"/>
              <a:t>codifica</a:t>
            </a:r>
          </a:p>
          <a:p>
            <a:pPr lvl="1"/>
            <a:r>
              <a:rPr lang="it-IT" sz="2800" dirty="0"/>
              <a:t>Per usare un modulo non è necessario conoscere i dettagli della codifica</a:t>
            </a:r>
            <a:br>
              <a:rPr lang="it-IT" sz="2800" dirty="0"/>
            </a:br>
            <a:br>
              <a:rPr lang="it-IT" sz="1000" dirty="0"/>
            </a:br>
            <a:endParaRPr lang="it-IT" sz="500" dirty="0"/>
          </a:p>
          <a:p>
            <a:r>
              <a:rPr lang="it-IT" sz="3200" dirty="0"/>
              <a:t>Indipendenza dei moduli</a:t>
            </a:r>
          </a:p>
          <a:p>
            <a:pPr lvl="1"/>
            <a:r>
              <a:rPr lang="it-IT" sz="2800" dirty="0"/>
              <a:t>Organizzazione strutturata del programma</a:t>
            </a:r>
          </a:p>
          <a:p>
            <a:pPr lvl="1"/>
            <a:r>
              <a:rPr lang="it-IT" sz="2800" dirty="0"/>
              <a:t>Compilazione separata</a:t>
            </a:r>
          </a:p>
          <a:p>
            <a:pPr lvl="1"/>
            <a:r>
              <a:rPr lang="it-IT" sz="2800" dirty="0"/>
              <a:t>Manutenibilità locale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Lezione 0 - Introduzione al corso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74E5F-748A-4D61-9AB9-41121A53120B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5481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101600"/>
            <a:ext cx="10515600" cy="60597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it-IT" sz="4000" b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Ricorsione</a:t>
            </a:r>
            <a:endParaRPr lang="it-IT" sz="4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7927" y="707572"/>
            <a:ext cx="11673444" cy="4572000"/>
          </a:xfrm>
        </p:spPr>
        <p:txBody>
          <a:bodyPr>
            <a:noAutofit/>
          </a:bodyPr>
          <a:lstStyle/>
          <a:p>
            <a:r>
              <a:rPr lang="it-IT" sz="2600" dirty="0"/>
              <a:t>Ricorsività dei dati: i dati sono organizzati in strutture definite in termini di se stesse</a:t>
            </a:r>
          </a:p>
          <a:p>
            <a:pPr lvl="1"/>
            <a:r>
              <a:rPr lang="it-IT" sz="2200" dirty="0"/>
              <a:t> </a:t>
            </a:r>
            <a:r>
              <a:rPr lang="it-IT" dirty="0"/>
              <a:t>Una lista è una sequenza di elementi che</a:t>
            </a:r>
          </a:p>
          <a:p>
            <a:pPr lvl="2"/>
            <a:r>
              <a:rPr lang="it-IT" dirty="0"/>
              <a:t>o è vuota </a:t>
            </a:r>
          </a:p>
          <a:p>
            <a:pPr lvl="2"/>
            <a:r>
              <a:rPr lang="it-IT" dirty="0"/>
              <a:t>oppure ha un primo elemento e i rimanenti elementi costituiscono a loro volta una lista</a:t>
            </a:r>
            <a:br>
              <a:rPr lang="it-IT" dirty="0"/>
            </a:br>
            <a:endParaRPr lang="it-IT" sz="1000" dirty="0"/>
          </a:p>
          <a:p>
            <a:r>
              <a:rPr lang="it-IT" dirty="0"/>
              <a:t>Algoritmi ricorsivi: le operazioni sui dati sono definite in maniera ricorsiva</a:t>
            </a:r>
          </a:p>
          <a:p>
            <a:pPr lvl="1"/>
            <a:r>
              <a:rPr lang="it-IT" dirty="0"/>
              <a:t>L’operatore fattoriale(n), denotato come n!, è definito per tutti gli interi n&gt;=1 come:</a:t>
            </a:r>
          </a:p>
          <a:p>
            <a:pPr lvl="2"/>
            <a:r>
              <a:rPr lang="it-IT" dirty="0"/>
              <a:t>n! è uguale a 1 se n è uguale a 1</a:t>
            </a:r>
          </a:p>
          <a:p>
            <a:pPr lvl="2"/>
            <a:r>
              <a:rPr lang="it-IT" dirty="0"/>
              <a:t>n! è uguale a n * (n-1)!  se n è maggiore di 1</a:t>
            </a:r>
            <a:br>
              <a:rPr lang="it-IT" dirty="0"/>
            </a:br>
            <a:br>
              <a:rPr lang="it-IT" sz="900" dirty="0"/>
            </a:br>
            <a:endParaRPr lang="it-IT" sz="400" dirty="0"/>
          </a:p>
          <a:p>
            <a:r>
              <a:rPr lang="it-IT" dirty="0"/>
              <a:t>I tipi di dati e i loro operatori sono implementati con strutture/sottoprogrammi ricorsivi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Lezione 0 - Introduzione al corso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74E5F-748A-4D61-9AB9-41121A53120B}" type="slidenum">
              <a:rPr lang="it-IT" smtClean="0"/>
              <a:t>19</a:t>
            </a:fld>
            <a:endParaRPr lang="it-IT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6427641" y="4643077"/>
            <a:ext cx="5165644" cy="1741383"/>
            <a:chOff x="528" y="1990"/>
            <a:chExt cx="4895" cy="2207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528" y="1990"/>
              <a:ext cx="4895" cy="2207"/>
            </a:xfrm>
            <a:prstGeom prst="roundRect">
              <a:avLst>
                <a:gd name="adj" fmla="val 42"/>
              </a:avLst>
            </a:prstGeom>
            <a:grpFill/>
            <a:ln w="381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it-IT"/>
            </a:p>
          </p:txBody>
        </p:sp>
        <p:sp>
          <p:nvSpPr>
            <p:cNvPr id="9" name="Text Box 13"/>
            <p:cNvSpPr txBox="1">
              <a:spLocks noChangeArrowheads="1"/>
            </p:cNvSpPr>
            <p:nvPr/>
          </p:nvSpPr>
          <p:spPr bwMode="auto">
            <a:xfrm>
              <a:off x="648" y="2066"/>
              <a:ext cx="4655" cy="203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t-IT" sz="1400" b="1" dirty="0" err="1">
                  <a:cs typeface="Arial" panose="020B0604020202020204" pitchFamily="34" charset="0"/>
                </a:rPr>
                <a:t>int</a:t>
              </a:r>
              <a:r>
                <a:rPr lang="en-GB" altLang="it-IT" sz="1400" b="1" dirty="0">
                  <a:cs typeface="Arial" panose="020B0604020202020204" pitchFamily="34" charset="0"/>
                </a:rPr>
                <a:t>  </a:t>
              </a:r>
              <a:r>
                <a:rPr lang="en-GB" altLang="it-IT" sz="1400" b="1" dirty="0" err="1">
                  <a:cs typeface="Arial" panose="020B0604020202020204" pitchFamily="34" charset="0"/>
                </a:rPr>
                <a:t>fattoriale</a:t>
              </a:r>
              <a:r>
                <a:rPr lang="en-GB" altLang="it-IT" sz="1400" b="1" dirty="0">
                  <a:cs typeface="Arial" panose="020B0604020202020204" pitchFamily="34" charset="0"/>
                </a:rPr>
                <a:t> (</a:t>
              </a:r>
              <a:r>
                <a:rPr lang="en-GB" altLang="it-IT" sz="1400" b="1" dirty="0" err="1">
                  <a:cs typeface="Arial" panose="020B0604020202020204" pitchFamily="34" charset="0"/>
                </a:rPr>
                <a:t>int</a:t>
              </a:r>
              <a:r>
                <a:rPr lang="en-GB" altLang="it-IT" sz="1400" b="1" dirty="0">
                  <a:cs typeface="Arial" panose="020B0604020202020204" pitchFamily="34" charset="0"/>
                </a:rPr>
                <a:t> n)</a:t>
              </a:r>
            </a:p>
            <a:p>
              <a:r>
                <a:rPr lang="en-GB" altLang="it-IT" sz="1400" b="1" dirty="0">
                  <a:cs typeface="Arial" panose="020B0604020202020204" pitchFamily="34" charset="0"/>
                </a:rPr>
                <a:t>{</a:t>
              </a:r>
            </a:p>
            <a:p>
              <a:r>
                <a:rPr lang="en-GB" altLang="it-IT" sz="1400" b="1" dirty="0">
                  <a:cs typeface="Arial" panose="020B0604020202020204" pitchFamily="34" charset="0"/>
                </a:rPr>
                <a:t>		if (n&lt;=1)</a:t>
              </a:r>
            </a:p>
            <a:p>
              <a:r>
                <a:rPr lang="en-GB" altLang="it-IT" sz="1400" b="1" dirty="0">
                  <a:cs typeface="Arial" panose="020B0604020202020204" pitchFamily="34" charset="0"/>
                </a:rPr>
                <a:t>			return 1;</a:t>
              </a:r>
            </a:p>
            <a:p>
              <a:r>
                <a:rPr lang="en-GB" altLang="it-IT" sz="1400" b="1" dirty="0">
                  <a:cs typeface="Arial" panose="020B0604020202020204" pitchFamily="34" charset="0"/>
                </a:rPr>
                <a:t>		else</a:t>
              </a:r>
            </a:p>
            <a:p>
              <a:r>
                <a:rPr lang="en-GB" altLang="it-IT" sz="1400" b="1" dirty="0">
                  <a:cs typeface="Arial" panose="020B0604020202020204" pitchFamily="34" charset="0"/>
                </a:rPr>
                <a:t>			return n * </a:t>
              </a:r>
              <a:r>
                <a:rPr lang="en-GB" altLang="it-IT" sz="1400" b="1" dirty="0" err="1">
                  <a:cs typeface="Arial" panose="020B0604020202020204" pitchFamily="34" charset="0"/>
                </a:rPr>
                <a:t>fattoriale</a:t>
              </a:r>
              <a:r>
                <a:rPr lang="en-GB" altLang="it-IT" sz="1400" b="1" dirty="0">
                  <a:cs typeface="Arial" panose="020B0604020202020204" pitchFamily="34" charset="0"/>
                </a:rPr>
                <a:t> (n-1);</a:t>
              </a:r>
            </a:p>
            <a:p>
              <a:r>
                <a:rPr lang="en-GB" altLang="it-IT" sz="1400" b="1" dirty="0">
                  <a:cs typeface="Arial" panose="020B0604020202020204" pitchFamily="34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457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E1DC964-17A1-4A00-9BBD-3985AC788B05}" type="slidenum">
              <a:rPr lang="it-IT" altLang="it-IT"/>
              <a:pPr eaLnBrk="1" hangingPunct="1"/>
              <a:t>2</a:t>
            </a:fld>
            <a:endParaRPr lang="it-IT" altLang="it-IT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620" y="1052514"/>
            <a:ext cx="11803380" cy="5113337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it-IT" sz="2400" b="1" dirty="0"/>
              <a:t>Orario Lezioni</a:t>
            </a:r>
          </a:p>
          <a:p>
            <a:pPr lvl="1">
              <a:lnSpc>
                <a:spcPct val="80000"/>
              </a:lnSpc>
              <a:defRPr/>
            </a:pPr>
            <a:r>
              <a:rPr lang="it-IT" dirty="0"/>
              <a:t>Lunedì	  	9:00 - 11:00 	lezione in aula P/4 in presenza</a:t>
            </a:r>
          </a:p>
          <a:p>
            <a:pPr lvl="1">
              <a:lnSpc>
                <a:spcPct val="80000"/>
              </a:lnSpc>
              <a:defRPr/>
            </a:pPr>
            <a:r>
              <a:rPr lang="it-IT" dirty="0"/>
              <a:t>Mercoledì  	9:00 - 11:00 	lezione in aula P/4 in presenza</a:t>
            </a:r>
          </a:p>
          <a:p>
            <a:pPr lvl="1">
              <a:lnSpc>
                <a:spcPct val="80000"/>
              </a:lnSpc>
              <a:defRPr/>
            </a:pPr>
            <a:r>
              <a:rPr lang="it-IT" dirty="0"/>
              <a:t>Venerdì		9:00 - 13:00 	esercitazione in laboratorio </a:t>
            </a:r>
            <a:r>
              <a:rPr lang="it-IT" dirty="0" err="1"/>
              <a:t>Sammet</a:t>
            </a:r>
            <a:r>
              <a:rPr lang="it-IT" dirty="0"/>
              <a:t> (in 2 turni)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it-IT" sz="2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it-IT" sz="2400" b="1" dirty="0"/>
              <a:t>Periodo Didattico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it-IT" dirty="0"/>
              <a:t>27 febbraio 2023 – 1 Giugno 2023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it-IT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it-IT" dirty="0"/>
          </a:p>
          <a:p>
            <a:pPr eaLnBrk="1" hangingPunct="1">
              <a:lnSpc>
                <a:spcPct val="80000"/>
              </a:lnSpc>
              <a:defRPr/>
            </a:pPr>
            <a:r>
              <a:rPr lang="it-IT" sz="2400" b="1" dirty="0"/>
              <a:t>Orario Ricevimento</a:t>
            </a:r>
          </a:p>
          <a:p>
            <a:pPr lvl="1">
              <a:lnSpc>
                <a:spcPct val="80000"/>
              </a:lnSpc>
              <a:defRPr/>
            </a:pPr>
            <a:r>
              <a:rPr lang="it-IT" sz="1800" b="1" dirty="0"/>
              <a:t>Prof. TUCCI</a:t>
            </a:r>
            <a:endParaRPr lang="it-IT" sz="1800" dirty="0"/>
          </a:p>
          <a:p>
            <a:pPr lvl="2">
              <a:lnSpc>
                <a:spcPct val="80000"/>
              </a:lnSpc>
              <a:defRPr/>
            </a:pPr>
            <a:r>
              <a:rPr lang="it-IT" sz="1800" dirty="0"/>
              <a:t>Lunedì		11:00 - 13:00   		+ contattare il docente:  mtucci@unisa.it</a:t>
            </a:r>
          </a:p>
          <a:p>
            <a:pPr lvl="2">
              <a:lnSpc>
                <a:spcPct val="80000"/>
              </a:lnSpc>
              <a:defRPr/>
            </a:pPr>
            <a:r>
              <a:rPr lang="it-IT" sz="1800" dirty="0"/>
              <a:t>Martedì 	12:00 - 13:00   				 (su richiesta)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title"/>
          </p:nvPr>
        </p:nvSpPr>
        <p:spPr>
          <a:xfrm>
            <a:off x="1992313" y="260350"/>
            <a:ext cx="8229600" cy="708479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it-IT" sz="4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Presentazione del Corso</a:t>
            </a: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Lezione 0 - Introduzione al corso</a:t>
            </a:r>
          </a:p>
        </p:txBody>
      </p:sp>
    </p:spTree>
    <p:extLst>
      <p:ext uri="{BB962C8B-B14F-4D97-AF65-F5344CB8AC3E}">
        <p14:creationId xmlns:p14="http://schemas.microsoft.com/office/powerpoint/2010/main" val="2309530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331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it-IT" sz="4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Costruzione di nuovi Tipi di Dati</a:t>
            </a:r>
            <a:br>
              <a:rPr lang="it-IT" sz="4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it-IT" sz="4000" b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Abstract</a:t>
            </a:r>
            <a:r>
              <a:rPr lang="it-IT" sz="4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Data </a:t>
            </a:r>
            <a:r>
              <a:rPr lang="it-IT" sz="4000" b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Type</a:t>
            </a:r>
            <a:r>
              <a:rPr lang="it-IT" sz="4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(ADT)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54182" y="1644145"/>
            <a:ext cx="10021576" cy="46988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400" dirty="0"/>
              <a:t>Esempio: il tipo di dati astratto  </a:t>
            </a:r>
            <a:r>
              <a:rPr lang="it-IT" sz="2400" b="1" dirty="0">
                <a:solidFill>
                  <a:srgbClr val="C00000"/>
                </a:solidFill>
              </a:rPr>
              <a:t>Libro</a:t>
            </a:r>
            <a:br>
              <a:rPr lang="it-IT" sz="2400" dirty="0"/>
            </a:br>
            <a:endParaRPr lang="it-IT" sz="800" dirty="0"/>
          </a:p>
          <a:p>
            <a:r>
              <a:rPr lang="it-IT" sz="2400" b="1" u="sng" dirty="0"/>
              <a:t>Specifica</a:t>
            </a:r>
            <a:r>
              <a:rPr lang="it-IT" sz="2400" dirty="0"/>
              <a:t>:</a:t>
            </a:r>
            <a:br>
              <a:rPr lang="it-IT" sz="2400" dirty="0"/>
            </a:br>
            <a:endParaRPr lang="it-IT" sz="2400" dirty="0"/>
          </a:p>
          <a:p>
            <a:pPr lvl="1"/>
            <a:r>
              <a:rPr lang="it-IT" dirty="0"/>
              <a:t>Definizione del dominio dei valori:</a:t>
            </a:r>
          </a:p>
          <a:p>
            <a:pPr marL="914400" lvl="2" indent="0">
              <a:buNone/>
            </a:pPr>
            <a:r>
              <a:rPr lang="it-IT" sz="1800" dirty="0"/>
              <a:t>Insieme delle quadruple (autore, titolo, editore, anno) dove autore, titolo e editore sono stringhe e anno è un intero</a:t>
            </a:r>
            <a:br>
              <a:rPr lang="it-IT" sz="1600" dirty="0"/>
            </a:br>
            <a:endParaRPr lang="it-IT" sz="1600" dirty="0"/>
          </a:p>
          <a:p>
            <a:pPr lvl="1"/>
            <a:r>
              <a:rPr lang="it-IT" dirty="0"/>
              <a:t>Definizione dell’insieme degli operatori – specifica sintattica:</a:t>
            </a:r>
          </a:p>
          <a:p>
            <a:pPr marL="914400" lvl="2" indent="0">
              <a:buNone/>
            </a:pPr>
            <a:r>
              <a:rPr lang="it-IT" sz="1400" dirty="0"/>
              <a:t>-    </a:t>
            </a:r>
            <a:r>
              <a:rPr lang="it-IT" sz="1800" dirty="0" err="1"/>
              <a:t>creaLibro</a:t>
            </a:r>
            <a:r>
              <a:rPr lang="it-IT" sz="1800" dirty="0"/>
              <a:t> (</a:t>
            </a:r>
            <a:r>
              <a:rPr lang="it-IT" sz="1800" dirty="0" err="1"/>
              <a:t>String</a:t>
            </a:r>
            <a:r>
              <a:rPr lang="it-IT" sz="1800" dirty="0"/>
              <a:t>, </a:t>
            </a:r>
            <a:r>
              <a:rPr lang="it-IT" sz="1800" dirty="0" err="1"/>
              <a:t>String</a:t>
            </a:r>
            <a:r>
              <a:rPr lang="it-IT" sz="1800" dirty="0"/>
              <a:t>, </a:t>
            </a:r>
            <a:r>
              <a:rPr lang="it-IT" sz="1800" dirty="0" err="1"/>
              <a:t>String</a:t>
            </a:r>
            <a:r>
              <a:rPr lang="it-IT" sz="1800" dirty="0"/>
              <a:t>, Intero) </a:t>
            </a:r>
            <a:r>
              <a:rPr lang="it-IT" sz="1800" dirty="0">
                <a:sym typeface="Wingdings" panose="05000000000000000000" pitchFamily="2" charset="2"/>
              </a:rPr>
              <a:t> libro</a:t>
            </a:r>
            <a:endParaRPr lang="it-IT" sz="1800" dirty="0"/>
          </a:p>
          <a:p>
            <a:pPr lvl="2">
              <a:buFontTx/>
              <a:buChar char="-"/>
            </a:pPr>
            <a:r>
              <a:rPr lang="it-IT" sz="1800" dirty="0"/>
              <a:t>titolo (libro) </a:t>
            </a:r>
            <a:r>
              <a:rPr lang="it-IT" sz="1800" dirty="0">
                <a:sym typeface="Wingdings" panose="05000000000000000000" pitchFamily="2" charset="2"/>
              </a:rPr>
              <a:t> </a:t>
            </a:r>
            <a:r>
              <a:rPr lang="it-IT" sz="1800" dirty="0" err="1"/>
              <a:t>String</a:t>
            </a:r>
            <a:endParaRPr lang="it-IT" sz="1800" dirty="0">
              <a:sym typeface="Wingdings" panose="05000000000000000000" pitchFamily="2" charset="2"/>
            </a:endParaRPr>
          </a:p>
          <a:p>
            <a:pPr lvl="2">
              <a:buFontTx/>
              <a:buChar char="-"/>
            </a:pPr>
            <a:r>
              <a:rPr lang="it-IT" sz="1800" dirty="0">
                <a:sym typeface="Wingdings" panose="05000000000000000000" pitchFamily="2" charset="2"/>
              </a:rPr>
              <a:t>autore </a:t>
            </a:r>
            <a:r>
              <a:rPr lang="it-IT" sz="1800" dirty="0"/>
              <a:t>(libro) </a:t>
            </a:r>
            <a:r>
              <a:rPr lang="it-IT" sz="1800" dirty="0">
                <a:sym typeface="Wingdings" panose="05000000000000000000" pitchFamily="2" charset="2"/>
              </a:rPr>
              <a:t> </a:t>
            </a:r>
            <a:r>
              <a:rPr lang="it-IT" sz="1800" dirty="0" err="1"/>
              <a:t>String</a:t>
            </a:r>
            <a:endParaRPr lang="it-IT" sz="1800" dirty="0">
              <a:sym typeface="Wingdings" panose="05000000000000000000" pitchFamily="2" charset="2"/>
            </a:endParaRPr>
          </a:p>
          <a:p>
            <a:pPr lvl="2">
              <a:buFontTx/>
              <a:buChar char="-"/>
            </a:pPr>
            <a:r>
              <a:rPr lang="it-IT" sz="1800" dirty="0">
                <a:sym typeface="Wingdings" panose="05000000000000000000" pitchFamily="2" charset="2"/>
              </a:rPr>
              <a:t>editore </a:t>
            </a:r>
            <a:r>
              <a:rPr lang="it-IT" sz="1800" dirty="0"/>
              <a:t>(libro) </a:t>
            </a:r>
            <a:r>
              <a:rPr lang="it-IT" sz="1800" dirty="0">
                <a:sym typeface="Wingdings" panose="05000000000000000000" pitchFamily="2" charset="2"/>
              </a:rPr>
              <a:t> </a:t>
            </a:r>
            <a:r>
              <a:rPr lang="it-IT" sz="1800" dirty="0" err="1"/>
              <a:t>String</a:t>
            </a:r>
            <a:endParaRPr lang="it-IT" sz="1800" dirty="0">
              <a:sym typeface="Wingdings" panose="05000000000000000000" pitchFamily="2" charset="2"/>
            </a:endParaRPr>
          </a:p>
          <a:p>
            <a:pPr lvl="2">
              <a:buFontTx/>
              <a:buChar char="-"/>
            </a:pPr>
            <a:r>
              <a:rPr lang="it-IT" sz="1800" dirty="0">
                <a:sym typeface="Wingdings" panose="05000000000000000000" pitchFamily="2" charset="2"/>
              </a:rPr>
              <a:t>anno </a:t>
            </a:r>
            <a:r>
              <a:rPr lang="it-IT" sz="1800" dirty="0"/>
              <a:t>(libro) </a:t>
            </a:r>
            <a:r>
              <a:rPr lang="it-IT" sz="1800" dirty="0">
                <a:sym typeface="Wingdings" panose="05000000000000000000" pitchFamily="2" charset="2"/>
              </a:rPr>
              <a:t> Intero</a:t>
            </a:r>
            <a:endParaRPr lang="it-IT" sz="180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Lezione 0 - Introduzione al corso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74E5F-748A-4D61-9AB9-41121A53120B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7358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331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it-IT" sz="4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Costruzione di nuovi Tipi di Dati</a:t>
            </a:r>
            <a:br>
              <a:rPr lang="it-IT" sz="4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it-IT" sz="4000" b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Abstract</a:t>
            </a:r>
            <a:r>
              <a:rPr lang="it-IT" sz="4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Data </a:t>
            </a:r>
            <a:r>
              <a:rPr lang="it-IT" sz="4000" b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Type</a:t>
            </a:r>
            <a:r>
              <a:rPr lang="it-IT" sz="4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(ADT)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54182" y="1644145"/>
            <a:ext cx="10021576" cy="46988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400" dirty="0"/>
              <a:t>Esempio: il tipo di dati astratto  </a:t>
            </a:r>
            <a:r>
              <a:rPr lang="it-IT" sz="2400" b="1" dirty="0">
                <a:solidFill>
                  <a:srgbClr val="C00000"/>
                </a:solidFill>
              </a:rPr>
              <a:t>Libro</a:t>
            </a:r>
            <a:br>
              <a:rPr lang="it-IT" sz="2400" dirty="0"/>
            </a:br>
            <a:endParaRPr lang="it-IT" sz="800" dirty="0"/>
          </a:p>
          <a:p>
            <a:r>
              <a:rPr lang="it-IT" sz="2400" b="1" u="sng" dirty="0"/>
              <a:t>Specifica</a:t>
            </a:r>
            <a:r>
              <a:rPr lang="it-IT" sz="2400" dirty="0"/>
              <a:t>:</a:t>
            </a:r>
            <a:br>
              <a:rPr lang="it-IT" sz="2400" dirty="0"/>
            </a:br>
            <a:endParaRPr lang="it-IT" sz="2400" dirty="0"/>
          </a:p>
          <a:p>
            <a:pPr lvl="1"/>
            <a:r>
              <a:rPr lang="it-IT" dirty="0"/>
              <a:t>Definizione dell’insieme degli operatori – specifica semantica:</a:t>
            </a:r>
          </a:p>
          <a:p>
            <a:pPr lvl="2">
              <a:buFontTx/>
              <a:buChar char="-"/>
            </a:pPr>
            <a:r>
              <a:rPr lang="it-IT" sz="1800" dirty="0" err="1"/>
              <a:t>creaLibro</a:t>
            </a:r>
            <a:r>
              <a:rPr lang="it-IT" sz="1800" dirty="0"/>
              <a:t> (Aut, </a:t>
            </a:r>
            <a:r>
              <a:rPr lang="it-IT" sz="1800" dirty="0" err="1"/>
              <a:t>Tit</a:t>
            </a:r>
            <a:r>
              <a:rPr lang="it-IT" sz="1800" dirty="0"/>
              <a:t>, </a:t>
            </a:r>
            <a:r>
              <a:rPr lang="it-IT" sz="1800" dirty="0" err="1"/>
              <a:t>Edit</a:t>
            </a:r>
            <a:r>
              <a:rPr lang="it-IT" sz="1800" dirty="0"/>
              <a:t>, Anno) </a:t>
            </a:r>
            <a:r>
              <a:rPr lang="it-IT" sz="1800" dirty="0">
                <a:sym typeface="Wingdings" panose="05000000000000000000" pitchFamily="2" charset="2"/>
              </a:rPr>
              <a:t>= </a:t>
            </a:r>
            <a:r>
              <a:rPr lang="it-IT" sz="1800" dirty="0" err="1">
                <a:sym typeface="Wingdings" panose="05000000000000000000" pitchFamily="2" charset="2"/>
              </a:rPr>
              <a:t>Lib</a:t>
            </a:r>
            <a:endParaRPr lang="it-IT" sz="1800" dirty="0">
              <a:sym typeface="Wingdings" panose="05000000000000000000" pitchFamily="2" charset="2"/>
            </a:endParaRPr>
          </a:p>
          <a:p>
            <a:pPr lvl="3">
              <a:buFontTx/>
              <a:buChar char="-"/>
            </a:pPr>
            <a:r>
              <a:rPr lang="it-IT" sz="1600" dirty="0" err="1">
                <a:sym typeface="Wingdings" panose="05000000000000000000" pitchFamily="2" charset="2"/>
              </a:rPr>
              <a:t>Pre</a:t>
            </a:r>
            <a:r>
              <a:rPr lang="it-IT" sz="1600" dirty="0">
                <a:sym typeface="Wingdings" panose="05000000000000000000" pitchFamily="2" charset="2"/>
              </a:rPr>
              <a:t>:</a:t>
            </a:r>
          </a:p>
          <a:p>
            <a:pPr lvl="3">
              <a:buFontTx/>
              <a:buChar char="-"/>
            </a:pPr>
            <a:r>
              <a:rPr lang="it-IT" sz="1600" dirty="0"/>
              <a:t>Post: </a:t>
            </a:r>
            <a:r>
              <a:rPr lang="it-IT" sz="1600" dirty="0" err="1"/>
              <a:t>Lib</a:t>
            </a:r>
            <a:r>
              <a:rPr lang="it-IT" sz="1600" dirty="0"/>
              <a:t> = (Aut, </a:t>
            </a:r>
            <a:r>
              <a:rPr lang="it-IT" sz="1600" dirty="0" err="1"/>
              <a:t>Tit</a:t>
            </a:r>
            <a:r>
              <a:rPr lang="it-IT" sz="1600" dirty="0"/>
              <a:t>, </a:t>
            </a:r>
            <a:r>
              <a:rPr lang="it-IT" sz="1600" dirty="0" err="1"/>
              <a:t>Edit</a:t>
            </a:r>
            <a:r>
              <a:rPr lang="it-IT" sz="1600" dirty="0"/>
              <a:t>, Anno) </a:t>
            </a:r>
          </a:p>
          <a:p>
            <a:pPr lvl="2">
              <a:buFontTx/>
              <a:buChar char="-"/>
            </a:pPr>
            <a:r>
              <a:rPr lang="it-IT" sz="1800" dirty="0"/>
              <a:t>titolo (</a:t>
            </a:r>
            <a:r>
              <a:rPr lang="it-IT" sz="1800" dirty="0" err="1"/>
              <a:t>lib</a:t>
            </a:r>
            <a:r>
              <a:rPr lang="it-IT" sz="1800" dirty="0"/>
              <a:t>) </a:t>
            </a:r>
            <a:r>
              <a:rPr lang="it-IT" sz="1800" dirty="0">
                <a:sym typeface="Wingdings" panose="05000000000000000000" pitchFamily="2" charset="2"/>
              </a:rPr>
              <a:t>= </a:t>
            </a:r>
            <a:r>
              <a:rPr lang="it-IT" sz="1800" dirty="0"/>
              <a:t>Titolo</a:t>
            </a:r>
          </a:p>
          <a:p>
            <a:pPr lvl="3">
              <a:buFontTx/>
              <a:buChar char="-"/>
            </a:pPr>
            <a:r>
              <a:rPr lang="it-IT" sz="1600" dirty="0" err="1">
                <a:sym typeface="Wingdings" panose="05000000000000000000" pitchFamily="2" charset="2"/>
              </a:rPr>
              <a:t>Pre</a:t>
            </a:r>
            <a:r>
              <a:rPr lang="it-IT" sz="1600" dirty="0">
                <a:sym typeface="Wingdings" panose="05000000000000000000" pitchFamily="2" charset="2"/>
              </a:rPr>
              <a:t>: </a:t>
            </a:r>
            <a:r>
              <a:rPr lang="it-IT" sz="1600" dirty="0" err="1">
                <a:sym typeface="Wingdings" panose="05000000000000000000" pitchFamily="2" charset="2"/>
              </a:rPr>
              <a:t>lib</a:t>
            </a:r>
            <a:r>
              <a:rPr lang="it-IT" sz="1600" dirty="0">
                <a:sym typeface="Wingdings" panose="05000000000000000000" pitchFamily="2" charset="2"/>
              </a:rPr>
              <a:t> = (</a:t>
            </a:r>
            <a:r>
              <a:rPr lang="it-IT" sz="1600" dirty="0"/>
              <a:t>Aut, </a:t>
            </a:r>
            <a:r>
              <a:rPr lang="it-IT" sz="1600" dirty="0" err="1"/>
              <a:t>Tit</a:t>
            </a:r>
            <a:r>
              <a:rPr lang="it-IT" sz="1600" dirty="0"/>
              <a:t>, </a:t>
            </a:r>
            <a:r>
              <a:rPr lang="it-IT" sz="1600" dirty="0" err="1"/>
              <a:t>Edit</a:t>
            </a:r>
            <a:r>
              <a:rPr lang="it-IT" sz="1600" dirty="0"/>
              <a:t>, Anno) </a:t>
            </a:r>
          </a:p>
          <a:p>
            <a:pPr lvl="3">
              <a:buFontTx/>
              <a:buChar char="-"/>
            </a:pPr>
            <a:r>
              <a:rPr lang="it-IT" sz="1600" dirty="0">
                <a:sym typeface="Wingdings" panose="05000000000000000000" pitchFamily="2" charset="2"/>
              </a:rPr>
              <a:t>Post: Titolo = </a:t>
            </a:r>
            <a:r>
              <a:rPr lang="it-IT" sz="1600" dirty="0" err="1">
                <a:sym typeface="Wingdings" panose="05000000000000000000" pitchFamily="2" charset="2"/>
              </a:rPr>
              <a:t>Tit</a:t>
            </a:r>
            <a:endParaRPr lang="it-IT" sz="1600" dirty="0">
              <a:sym typeface="Wingdings" panose="05000000000000000000" pitchFamily="2" charset="2"/>
            </a:endParaRPr>
          </a:p>
          <a:p>
            <a:pPr lvl="2">
              <a:buFontTx/>
              <a:buChar char="-"/>
            </a:pPr>
            <a:r>
              <a:rPr lang="it-IT" sz="1800" dirty="0">
                <a:sym typeface="Wingdings" panose="05000000000000000000" pitchFamily="2" charset="2"/>
              </a:rPr>
              <a:t>autore </a:t>
            </a:r>
            <a:r>
              <a:rPr lang="it-IT" sz="1800" dirty="0"/>
              <a:t>(</a:t>
            </a:r>
            <a:r>
              <a:rPr lang="it-IT" sz="1800" dirty="0" err="1"/>
              <a:t>lib</a:t>
            </a:r>
            <a:r>
              <a:rPr lang="it-IT" sz="1800" dirty="0"/>
              <a:t>) </a:t>
            </a:r>
            <a:r>
              <a:rPr lang="it-IT" sz="1800" dirty="0">
                <a:sym typeface="Wingdings" panose="05000000000000000000" pitchFamily="2" charset="2"/>
              </a:rPr>
              <a:t>= Autore</a:t>
            </a:r>
          </a:p>
          <a:p>
            <a:pPr lvl="3">
              <a:buFontTx/>
              <a:buChar char="-"/>
            </a:pPr>
            <a:r>
              <a:rPr lang="it-IT" sz="1800" dirty="0" err="1">
                <a:sym typeface="Wingdings" panose="05000000000000000000" pitchFamily="2" charset="2"/>
              </a:rPr>
              <a:t>Pre</a:t>
            </a:r>
            <a:r>
              <a:rPr lang="it-IT" sz="1800" dirty="0">
                <a:sym typeface="Wingdings" panose="05000000000000000000" pitchFamily="2" charset="2"/>
              </a:rPr>
              <a:t>: </a:t>
            </a:r>
            <a:r>
              <a:rPr lang="it-IT" sz="1800" dirty="0" err="1">
                <a:sym typeface="Wingdings" panose="05000000000000000000" pitchFamily="2" charset="2"/>
              </a:rPr>
              <a:t>lib</a:t>
            </a:r>
            <a:r>
              <a:rPr lang="it-IT" sz="1800" dirty="0">
                <a:sym typeface="Wingdings" panose="05000000000000000000" pitchFamily="2" charset="2"/>
              </a:rPr>
              <a:t> = (</a:t>
            </a:r>
            <a:r>
              <a:rPr lang="it-IT" sz="1800" dirty="0"/>
              <a:t>Aut, </a:t>
            </a:r>
            <a:r>
              <a:rPr lang="it-IT" sz="1800" dirty="0" err="1"/>
              <a:t>Tit</a:t>
            </a:r>
            <a:r>
              <a:rPr lang="it-IT" sz="1800" dirty="0"/>
              <a:t>, </a:t>
            </a:r>
            <a:r>
              <a:rPr lang="it-IT" sz="1800" dirty="0" err="1"/>
              <a:t>Edit</a:t>
            </a:r>
            <a:r>
              <a:rPr lang="it-IT" sz="1800" dirty="0"/>
              <a:t>, Anno) </a:t>
            </a:r>
          </a:p>
          <a:p>
            <a:pPr lvl="3">
              <a:buFontTx/>
              <a:buChar char="-"/>
            </a:pPr>
            <a:r>
              <a:rPr lang="it-IT" sz="1800" dirty="0">
                <a:sym typeface="Wingdings" panose="05000000000000000000" pitchFamily="2" charset="2"/>
              </a:rPr>
              <a:t>Post: Autore  = Aut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Lezione 0 - Introduzione al corso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74E5F-748A-4D61-9AB9-41121A53120B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1913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331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it-IT" sz="4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Costruzione di nuovi Tipi di Dati</a:t>
            </a:r>
            <a:br>
              <a:rPr lang="it-IT" sz="4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it-IT" sz="4000" b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Abstract</a:t>
            </a:r>
            <a:r>
              <a:rPr lang="it-IT" sz="4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Data </a:t>
            </a:r>
            <a:r>
              <a:rPr lang="it-IT" sz="4000" b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Type</a:t>
            </a:r>
            <a:r>
              <a:rPr lang="it-IT" sz="4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(ADT)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54182" y="1644145"/>
            <a:ext cx="10021576" cy="46988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400" dirty="0"/>
              <a:t>Esempio: il tipo di dati astratto  </a:t>
            </a:r>
            <a:r>
              <a:rPr lang="it-IT" sz="2400" b="1" dirty="0">
                <a:solidFill>
                  <a:srgbClr val="C00000"/>
                </a:solidFill>
              </a:rPr>
              <a:t>Libro</a:t>
            </a:r>
            <a:br>
              <a:rPr lang="it-IT" sz="2400" dirty="0"/>
            </a:br>
            <a:endParaRPr lang="it-IT" sz="800" dirty="0"/>
          </a:p>
          <a:p>
            <a:r>
              <a:rPr lang="it-IT" sz="2400" b="1" u="sng" dirty="0"/>
              <a:t>Specifica</a:t>
            </a:r>
            <a:r>
              <a:rPr lang="it-IT" sz="2400" dirty="0"/>
              <a:t>:</a:t>
            </a:r>
            <a:br>
              <a:rPr lang="it-IT" sz="2400" dirty="0"/>
            </a:br>
            <a:endParaRPr lang="it-IT" sz="2400" dirty="0"/>
          </a:p>
          <a:p>
            <a:pPr lvl="1"/>
            <a:r>
              <a:rPr lang="it-IT" dirty="0"/>
              <a:t>Definizione dell’insieme degli operatori – specifica semantica:</a:t>
            </a:r>
            <a:r>
              <a:rPr lang="it-IT" sz="1600" dirty="0"/>
              <a:t> </a:t>
            </a:r>
          </a:p>
          <a:p>
            <a:pPr lvl="2">
              <a:buFontTx/>
              <a:buChar char="-"/>
            </a:pPr>
            <a:r>
              <a:rPr lang="it-IT" sz="1800" dirty="0">
                <a:sym typeface="Wingdings" panose="05000000000000000000" pitchFamily="2" charset="2"/>
              </a:rPr>
              <a:t>editore </a:t>
            </a:r>
            <a:r>
              <a:rPr lang="it-IT" sz="1800" dirty="0"/>
              <a:t>(</a:t>
            </a:r>
            <a:r>
              <a:rPr lang="it-IT" sz="1800" dirty="0" err="1"/>
              <a:t>lib</a:t>
            </a:r>
            <a:r>
              <a:rPr lang="it-IT" sz="1800" dirty="0"/>
              <a:t>) </a:t>
            </a:r>
            <a:r>
              <a:rPr lang="it-IT" sz="1800" dirty="0">
                <a:sym typeface="Wingdings" panose="05000000000000000000" pitchFamily="2" charset="2"/>
              </a:rPr>
              <a:t>= </a:t>
            </a:r>
            <a:r>
              <a:rPr lang="it-IT" sz="1800" dirty="0"/>
              <a:t>Editore</a:t>
            </a:r>
            <a:endParaRPr lang="it-IT" sz="1800" dirty="0">
              <a:sym typeface="Wingdings" panose="05000000000000000000" pitchFamily="2" charset="2"/>
            </a:endParaRPr>
          </a:p>
          <a:p>
            <a:pPr lvl="3">
              <a:buFontTx/>
              <a:buChar char="-"/>
            </a:pPr>
            <a:r>
              <a:rPr lang="it-IT" sz="1800" dirty="0" err="1">
                <a:sym typeface="Wingdings" panose="05000000000000000000" pitchFamily="2" charset="2"/>
              </a:rPr>
              <a:t>Pre</a:t>
            </a:r>
            <a:r>
              <a:rPr lang="it-IT" sz="1800" dirty="0">
                <a:sym typeface="Wingdings" panose="05000000000000000000" pitchFamily="2" charset="2"/>
              </a:rPr>
              <a:t>: </a:t>
            </a:r>
            <a:r>
              <a:rPr lang="it-IT" sz="1800" dirty="0" err="1">
                <a:sym typeface="Wingdings" panose="05000000000000000000" pitchFamily="2" charset="2"/>
              </a:rPr>
              <a:t>lib</a:t>
            </a:r>
            <a:r>
              <a:rPr lang="it-IT" sz="1800" dirty="0">
                <a:sym typeface="Wingdings" panose="05000000000000000000" pitchFamily="2" charset="2"/>
              </a:rPr>
              <a:t> = (</a:t>
            </a:r>
            <a:r>
              <a:rPr lang="it-IT" sz="1800" dirty="0"/>
              <a:t>Aut, </a:t>
            </a:r>
            <a:r>
              <a:rPr lang="it-IT" sz="1800" dirty="0" err="1"/>
              <a:t>Tit</a:t>
            </a:r>
            <a:r>
              <a:rPr lang="it-IT" sz="1800" dirty="0"/>
              <a:t>, </a:t>
            </a:r>
            <a:r>
              <a:rPr lang="it-IT" sz="1800" dirty="0" err="1"/>
              <a:t>Edit</a:t>
            </a:r>
            <a:r>
              <a:rPr lang="it-IT" sz="1800" dirty="0"/>
              <a:t>, Anno) </a:t>
            </a:r>
          </a:p>
          <a:p>
            <a:pPr lvl="3">
              <a:buFontTx/>
              <a:buChar char="-"/>
            </a:pPr>
            <a:r>
              <a:rPr lang="it-IT" sz="1800" dirty="0">
                <a:sym typeface="Wingdings" panose="05000000000000000000" pitchFamily="2" charset="2"/>
              </a:rPr>
              <a:t>Post: Editore  = </a:t>
            </a:r>
            <a:r>
              <a:rPr lang="it-IT" sz="1800" dirty="0" err="1">
                <a:sym typeface="Wingdings" panose="05000000000000000000" pitchFamily="2" charset="2"/>
              </a:rPr>
              <a:t>Edit</a:t>
            </a:r>
            <a:endParaRPr lang="it-IT" sz="1800" dirty="0">
              <a:sym typeface="Wingdings" panose="05000000000000000000" pitchFamily="2" charset="2"/>
            </a:endParaRPr>
          </a:p>
          <a:p>
            <a:pPr lvl="2">
              <a:buFontTx/>
              <a:buChar char="-"/>
            </a:pPr>
            <a:r>
              <a:rPr lang="it-IT" sz="1800" dirty="0">
                <a:sym typeface="Wingdings" panose="05000000000000000000" pitchFamily="2" charset="2"/>
              </a:rPr>
              <a:t>anno </a:t>
            </a:r>
            <a:r>
              <a:rPr lang="it-IT" sz="1800" dirty="0"/>
              <a:t>(</a:t>
            </a:r>
            <a:r>
              <a:rPr lang="it-IT" sz="1800" dirty="0" err="1"/>
              <a:t>lib</a:t>
            </a:r>
            <a:r>
              <a:rPr lang="it-IT" sz="1800" dirty="0"/>
              <a:t>) </a:t>
            </a:r>
            <a:r>
              <a:rPr lang="it-IT" sz="1800" dirty="0">
                <a:sym typeface="Wingdings" panose="05000000000000000000" pitchFamily="2" charset="2"/>
              </a:rPr>
              <a:t>= A</a:t>
            </a:r>
          </a:p>
          <a:p>
            <a:pPr lvl="3">
              <a:buFontTx/>
              <a:buChar char="-"/>
            </a:pPr>
            <a:r>
              <a:rPr lang="it-IT" sz="1800" dirty="0" err="1">
                <a:sym typeface="Wingdings" panose="05000000000000000000" pitchFamily="2" charset="2"/>
              </a:rPr>
              <a:t>Pre</a:t>
            </a:r>
            <a:r>
              <a:rPr lang="it-IT" sz="1800" dirty="0">
                <a:sym typeface="Wingdings" panose="05000000000000000000" pitchFamily="2" charset="2"/>
              </a:rPr>
              <a:t>: </a:t>
            </a:r>
            <a:r>
              <a:rPr lang="it-IT" sz="1800" dirty="0" err="1">
                <a:sym typeface="Wingdings" panose="05000000000000000000" pitchFamily="2" charset="2"/>
              </a:rPr>
              <a:t>lib</a:t>
            </a:r>
            <a:r>
              <a:rPr lang="it-IT" sz="1800" dirty="0">
                <a:sym typeface="Wingdings" panose="05000000000000000000" pitchFamily="2" charset="2"/>
              </a:rPr>
              <a:t> = (</a:t>
            </a:r>
            <a:r>
              <a:rPr lang="it-IT" sz="1800" dirty="0"/>
              <a:t>Aut, </a:t>
            </a:r>
            <a:r>
              <a:rPr lang="it-IT" sz="1800" dirty="0" err="1"/>
              <a:t>Tit</a:t>
            </a:r>
            <a:r>
              <a:rPr lang="it-IT" sz="1800" dirty="0"/>
              <a:t>, </a:t>
            </a:r>
            <a:r>
              <a:rPr lang="it-IT" sz="1800" dirty="0" err="1"/>
              <a:t>Edit</a:t>
            </a:r>
            <a:r>
              <a:rPr lang="it-IT" sz="1800" dirty="0"/>
              <a:t>, Anno) </a:t>
            </a:r>
          </a:p>
          <a:p>
            <a:pPr lvl="3">
              <a:buFontTx/>
              <a:buChar char="-"/>
            </a:pPr>
            <a:r>
              <a:rPr lang="it-IT" sz="1800" dirty="0">
                <a:sym typeface="Wingdings" panose="05000000000000000000" pitchFamily="2" charset="2"/>
              </a:rPr>
              <a:t>Post: A  = Anno</a:t>
            </a:r>
          </a:p>
          <a:p>
            <a:pPr marL="914400" lvl="2" indent="0">
              <a:buNone/>
            </a:pPr>
            <a:endParaRPr lang="it-IT" sz="180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Lezione 0 - Introduzione al corso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74E5F-748A-4D61-9AB9-41121A53120B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7730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170232"/>
            <a:ext cx="10515600" cy="80106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it-IT" sz="4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Costruzione di nuovi Tipi di Dati</a:t>
            </a:r>
            <a:br>
              <a:rPr lang="it-IT" sz="4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it-IT" sz="4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Implementazione di ADT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13563" y="1341859"/>
            <a:ext cx="9883031" cy="6364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400" b="1" u="sng" dirty="0"/>
              <a:t>Una possibile implementazione per il tipo di dati  libro :</a:t>
            </a:r>
          </a:p>
          <a:p>
            <a:pPr marL="457200" lvl="1" indent="0">
              <a:buNone/>
            </a:pPr>
            <a:endParaRPr lang="it-IT" sz="1800" dirty="0"/>
          </a:p>
          <a:p>
            <a:pPr marL="457200" lvl="1" indent="0">
              <a:buNone/>
            </a:pPr>
            <a:endParaRPr lang="it-IT" sz="1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Lezione 0 - Introduzione al corso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74E5F-748A-4D61-9AB9-41121A53120B}" type="slidenum">
              <a:rPr lang="it-IT" smtClean="0"/>
              <a:t>23</a:t>
            </a:fld>
            <a:endParaRPr lang="it-IT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82013" y="1994176"/>
            <a:ext cx="4996872" cy="4710223"/>
          </a:xfrm>
          <a:prstGeom prst="roundRect">
            <a:avLst>
              <a:gd name="adj" fmla="val 42"/>
            </a:avLst>
          </a:prstGeom>
          <a:solidFill>
            <a:schemeClr val="accent4">
              <a:lumMod val="20000"/>
              <a:lumOff val="80000"/>
            </a:schemeClr>
          </a:solidFill>
          <a:ln w="381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704510" y="2096151"/>
            <a:ext cx="4751877" cy="44033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</a:pPr>
            <a:r>
              <a:rPr lang="en-GB" altLang="it-IT" sz="1400" b="1" dirty="0" err="1">
                <a:cs typeface="Arial" panose="020B0604020202020204" pitchFamily="34" charset="0"/>
              </a:rPr>
              <a:t>struct</a:t>
            </a:r>
            <a:r>
              <a:rPr lang="en-GB" altLang="it-IT" sz="1400" b="1" dirty="0">
                <a:cs typeface="Arial" panose="020B0604020202020204" pitchFamily="34" charset="0"/>
              </a:rPr>
              <a:t> </a:t>
            </a:r>
            <a:r>
              <a:rPr lang="en-GB" altLang="it-IT" sz="1400" b="1" dirty="0" err="1">
                <a:cs typeface="Arial" panose="020B0604020202020204" pitchFamily="34" charset="0"/>
              </a:rPr>
              <a:t>Libro</a:t>
            </a:r>
            <a:r>
              <a:rPr lang="en-GB" altLang="it-IT" sz="1400" b="1" dirty="0">
                <a:cs typeface="Arial" panose="020B0604020202020204" pitchFamily="34" charset="0"/>
              </a:rPr>
              <a:t> {</a:t>
            </a:r>
          </a:p>
          <a:p>
            <a:pPr eaLnBrk="1" hangingPunct="1">
              <a:buClr>
                <a:srgbClr val="000000"/>
              </a:buClr>
              <a:buSzPct val="100000"/>
            </a:pPr>
            <a:r>
              <a:rPr lang="en-GB" altLang="it-IT" sz="1400" b="1" dirty="0">
                <a:cs typeface="Arial" panose="020B0604020202020204" pitchFamily="34" charset="0"/>
              </a:rPr>
              <a:t>		char </a:t>
            </a:r>
            <a:r>
              <a:rPr lang="en-GB" altLang="it-IT" sz="1400" b="1" dirty="0" err="1">
                <a:cs typeface="Arial" panose="020B0604020202020204" pitchFamily="34" charset="0"/>
              </a:rPr>
              <a:t>autore</a:t>
            </a:r>
            <a:r>
              <a:rPr lang="en-GB" altLang="it-IT" sz="1400" b="1" dirty="0">
                <a:cs typeface="Arial" panose="020B0604020202020204" pitchFamily="34" charset="0"/>
              </a:rPr>
              <a:t>[26];</a:t>
            </a:r>
          </a:p>
          <a:p>
            <a:pPr eaLnBrk="1" hangingPunct="1">
              <a:buClr>
                <a:srgbClr val="000000"/>
              </a:buClr>
              <a:buSzPct val="100000"/>
            </a:pPr>
            <a:r>
              <a:rPr lang="en-GB" altLang="it-IT" sz="1400" b="1" dirty="0">
                <a:cs typeface="Arial" panose="020B0604020202020204" pitchFamily="34" charset="0"/>
              </a:rPr>
              <a:t>		char </a:t>
            </a:r>
            <a:r>
              <a:rPr lang="en-GB" altLang="it-IT" sz="1400" b="1" dirty="0" err="1">
                <a:cs typeface="Arial" panose="020B0604020202020204" pitchFamily="34" charset="0"/>
              </a:rPr>
              <a:t>titolo</a:t>
            </a:r>
            <a:r>
              <a:rPr lang="en-GB" altLang="it-IT" sz="1400" b="1" dirty="0">
                <a:cs typeface="Arial" panose="020B0604020202020204" pitchFamily="34" charset="0"/>
              </a:rPr>
              <a:t>[53];</a:t>
            </a:r>
          </a:p>
          <a:p>
            <a:pPr eaLnBrk="1" hangingPunct="1">
              <a:buClr>
                <a:srgbClr val="000000"/>
              </a:buClr>
              <a:buSzPct val="100000"/>
            </a:pPr>
            <a:r>
              <a:rPr lang="en-GB" altLang="it-IT" sz="1400" b="1" dirty="0">
                <a:cs typeface="Arial" panose="020B0604020202020204" pitchFamily="34" charset="0"/>
              </a:rPr>
              <a:t>		char </a:t>
            </a:r>
            <a:r>
              <a:rPr lang="en-GB" altLang="it-IT" sz="1400" b="1" dirty="0" err="1">
                <a:cs typeface="Arial" panose="020B0604020202020204" pitchFamily="34" charset="0"/>
              </a:rPr>
              <a:t>editore</a:t>
            </a:r>
            <a:r>
              <a:rPr lang="en-GB" altLang="it-IT" sz="1400" b="1" dirty="0">
                <a:cs typeface="Arial" panose="020B0604020202020204" pitchFamily="34" charset="0"/>
              </a:rPr>
              <a:t>[26];</a:t>
            </a:r>
          </a:p>
          <a:p>
            <a:pPr eaLnBrk="1" hangingPunct="1">
              <a:buClr>
                <a:srgbClr val="000000"/>
              </a:buClr>
              <a:buSzPct val="100000"/>
            </a:pPr>
            <a:r>
              <a:rPr lang="en-GB" altLang="it-IT" sz="1400" b="1" dirty="0">
                <a:cs typeface="Arial" panose="020B0604020202020204" pitchFamily="34" charset="0"/>
              </a:rPr>
              <a:t>		</a:t>
            </a:r>
            <a:r>
              <a:rPr lang="en-GB" altLang="it-IT" sz="1400" b="1" dirty="0" err="1">
                <a:cs typeface="Arial" panose="020B0604020202020204" pitchFamily="34" charset="0"/>
              </a:rPr>
              <a:t>int</a:t>
            </a:r>
            <a:r>
              <a:rPr lang="en-GB" altLang="it-IT" sz="1400" b="1" dirty="0">
                <a:cs typeface="Arial" panose="020B0604020202020204" pitchFamily="34" charset="0"/>
              </a:rPr>
              <a:t> anno;</a:t>
            </a:r>
          </a:p>
          <a:p>
            <a:pPr eaLnBrk="1" hangingPunct="1">
              <a:buClr>
                <a:srgbClr val="000000"/>
              </a:buClr>
              <a:buSzPct val="100000"/>
            </a:pPr>
            <a:r>
              <a:rPr lang="en-GB" altLang="it-IT" sz="1400" b="1" dirty="0">
                <a:cs typeface="Arial" panose="020B0604020202020204" pitchFamily="34" charset="0"/>
              </a:rPr>
              <a:t>};</a:t>
            </a:r>
          </a:p>
          <a:p>
            <a:pPr eaLnBrk="1" hangingPunct="1">
              <a:buClr>
                <a:srgbClr val="000000"/>
              </a:buClr>
              <a:buSzPct val="100000"/>
            </a:pPr>
            <a:endParaRPr lang="en-GB" altLang="it-IT" sz="1400" b="1" dirty="0">
              <a:cs typeface="Arial" panose="020B0604020202020204" pitchFamily="34" charset="0"/>
            </a:endParaRPr>
          </a:p>
          <a:p>
            <a:pPr eaLnBrk="1" hangingPunct="1">
              <a:buClr>
                <a:srgbClr val="000000"/>
              </a:buClr>
              <a:buSzPct val="100000"/>
            </a:pPr>
            <a:r>
              <a:rPr lang="en-GB" altLang="it-IT" sz="1400" b="1" dirty="0" err="1">
                <a:cs typeface="Arial" panose="020B0604020202020204" pitchFamily="34" charset="0"/>
              </a:rPr>
              <a:t>typedef</a:t>
            </a:r>
            <a:r>
              <a:rPr lang="en-GB" altLang="it-IT" sz="1400" b="1" dirty="0">
                <a:cs typeface="Arial" panose="020B0604020202020204" pitchFamily="34" charset="0"/>
              </a:rPr>
              <a:t> </a:t>
            </a:r>
            <a:r>
              <a:rPr lang="en-GB" altLang="it-IT" sz="1400" b="1" dirty="0" err="1">
                <a:cs typeface="Arial" panose="020B0604020202020204" pitchFamily="34" charset="0"/>
              </a:rPr>
              <a:t>struct</a:t>
            </a:r>
            <a:r>
              <a:rPr lang="en-GB" altLang="it-IT" sz="1400" b="1" dirty="0">
                <a:cs typeface="Arial" panose="020B0604020202020204" pitchFamily="34" charset="0"/>
              </a:rPr>
              <a:t> </a:t>
            </a:r>
            <a:r>
              <a:rPr lang="en-GB" altLang="it-IT" sz="1400" b="1" dirty="0" err="1">
                <a:cs typeface="Arial" panose="020B0604020202020204" pitchFamily="34" charset="0"/>
              </a:rPr>
              <a:t>Libro</a:t>
            </a:r>
            <a:r>
              <a:rPr lang="en-GB" altLang="it-IT" sz="1400" b="1" dirty="0">
                <a:cs typeface="Arial" panose="020B0604020202020204" pitchFamily="34" charset="0"/>
              </a:rPr>
              <a:t> *</a:t>
            </a:r>
            <a:r>
              <a:rPr lang="en-GB" altLang="it-IT" sz="1400" b="1" dirty="0" err="1">
                <a:cs typeface="Arial" panose="020B0604020202020204" pitchFamily="34" charset="0"/>
              </a:rPr>
              <a:t>libro</a:t>
            </a:r>
            <a:r>
              <a:rPr lang="en-GB" altLang="it-IT" sz="1400" b="1" dirty="0">
                <a:cs typeface="Arial" panose="020B0604020202020204" pitchFamily="34" charset="0"/>
              </a:rPr>
              <a:t>;</a:t>
            </a:r>
          </a:p>
          <a:p>
            <a:pPr eaLnBrk="1" hangingPunct="1">
              <a:buClr>
                <a:srgbClr val="000000"/>
              </a:buClr>
              <a:buSzPct val="100000"/>
            </a:pPr>
            <a:endParaRPr lang="en-GB" altLang="it-IT" sz="1400" b="1" dirty="0">
              <a:cs typeface="Arial" panose="020B0604020202020204" pitchFamily="34" charset="0"/>
            </a:endParaRPr>
          </a:p>
          <a:p>
            <a:pPr eaLnBrk="1" hangingPunct="1">
              <a:buClr>
                <a:srgbClr val="000000"/>
              </a:buClr>
              <a:buSzPct val="100000"/>
            </a:pPr>
            <a:r>
              <a:rPr lang="en-GB" altLang="it-IT" sz="1400" b="1" dirty="0" err="1">
                <a:cs typeface="Arial" panose="020B0604020202020204" pitchFamily="34" charset="0"/>
              </a:rPr>
              <a:t>libro</a:t>
            </a:r>
            <a:r>
              <a:rPr lang="en-GB" altLang="it-IT" sz="1400" b="1" dirty="0">
                <a:cs typeface="Arial" panose="020B0604020202020204" pitchFamily="34" charset="0"/>
              </a:rPr>
              <a:t> </a:t>
            </a:r>
            <a:r>
              <a:rPr lang="en-GB" altLang="it-IT" sz="1400" b="1" dirty="0" err="1">
                <a:cs typeface="Arial" panose="020B0604020202020204" pitchFamily="34" charset="0"/>
              </a:rPr>
              <a:t>creaLibro</a:t>
            </a:r>
            <a:r>
              <a:rPr lang="en-GB" altLang="it-IT" sz="1400" b="1" dirty="0">
                <a:cs typeface="Arial" panose="020B0604020202020204" pitchFamily="34" charset="0"/>
              </a:rPr>
              <a:t> (char *A, char *T, char *E, </a:t>
            </a:r>
            <a:r>
              <a:rPr lang="en-GB" altLang="it-IT" sz="1400" b="1" dirty="0" err="1">
                <a:cs typeface="Arial" panose="020B0604020202020204" pitchFamily="34" charset="0"/>
              </a:rPr>
              <a:t>int</a:t>
            </a:r>
            <a:r>
              <a:rPr lang="en-GB" altLang="it-IT" sz="1400" b="1" dirty="0">
                <a:cs typeface="Arial" panose="020B0604020202020204" pitchFamily="34" charset="0"/>
              </a:rPr>
              <a:t> anno)</a:t>
            </a:r>
          </a:p>
          <a:p>
            <a:pPr eaLnBrk="1" hangingPunct="1">
              <a:buClr>
                <a:srgbClr val="000000"/>
              </a:buClr>
              <a:buSzPct val="100000"/>
            </a:pPr>
            <a:r>
              <a:rPr lang="en-GB" altLang="it-IT" sz="1400" b="1" dirty="0">
                <a:cs typeface="Arial" panose="020B0604020202020204" pitchFamily="34" charset="0"/>
              </a:rPr>
              <a:t>{</a:t>
            </a:r>
          </a:p>
          <a:p>
            <a:pPr eaLnBrk="1" hangingPunct="1">
              <a:buClr>
                <a:srgbClr val="000000"/>
              </a:buClr>
              <a:buSzPct val="100000"/>
            </a:pPr>
            <a:r>
              <a:rPr lang="en-GB" altLang="it-IT" sz="1400" b="1" dirty="0">
                <a:cs typeface="Arial" panose="020B0604020202020204" pitchFamily="34" charset="0"/>
              </a:rPr>
              <a:t>		</a:t>
            </a:r>
            <a:r>
              <a:rPr lang="en-GB" altLang="it-IT" sz="1400" b="1" dirty="0" err="1">
                <a:cs typeface="Arial" panose="020B0604020202020204" pitchFamily="34" charset="0"/>
              </a:rPr>
              <a:t>libro</a:t>
            </a:r>
            <a:r>
              <a:rPr lang="en-GB" altLang="it-IT" sz="1400" b="1" dirty="0">
                <a:cs typeface="Arial" panose="020B0604020202020204" pitchFamily="34" charset="0"/>
              </a:rPr>
              <a:t> L;</a:t>
            </a:r>
          </a:p>
          <a:p>
            <a:pPr eaLnBrk="1" hangingPunct="1">
              <a:buClr>
                <a:srgbClr val="000000"/>
              </a:buClr>
              <a:buSzPct val="100000"/>
            </a:pPr>
            <a:r>
              <a:rPr lang="en-GB" altLang="it-IT" sz="1400" b="1" dirty="0">
                <a:cs typeface="Arial" panose="020B0604020202020204" pitchFamily="34" charset="0"/>
              </a:rPr>
              <a:t>		L = </a:t>
            </a:r>
            <a:r>
              <a:rPr lang="en-GB" altLang="it-IT" sz="1400" b="1" dirty="0" err="1">
                <a:cs typeface="Arial" panose="020B0604020202020204" pitchFamily="34" charset="0"/>
              </a:rPr>
              <a:t>malloc</a:t>
            </a:r>
            <a:r>
              <a:rPr lang="en-GB" altLang="it-IT" sz="1400" b="1" dirty="0">
                <a:cs typeface="Arial" panose="020B0604020202020204" pitchFamily="34" charset="0"/>
              </a:rPr>
              <a:t>(</a:t>
            </a:r>
            <a:r>
              <a:rPr lang="en-GB" altLang="it-IT" sz="1400" b="1" dirty="0" err="1">
                <a:cs typeface="Arial" panose="020B0604020202020204" pitchFamily="34" charset="0"/>
              </a:rPr>
              <a:t>sizeof</a:t>
            </a:r>
            <a:r>
              <a:rPr lang="en-GB" altLang="it-IT" sz="1400" b="1" dirty="0">
                <a:cs typeface="Arial" panose="020B0604020202020204" pitchFamily="34" charset="0"/>
              </a:rPr>
              <a:t>(</a:t>
            </a:r>
            <a:r>
              <a:rPr lang="en-GB" altLang="it-IT" sz="1400" b="1" dirty="0" err="1">
                <a:cs typeface="Arial" panose="020B0604020202020204" pitchFamily="34" charset="0"/>
              </a:rPr>
              <a:t>struct</a:t>
            </a:r>
            <a:r>
              <a:rPr lang="en-GB" altLang="it-IT" sz="1400" b="1" dirty="0">
                <a:cs typeface="Arial" panose="020B0604020202020204" pitchFamily="34" charset="0"/>
              </a:rPr>
              <a:t> </a:t>
            </a:r>
            <a:r>
              <a:rPr lang="en-GB" altLang="it-IT" sz="1400" b="1" dirty="0" err="1">
                <a:cs typeface="Arial" panose="020B0604020202020204" pitchFamily="34" charset="0"/>
              </a:rPr>
              <a:t>Libro</a:t>
            </a:r>
            <a:r>
              <a:rPr lang="en-GB" altLang="it-IT" sz="1400" b="1" dirty="0">
                <a:cs typeface="Arial" panose="020B0604020202020204" pitchFamily="34" charset="0"/>
              </a:rPr>
              <a:t>));</a:t>
            </a:r>
          </a:p>
          <a:p>
            <a:pPr eaLnBrk="1" hangingPunct="1">
              <a:buClr>
                <a:srgbClr val="000000"/>
              </a:buClr>
              <a:buSzPct val="100000"/>
            </a:pPr>
            <a:r>
              <a:rPr lang="en-GB" altLang="it-IT" sz="1400" b="1" dirty="0">
                <a:cs typeface="Arial" panose="020B0604020202020204" pitchFamily="34" charset="0"/>
              </a:rPr>
              <a:t>		if (!L)   return NULL;</a:t>
            </a:r>
          </a:p>
          <a:p>
            <a:pPr eaLnBrk="1" hangingPunct="1">
              <a:buClr>
                <a:srgbClr val="000000"/>
              </a:buClr>
              <a:buSzPct val="100000"/>
            </a:pPr>
            <a:r>
              <a:rPr lang="en-GB" altLang="it-IT" sz="1400" b="1" dirty="0">
                <a:cs typeface="Arial" panose="020B0604020202020204" pitchFamily="34" charset="0"/>
              </a:rPr>
              <a:t>		</a:t>
            </a:r>
            <a:r>
              <a:rPr lang="en-GB" altLang="it-IT" sz="1400" b="1" dirty="0" err="1">
                <a:cs typeface="Arial" panose="020B0604020202020204" pitchFamily="34" charset="0"/>
              </a:rPr>
              <a:t>strcpy</a:t>
            </a:r>
            <a:r>
              <a:rPr lang="en-GB" altLang="it-IT" sz="1400" b="1" dirty="0">
                <a:cs typeface="Arial" panose="020B0604020202020204" pitchFamily="34" charset="0"/>
              </a:rPr>
              <a:t>(L-&gt;</a:t>
            </a:r>
            <a:r>
              <a:rPr lang="en-GB" altLang="it-IT" sz="1400" b="1" dirty="0" err="1">
                <a:cs typeface="Arial" panose="020B0604020202020204" pitchFamily="34" charset="0"/>
              </a:rPr>
              <a:t>autore</a:t>
            </a:r>
            <a:r>
              <a:rPr lang="en-GB" altLang="it-IT" sz="1400" b="1" dirty="0">
                <a:cs typeface="Arial" panose="020B0604020202020204" pitchFamily="34" charset="0"/>
              </a:rPr>
              <a:t>, A);</a:t>
            </a:r>
          </a:p>
          <a:p>
            <a:pPr eaLnBrk="1" hangingPunct="1">
              <a:buClr>
                <a:srgbClr val="000000"/>
              </a:buClr>
              <a:buSzPct val="100000"/>
            </a:pPr>
            <a:r>
              <a:rPr lang="en-GB" altLang="it-IT" sz="1400" b="1" dirty="0">
                <a:cs typeface="Arial" panose="020B0604020202020204" pitchFamily="34" charset="0"/>
              </a:rPr>
              <a:t>		</a:t>
            </a:r>
            <a:r>
              <a:rPr lang="en-GB" altLang="it-IT" sz="1400" b="1" dirty="0" err="1">
                <a:cs typeface="Arial" panose="020B0604020202020204" pitchFamily="34" charset="0"/>
              </a:rPr>
              <a:t>strcpy</a:t>
            </a:r>
            <a:r>
              <a:rPr lang="en-GB" altLang="it-IT" sz="1400" b="1" dirty="0">
                <a:cs typeface="Arial" panose="020B0604020202020204" pitchFamily="34" charset="0"/>
              </a:rPr>
              <a:t>(L-&gt;</a:t>
            </a:r>
            <a:r>
              <a:rPr lang="en-GB" altLang="it-IT" sz="1400" b="1" dirty="0" err="1">
                <a:cs typeface="Arial" panose="020B0604020202020204" pitchFamily="34" charset="0"/>
              </a:rPr>
              <a:t>titolo</a:t>
            </a:r>
            <a:r>
              <a:rPr lang="en-GB" altLang="it-IT" sz="1400" b="1" dirty="0">
                <a:cs typeface="Arial" panose="020B0604020202020204" pitchFamily="34" charset="0"/>
              </a:rPr>
              <a:t>, T);</a:t>
            </a:r>
          </a:p>
          <a:p>
            <a:pPr eaLnBrk="1" hangingPunct="1">
              <a:buClr>
                <a:srgbClr val="000000"/>
              </a:buClr>
              <a:buSzPct val="100000"/>
            </a:pPr>
            <a:r>
              <a:rPr lang="en-GB" altLang="it-IT" sz="1400" b="1" dirty="0">
                <a:cs typeface="Arial" panose="020B0604020202020204" pitchFamily="34" charset="0"/>
              </a:rPr>
              <a:t>		</a:t>
            </a:r>
            <a:r>
              <a:rPr lang="en-GB" altLang="it-IT" sz="1400" b="1" dirty="0" err="1">
                <a:cs typeface="Arial" panose="020B0604020202020204" pitchFamily="34" charset="0"/>
              </a:rPr>
              <a:t>strcpy</a:t>
            </a:r>
            <a:r>
              <a:rPr lang="en-GB" altLang="it-IT" sz="1400" b="1" dirty="0">
                <a:cs typeface="Arial" panose="020B0604020202020204" pitchFamily="34" charset="0"/>
              </a:rPr>
              <a:t>(L-&gt;</a:t>
            </a:r>
            <a:r>
              <a:rPr lang="en-GB" altLang="it-IT" sz="1400" b="1" dirty="0" err="1">
                <a:cs typeface="Arial" panose="020B0604020202020204" pitchFamily="34" charset="0"/>
              </a:rPr>
              <a:t>editore</a:t>
            </a:r>
            <a:r>
              <a:rPr lang="en-GB" altLang="it-IT" sz="1400" b="1" dirty="0">
                <a:cs typeface="Arial" panose="020B0604020202020204" pitchFamily="34" charset="0"/>
              </a:rPr>
              <a:t>, E);</a:t>
            </a:r>
          </a:p>
          <a:p>
            <a:pPr eaLnBrk="1" hangingPunct="1">
              <a:buClr>
                <a:srgbClr val="000000"/>
              </a:buClr>
              <a:buSzPct val="100000"/>
            </a:pPr>
            <a:r>
              <a:rPr lang="en-GB" altLang="it-IT" sz="1400" b="1" dirty="0">
                <a:cs typeface="Arial" panose="020B0604020202020204" pitchFamily="34" charset="0"/>
              </a:rPr>
              <a:t>		L-&gt;anno = anno;</a:t>
            </a:r>
          </a:p>
          <a:p>
            <a:pPr eaLnBrk="1" hangingPunct="1">
              <a:buClr>
                <a:srgbClr val="000000"/>
              </a:buClr>
              <a:buSzPct val="100000"/>
            </a:pPr>
            <a:r>
              <a:rPr lang="en-GB" altLang="it-IT" sz="1400" b="1" dirty="0">
                <a:cs typeface="Arial" panose="020B0604020202020204" pitchFamily="34" charset="0"/>
              </a:rPr>
              <a:t>		return L;</a:t>
            </a:r>
          </a:p>
          <a:p>
            <a:pPr eaLnBrk="1" hangingPunct="1">
              <a:buClr>
                <a:srgbClr val="000000"/>
              </a:buClr>
              <a:buSzPct val="100000"/>
            </a:pPr>
            <a:r>
              <a:rPr lang="en-GB" altLang="it-IT" sz="1400" b="1" dirty="0">
                <a:cs typeface="Arial" panose="020B0604020202020204" pitchFamily="34" charset="0"/>
              </a:rPr>
              <a:t>}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6036085" y="2499293"/>
            <a:ext cx="4996872" cy="3888076"/>
          </a:xfrm>
          <a:prstGeom prst="roundRect">
            <a:avLst>
              <a:gd name="adj" fmla="val 42"/>
            </a:avLst>
          </a:prstGeom>
          <a:solidFill>
            <a:schemeClr val="accent4">
              <a:lumMod val="20000"/>
              <a:lumOff val="80000"/>
            </a:schemeClr>
          </a:solidFill>
          <a:ln w="381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6096000" y="2584659"/>
            <a:ext cx="4751877" cy="3972499"/>
          </a:xfrm>
          <a:prstGeom prst="rect">
            <a:avLst/>
          </a:prstGeom>
          <a:grp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it-IT"/>
            </a:defPPr>
            <a:lvl1pPr>
              <a:buClr>
                <a:srgbClr val="000000"/>
              </a:buCl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latin typeface="Arial" panose="020B0604020202020204" pitchFamily="34" charset="0"/>
              </a:defRPr>
            </a:lvl9pPr>
          </a:lstStyle>
          <a:p>
            <a:r>
              <a:rPr lang="en-GB" altLang="it-IT" dirty="0"/>
              <a:t>char *</a:t>
            </a:r>
            <a:r>
              <a:rPr lang="en-GB" altLang="it-IT" dirty="0" err="1"/>
              <a:t>autore</a:t>
            </a:r>
            <a:r>
              <a:rPr lang="en-GB" altLang="it-IT" dirty="0"/>
              <a:t> (</a:t>
            </a:r>
            <a:r>
              <a:rPr lang="en-GB" altLang="it-IT" dirty="0" err="1"/>
              <a:t>libro</a:t>
            </a:r>
            <a:r>
              <a:rPr lang="en-GB" altLang="it-IT" dirty="0"/>
              <a:t> L)</a:t>
            </a:r>
          </a:p>
          <a:p>
            <a:r>
              <a:rPr lang="en-GB" altLang="it-IT" dirty="0"/>
              <a:t>{</a:t>
            </a:r>
          </a:p>
          <a:p>
            <a:r>
              <a:rPr lang="en-GB" altLang="it-IT" dirty="0"/>
              <a:t>		char *</a:t>
            </a:r>
            <a:r>
              <a:rPr lang="en-GB" altLang="it-IT" dirty="0" err="1"/>
              <a:t>aut</a:t>
            </a:r>
            <a:r>
              <a:rPr lang="en-GB" altLang="it-IT" dirty="0"/>
              <a:t>;</a:t>
            </a:r>
          </a:p>
          <a:p>
            <a:r>
              <a:rPr lang="en-GB" altLang="it-IT" dirty="0"/>
              <a:t>		</a:t>
            </a:r>
            <a:r>
              <a:rPr lang="en-GB" altLang="it-IT" dirty="0" err="1"/>
              <a:t>aut</a:t>
            </a:r>
            <a:r>
              <a:rPr lang="en-GB" altLang="it-IT" dirty="0"/>
              <a:t> = </a:t>
            </a:r>
            <a:r>
              <a:rPr lang="en-GB" altLang="it-IT" dirty="0" err="1"/>
              <a:t>calloc</a:t>
            </a:r>
            <a:r>
              <a:rPr lang="en-GB" altLang="it-IT" dirty="0"/>
              <a:t> (26, </a:t>
            </a:r>
            <a:r>
              <a:rPr lang="en-GB" altLang="it-IT" dirty="0" err="1"/>
              <a:t>sizeof</a:t>
            </a:r>
            <a:r>
              <a:rPr lang="en-GB" altLang="it-IT" dirty="0"/>
              <a:t>(char));</a:t>
            </a:r>
          </a:p>
          <a:p>
            <a:r>
              <a:rPr lang="en-GB" altLang="it-IT" dirty="0"/>
              <a:t>		if (</a:t>
            </a:r>
            <a:r>
              <a:rPr lang="en-GB" altLang="it-IT" dirty="0" err="1"/>
              <a:t>aut</a:t>
            </a:r>
            <a:r>
              <a:rPr lang="en-GB" altLang="it-IT" dirty="0"/>
              <a:t>)</a:t>
            </a:r>
          </a:p>
          <a:p>
            <a:r>
              <a:rPr lang="en-GB" altLang="it-IT" dirty="0"/>
              <a:t>                 </a:t>
            </a:r>
            <a:r>
              <a:rPr lang="en-GB" altLang="it-IT" dirty="0" err="1"/>
              <a:t>strcpy</a:t>
            </a:r>
            <a:r>
              <a:rPr lang="en-GB" altLang="it-IT" dirty="0"/>
              <a:t>(</a:t>
            </a:r>
            <a:r>
              <a:rPr lang="en-GB" altLang="it-IT" dirty="0" err="1"/>
              <a:t>aut</a:t>
            </a:r>
            <a:r>
              <a:rPr lang="en-GB" altLang="it-IT" dirty="0"/>
              <a:t>, L-&gt;</a:t>
            </a:r>
            <a:r>
              <a:rPr lang="en-GB" altLang="it-IT" dirty="0" err="1"/>
              <a:t>autore</a:t>
            </a:r>
            <a:r>
              <a:rPr lang="en-GB" altLang="it-IT" dirty="0"/>
              <a:t>);</a:t>
            </a:r>
          </a:p>
          <a:p>
            <a:r>
              <a:rPr lang="en-GB" altLang="it-IT" dirty="0"/>
              <a:t>		return </a:t>
            </a:r>
            <a:r>
              <a:rPr lang="en-GB" altLang="it-IT" dirty="0" err="1"/>
              <a:t>aut</a:t>
            </a:r>
            <a:r>
              <a:rPr lang="en-GB" altLang="it-IT" dirty="0"/>
              <a:t>;</a:t>
            </a:r>
          </a:p>
          <a:p>
            <a:r>
              <a:rPr lang="en-GB" altLang="it-IT" dirty="0"/>
              <a:t>}</a:t>
            </a:r>
          </a:p>
          <a:p>
            <a:endParaRPr lang="en-GB" altLang="it-IT" dirty="0"/>
          </a:p>
          <a:p>
            <a:r>
              <a:rPr lang="en-GB" altLang="it-IT" dirty="0"/>
              <a:t>char *</a:t>
            </a:r>
            <a:r>
              <a:rPr lang="en-GB" altLang="it-IT" dirty="0" err="1"/>
              <a:t>titolo</a:t>
            </a:r>
            <a:r>
              <a:rPr lang="en-GB" altLang="it-IT" dirty="0"/>
              <a:t> (</a:t>
            </a:r>
            <a:r>
              <a:rPr lang="en-GB" altLang="it-IT" dirty="0" err="1"/>
              <a:t>libro</a:t>
            </a:r>
            <a:r>
              <a:rPr lang="en-GB" altLang="it-IT" dirty="0"/>
              <a:t> L)</a:t>
            </a:r>
          </a:p>
          <a:p>
            <a:r>
              <a:rPr lang="en-GB" altLang="it-IT" dirty="0"/>
              <a:t>{</a:t>
            </a:r>
          </a:p>
          <a:p>
            <a:r>
              <a:rPr lang="en-GB" altLang="it-IT" dirty="0"/>
              <a:t>		char *tit;</a:t>
            </a:r>
          </a:p>
          <a:p>
            <a:r>
              <a:rPr lang="en-GB" altLang="it-IT" dirty="0"/>
              <a:t>		tit = </a:t>
            </a:r>
            <a:r>
              <a:rPr lang="en-GB" altLang="it-IT" dirty="0" err="1"/>
              <a:t>calloc</a:t>
            </a:r>
            <a:r>
              <a:rPr lang="en-GB" altLang="it-IT" dirty="0"/>
              <a:t> (53, </a:t>
            </a:r>
            <a:r>
              <a:rPr lang="en-GB" altLang="it-IT" dirty="0" err="1"/>
              <a:t>sizeof</a:t>
            </a:r>
            <a:r>
              <a:rPr lang="en-GB" altLang="it-IT" dirty="0"/>
              <a:t>(char));</a:t>
            </a:r>
          </a:p>
          <a:p>
            <a:r>
              <a:rPr lang="en-GB" altLang="it-IT" dirty="0"/>
              <a:t>		if (tit)</a:t>
            </a:r>
          </a:p>
          <a:p>
            <a:r>
              <a:rPr lang="en-GB" altLang="it-IT" dirty="0"/>
              <a:t>               </a:t>
            </a:r>
            <a:r>
              <a:rPr lang="en-GB" altLang="it-IT" dirty="0" err="1"/>
              <a:t>strcpy</a:t>
            </a:r>
            <a:r>
              <a:rPr lang="en-GB" altLang="it-IT" dirty="0"/>
              <a:t>(tit, L-&gt;</a:t>
            </a:r>
            <a:r>
              <a:rPr lang="en-GB" altLang="it-IT" dirty="0" err="1"/>
              <a:t>titolo</a:t>
            </a:r>
            <a:r>
              <a:rPr lang="en-GB" altLang="it-IT" dirty="0"/>
              <a:t>);</a:t>
            </a:r>
          </a:p>
          <a:p>
            <a:r>
              <a:rPr lang="en-GB" altLang="it-IT" dirty="0"/>
              <a:t>		return tit;</a:t>
            </a:r>
          </a:p>
          <a:p>
            <a:r>
              <a:rPr lang="en-GB" altLang="it-IT" dirty="0"/>
              <a:t>}</a:t>
            </a:r>
          </a:p>
          <a:p>
            <a:endParaRPr lang="en-GB" altLang="it-IT" dirty="0"/>
          </a:p>
        </p:txBody>
      </p:sp>
    </p:spTree>
    <p:extLst>
      <p:ext uri="{BB962C8B-B14F-4D97-AF65-F5344CB8AC3E}">
        <p14:creationId xmlns:p14="http://schemas.microsoft.com/office/powerpoint/2010/main" val="2087530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z="4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Costruzione di nuovi Tipi di Dati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Lezione 0 - Introduzione al corso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74E5F-748A-4D61-9AB9-41121A53120B}" type="slidenum">
              <a:rPr lang="it-IT" smtClean="0"/>
              <a:t>24</a:t>
            </a:fld>
            <a:endParaRPr lang="it-IT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82013" y="2499293"/>
            <a:ext cx="4996872" cy="3888076"/>
            <a:chOff x="528" y="1920"/>
            <a:chExt cx="4895" cy="2207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528" y="1920"/>
              <a:ext cx="4895" cy="2207"/>
            </a:xfrm>
            <a:prstGeom prst="roundRect">
              <a:avLst>
                <a:gd name="adj" fmla="val 42"/>
              </a:avLst>
            </a:prstGeom>
            <a:grpFill/>
            <a:ln w="381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it-IT"/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648" y="1968"/>
              <a:ext cx="4655" cy="176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</a:pPr>
              <a:endParaRPr lang="en-GB" altLang="it-IT" sz="1400" b="1" dirty="0">
                <a:cs typeface="Arial" panose="020B0604020202020204" pitchFamily="34" charset="0"/>
              </a:endParaRPr>
            </a:p>
            <a:p>
              <a:r>
                <a:rPr lang="en-GB" altLang="it-IT" sz="1400" b="1" dirty="0">
                  <a:cs typeface="Arial" panose="020B0604020202020204" pitchFamily="34" charset="0"/>
                </a:rPr>
                <a:t>char *</a:t>
              </a:r>
              <a:r>
                <a:rPr lang="en-GB" altLang="it-IT" sz="1400" b="1" dirty="0" err="1">
                  <a:cs typeface="Arial" panose="020B0604020202020204" pitchFamily="34" charset="0"/>
                </a:rPr>
                <a:t>editore</a:t>
              </a:r>
              <a:r>
                <a:rPr lang="en-GB" altLang="it-IT" sz="1400" b="1" dirty="0">
                  <a:cs typeface="Arial" panose="020B0604020202020204" pitchFamily="34" charset="0"/>
                </a:rPr>
                <a:t> (</a:t>
              </a:r>
              <a:r>
                <a:rPr lang="en-GB" altLang="it-IT" sz="1400" b="1" dirty="0" err="1">
                  <a:cs typeface="Arial" panose="020B0604020202020204" pitchFamily="34" charset="0"/>
                </a:rPr>
                <a:t>libro</a:t>
              </a:r>
              <a:r>
                <a:rPr lang="en-GB" altLang="it-IT" sz="1400" b="1" dirty="0">
                  <a:cs typeface="Arial" panose="020B0604020202020204" pitchFamily="34" charset="0"/>
                </a:rPr>
                <a:t> L)</a:t>
              </a:r>
            </a:p>
            <a:p>
              <a:r>
                <a:rPr lang="en-GB" altLang="it-IT" sz="1400" b="1" dirty="0">
                  <a:cs typeface="Arial" panose="020B0604020202020204" pitchFamily="34" charset="0"/>
                </a:rPr>
                <a:t>{</a:t>
              </a:r>
            </a:p>
            <a:p>
              <a:r>
                <a:rPr lang="en-GB" altLang="it-IT" sz="1400" b="1" dirty="0">
                  <a:cs typeface="Arial" panose="020B0604020202020204" pitchFamily="34" charset="0"/>
                </a:rPr>
                <a:t>		char *</a:t>
              </a:r>
              <a:r>
                <a:rPr lang="en-GB" altLang="it-IT" sz="1400" b="1" dirty="0" err="1">
                  <a:cs typeface="Arial" panose="020B0604020202020204" pitchFamily="34" charset="0"/>
                </a:rPr>
                <a:t>ed</a:t>
              </a:r>
              <a:r>
                <a:rPr lang="en-GB" altLang="it-IT" sz="1400" b="1" dirty="0">
                  <a:cs typeface="Arial" panose="020B0604020202020204" pitchFamily="34" charset="0"/>
                </a:rPr>
                <a:t>;</a:t>
              </a:r>
            </a:p>
            <a:p>
              <a:r>
                <a:rPr lang="en-GB" altLang="it-IT" sz="1400" b="1" dirty="0">
                  <a:cs typeface="Arial" panose="020B0604020202020204" pitchFamily="34" charset="0"/>
                </a:rPr>
                <a:t>		</a:t>
              </a:r>
              <a:r>
                <a:rPr lang="en-GB" altLang="it-IT" sz="1400" b="1" dirty="0" err="1">
                  <a:cs typeface="Arial" panose="020B0604020202020204" pitchFamily="34" charset="0"/>
                </a:rPr>
                <a:t>ed</a:t>
              </a:r>
              <a:r>
                <a:rPr lang="en-GB" altLang="it-IT" sz="1400" b="1" dirty="0">
                  <a:cs typeface="Arial" panose="020B0604020202020204" pitchFamily="34" charset="0"/>
                </a:rPr>
                <a:t> = </a:t>
              </a:r>
              <a:r>
                <a:rPr lang="en-GB" altLang="it-IT" sz="1400" b="1" dirty="0" err="1">
                  <a:cs typeface="Arial" panose="020B0604020202020204" pitchFamily="34" charset="0"/>
                </a:rPr>
                <a:t>calloc</a:t>
              </a:r>
              <a:r>
                <a:rPr lang="en-GB" altLang="it-IT" sz="1400" b="1" dirty="0">
                  <a:cs typeface="Arial" panose="020B0604020202020204" pitchFamily="34" charset="0"/>
                </a:rPr>
                <a:t> (26, </a:t>
              </a:r>
              <a:r>
                <a:rPr lang="en-GB" altLang="it-IT" sz="1400" b="1" dirty="0" err="1">
                  <a:cs typeface="Arial" panose="020B0604020202020204" pitchFamily="34" charset="0"/>
                </a:rPr>
                <a:t>sizeof</a:t>
              </a:r>
              <a:r>
                <a:rPr lang="en-GB" altLang="it-IT" sz="1400" b="1" dirty="0">
                  <a:cs typeface="Arial" panose="020B0604020202020204" pitchFamily="34" charset="0"/>
                </a:rPr>
                <a:t>(char));</a:t>
              </a:r>
            </a:p>
            <a:p>
              <a:r>
                <a:rPr lang="en-GB" altLang="it-IT" sz="1400" b="1" dirty="0">
                  <a:cs typeface="Arial" panose="020B0604020202020204" pitchFamily="34" charset="0"/>
                </a:rPr>
                <a:t>		if (</a:t>
              </a:r>
              <a:r>
                <a:rPr lang="en-GB" altLang="it-IT" sz="1400" b="1" dirty="0" err="1">
                  <a:cs typeface="Arial" panose="020B0604020202020204" pitchFamily="34" charset="0"/>
                </a:rPr>
                <a:t>ed</a:t>
              </a:r>
              <a:r>
                <a:rPr lang="en-GB" altLang="it-IT" sz="1400" b="1" dirty="0">
                  <a:cs typeface="Arial" panose="020B0604020202020204" pitchFamily="34" charset="0"/>
                </a:rPr>
                <a:t>)</a:t>
              </a:r>
            </a:p>
            <a:p>
              <a:r>
                <a:rPr lang="en-GB" altLang="it-IT" sz="1400" b="1" dirty="0">
                  <a:cs typeface="Arial" panose="020B0604020202020204" pitchFamily="34" charset="0"/>
                </a:rPr>
                <a:t>             </a:t>
              </a:r>
              <a:r>
                <a:rPr lang="en-GB" altLang="it-IT" sz="1400" b="1" dirty="0" err="1">
                  <a:cs typeface="Arial" panose="020B0604020202020204" pitchFamily="34" charset="0"/>
                </a:rPr>
                <a:t>strcpy</a:t>
              </a:r>
              <a:r>
                <a:rPr lang="en-GB" altLang="it-IT" sz="1400" b="1" dirty="0">
                  <a:cs typeface="Arial" panose="020B0604020202020204" pitchFamily="34" charset="0"/>
                </a:rPr>
                <a:t>(</a:t>
              </a:r>
              <a:r>
                <a:rPr lang="en-GB" altLang="it-IT" sz="1400" b="1" dirty="0" err="1">
                  <a:cs typeface="Arial" panose="020B0604020202020204" pitchFamily="34" charset="0"/>
                </a:rPr>
                <a:t>ed</a:t>
              </a:r>
              <a:r>
                <a:rPr lang="en-GB" altLang="it-IT" sz="1400" b="1" dirty="0">
                  <a:cs typeface="Arial" panose="020B0604020202020204" pitchFamily="34" charset="0"/>
                </a:rPr>
                <a:t>, </a:t>
              </a:r>
              <a:r>
                <a:rPr lang="en-GB" altLang="it-IT" sz="1400" b="1" dirty="0" err="1">
                  <a:cs typeface="Arial" panose="020B0604020202020204" pitchFamily="34" charset="0"/>
                </a:rPr>
                <a:t>L.editore</a:t>
              </a:r>
              <a:r>
                <a:rPr lang="en-GB" altLang="it-IT" sz="1400" b="1" dirty="0">
                  <a:cs typeface="Arial" panose="020B0604020202020204" pitchFamily="34" charset="0"/>
                </a:rPr>
                <a:t>);</a:t>
              </a:r>
            </a:p>
            <a:p>
              <a:r>
                <a:rPr lang="en-GB" altLang="it-IT" sz="1400" b="1" dirty="0">
                  <a:cs typeface="Arial" panose="020B0604020202020204" pitchFamily="34" charset="0"/>
                </a:rPr>
                <a:t>		return </a:t>
              </a:r>
              <a:r>
                <a:rPr lang="en-GB" altLang="it-IT" sz="1400" b="1" dirty="0" err="1">
                  <a:cs typeface="Arial" panose="020B0604020202020204" pitchFamily="34" charset="0"/>
                </a:rPr>
                <a:t>ed</a:t>
              </a:r>
              <a:r>
                <a:rPr lang="en-GB" altLang="it-IT" sz="1400" b="1" dirty="0">
                  <a:cs typeface="Arial" panose="020B0604020202020204" pitchFamily="34" charset="0"/>
                </a:rPr>
                <a:t>;</a:t>
              </a:r>
            </a:p>
            <a:p>
              <a:r>
                <a:rPr lang="en-GB" altLang="it-IT" sz="1400" b="1" dirty="0">
                  <a:cs typeface="Arial" panose="020B0604020202020204" pitchFamily="34" charset="0"/>
                </a:rPr>
                <a:t>}</a:t>
              </a:r>
            </a:p>
            <a:p>
              <a:endParaRPr lang="en-GB" altLang="it-IT" sz="1400" b="1" dirty="0">
                <a:cs typeface="Arial" panose="020B0604020202020204" pitchFamily="34" charset="0"/>
              </a:endParaRPr>
            </a:p>
            <a:p>
              <a:r>
                <a:rPr lang="en-GB" altLang="it-IT" sz="1400" b="1" dirty="0" err="1">
                  <a:cs typeface="Arial" panose="020B0604020202020204" pitchFamily="34" charset="0"/>
                </a:rPr>
                <a:t>int</a:t>
              </a:r>
              <a:r>
                <a:rPr lang="en-GB" altLang="it-IT" sz="1400" b="1" dirty="0">
                  <a:cs typeface="Arial" panose="020B0604020202020204" pitchFamily="34" charset="0"/>
                </a:rPr>
                <a:t>  anno (</a:t>
              </a:r>
              <a:r>
                <a:rPr lang="en-GB" altLang="it-IT" sz="1400" b="1" dirty="0" err="1">
                  <a:cs typeface="Arial" panose="020B0604020202020204" pitchFamily="34" charset="0"/>
                </a:rPr>
                <a:t>libro</a:t>
              </a:r>
              <a:r>
                <a:rPr lang="en-GB" altLang="it-IT" sz="1400" b="1" dirty="0">
                  <a:cs typeface="Arial" panose="020B0604020202020204" pitchFamily="34" charset="0"/>
                </a:rPr>
                <a:t> L)</a:t>
              </a:r>
            </a:p>
            <a:p>
              <a:r>
                <a:rPr lang="en-GB" altLang="it-IT" sz="1400" b="1" dirty="0">
                  <a:cs typeface="Arial" panose="020B0604020202020204" pitchFamily="34" charset="0"/>
                </a:rPr>
                <a:t>{</a:t>
              </a:r>
            </a:p>
            <a:p>
              <a:r>
                <a:rPr lang="en-GB" altLang="it-IT" sz="1400" b="1" dirty="0">
                  <a:cs typeface="Arial" panose="020B0604020202020204" pitchFamily="34" charset="0"/>
                </a:rPr>
                <a:t>		return L-&gt;anno;</a:t>
              </a:r>
            </a:p>
            <a:p>
              <a:r>
                <a:rPr lang="en-GB" altLang="it-IT" sz="1400" b="1" dirty="0">
                  <a:cs typeface="Arial" panose="020B0604020202020204" pitchFamily="34" charset="0"/>
                </a:rPr>
                <a:t>}</a:t>
              </a:r>
            </a:p>
          </p:txBody>
        </p:sp>
      </p:grpSp>
      <p:sp>
        <p:nvSpPr>
          <p:cNvPr id="11" name="Segnaposto contenuto 2"/>
          <p:cNvSpPr>
            <a:spLocks noGrp="1"/>
          </p:cNvSpPr>
          <p:nvPr>
            <p:ph idx="1"/>
          </p:nvPr>
        </p:nvSpPr>
        <p:spPr>
          <a:xfrm>
            <a:off x="413563" y="1341859"/>
            <a:ext cx="9883031" cy="6364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400" b="1" u="sng" dirty="0"/>
              <a:t>Una possibile implementazione per il tipo di dati  Libro :</a:t>
            </a:r>
          </a:p>
          <a:p>
            <a:pPr marL="457200" lvl="1" indent="0">
              <a:buNone/>
            </a:pPr>
            <a:endParaRPr lang="it-IT" sz="1800" dirty="0"/>
          </a:p>
          <a:p>
            <a:pPr marL="457200" lvl="1" indent="0">
              <a:buNone/>
            </a:pPr>
            <a:endParaRPr lang="it-IT" sz="1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26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002971" y="2862943"/>
            <a:ext cx="6868886" cy="1480457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buNone/>
            </a:pPr>
            <a:br>
              <a:rPr lang="it-IT" sz="4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</a:br>
            <a:endParaRPr lang="it-IT" sz="48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buNone/>
            </a:pPr>
            <a:r>
              <a:rPr lang="it-IT" sz="4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Fine lezione introduttiva</a:t>
            </a:r>
            <a:br>
              <a:rPr lang="it-IT" sz="4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</a:br>
            <a:endParaRPr lang="it-IT" sz="48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lvl="1"/>
            <a:endParaRPr lang="it-IT" sz="360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Lezione 0 - Introduzione al corso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74E5F-748A-4D61-9AB9-41121A53120B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1027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6B340B9-4F6A-498C-AAB9-9BEC152325E5}" type="slidenum">
              <a:rPr lang="it-IT" altLang="it-IT"/>
              <a:pPr eaLnBrk="1" hangingPunct="1"/>
              <a:t>3</a:t>
            </a:fld>
            <a:endParaRPr lang="it-IT" altLang="it-IT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8954" y="1282823"/>
            <a:ext cx="11806372" cy="5249372"/>
          </a:xfrm>
        </p:spPr>
        <p:txBody>
          <a:bodyPr>
            <a:noAutofit/>
          </a:bodyPr>
          <a:lstStyle/>
          <a:p>
            <a:pPr eaLnBrk="1" hangingPunct="1"/>
            <a:r>
              <a:rPr lang="it-IT" altLang="it-IT" dirty="0"/>
              <a:t>Obiettivi formativi</a:t>
            </a:r>
          </a:p>
          <a:p>
            <a:pPr marL="540000" lvl="1" algn="just">
              <a:spcBef>
                <a:spcPts val="1200"/>
              </a:spcBef>
            </a:pPr>
            <a:r>
              <a:rPr lang="it-IT" altLang="it-IT" sz="2100" dirty="0"/>
              <a:t>APPROFONDIRE GLI ASPETTI DELLA PROGRAMMAZIONE PROCEDURALE RELATIVI ALLA ASTRAZIONE DATI. </a:t>
            </a:r>
          </a:p>
          <a:p>
            <a:pPr marL="540000" lvl="1" algn="just">
              <a:spcBef>
                <a:spcPts val="1200"/>
              </a:spcBef>
            </a:pPr>
            <a:r>
              <a:rPr lang="it-IT" altLang="it-IT" sz="2100" dirty="0"/>
              <a:t>INTRODURRE STRUTTURE DATI FONDAMENTALI, COME STACK, CODE, LISTE, ALBERI E TABELLE HASH</a:t>
            </a:r>
          </a:p>
          <a:p>
            <a:pPr marL="540000" lvl="1" algn="just">
              <a:spcBef>
                <a:spcPts val="1200"/>
              </a:spcBef>
            </a:pPr>
            <a:r>
              <a:rPr lang="it-IT" altLang="it-IT" sz="2100" dirty="0"/>
              <a:t>APPROFONDIRE ALCUNE TECNICHE DI PROGETTAZIONE E REALIZZAZIONE DI PROGRAMMI, UTILIZZANDO SOLUZIONI ITERATIVE E RICORSIVE.</a:t>
            </a:r>
          </a:p>
          <a:p>
            <a:pPr marL="540000" lvl="1" algn="just">
              <a:spcBef>
                <a:spcPts val="1200"/>
              </a:spcBef>
            </a:pPr>
            <a:r>
              <a:rPr lang="it-IT" altLang="it-IT" sz="2100" dirty="0"/>
              <a:t>ANALIZZARE PROBLEMI TIPICI E REALIZZARE APPLICAZIONI CHE LI RISOLVANO PROGETTANDO E REALIZZANDO ALGORITMI E STRUTTURE DATI IN LINGUAGGIO C. REALIZZAZIONE DI PROGETTI SOFTWARE IN C DI PICCOLE DIMENSIONI.</a:t>
            </a:r>
          </a:p>
          <a:p>
            <a:pPr marL="540000" lvl="1" algn="just">
              <a:spcBef>
                <a:spcPts val="1200"/>
              </a:spcBef>
            </a:pPr>
            <a:r>
              <a:rPr lang="it-IT" altLang="it-IT" sz="2100" dirty="0"/>
              <a:t>SELEZIONARE GLI ALGORITMI E LE STRUTTURE DATI ADEGUATE A SUPPORTARE UN’APPLICAZIONE, SULLA BASE DELLE SPECIFICHE ESIGENZE APPLICATIVE INDIVIDUANDO APPROPRIATE SOLUZIONI ITERATIVE O RICORSIVE PER GESTIRE UNO SPECIFICO PROBLEMA DI PROGRAMMAZIONE. 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title"/>
          </p:nvPr>
        </p:nvSpPr>
        <p:spPr>
          <a:xfrm>
            <a:off x="2063750" y="188913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z="4000" b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Contenuti del Corso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Lezione 0 - Introduzione al corso</a:t>
            </a:r>
          </a:p>
        </p:txBody>
      </p:sp>
    </p:spTree>
    <p:extLst>
      <p:ext uri="{BB962C8B-B14F-4D97-AF65-F5344CB8AC3E}">
        <p14:creationId xmlns:p14="http://schemas.microsoft.com/office/powerpoint/2010/main" val="557179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6B340B9-4F6A-498C-AAB9-9BEC152325E5}" type="slidenum">
              <a:rPr lang="it-IT" altLang="it-IT"/>
              <a:pPr eaLnBrk="1" hangingPunct="1"/>
              <a:t>4</a:t>
            </a:fld>
            <a:endParaRPr lang="it-IT" altLang="it-IT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09074" y="1341438"/>
            <a:ext cx="11526252" cy="4890920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endParaRPr lang="it-IT" altLang="it-IT" sz="1100" dirty="0"/>
          </a:p>
          <a:p>
            <a:pPr eaLnBrk="1" hangingPunct="1"/>
            <a:r>
              <a:rPr lang="it-IT" altLang="it-IT" dirty="0"/>
              <a:t>Argomenti trattati</a:t>
            </a:r>
            <a:br>
              <a:rPr lang="it-IT" altLang="it-IT" dirty="0"/>
            </a:br>
            <a:endParaRPr lang="it-IT" altLang="it-IT" dirty="0"/>
          </a:p>
          <a:p>
            <a:pPr lvl="1"/>
            <a:r>
              <a:rPr lang="it-IT" altLang="it-IT" dirty="0"/>
              <a:t>COMPLEMENTI DI PROGRAMMAZIONE IN C: STRUTTURE A PUNTATORI, RICORSIONE</a:t>
            </a:r>
            <a:br>
              <a:rPr lang="it-IT" altLang="it-IT" dirty="0"/>
            </a:br>
            <a:endParaRPr lang="it-IT" altLang="it-IT" dirty="0"/>
          </a:p>
          <a:p>
            <a:pPr lvl="1"/>
            <a:r>
              <a:rPr lang="it-IT" altLang="it-IT" dirty="0"/>
              <a:t>TIPI DI DATI ASTRATTI (ADT): PROGETTO E REALIZZAZIONE. INTERFACCIA E IMPLEMENTAZIONE DI UN TIPO DI DATI. </a:t>
            </a:r>
            <a:br>
              <a:rPr lang="it-IT" altLang="it-IT" dirty="0"/>
            </a:br>
            <a:endParaRPr lang="it-IT" altLang="it-IT" dirty="0"/>
          </a:p>
          <a:p>
            <a:pPr lvl="1"/>
            <a:r>
              <a:rPr lang="it-IT" altLang="it-IT" dirty="0"/>
              <a:t>SPECIFICA SINTATTICA E SEMANTICA DEGLI ADT DI BASE: LISTE, STACK, CODE, ALBERI BINARI, TABELLE HASH</a:t>
            </a:r>
            <a:br>
              <a:rPr lang="it-IT" altLang="it-IT" dirty="0"/>
            </a:br>
            <a:endParaRPr lang="it-IT" altLang="it-IT" dirty="0"/>
          </a:p>
          <a:p>
            <a:pPr lvl="1"/>
            <a:r>
              <a:rPr lang="it-IT" altLang="it-IT" dirty="0"/>
              <a:t>IMPLEMENTAZIONI IN LINGUAGGIO C.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title"/>
          </p:nvPr>
        </p:nvSpPr>
        <p:spPr>
          <a:xfrm>
            <a:off x="2063750" y="188913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z="4000" b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Contenuti del Corso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Lezione 0 - Introduzione al corso</a:t>
            </a:r>
          </a:p>
        </p:txBody>
      </p:sp>
    </p:spTree>
    <p:extLst>
      <p:ext uri="{BB962C8B-B14F-4D97-AF65-F5344CB8AC3E}">
        <p14:creationId xmlns:p14="http://schemas.microsoft.com/office/powerpoint/2010/main" val="3847503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4A44506-0D27-43B9-8FF2-0747BB16F4B6}" type="slidenum">
              <a:rPr lang="it-IT" altLang="it-IT"/>
              <a:pPr eaLnBrk="1" hangingPunct="1"/>
              <a:t>5</a:t>
            </a:fld>
            <a:endParaRPr lang="it-IT" altLang="it-IT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76365" y="1074820"/>
            <a:ext cx="10873154" cy="4824329"/>
          </a:xfrm>
        </p:spPr>
        <p:txBody>
          <a:bodyPr>
            <a:normAutofit/>
          </a:bodyPr>
          <a:lstStyle/>
          <a:p>
            <a:pPr eaLnBrk="1" hangingPunct="1"/>
            <a:r>
              <a:rPr lang="it-IT" altLang="it-IT" sz="3200" dirty="0"/>
              <a:t>Lezioni frontali  in presenza</a:t>
            </a:r>
          </a:p>
          <a:p>
            <a:pPr lvl="1" eaLnBrk="1" hangingPunct="1"/>
            <a:r>
              <a:rPr lang="it-IT" altLang="it-IT" sz="2800" dirty="0"/>
              <a:t>Approfondimento di principi e tecniche della programmazione procedurale</a:t>
            </a:r>
          </a:p>
          <a:p>
            <a:pPr lvl="1" eaLnBrk="1" hangingPunct="1"/>
            <a:r>
              <a:rPr lang="it-IT" altLang="it-IT" sz="2800" dirty="0"/>
              <a:t>Aspetti formali e teorici sui tipi di dati astratti</a:t>
            </a:r>
          </a:p>
          <a:p>
            <a:pPr lvl="1" eaLnBrk="1" hangingPunct="1"/>
            <a:r>
              <a:rPr lang="it-IT" altLang="it-IT" sz="2800" dirty="0"/>
              <a:t>Progettazione e realizzazione in C di strutture dati</a:t>
            </a:r>
            <a:br>
              <a:rPr lang="it-IT" altLang="it-IT" sz="2800" dirty="0"/>
            </a:br>
            <a:endParaRPr lang="it-IT" altLang="it-IT" sz="2800" dirty="0"/>
          </a:p>
          <a:p>
            <a:pPr eaLnBrk="1" hangingPunct="1"/>
            <a:r>
              <a:rPr lang="it-IT" altLang="it-IT" sz="3200" dirty="0"/>
              <a:t>Lezioni pratiche di laboratorio</a:t>
            </a:r>
          </a:p>
          <a:p>
            <a:pPr lvl="1" eaLnBrk="1" hangingPunct="1"/>
            <a:r>
              <a:rPr lang="it-IT" altLang="it-IT" sz="2800" dirty="0"/>
              <a:t>Progettazione, Compilazioni, </a:t>
            </a:r>
            <a:r>
              <a:rPr lang="it-IT" altLang="it-IT" sz="2800" dirty="0" err="1"/>
              <a:t>Testing</a:t>
            </a:r>
            <a:r>
              <a:rPr lang="it-IT" altLang="it-IT" sz="2800" dirty="0"/>
              <a:t> di programmi C scritti per realizzare ed utilizzare le strutture dati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1992313" y="188913"/>
            <a:ext cx="82296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it-IT" sz="4000" b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Presentazione del Corso</a:t>
            </a:r>
            <a:br>
              <a:rPr lang="it-IT" sz="4000" b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it-IT" sz="4000" b="1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Lezione 0 - Introduzione al corso</a:t>
            </a:r>
          </a:p>
        </p:txBody>
      </p:sp>
    </p:spTree>
    <p:extLst>
      <p:ext uri="{BB962C8B-B14F-4D97-AF65-F5344CB8AC3E}">
        <p14:creationId xmlns:p14="http://schemas.microsoft.com/office/powerpoint/2010/main" val="3474152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2E9AA61-AE4D-42DF-8ADA-604103E51A52}" type="slidenum">
              <a:rPr lang="it-IT" altLang="it-IT"/>
              <a:pPr eaLnBrk="1" hangingPunct="1"/>
              <a:t>6</a:t>
            </a:fld>
            <a:endParaRPr lang="it-IT" altLang="it-IT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5011" y="1090864"/>
            <a:ext cx="11658600" cy="5087938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it-IT" altLang="it-IT" u="sng" dirty="0"/>
              <a:t>Libri di Testo consigliati</a:t>
            </a:r>
            <a:br>
              <a:rPr lang="it-IT" altLang="it-IT" u="sng" dirty="0"/>
            </a:br>
            <a:endParaRPr lang="it-IT" altLang="it-IT" u="sng" dirty="0"/>
          </a:p>
          <a:p>
            <a:pPr marL="0" indent="0">
              <a:buNone/>
            </a:pPr>
            <a:r>
              <a:rPr lang="en-US" dirty="0"/>
              <a:t>  ROBERT SEDGEWICK, “ALGORITMI IN C” 4/ED”, PEARSON, </a:t>
            </a:r>
            <a:br>
              <a:rPr lang="en-US" dirty="0"/>
            </a:br>
            <a:r>
              <a:rPr lang="en-US" dirty="0"/>
              <a:t>	ISBN: </a:t>
            </a:r>
            <a:r>
              <a:rPr lang="it-IT" sz="3200" dirty="0"/>
              <a:t>9788891900746</a:t>
            </a:r>
          </a:p>
          <a:p>
            <a:pPr marL="0" indent="0">
              <a:buNone/>
            </a:pPr>
            <a:r>
              <a:rPr lang="it-IT" dirty="0"/>
              <a:t> </a:t>
            </a:r>
          </a:p>
          <a:p>
            <a:pPr marL="0" indent="0" eaLnBrk="1" hangingPunct="1">
              <a:buNone/>
            </a:pPr>
            <a:r>
              <a:rPr lang="it-IT" altLang="it-IT" u="sng" dirty="0"/>
              <a:t>Appunti e dispense del Corso</a:t>
            </a:r>
            <a:r>
              <a:rPr lang="it-IT" altLang="it-IT" dirty="0"/>
              <a:t> (a cura del docente) </a:t>
            </a:r>
            <a:br>
              <a:rPr lang="it-IT" altLang="it-IT" dirty="0"/>
            </a:br>
            <a:endParaRPr lang="it-IT" altLang="it-IT" dirty="0"/>
          </a:p>
          <a:p>
            <a:pPr marL="457200" lvl="1" indent="0" eaLnBrk="1" hangingPunct="1">
              <a:buNone/>
            </a:pPr>
            <a:r>
              <a:rPr lang="it-IT" altLang="it-IT" dirty="0"/>
              <a:t>Piattaforma e-learning del Dipartimento di Informatica</a:t>
            </a:r>
          </a:p>
          <a:p>
            <a:pPr marL="457200" lvl="1" indent="0" eaLnBrk="1" hangingPunct="1">
              <a:buNone/>
            </a:pPr>
            <a:r>
              <a:rPr lang="it-IT" altLang="it-IT" dirty="0"/>
              <a:t>Canale Teams del corso</a:t>
            </a:r>
          </a:p>
          <a:p>
            <a:pPr marL="457200" lvl="1" indent="0" eaLnBrk="1" hangingPunct="1">
              <a:buNone/>
            </a:pPr>
            <a:endParaRPr lang="it-IT" altLang="it-IT" dirty="0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title"/>
          </p:nvPr>
        </p:nvSpPr>
        <p:spPr>
          <a:xfrm>
            <a:off x="1919288" y="199799"/>
            <a:ext cx="82296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it-IT" sz="4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Presentazione del Corso</a:t>
            </a:r>
            <a:br>
              <a:rPr lang="it-IT" sz="4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it-IT" sz="4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Lezione 0 - Introduzione al corso</a:t>
            </a:r>
          </a:p>
        </p:txBody>
      </p:sp>
    </p:spTree>
    <p:extLst>
      <p:ext uri="{BB962C8B-B14F-4D97-AF65-F5344CB8AC3E}">
        <p14:creationId xmlns:p14="http://schemas.microsoft.com/office/powerpoint/2010/main" val="3044630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120423A-D419-4E8C-9EFB-E66877423751}" type="slidenum">
              <a:rPr lang="it-IT" altLang="it-IT"/>
              <a:pPr eaLnBrk="1" hangingPunct="1"/>
              <a:t>7</a:t>
            </a:fld>
            <a:endParaRPr lang="it-IT" altLang="it-IT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8337" y="1233378"/>
            <a:ext cx="11470105" cy="5017160"/>
          </a:xfrm>
        </p:spPr>
        <p:txBody>
          <a:bodyPr>
            <a:noAutofit/>
          </a:bodyPr>
          <a:lstStyle/>
          <a:p>
            <a:pPr lvl="1" eaLnBrk="1" hangingPunct="1"/>
            <a:r>
              <a:rPr lang="it-IT" altLang="it-IT" sz="3200" dirty="0"/>
              <a:t>2 Prove in itinere a carattere concettuale-pratico tenute in laboratorio durante il corso  </a:t>
            </a:r>
          </a:p>
          <a:p>
            <a:pPr lvl="2"/>
            <a:r>
              <a:rPr lang="it-IT" altLang="it-IT" sz="2800" dirty="0"/>
              <a:t>1</a:t>
            </a:r>
            <a:r>
              <a:rPr lang="it-IT" altLang="it-IT" sz="2400" dirty="0"/>
              <a:t>a</a:t>
            </a:r>
            <a:r>
              <a:rPr lang="it-IT" altLang="it-IT" sz="2800" dirty="0"/>
              <a:t> prova: metà Aprile</a:t>
            </a:r>
          </a:p>
          <a:p>
            <a:pPr lvl="2" eaLnBrk="1" hangingPunct="1"/>
            <a:r>
              <a:rPr lang="it-IT" altLang="it-IT" sz="2800" dirty="0"/>
              <a:t>2</a:t>
            </a:r>
            <a:r>
              <a:rPr lang="it-IT" altLang="it-IT" sz="2400" dirty="0"/>
              <a:t>a</a:t>
            </a:r>
            <a:r>
              <a:rPr lang="it-IT" altLang="it-IT" sz="2800" dirty="0"/>
              <a:t> prova: fine Maggio</a:t>
            </a:r>
            <a:br>
              <a:rPr lang="it-IT" altLang="it-IT" sz="2800" dirty="0"/>
            </a:br>
            <a:r>
              <a:rPr lang="it-IT" altLang="it-IT" sz="2800" dirty="0"/>
              <a:t>(La media ponderata delle prove in itinere determina il voto di ammissione all’orale)</a:t>
            </a:r>
            <a:br>
              <a:rPr lang="it-IT" altLang="it-IT" sz="2800" dirty="0"/>
            </a:br>
            <a:endParaRPr lang="it-IT" altLang="it-IT" sz="2800" dirty="0"/>
          </a:p>
          <a:p>
            <a:pPr lvl="1"/>
            <a:r>
              <a:rPr lang="it-IT" altLang="it-IT" sz="3200" dirty="0"/>
              <a:t>1 prova di laboratorio per ciascun appello di esame</a:t>
            </a:r>
          </a:p>
          <a:p>
            <a:pPr lvl="2"/>
            <a:r>
              <a:rPr lang="it-IT" altLang="it-IT" sz="2800" dirty="0"/>
              <a:t>Per gli studenti che non hanno superato le 2 prove in itinere</a:t>
            </a:r>
            <a:br>
              <a:rPr lang="it-IT" altLang="it-IT" sz="2800" dirty="0"/>
            </a:br>
            <a:endParaRPr lang="it-IT" altLang="it-IT" sz="2800" dirty="0"/>
          </a:p>
          <a:p>
            <a:pPr lvl="1"/>
            <a:r>
              <a:rPr lang="it-IT" altLang="it-IT" sz="3200" dirty="0"/>
              <a:t>Prova orale (obbligatoria)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605589" y="27994"/>
            <a:ext cx="10515600" cy="1078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z="4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Modalità di Esami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Lezione 0 - Introduzione al corso</a:t>
            </a:r>
          </a:p>
        </p:txBody>
      </p:sp>
    </p:spTree>
    <p:extLst>
      <p:ext uri="{BB962C8B-B14F-4D97-AF65-F5344CB8AC3E}">
        <p14:creationId xmlns:p14="http://schemas.microsoft.com/office/powerpoint/2010/main" val="3860517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120423A-D419-4E8C-9EFB-E66877423751}" type="slidenum">
              <a:rPr lang="it-IT" altLang="it-IT"/>
              <a:pPr eaLnBrk="1" hangingPunct="1"/>
              <a:t>8</a:t>
            </a:fld>
            <a:endParaRPr lang="it-IT" altLang="it-IT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8337" y="1488332"/>
            <a:ext cx="11470105" cy="3920247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it-IT" altLang="it-IT" sz="3200" dirty="0"/>
              <a:t>1 prova scritta per ciascun appello di esame, i</a:t>
            </a:r>
            <a:r>
              <a:rPr lang="it-IT" altLang="it-IT" sz="2800" dirty="0"/>
              <a:t>n forma di test a risposta multipla svolto a distanza</a:t>
            </a:r>
            <a:br>
              <a:rPr lang="it-IT" altLang="it-IT" sz="2800" dirty="0"/>
            </a:br>
            <a:endParaRPr lang="it-IT" altLang="it-IT" sz="2800" dirty="0"/>
          </a:p>
          <a:p>
            <a:pPr lvl="1">
              <a:lnSpc>
                <a:spcPct val="150000"/>
              </a:lnSpc>
            </a:pPr>
            <a:r>
              <a:rPr lang="it-IT" altLang="it-IT" sz="3200" dirty="0"/>
              <a:t>Prova orale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605589" y="27994"/>
            <a:ext cx="10515600" cy="1078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z="4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Modalità di Esami a distanza (se necessari)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Lezione 0 - Introduzione al corso</a:t>
            </a:r>
          </a:p>
        </p:txBody>
      </p:sp>
    </p:spTree>
    <p:extLst>
      <p:ext uri="{BB962C8B-B14F-4D97-AF65-F5344CB8AC3E}">
        <p14:creationId xmlns:p14="http://schemas.microsoft.com/office/powerpoint/2010/main" val="504744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it-IT" sz="4000" b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Che cosa </a:t>
            </a:r>
            <a:r>
              <a:rPr lang="it-IT" sz="4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impariamo durante il corso?</a:t>
            </a:r>
          </a:p>
        </p:txBody>
      </p:sp>
      <p:pic>
        <p:nvPicPr>
          <p:cNvPr id="6" name="Immagine 5" descr="Screenshot 2014-09-15 15.18.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556792"/>
            <a:ext cx="10013324" cy="4293096"/>
          </a:xfrm>
          <a:prstGeom prst="rect">
            <a:avLst/>
          </a:prstGeom>
        </p:spPr>
      </p:pic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Lezione 0 - Introduzione al corso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74E5F-748A-4D61-9AB9-41121A53120B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6703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2024</Words>
  <Application>Microsoft Office PowerPoint</Application>
  <PresentationFormat>Widescreen</PresentationFormat>
  <Paragraphs>285</Paragraphs>
  <Slides>25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Tema di Office</vt:lpstr>
      <vt:lpstr>Programmazione e Strutture Dati (PR&amp;SD) I° ANNO –  Informatica   classe 2,  matricole congrue a 1 modulo 3</vt:lpstr>
      <vt:lpstr>Presentazione del Corso</vt:lpstr>
      <vt:lpstr>Contenuti del Corso</vt:lpstr>
      <vt:lpstr>Contenuti del Corso</vt:lpstr>
      <vt:lpstr>Presentazione del Corso </vt:lpstr>
      <vt:lpstr>Presentazione del Corso </vt:lpstr>
      <vt:lpstr>Modalità di Esami</vt:lpstr>
      <vt:lpstr>Modalità di Esami a distanza (se necessari)</vt:lpstr>
      <vt:lpstr>Che cosa impariamo durante il corso?</vt:lpstr>
      <vt:lpstr>Algoritmi e Programmi</vt:lpstr>
      <vt:lpstr>Dati: organizzazione e strutturazione</vt:lpstr>
      <vt:lpstr>Tipi di Dati</vt:lpstr>
      <vt:lpstr>Tipi di Dati in C</vt:lpstr>
      <vt:lpstr>Costruzione di nuovi Tipi di Dati</vt:lpstr>
      <vt:lpstr>Strutture Dati</vt:lpstr>
      <vt:lpstr>Strutture Dati lineari</vt:lpstr>
      <vt:lpstr>Strutture Dati non lineari</vt:lpstr>
      <vt:lpstr>Astrazione dati e programmazione modulare</vt:lpstr>
      <vt:lpstr>Ricorsione</vt:lpstr>
      <vt:lpstr>Costruzione di nuovi Tipi di Dati Abstract Data Type (ADT)</vt:lpstr>
      <vt:lpstr>Costruzione di nuovi Tipi di Dati Abstract Data Type (ADT)</vt:lpstr>
      <vt:lpstr>Costruzione di nuovi Tipi di Dati Abstract Data Type (ADT)</vt:lpstr>
      <vt:lpstr>Costruzione di nuovi Tipi di Dati Implementazione di ADT</vt:lpstr>
      <vt:lpstr>Costruzione di nuovi Tipi di Dati</vt:lpstr>
      <vt:lpstr>Presentazione standard di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Programmazione 1 (PROG1) I° ANNO –  Informatica   classe 2 matricole congrue a 1 modulo 3</dc:title>
  <dc:creator>Nessuno</dc:creator>
  <cp:lastModifiedBy>Maurizio Tucci</cp:lastModifiedBy>
  <cp:revision>84</cp:revision>
  <dcterms:created xsi:type="dcterms:W3CDTF">2016-09-07T12:57:52Z</dcterms:created>
  <dcterms:modified xsi:type="dcterms:W3CDTF">2023-02-25T12:15:01Z</dcterms:modified>
</cp:coreProperties>
</file>