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05" r:id="rId4"/>
    <p:sldId id="306" r:id="rId5"/>
    <p:sldId id="307" r:id="rId6"/>
    <p:sldId id="308" r:id="rId7"/>
    <p:sldId id="309" r:id="rId8"/>
    <p:sldId id="310" r:id="rId9"/>
    <p:sldId id="312" r:id="rId10"/>
    <p:sldId id="311" r:id="rId11"/>
    <p:sldId id="296" r:id="rId12"/>
    <p:sldId id="313" r:id="rId13"/>
    <p:sldId id="297" r:id="rId14"/>
    <p:sldId id="314" r:id="rId15"/>
    <p:sldId id="315" r:id="rId16"/>
    <p:sldId id="316" r:id="rId17"/>
    <p:sldId id="317" r:id="rId18"/>
    <p:sldId id="303" r:id="rId19"/>
    <p:sldId id="298" r:id="rId20"/>
    <p:sldId id="302" r:id="rId21"/>
    <p:sldId id="269" r:id="rId22"/>
    <p:sldId id="299" r:id="rId23"/>
    <p:sldId id="300" r:id="rId24"/>
    <p:sldId id="301" r:id="rId25"/>
  </p:sldIdLst>
  <p:sldSz cx="9144000" cy="6858000" type="screen4x3"/>
  <p:notesSz cx="6731000" cy="98679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1B1"/>
    <a:srgbClr val="0379FB"/>
    <a:srgbClr val="FF9393"/>
    <a:srgbClr val="FFCCFF"/>
    <a:srgbClr val="FF99CC"/>
    <a:srgbClr val="FFCCCC"/>
    <a:srgbClr val="CC3300"/>
    <a:srgbClr val="FF33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747" autoAdjust="0"/>
  </p:normalViewPr>
  <p:slideViewPr>
    <p:cSldViewPr>
      <p:cViewPr varScale="1">
        <p:scale>
          <a:sx n="72" d="100"/>
          <a:sy n="72" d="100"/>
        </p:scale>
        <p:origin x="927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166" y="-120"/>
      </p:cViewPr>
      <p:guideLst>
        <p:guide orient="horz" pos="3108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162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t" anchorCtr="0" compatLnSpc="1">
            <a:prstTxWarp prst="textNoShape">
              <a:avLst/>
            </a:prstTxWarp>
          </a:bodyPr>
          <a:lstStyle>
            <a:lvl1pPr defTabSz="939800">
              <a:defRPr sz="1100" i="1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-1588"/>
            <a:ext cx="29162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t" anchorCtr="0" compatLnSpc="1">
            <a:prstTxWarp prst="textNoShape">
              <a:avLst/>
            </a:prstTxWarp>
          </a:bodyPr>
          <a:lstStyle>
            <a:lvl1pPr algn="r" defTabSz="939800">
              <a:defRPr sz="1100" i="1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6125"/>
            <a:ext cx="4916488" cy="3687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6300"/>
            <a:ext cx="494030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5692" rIns="92959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9162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b" anchorCtr="0" compatLnSpc="1">
            <a:prstTxWarp prst="textNoShape">
              <a:avLst/>
            </a:prstTxWarp>
          </a:bodyPr>
          <a:lstStyle>
            <a:lvl1pPr defTabSz="939800">
              <a:defRPr sz="1100" i="1">
                <a:latin typeface="Times New Roman" pitchFamily="18" charset="0"/>
              </a:defRPr>
            </a:lvl1pPr>
          </a:lstStyle>
          <a:p>
            <a:r>
              <a:rPr lang="it-IT"/>
              <a:t>dbdbzdgbdbg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5775"/>
            <a:ext cx="29162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b" anchorCtr="0" compatLnSpc="1">
            <a:prstTxWarp prst="textNoShape">
              <a:avLst/>
            </a:prstTxWarp>
          </a:bodyPr>
          <a:lstStyle>
            <a:lvl1pPr algn="r" defTabSz="939800">
              <a:defRPr sz="1100" i="1">
                <a:latin typeface="Times New Roman" pitchFamily="18" charset="0"/>
              </a:defRPr>
            </a:lvl1pPr>
          </a:lstStyle>
          <a:p>
            <a:fld id="{601BEDAB-A587-4913-9576-0D06ABAEB67E}" type="slidenum">
              <a:rPr lang="it-IT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02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382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dbdbzdgbdbg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BEDAB-A587-4913-9576-0D06ABAEB67E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3" name="Group 31"/>
          <p:cNvGrpSpPr>
            <a:grpSpLocks/>
          </p:cNvGrpSpPr>
          <p:nvPr userDrawn="1"/>
        </p:nvGrpSpPr>
        <p:grpSpPr bwMode="auto">
          <a:xfrm>
            <a:off x="0" y="1068387"/>
            <a:ext cx="9142413" cy="5788026"/>
            <a:chOff x="0" y="673"/>
            <a:chExt cx="5759" cy="3646"/>
          </a:xfrm>
        </p:grpSpPr>
        <p:sp>
          <p:nvSpPr>
            <p:cNvPr id="3074" name="Rectangle 2"/>
            <p:cNvSpPr>
              <a:spLocks noChangeArrowheads="1"/>
            </p:cNvSpPr>
            <p:nvPr userDrawn="1"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2" name="Group 30"/>
            <p:cNvGrpSpPr>
              <a:grpSpLocks/>
            </p:cNvGrpSpPr>
            <p:nvPr/>
          </p:nvGrpSpPr>
          <p:grpSpPr bwMode="auto">
            <a:xfrm>
              <a:off x="0" y="673"/>
              <a:ext cx="5759" cy="1439"/>
              <a:chOff x="0" y="673"/>
              <a:chExt cx="5759" cy="1439"/>
            </a:xfrm>
          </p:grpSpPr>
          <p:sp>
            <p:nvSpPr>
              <p:cNvPr id="3075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01" name="Group 29"/>
              <p:cNvGrpSpPr>
                <a:grpSpLocks/>
              </p:cNvGrpSpPr>
              <p:nvPr/>
            </p:nvGrpSpPr>
            <p:grpSpPr bwMode="auto">
              <a:xfrm>
                <a:off x="2198" y="673"/>
                <a:ext cx="71" cy="156"/>
                <a:chOff x="2198" y="673"/>
                <a:chExt cx="71" cy="156"/>
              </a:xfrm>
            </p:grpSpPr>
            <p:sp>
              <p:nvSpPr>
                <p:cNvPr id="3083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20" y="8"/>
                    </a:cxn>
                    <a:cxn ang="0">
                      <a:pos x="20" y="0"/>
                    </a:cxn>
                    <a:cxn ang="0">
                      <a:pos x="13" y="0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2" y="23"/>
                    </a:cxn>
                    <a:cxn ang="0">
                      <a:pos x="17" y="17"/>
                    </a:cxn>
                    <a:cxn ang="0">
                      <a:pos x="17" y="8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73C7BD0A-268B-41A7-8845-F22A56711EBC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18" name="Rectangle 2"/>
          <p:cNvSpPr>
            <a:spLocks noGrp="1" noChangeArrowheads="1"/>
          </p:cNvSpPr>
          <p:nvPr userDrawn="1">
            <p:ph type="title" hasCustomPrompt="1"/>
          </p:nvPr>
        </p:nvSpPr>
        <p:spPr>
          <a:xfrm>
            <a:off x="-426977" y="1774824"/>
            <a:ext cx="9713885" cy="1439862"/>
          </a:xfrm>
          <a:noFill/>
          <a:ln/>
        </p:spPr>
        <p:txBody>
          <a:bodyPr/>
          <a:lstStyle>
            <a:lvl1pPr>
              <a:spcBef>
                <a:spcPts val="7800"/>
              </a:spcBef>
              <a:defRPr sz="4000" b="1" i="0" u="none" baseline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defRPr>
            </a:lvl1pPr>
          </a:lstStyle>
          <a:p>
            <a:pPr marL="762000" indent="-762000">
              <a:lnSpc>
                <a:spcPct val="110000"/>
              </a:lnSpc>
              <a:spcBef>
                <a:spcPct val="50000"/>
              </a:spcBef>
            </a:pP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Seconda università di Napoli (SUN)</a:t>
            </a:r>
            <a:br>
              <a:rPr lang="it-IT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Facoltà di Ingegneria</a:t>
            </a:r>
            <a:br>
              <a:rPr lang="it-IT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it-IT" sz="2800" dirty="0"/>
            </a:br>
            <a:r>
              <a:rPr lang="it-IT" sz="2800" dirty="0"/>
              <a:t>Laurea Magistrale in</a:t>
            </a:r>
            <a:r>
              <a:rPr lang="it-IT" sz="2800" dirty="0">
                <a:solidFill>
                  <a:schemeClr val="bg1">
                    <a:lumMod val="75000"/>
                  </a:schemeClr>
                </a:solidFill>
              </a:rPr>
              <a:t> Ingegneria Informatica</a:t>
            </a:r>
            <a:br>
              <a:rPr lang="it-IT" sz="2800" b="0" dirty="0">
                <a:solidFill>
                  <a:schemeClr val="tx2"/>
                </a:solidFill>
              </a:rPr>
            </a:br>
            <a:br>
              <a:rPr lang="it-IT" sz="800" b="0" dirty="0">
                <a:solidFill>
                  <a:schemeClr val="tx2"/>
                </a:solidFill>
              </a:rPr>
            </a:br>
            <a:br>
              <a:rPr lang="it-IT" b="0" dirty="0">
                <a:solidFill>
                  <a:schemeClr val="tx2"/>
                </a:solidFill>
              </a:rPr>
            </a:br>
            <a:r>
              <a:rPr lang="it-IT" sz="2800" b="0" dirty="0">
                <a:solidFill>
                  <a:schemeClr val="tx2"/>
                </a:solidFill>
              </a:rPr>
              <a:t>Ingegneria del Software e Sistemi Informativi</a:t>
            </a:r>
            <a:br>
              <a:rPr lang="it-IT" b="0" dirty="0">
                <a:solidFill>
                  <a:schemeClr val="tx2"/>
                </a:solidFill>
              </a:rPr>
            </a:br>
            <a:r>
              <a:rPr lang="it-IT" sz="2000" b="0" dirty="0" err="1">
                <a:solidFill>
                  <a:schemeClr val="tx2"/>
                </a:solidFill>
              </a:rPr>
              <a:t>a.a.</a:t>
            </a:r>
            <a:r>
              <a:rPr lang="it-IT" sz="2000" b="0" dirty="0">
                <a:solidFill>
                  <a:schemeClr val="tx2"/>
                </a:solidFill>
              </a:rPr>
              <a:t> 2009-2010</a:t>
            </a:r>
            <a:br>
              <a:rPr lang="it-IT" sz="2000" b="0" dirty="0">
                <a:solidFill>
                  <a:schemeClr val="tx2"/>
                </a:solidFill>
              </a:rPr>
            </a:br>
            <a:endParaRPr lang="it-IT" sz="2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6AF024-83FA-4BAD-A1F5-275F947570DE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133350"/>
            <a:ext cx="2284413" cy="611505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0" y="133350"/>
            <a:ext cx="6705600" cy="61150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6599D4-F98B-43FC-85AA-6A186243CA9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428736"/>
            <a:ext cx="8305800" cy="4876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5F66F2-C5ED-441B-A354-B80FD69D2F83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1B6998-3833-47EA-84C5-563BF08B0032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8FC921-1DCA-4F59-AA66-5EDA1F195232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7A4867-CED4-4838-9C47-0F9749282989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83F50F-2E4A-4402-8529-95124565337A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F9C711-2E77-48AB-A9D1-A6316AB5CE7D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A0EBE3-1ABF-4C16-BDE8-ECA9AB77B24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0AB7FF-AE96-4FED-B775-432003937EC5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0" y="6477000"/>
            <a:ext cx="9131300" cy="3683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8321732" y="5584862"/>
            <a:ext cx="750862" cy="915972"/>
            <a:chOff x="4458" y="2751"/>
            <a:chExt cx="1190" cy="1426"/>
          </a:xfrm>
        </p:grpSpPr>
        <p:sp>
          <p:nvSpPr>
            <p:cNvPr id="1027" name="Freeform 3"/>
            <p:cNvSpPr>
              <a:spLocks/>
            </p:cNvSpPr>
            <p:nvPr/>
          </p:nvSpPr>
          <p:spPr bwMode="ltGray">
            <a:xfrm>
              <a:off x="4614" y="2790"/>
              <a:ext cx="1034" cy="1273"/>
            </a:xfrm>
            <a:custGeom>
              <a:avLst/>
              <a:gdLst/>
              <a:ahLst/>
              <a:cxnLst>
                <a:cxn ang="0">
                  <a:pos x="646" y="23"/>
                </a:cxn>
                <a:cxn ang="0">
                  <a:pos x="765" y="92"/>
                </a:cxn>
                <a:cxn ang="0">
                  <a:pos x="866" y="184"/>
                </a:cxn>
                <a:cxn ang="0">
                  <a:pos x="944" y="294"/>
                </a:cxn>
                <a:cxn ang="0">
                  <a:pos x="1000" y="417"/>
                </a:cxn>
                <a:cxn ang="0">
                  <a:pos x="1030" y="550"/>
                </a:cxn>
                <a:cxn ang="0">
                  <a:pos x="1030" y="688"/>
                </a:cxn>
                <a:cxn ang="0">
                  <a:pos x="1000" y="821"/>
                </a:cxn>
                <a:cxn ang="0">
                  <a:pos x="944" y="944"/>
                </a:cxn>
                <a:cxn ang="0">
                  <a:pos x="866" y="1055"/>
                </a:cxn>
                <a:cxn ang="0">
                  <a:pos x="765" y="1148"/>
                </a:cxn>
                <a:cxn ang="0">
                  <a:pos x="646" y="1215"/>
                </a:cxn>
                <a:cxn ang="0">
                  <a:pos x="517" y="1257"/>
                </a:cxn>
                <a:cxn ang="0">
                  <a:pos x="382" y="1272"/>
                </a:cxn>
                <a:cxn ang="0">
                  <a:pos x="246" y="1257"/>
                </a:cxn>
                <a:cxn ang="0">
                  <a:pos x="118" y="1215"/>
                </a:cxn>
                <a:cxn ang="0">
                  <a:pos x="0" y="1148"/>
                </a:cxn>
                <a:cxn ang="0">
                  <a:pos x="89" y="1129"/>
                </a:cxn>
                <a:cxn ang="0">
                  <a:pos x="201" y="1179"/>
                </a:cxn>
                <a:cxn ang="0">
                  <a:pos x="320" y="1204"/>
                </a:cxn>
                <a:cxn ang="0">
                  <a:pos x="443" y="1204"/>
                </a:cxn>
                <a:cxn ang="0">
                  <a:pos x="563" y="1179"/>
                </a:cxn>
                <a:cxn ang="0">
                  <a:pos x="675" y="1129"/>
                </a:cxn>
                <a:cxn ang="0">
                  <a:pos x="775" y="1057"/>
                </a:cxn>
                <a:cxn ang="0">
                  <a:pos x="857" y="965"/>
                </a:cxn>
                <a:cxn ang="0">
                  <a:pos x="919" y="858"/>
                </a:cxn>
                <a:cxn ang="0">
                  <a:pos x="956" y="742"/>
                </a:cxn>
                <a:cxn ang="0">
                  <a:pos x="969" y="619"/>
                </a:cxn>
                <a:cxn ang="0">
                  <a:pos x="956" y="496"/>
                </a:cxn>
                <a:cxn ang="0">
                  <a:pos x="919" y="381"/>
                </a:cxn>
                <a:cxn ang="0">
                  <a:pos x="857" y="273"/>
                </a:cxn>
                <a:cxn ang="0">
                  <a:pos x="775" y="182"/>
                </a:cxn>
                <a:cxn ang="0">
                  <a:pos x="675" y="110"/>
                </a:cxn>
                <a:cxn ang="0">
                  <a:pos x="563" y="61"/>
                </a:cxn>
                <a:cxn ang="0">
                  <a:pos x="582" y="0"/>
                </a:cxn>
              </a:cxnLst>
              <a:rect l="0" t="0" r="r" b="b"/>
              <a:pathLst>
                <a:path w="1034" h="1273">
                  <a:moveTo>
                    <a:pt x="582" y="0"/>
                  </a:moveTo>
                  <a:lnTo>
                    <a:pt x="646" y="23"/>
                  </a:lnTo>
                  <a:lnTo>
                    <a:pt x="707" y="56"/>
                  </a:lnTo>
                  <a:lnTo>
                    <a:pt x="765" y="92"/>
                  </a:lnTo>
                  <a:lnTo>
                    <a:pt x="818" y="134"/>
                  </a:lnTo>
                  <a:lnTo>
                    <a:pt x="866" y="184"/>
                  </a:lnTo>
                  <a:lnTo>
                    <a:pt x="908" y="237"/>
                  </a:lnTo>
                  <a:lnTo>
                    <a:pt x="944" y="294"/>
                  </a:lnTo>
                  <a:lnTo>
                    <a:pt x="977" y="353"/>
                  </a:lnTo>
                  <a:lnTo>
                    <a:pt x="1000" y="417"/>
                  </a:lnTo>
                  <a:lnTo>
                    <a:pt x="1018" y="483"/>
                  </a:lnTo>
                  <a:lnTo>
                    <a:pt x="1030" y="550"/>
                  </a:lnTo>
                  <a:lnTo>
                    <a:pt x="1033" y="619"/>
                  </a:lnTo>
                  <a:lnTo>
                    <a:pt x="1030" y="688"/>
                  </a:lnTo>
                  <a:lnTo>
                    <a:pt x="1018" y="756"/>
                  </a:lnTo>
                  <a:lnTo>
                    <a:pt x="1000" y="821"/>
                  </a:lnTo>
                  <a:lnTo>
                    <a:pt x="977" y="884"/>
                  </a:lnTo>
                  <a:lnTo>
                    <a:pt x="944" y="944"/>
                  </a:lnTo>
                  <a:lnTo>
                    <a:pt x="908" y="1003"/>
                  </a:lnTo>
                  <a:lnTo>
                    <a:pt x="866" y="1055"/>
                  </a:lnTo>
                  <a:lnTo>
                    <a:pt x="818" y="1105"/>
                  </a:lnTo>
                  <a:lnTo>
                    <a:pt x="765" y="1148"/>
                  </a:lnTo>
                  <a:lnTo>
                    <a:pt x="707" y="1183"/>
                  </a:lnTo>
                  <a:lnTo>
                    <a:pt x="646" y="1215"/>
                  </a:lnTo>
                  <a:lnTo>
                    <a:pt x="582" y="1239"/>
                  </a:lnTo>
                  <a:lnTo>
                    <a:pt x="517" y="1257"/>
                  </a:lnTo>
                  <a:lnTo>
                    <a:pt x="450" y="1269"/>
                  </a:lnTo>
                  <a:lnTo>
                    <a:pt x="382" y="1272"/>
                  </a:lnTo>
                  <a:lnTo>
                    <a:pt x="313" y="1269"/>
                  </a:lnTo>
                  <a:lnTo>
                    <a:pt x="246" y="1257"/>
                  </a:lnTo>
                  <a:lnTo>
                    <a:pt x="180" y="1239"/>
                  </a:lnTo>
                  <a:lnTo>
                    <a:pt x="118" y="1215"/>
                  </a:lnTo>
                  <a:lnTo>
                    <a:pt x="57" y="1183"/>
                  </a:lnTo>
                  <a:lnTo>
                    <a:pt x="0" y="1148"/>
                  </a:lnTo>
                  <a:lnTo>
                    <a:pt x="36" y="1095"/>
                  </a:lnTo>
                  <a:lnTo>
                    <a:pt x="89" y="1129"/>
                  </a:lnTo>
                  <a:lnTo>
                    <a:pt x="144" y="1156"/>
                  </a:lnTo>
                  <a:lnTo>
                    <a:pt x="201" y="1179"/>
                  </a:lnTo>
                  <a:lnTo>
                    <a:pt x="261" y="1195"/>
                  </a:lnTo>
                  <a:lnTo>
                    <a:pt x="320" y="1204"/>
                  </a:lnTo>
                  <a:lnTo>
                    <a:pt x="382" y="1208"/>
                  </a:lnTo>
                  <a:lnTo>
                    <a:pt x="443" y="1204"/>
                  </a:lnTo>
                  <a:lnTo>
                    <a:pt x="504" y="1195"/>
                  </a:lnTo>
                  <a:lnTo>
                    <a:pt x="563" y="1179"/>
                  </a:lnTo>
                  <a:lnTo>
                    <a:pt x="621" y="1156"/>
                  </a:lnTo>
                  <a:lnTo>
                    <a:pt x="675" y="1129"/>
                  </a:lnTo>
                  <a:lnTo>
                    <a:pt x="727" y="1095"/>
                  </a:lnTo>
                  <a:lnTo>
                    <a:pt x="775" y="1057"/>
                  </a:lnTo>
                  <a:lnTo>
                    <a:pt x="818" y="1013"/>
                  </a:lnTo>
                  <a:lnTo>
                    <a:pt x="857" y="965"/>
                  </a:lnTo>
                  <a:lnTo>
                    <a:pt x="890" y="913"/>
                  </a:lnTo>
                  <a:lnTo>
                    <a:pt x="919" y="858"/>
                  </a:lnTo>
                  <a:lnTo>
                    <a:pt x="941" y="802"/>
                  </a:lnTo>
                  <a:lnTo>
                    <a:pt x="956" y="742"/>
                  </a:lnTo>
                  <a:lnTo>
                    <a:pt x="965" y="680"/>
                  </a:lnTo>
                  <a:lnTo>
                    <a:pt x="969" y="619"/>
                  </a:lnTo>
                  <a:lnTo>
                    <a:pt x="965" y="557"/>
                  </a:lnTo>
                  <a:lnTo>
                    <a:pt x="956" y="496"/>
                  </a:lnTo>
                  <a:lnTo>
                    <a:pt x="941" y="437"/>
                  </a:lnTo>
                  <a:lnTo>
                    <a:pt x="919" y="381"/>
                  </a:lnTo>
                  <a:lnTo>
                    <a:pt x="890" y="325"/>
                  </a:lnTo>
                  <a:lnTo>
                    <a:pt x="857" y="273"/>
                  </a:lnTo>
                  <a:lnTo>
                    <a:pt x="818" y="225"/>
                  </a:lnTo>
                  <a:lnTo>
                    <a:pt x="775" y="182"/>
                  </a:lnTo>
                  <a:lnTo>
                    <a:pt x="727" y="144"/>
                  </a:lnTo>
                  <a:lnTo>
                    <a:pt x="675" y="110"/>
                  </a:lnTo>
                  <a:lnTo>
                    <a:pt x="621" y="81"/>
                  </a:lnTo>
                  <a:lnTo>
                    <a:pt x="563" y="61"/>
                  </a:lnTo>
                  <a:lnTo>
                    <a:pt x="565" y="56"/>
                  </a:lnTo>
                  <a:lnTo>
                    <a:pt x="582" y="0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Line 4"/>
            <p:cNvSpPr>
              <a:spLocks noChangeShapeType="1"/>
            </p:cNvSpPr>
            <p:nvPr/>
          </p:nvSpPr>
          <p:spPr bwMode="ltGray">
            <a:xfrm flipV="1">
              <a:off x="4639" y="3863"/>
              <a:ext cx="103" cy="18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ltGray">
            <a:xfrm flipV="1">
              <a:off x="5210" y="2874"/>
              <a:ext cx="36" cy="7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ltGray">
            <a:xfrm flipV="1">
              <a:off x="5270" y="2751"/>
              <a:ext cx="36" cy="7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ltGray">
            <a:xfrm>
              <a:off x="4753" y="4067"/>
              <a:ext cx="604" cy="110"/>
            </a:xfrm>
            <a:custGeom>
              <a:avLst/>
              <a:gdLst/>
              <a:ahLst/>
              <a:cxnLst>
                <a:cxn ang="0">
                  <a:pos x="2" y="70"/>
                </a:cxn>
                <a:cxn ang="0">
                  <a:pos x="14" y="57"/>
                </a:cxn>
                <a:cxn ang="0">
                  <a:pos x="31" y="46"/>
                </a:cxn>
                <a:cxn ang="0">
                  <a:pos x="63" y="30"/>
                </a:cxn>
                <a:cxn ang="0">
                  <a:pos x="100" y="21"/>
                </a:cxn>
                <a:cxn ang="0">
                  <a:pos x="134" y="13"/>
                </a:cxn>
                <a:cxn ang="0">
                  <a:pos x="181" y="6"/>
                </a:cxn>
                <a:cxn ang="0">
                  <a:pos x="225" y="2"/>
                </a:cxn>
                <a:cxn ang="0">
                  <a:pos x="277" y="0"/>
                </a:cxn>
                <a:cxn ang="0">
                  <a:pos x="340" y="0"/>
                </a:cxn>
                <a:cxn ang="0">
                  <a:pos x="407" y="4"/>
                </a:cxn>
                <a:cxn ang="0">
                  <a:pos x="453" y="10"/>
                </a:cxn>
                <a:cxn ang="0">
                  <a:pos x="502" y="19"/>
                </a:cxn>
                <a:cxn ang="0">
                  <a:pos x="549" y="33"/>
                </a:cxn>
                <a:cxn ang="0">
                  <a:pos x="573" y="47"/>
                </a:cxn>
                <a:cxn ang="0">
                  <a:pos x="588" y="58"/>
                </a:cxn>
                <a:cxn ang="0">
                  <a:pos x="603" y="77"/>
                </a:cxn>
                <a:cxn ang="0">
                  <a:pos x="578" y="87"/>
                </a:cxn>
                <a:cxn ang="0">
                  <a:pos x="536" y="95"/>
                </a:cxn>
                <a:cxn ang="0">
                  <a:pos x="485" y="101"/>
                </a:cxn>
                <a:cxn ang="0">
                  <a:pos x="436" y="106"/>
                </a:cxn>
                <a:cxn ang="0">
                  <a:pos x="377" y="108"/>
                </a:cxn>
                <a:cxn ang="0">
                  <a:pos x="313" y="109"/>
                </a:cxn>
                <a:cxn ang="0">
                  <a:pos x="252" y="109"/>
                </a:cxn>
                <a:cxn ang="0">
                  <a:pos x="188" y="108"/>
                </a:cxn>
                <a:cxn ang="0">
                  <a:pos x="117" y="102"/>
                </a:cxn>
                <a:cxn ang="0">
                  <a:pos x="61" y="96"/>
                </a:cxn>
                <a:cxn ang="0">
                  <a:pos x="14" y="86"/>
                </a:cxn>
                <a:cxn ang="0">
                  <a:pos x="0" y="78"/>
                </a:cxn>
                <a:cxn ang="0">
                  <a:pos x="2" y="70"/>
                </a:cxn>
              </a:cxnLst>
              <a:rect l="0" t="0" r="r" b="b"/>
              <a:pathLst>
                <a:path w="604" h="110">
                  <a:moveTo>
                    <a:pt x="2" y="70"/>
                  </a:moveTo>
                  <a:lnTo>
                    <a:pt x="14" y="57"/>
                  </a:lnTo>
                  <a:lnTo>
                    <a:pt x="31" y="46"/>
                  </a:lnTo>
                  <a:lnTo>
                    <a:pt x="63" y="30"/>
                  </a:lnTo>
                  <a:lnTo>
                    <a:pt x="100" y="21"/>
                  </a:lnTo>
                  <a:lnTo>
                    <a:pt x="134" y="13"/>
                  </a:lnTo>
                  <a:lnTo>
                    <a:pt x="181" y="6"/>
                  </a:lnTo>
                  <a:lnTo>
                    <a:pt x="225" y="2"/>
                  </a:lnTo>
                  <a:lnTo>
                    <a:pt x="277" y="0"/>
                  </a:lnTo>
                  <a:lnTo>
                    <a:pt x="340" y="0"/>
                  </a:lnTo>
                  <a:lnTo>
                    <a:pt x="407" y="4"/>
                  </a:lnTo>
                  <a:lnTo>
                    <a:pt x="453" y="10"/>
                  </a:lnTo>
                  <a:lnTo>
                    <a:pt x="502" y="19"/>
                  </a:lnTo>
                  <a:lnTo>
                    <a:pt x="549" y="33"/>
                  </a:lnTo>
                  <a:lnTo>
                    <a:pt x="573" y="47"/>
                  </a:lnTo>
                  <a:lnTo>
                    <a:pt x="588" y="58"/>
                  </a:lnTo>
                  <a:lnTo>
                    <a:pt x="603" y="77"/>
                  </a:lnTo>
                  <a:lnTo>
                    <a:pt x="578" y="87"/>
                  </a:lnTo>
                  <a:lnTo>
                    <a:pt x="536" y="95"/>
                  </a:lnTo>
                  <a:lnTo>
                    <a:pt x="485" y="101"/>
                  </a:lnTo>
                  <a:lnTo>
                    <a:pt x="436" y="106"/>
                  </a:lnTo>
                  <a:lnTo>
                    <a:pt x="377" y="108"/>
                  </a:lnTo>
                  <a:lnTo>
                    <a:pt x="313" y="109"/>
                  </a:lnTo>
                  <a:lnTo>
                    <a:pt x="252" y="109"/>
                  </a:lnTo>
                  <a:lnTo>
                    <a:pt x="188" y="108"/>
                  </a:lnTo>
                  <a:lnTo>
                    <a:pt x="117" y="102"/>
                  </a:lnTo>
                  <a:lnTo>
                    <a:pt x="61" y="96"/>
                  </a:lnTo>
                  <a:lnTo>
                    <a:pt x="14" y="86"/>
                  </a:lnTo>
                  <a:lnTo>
                    <a:pt x="0" y="78"/>
                  </a:lnTo>
                  <a:lnTo>
                    <a:pt x="2" y="7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Oval 8"/>
            <p:cNvSpPr>
              <a:spLocks noChangeArrowheads="1"/>
            </p:cNvSpPr>
            <p:nvPr/>
          </p:nvSpPr>
          <p:spPr bwMode="grayWhite">
            <a:xfrm>
              <a:off x="4458" y="2879"/>
              <a:ext cx="1074" cy="10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1" name="Group 27"/>
            <p:cNvGrpSpPr>
              <a:grpSpLocks/>
            </p:cNvGrpSpPr>
            <p:nvPr/>
          </p:nvGrpSpPr>
          <p:grpSpPr bwMode="auto">
            <a:xfrm>
              <a:off x="4458" y="2991"/>
              <a:ext cx="999" cy="797"/>
              <a:chOff x="4458" y="2991"/>
              <a:chExt cx="999" cy="797"/>
            </a:xfrm>
          </p:grpSpPr>
          <p:sp>
            <p:nvSpPr>
              <p:cNvPr id="1033" name="Freeform 9"/>
              <p:cNvSpPr>
                <a:spLocks/>
              </p:cNvSpPr>
              <p:nvPr/>
            </p:nvSpPr>
            <p:spPr bwMode="grayWhite">
              <a:xfrm>
                <a:off x="4599" y="3283"/>
                <a:ext cx="1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1" h="17">
                    <a:moveTo>
                      <a:pt x="0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grayWhite">
              <a:xfrm>
                <a:off x="4616" y="3305"/>
                <a:ext cx="17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16" y="16"/>
                  </a:cxn>
                  <a:cxn ang="0">
                    <a:pos x="0" y="0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White">
              <a:xfrm>
                <a:off x="4674" y="3275"/>
                <a:ext cx="37" cy="3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2" y="0"/>
                  </a:cxn>
                  <a:cxn ang="0">
                    <a:pos x="14" y="9"/>
                  </a:cxn>
                  <a:cxn ang="0">
                    <a:pos x="9" y="9"/>
                  </a:cxn>
                  <a:cxn ang="0">
                    <a:pos x="5" y="13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8" y="34"/>
                  </a:cxn>
                  <a:cxn ang="0">
                    <a:pos x="29" y="34"/>
                  </a:cxn>
                  <a:cxn ang="0">
                    <a:pos x="36" y="25"/>
                  </a:cxn>
                  <a:cxn ang="0">
                    <a:pos x="36" y="0"/>
                  </a:cxn>
                </a:cxnLst>
                <a:rect l="0" t="0" r="r" b="b"/>
                <a:pathLst>
                  <a:path w="37" h="35">
                    <a:moveTo>
                      <a:pt x="36" y="0"/>
                    </a:moveTo>
                    <a:lnTo>
                      <a:pt x="22" y="0"/>
                    </a:lnTo>
                    <a:lnTo>
                      <a:pt x="14" y="9"/>
                    </a:lnTo>
                    <a:lnTo>
                      <a:pt x="9" y="9"/>
                    </a:lnTo>
                    <a:lnTo>
                      <a:pt x="5" y="13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8" y="34"/>
                    </a:lnTo>
                    <a:lnTo>
                      <a:pt x="29" y="34"/>
                    </a:lnTo>
                    <a:lnTo>
                      <a:pt x="36" y="25"/>
                    </a:lnTo>
                    <a:lnTo>
                      <a:pt x="36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White">
              <a:xfrm>
                <a:off x="4458" y="3303"/>
                <a:ext cx="324" cy="422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71" y="11"/>
                  </a:cxn>
                  <a:cxn ang="0">
                    <a:pos x="45" y="33"/>
                  </a:cxn>
                  <a:cxn ang="0">
                    <a:pos x="40" y="53"/>
                  </a:cxn>
                  <a:cxn ang="0">
                    <a:pos x="21" y="68"/>
                  </a:cxn>
                  <a:cxn ang="0">
                    <a:pos x="8" y="96"/>
                  </a:cxn>
                  <a:cxn ang="0">
                    <a:pos x="8" y="114"/>
                  </a:cxn>
                  <a:cxn ang="0">
                    <a:pos x="0" y="144"/>
                  </a:cxn>
                  <a:cxn ang="0">
                    <a:pos x="11" y="157"/>
                  </a:cxn>
                  <a:cxn ang="0">
                    <a:pos x="40" y="195"/>
                  </a:cxn>
                  <a:cxn ang="0">
                    <a:pos x="48" y="190"/>
                  </a:cxn>
                  <a:cxn ang="0">
                    <a:pos x="99" y="190"/>
                  </a:cxn>
                  <a:cxn ang="0">
                    <a:pos x="123" y="199"/>
                  </a:cxn>
                  <a:cxn ang="0">
                    <a:pos x="121" y="229"/>
                  </a:cxn>
                  <a:cxn ang="0">
                    <a:pos x="138" y="268"/>
                  </a:cxn>
                  <a:cxn ang="0">
                    <a:pos x="137" y="279"/>
                  </a:cxn>
                  <a:cxn ang="0">
                    <a:pos x="144" y="291"/>
                  </a:cxn>
                  <a:cxn ang="0">
                    <a:pos x="133" y="319"/>
                  </a:cxn>
                  <a:cxn ang="0">
                    <a:pos x="146" y="354"/>
                  </a:cxn>
                  <a:cxn ang="0">
                    <a:pos x="153" y="382"/>
                  </a:cxn>
                  <a:cxn ang="0">
                    <a:pos x="162" y="399"/>
                  </a:cxn>
                  <a:cxn ang="0">
                    <a:pos x="171" y="421"/>
                  </a:cxn>
                  <a:cxn ang="0">
                    <a:pos x="188" y="418"/>
                  </a:cxn>
                  <a:cxn ang="0">
                    <a:pos x="216" y="402"/>
                  </a:cxn>
                  <a:cxn ang="0">
                    <a:pos x="229" y="382"/>
                  </a:cxn>
                  <a:cxn ang="0">
                    <a:pos x="228" y="369"/>
                  </a:cxn>
                  <a:cxn ang="0">
                    <a:pos x="245" y="359"/>
                  </a:cxn>
                  <a:cxn ang="0">
                    <a:pos x="242" y="340"/>
                  </a:cxn>
                  <a:cxn ang="0">
                    <a:pos x="267" y="310"/>
                  </a:cxn>
                  <a:cxn ang="0">
                    <a:pos x="271" y="285"/>
                  </a:cxn>
                  <a:cxn ang="0">
                    <a:pos x="264" y="277"/>
                  </a:cxn>
                  <a:cxn ang="0">
                    <a:pos x="267" y="267"/>
                  </a:cxn>
                  <a:cxn ang="0">
                    <a:pos x="261" y="258"/>
                  </a:cxn>
                  <a:cxn ang="0">
                    <a:pos x="280" y="234"/>
                  </a:cxn>
                  <a:cxn ang="0">
                    <a:pos x="280" y="222"/>
                  </a:cxn>
                  <a:cxn ang="0">
                    <a:pos x="306" y="202"/>
                  </a:cxn>
                  <a:cxn ang="0">
                    <a:pos x="323" y="148"/>
                  </a:cxn>
                  <a:cxn ang="0">
                    <a:pos x="299" y="162"/>
                  </a:cxn>
                  <a:cxn ang="0">
                    <a:pos x="278" y="156"/>
                  </a:cxn>
                  <a:cxn ang="0">
                    <a:pos x="281" y="143"/>
                  </a:cxn>
                  <a:cxn ang="0">
                    <a:pos x="260" y="129"/>
                  </a:cxn>
                  <a:cxn ang="0">
                    <a:pos x="250" y="94"/>
                  </a:cxn>
                  <a:cxn ang="0">
                    <a:pos x="230" y="66"/>
                  </a:cxn>
                  <a:cxn ang="0">
                    <a:pos x="230" y="47"/>
                  </a:cxn>
                  <a:cxn ang="0">
                    <a:pos x="219" y="46"/>
                  </a:cxn>
                  <a:cxn ang="0">
                    <a:pos x="212" y="49"/>
                  </a:cxn>
                  <a:cxn ang="0">
                    <a:pos x="182" y="38"/>
                  </a:cxn>
                  <a:cxn ang="0">
                    <a:pos x="174" y="46"/>
                  </a:cxn>
                  <a:cxn ang="0">
                    <a:pos x="167" y="56"/>
                  </a:cxn>
                  <a:cxn ang="0">
                    <a:pos x="151" y="38"/>
                  </a:cxn>
                  <a:cxn ang="0">
                    <a:pos x="135" y="33"/>
                  </a:cxn>
                  <a:cxn ang="0">
                    <a:pos x="134" y="10"/>
                  </a:cxn>
                  <a:cxn ang="0">
                    <a:pos x="111" y="14"/>
                  </a:cxn>
                  <a:cxn ang="0">
                    <a:pos x="96" y="9"/>
                  </a:cxn>
                  <a:cxn ang="0">
                    <a:pos x="76" y="0"/>
                  </a:cxn>
                </a:cxnLst>
                <a:rect l="0" t="0" r="r" b="b"/>
                <a:pathLst>
                  <a:path w="324" h="422">
                    <a:moveTo>
                      <a:pt x="76" y="0"/>
                    </a:moveTo>
                    <a:lnTo>
                      <a:pt x="71" y="11"/>
                    </a:lnTo>
                    <a:lnTo>
                      <a:pt x="45" y="33"/>
                    </a:lnTo>
                    <a:lnTo>
                      <a:pt x="40" y="53"/>
                    </a:lnTo>
                    <a:lnTo>
                      <a:pt x="21" y="68"/>
                    </a:lnTo>
                    <a:lnTo>
                      <a:pt x="8" y="96"/>
                    </a:lnTo>
                    <a:lnTo>
                      <a:pt x="8" y="114"/>
                    </a:lnTo>
                    <a:lnTo>
                      <a:pt x="0" y="144"/>
                    </a:lnTo>
                    <a:lnTo>
                      <a:pt x="11" y="157"/>
                    </a:lnTo>
                    <a:lnTo>
                      <a:pt x="40" y="195"/>
                    </a:lnTo>
                    <a:lnTo>
                      <a:pt x="48" y="190"/>
                    </a:lnTo>
                    <a:lnTo>
                      <a:pt x="99" y="190"/>
                    </a:lnTo>
                    <a:lnTo>
                      <a:pt x="123" y="199"/>
                    </a:lnTo>
                    <a:lnTo>
                      <a:pt x="121" y="229"/>
                    </a:lnTo>
                    <a:lnTo>
                      <a:pt x="138" y="268"/>
                    </a:lnTo>
                    <a:lnTo>
                      <a:pt x="137" y="279"/>
                    </a:lnTo>
                    <a:lnTo>
                      <a:pt x="144" y="291"/>
                    </a:lnTo>
                    <a:lnTo>
                      <a:pt x="133" y="319"/>
                    </a:lnTo>
                    <a:lnTo>
                      <a:pt x="146" y="354"/>
                    </a:lnTo>
                    <a:lnTo>
                      <a:pt x="153" y="382"/>
                    </a:lnTo>
                    <a:lnTo>
                      <a:pt x="162" y="399"/>
                    </a:lnTo>
                    <a:lnTo>
                      <a:pt x="171" y="421"/>
                    </a:lnTo>
                    <a:lnTo>
                      <a:pt x="188" y="418"/>
                    </a:lnTo>
                    <a:lnTo>
                      <a:pt x="216" y="402"/>
                    </a:lnTo>
                    <a:lnTo>
                      <a:pt x="229" y="382"/>
                    </a:lnTo>
                    <a:lnTo>
                      <a:pt x="228" y="369"/>
                    </a:lnTo>
                    <a:lnTo>
                      <a:pt x="245" y="359"/>
                    </a:lnTo>
                    <a:lnTo>
                      <a:pt x="242" y="340"/>
                    </a:lnTo>
                    <a:lnTo>
                      <a:pt x="267" y="310"/>
                    </a:lnTo>
                    <a:lnTo>
                      <a:pt x="271" y="285"/>
                    </a:lnTo>
                    <a:lnTo>
                      <a:pt x="264" y="277"/>
                    </a:lnTo>
                    <a:lnTo>
                      <a:pt x="267" y="267"/>
                    </a:lnTo>
                    <a:lnTo>
                      <a:pt x="261" y="258"/>
                    </a:lnTo>
                    <a:lnTo>
                      <a:pt x="280" y="234"/>
                    </a:lnTo>
                    <a:lnTo>
                      <a:pt x="280" y="222"/>
                    </a:lnTo>
                    <a:lnTo>
                      <a:pt x="306" y="202"/>
                    </a:lnTo>
                    <a:lnTo>
                      <a:pt x="323" y="148"/>
                    </a:lnTo>
                    <a:lnTo>
                      <a:pt x="299" y="162"/>
                    </a:lnTo>
                    <a:lnTo>
                      <a:pt x="278" y="156"/>
                    </a:lnTo>
                    <a:lnTo>
                      <a:pt x="281" y="143"/>
                    </a:lnTo>
                    <a:lnTo>
                      <a:pt x="260" y="129"/>
                    </a:lnTo>
                    <a:lnTo>
                      <a:pt x="250" y="94"/>
                    </a:lnTo>
                    <a:lnTo>
                      <a:pt x="230" y="66"/>
                    </a:lnTo>
                    <a:lnTo>
                      <a:pt x="230" y="47"/>
                    </a:lnTo>
                    <a:lnTo>
                      <a:pt x="219" y="46"/>
                    </a:lnTo>
                    <a:lnTo>
                      <a:pt x="212" y="49"/>
                    </a:lnTo>
                    <a:lnTo>
                      <a:pt x="182" y="38"/>
                    </a:lnTo>
                    <a:lnTo>
                      <a:pt x="174" y="46"/>
                    </a:lnTo>
                    <a:lnTo>
                      <a:pt x="167" y="56"/>
                    </a:lnTo>
                    <a:lnTo>
                      <a:pt x="151" y="38"/>
                    </a:lnTo>
                    <a:lnTo>
                      <a:pt x="135" y="33"/>
                    </a:lnTo>
                    <a:lnTo>
                      <a:pt x="134" y="10"/>
                    </a:lnTo>
                    <a:lnTo>
                      <a:pt x="111" y="14"/>
                    </a:lnTo>
                    <a:lnTo>
                      <a:pt x="96" y="9"/>
                    </a:lnTo>
                    <a:lnTo>
                      <a:pt x="76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White">
              <a:xfrm>
                <a:off x="5205" y="3408"/>
                <a:ext cx="17" cy="2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5"/>
                  </a:cxn>
                  <a:cxn ang="0">
                    <a:pos x="7" y="10"/>
                  </a:cxn>
                  <a:cxn ang="0">
                    <a:pos x="7" y="14"/>
                  </a:cxn>
                  <a:cxn ang="0">
                    <a:pos x="16" y="17"/>
                  </a:cxn>
                  <a:cxn ang="0">
                    <a:pos x="16" y="20"/>
                  </a:cxn>
                  <a:cxn ang="0">
                    <a:pos x="9" y="17"/>
                  </a:cxn>
                  <a:cxn ang="0">
                    <a:pos x="3" y="20"/>
                  </a:cxn>
                  <a:cxn ang="0">
                    <a:pos x="0" y="17"/>
                  </a:cxn>
                  <a:cxn ang="0">
                    <a:pos x="3" y="14"/>
                  </a:cxn>
                  <a:cxn ang="0">
                    <a:pos x="0" y="10"/>
                  </a:cxn>
                  <a:cxn ang="0">
                    <a:pos x="3" y="2"/>
                  </a:cxn>
                  <a:cxn ang="0">
                    <a:pos x="7" y="0"/>
                  </a:cxn>
                </a:cxnLst>
                <a:rect l="0" t="0" r="r" b="b"/>
                <a:pathLst>
                  <a:path w="17" h="21">
                    <a:moveTo>
                      <a:pt x="7" y="0"/>
                    </a:moveTo>
                    <a:lnTo>
                      <a:pt x="9" y="5"/>
                    </a:lnTo>
                    <a:lnTo>
                      <a:pt x="7" y="10"/>
                    </a:lnTo>
                    <a:lnTo>
                      <a:pt x="7" y="14"/>
                    </a:lnTo>
                    <a:lnTo>
                      <a:pt x="16" y="17"/>
                    </a:lnTo>
                    <a:lnTo>
                      <a:pt x="16" y="20"/>
                    </a:lnTo>
                    <a:lnTo>
                      <a:pt x="9" y="17"/>
                    </a:lnTo>
                    <a:lnTo>
                      <a:pt x="3" y="20"/>
                    </a:lnTo>
                    <a:lnTo>
                      <a:pt x="0" y="17"/>
                    </a:lnTo>
                    <a:lnTo>
                      <a:pt x="3" y="14"/>
                    </a:lnTo>
                    <a:lnTo>
                      <a:pt x="0" y="10"/>
                    </a:lnTo>
                    <a:lnTo>
                      <a:pt x="3" y="2"/>
                    </a:lnTo>
                    <a:lnTo>
                      <a:pt x="7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grayWhite">
              <a:xfrm>
                <a:off x="5144" y="3496"/>
                <a:ext cx="49" cy="7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17" y="34"/>
                  </a:cxn>
                  <a:cxn ang="0">
                    <a:pos x="37" y="0"/>
                  </a:cxn>
                  <a:cxn ang="0">
                    <a:pos x="48" y="20"/>
                  </a:cxn>
                  <a:cxn ang="0">
                    <a:pos x="39" y="69"/>
                  </a:cxn>
                  <a:cxn ang="0">
                    <a:pos x="3" y="57"/>
                  </a:cxn>
                  <a:cxn ang="0">
                    <a:pos x="0" y="34"/>
                  </a:cxn>
                </a:cxnLst>
                <a:rect l="0" t="0" r="r" b="b"/>
                <a:pathLst>
                  <a:path w="49" h="70">
                    <a:moveTo>
                      <a:pt x="0" y="34"/>
                    </a:moveTo>
                    <a:lnTo>
                      <a:pt x="17" y="34"/>
                    </a:lnTo>
                    <a:lnTo>
                      <a:pt x="37" y="0"/>
                    </a:lnTo>
                    <a:lnTo>
                      <a:pt x="48" y="20"/>
                    </a:lnTo>
                    <a:lnTo>
                      <a:pt x="39" y="69"/>
                    </a:lnTo>
                    <a:lnTo>
                      <a:pt x="3" y="57"/>
                    </a:lnTo>
                    <a:lnTo>
                      <a:pt x="0" y="34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grayWhite">
              <a:xfrm>
                <a:off x="5241" y="3523"/>
                <a:ext cx="84" cy="67"/>
              </a:xfrm>
              <a:custGeom>
                <a:avLst/>
                <a:gdLst/>
                <a:ahLst/>
                <a:cxnLst>
                  <a:cxn ang="0">
                    <a:pos x="5" y="15"/>
                  </a:cxn>
                  <a:cxn ang="0">
                    <a:pos x="0" y="0"/>
                  </a:cxn>
                  <a:cxn ang="0">
                    <a:pos x="27" y="6"/>
                  </a:cxn>
                  <a:cxn ang="0">
                    <a:pos x="67" y="22"/>
                  </a:cxn>
                  <a:cxn ang="0">
                    <a:pos x="67" y="34"/>
                  </a:cxn>
                  <a:cxn ang="0">
                    <a:pos x="83" y="66"/>
                  </a:cxn>
                  <a:cxn ang="0">
                    <a:pos x="52" y="36"/>
                  </a:cxn>
                  <a:cxn ang="0">
                    <a:pos x="31" y="38"/>
                  </a:cxn>
                  <a:cxn ang="0">
                    <a:pos x="5" y="15"/>
                  </a:cxn>
                </a:cxnLst>
                <a:rect l="0" t="0" r="r" b="b"/>
                <a:pathLst>
                  <a:path w="84" h="67">
                    <a:moveTo>
                      <a:pt x="5" y="15"/>
                    </a:moveTo>
                    <a:lnTo>
                      <a:pt x="0" y="0"/>
                    </a:lnTo>
                    <a:lnTo>
                      <a:pt x="27" y="6"/>
                    </a:lnTo>
                    <a:lnTo>
                      <a:pt x="67" y="22"/>
                    </a:lnTo>
                    <a:lnTo>
                      <a:pt x="67" y="34"/>
                    </a:lnTo>
                    <a:lnTo>
                      <a:pt x="83" y="66"/>
                    </a:lnTo>
                    <a:lnTo>
                      <a:pt x="52" y="36"/>
                    </a:lnTo>
                    <a:lnTo>
                      <a:pt x="31" y="38"/>
                    </a:lnTo>
                    <a:lnTo>
                      <a:pt x="5" y="1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grayWhite">
              <a:xfrm>
                <a:off x="5400" y="3660"/>
                <a:ext cx="57" cy="7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56" y="21"/>
                  </a:cxn>
                  <a:cxn ang="0">
                    <a:pos x="11" y="72"/>
                  </a:cxn>
                  <a:cxn ang="0">
                    <a:pos x="0" y="60"/>
                  </a:cxn>
                  <a:cxn ang="0">
                    <a:pos x="32" y="28"/>
                  </a:cxn>
                  <a:cxn ang="0">
                    <a:pos x="34" y="0"/>
                  </a:cxn>
                </a:cxnLst>
                <a:rect l="0" t="0" r="r" b="b"/>
                <a:pathLst>
                  <a:path w="57" h="73">
                    <a:moveTo>
                      <a:pt x="34" y="0"/>
                    </a:moveTo>
                    <a:lnTo>
                      <a:pt x="56" y="21"/>
                    </a:lnTo>
                    <a:lnTo>
                      <a:pt x="11" y="72"/>
                    </a:lnTo>
                    <a:lnTo>
                      <a:pt x="0" y="60"/>
                    </a:lnTo>
                    <a:lnTo>
                      <a:pt x="32" y="28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grayWhite">
              <a:xfrm>
                <a:off x="4558" y="3167"/>
                <a:ext cx="29" cy="48"/>
              </a:xfrm>
              <a:custGeom>
                <a:avLst/>
                <a:gdLst/>
                <a:ahLst/>
                <a:cxnLst>
                  <a:cxn ang="0">
                    <a:pos x="28" y="36"/>
                  </a:cxn>
                  <a:cxn ang="0">
                    <a:pos x="20" y="31"/>
                  </a:cxn>
                  <a:cxn ang="0">
                    <a:pos x="20" y="10"/>
                  </a:cxn>
                  <a:cxn ang="0">
                    <a:pos x="24" y="5"/>
                  </a:cxn>
                  <a:cxn ang="0">
                    <a:pos x="17" y="5"/>
                  </a:cxn>
                  <a:cxn ang="0">
                    <a:pos x="21" y="0"/>
                  </a:cxn>
                  <a:cxn ang="0">
                    <a:pos x="16" y="0"/>
                  </a:cxn>
                  <a:cxn ang="0">
                    <a:pos x="10" y="6"/>
                  </a:cxn>
                  <a:cxn ang="0">
                    <a:pos x="10" y="19"/>
                  </a:cxn>
                  <a:cxn ang="0">
                    <a:pos x="13" y="22"/>
                  </a:cxn>
                  <a:cxn ang="0">
                    <a:pos x="13" y="28"/>
                  </a:cxn>
                  <a:cxn ang="0">
                    <a:pos x="11" y="28"/>
                  </a:cxn>
                  <a:cxn ang="0">
                    <a:pos x="6" y="33"/>
                  </a:cxn>
                  <a:cxn ang="0">
                    <a:pos x="6" y="38"/>
                  </a:cxn>
                  <a:cxn ang="0">
                    <a:pos x="0" y="47"/>
                  </a:cxn>
                  <a:cxn ang="0">
                    <a:pos x="21" y="47"/>
                  </a:cxn>
                  <a:cxn ang="0">
                    <a:pos x="28" y="36"/>
                  </a:cxn>
                </a:cxnLst>
                <a:rect l="0" t="0" r="r" b="b"/>
                <a:pathLst>
                  <a:path w="29" h="48">
                    <a:moveTo>
                      <a:pt x="28" y="36"/>
                    </a:moveTo>
                    <a:lnTo>
                      <a:pt x="20" y="31"/>
                    </a:lnTo>
                    <a:lnTo>
                      <a:pt x="20" y="10"/>
                    </a:lnTo>
                    <a:lnTo>
                      <a:pt x="24" y="5"/>
                    </a:lnTo>
                    <a:lnTo>
                      <a:pt x="17" y="5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6"/>
                    </a:lnTo>
                    <a:lnTo>
                      <a:pt x="10" y="19"/>
                    </a:lnTo>
                    <a:lnTo>
                      <a:pt x="13" y="22"/>
                    </a:lnTo>
                    <a:lnTo>
                      <a:pt x="13" y="28"/>
                    </a:lnTo>
                    <a:lnTo>
                      <a:pt x="11" y="28"/>
                    </a:lnTo>
                    <a:lnTo>
                      <a:pt x="6" y="33"/>
                    </a:lnTo>
                    <a:lnTo>
                      <a:pt x="6" y="38"/>
                    </a:lnTo>
                    <a:lnTo>
                      <a:pt x="0" y="47"/>
                    </a:lnTo>
                    <a:lnTo>
                      <a:pt x="21" y="47"/>
                    </a:lnTo>
                    <a:lnTo>
                      <a:pt x="28" y="36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Freeform 18"/>
              <p:cNvSpPr>
                <a:spLocks/>
              </p:cNvSpPr>
              <p:nvPr/>
            </p:nvSpPr>
            <p:spPr bwMode="grayWhite">
              <a:xfrm>
                <a:off x="4549" y="3183"/>
                <a:ext cx="17" cy="17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16" y="5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9" y="16"/>
                  </a:cxn>
                  <a:cxn ang="0">
                    <a:pos x="13" y="11"/>
                  </a:cxn>
                  <a:cxn ang="0">
                    <a:pos x="13" y="5"/>
                  </a:cxn>
                </a:cxnLst>
                <a:rect l="0" t="0" r="r" b="b"/>
                <a:pathLst>
                  <a:path w="17" h="17">
                    <a:moveTo>
                      <a:pt x="13" y="5"/>
                    </a:moveTo>
                    <a:lnTo>
                      <a:pt x="16" y="5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9" y="16"/>
                    </a:lnTo>
                    <a:lnTo>
                      <a:pt x="13" y="11"/>
                    </a:lnTo>
                    <a:lnTo>
                      <a:pt x="13" y="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Freeform 19"/>
              <p:cNvSpPr>
                <a:spLocks/>
              </p:cNvSpPr>
              <p:nvPr/>
            </p:nvSpPr>
            <p:spPr bwMode="grayWhite">
              <a:xfrm>
                <a:off x="4527" y="3155"/>
                <a:ext cx="184" cy="155"/>
              </a:xfrm>
              <a:custGeom>
                <a:avLst/>
                <a:gdLst/>
                <a:ahLst/>
                <a:cxnLst>
                  <a:cxn ang="0">
                    <a:pos x="120" y="10"/>
                  </a:cxn>
                  <a:cxn ang="0">
                    <a:pos x="144" y="14"/>
                  </a:cxn>
                  <a:cxn ang="0">
                    <a:pos x="129" y="20"/>
                  </a:cxn>
                  <a:cxn ang="0">
                    <a:pos x="123" y="29"/>
                  </a:cxn>
                  <a:cxn ang="0">
                    <a:pos x="114" y="50"/>
                  </a:cxn>
                  <a:cxn ang="0">
                    <a:pos x="100" y="51"/>
                  </a:cxn>
                  <a:cxn ang="0">
                    <a:pos x="88" y="49"/>
                  </a:cxn>
                  <a:cxn ang="0">
                    <a:pos x="94" y="39"/>
                  </a:cxn>
                  <a:cxn ang="0">
                    <a:pos x="88" y="26"/>
                  </a:cxn>
                  <a:cxn ang="0">
                    <a:pos x="81" y="49"/>
                  </a:cxn>
                  <a:cxn ang="0">
                    <a:pos x="62" y="60"/>
                  </a:cxn>
                  <a:cxn ang="0">
                    <a:pos x="52" y="67"/>
                  </a:cxn>
                  <a:cxn ang="0">
                    <a:pos x="38" y="77"/>
                  </a:cxn>
                  <a:cxn ang="0">
                    <a:pos x="30" y="102"/>
                  </a:cxn>
                  <a:cxn ang="0">
                    <a:pos x="5" y="93"/>
                  </a:cxn>
                  <a:cxn ang="0">
                    <a:pos x="0" y="111"/>
                  </a:cxn>
                  <a:cxn ang="0">
                    <a:pos x="10" y="138"/>
                  </a:cxn>
                  <a:cxn ang="0">
                    <a:pos x="50" y="109"/>
                  </a:cxn>
                  <a:cxn ang="0">
                    <a:pos x="75" y="103"/>
                  </a:cxn>
                  <a:cxn ang="0">
                    <a:pos x="79" y="115"/>
                  </a:cxn>
                  <a:cxn ang="0">
                    <a:pos x="99" y="143"/>
                  </a:cxn>
                  <a:cxn ang="0">
                    <a:pos x="101" y="135"/>
                  </a:cxn>
                  <a:cxn ang="0">
                    <a:pos x="107" y="135"/>
                  </a:cxn>
                  <a:cxn ang="0">
                    <a:pos x="88" y="108"/>
                  </a:cxn>
                  <a:cxn ang="0">
                    <a:pos x="94" y="99"/>
                  </a:cxn>
                  <a:cxn ang="0">
                    <a:pos x="114" y="127"/>
                  </a:cxn>
                  <a:cxn ang="0">
                    <a:pos x="123" y="144"/>
                  </a:cxn>
                  <a:cxn ang="0">
                    <a:pos x="127" y="154"/>
                  </a:cxn>
                  <a:cxn ang="0">
                    <a:pos x="131" y="136"/>
                  </a:cxn>
                  <a:cxn ang="0">
                    <a:pos x="144" y="130"/>
                  </a:cxn>
                  <a:cxn ang="0">
                    <a:pos x="153" y="126"/>
                  </a:cxn>
                  <a:cxn ang="0">
                    <a:pos x="150" y="113"/>
                  </a:cxn>
                  <a:cxn ang="0">
                    <a:pos x="157" y="90"/>
                  </a:cxn>
                  <a:cxn ang="0">
                    <a:pos x="166" y="93"/>
                  </a:cxn>
                  <a:cxn ang="0">
                    <a:pos x="169" y="103"/>
                  </a:cxn>
                  <a:cxn ang="0">
                    <a:pos x="177" y="98"/>
                  </a:cxn>
                  <a:cxn ang="0">
                    <a:pos x="175" y="95"/>
                  </a:cxn>
                  <a:cxn ang="0">
                    <a:pos x="180" y="81"/>
                  </a:cxn>
                  <a:cxn ang="0">
                    <a:pos x="183" y="98"/>
                  </a:cxn>
                  <a:cxn ang="0">
                    <a:pos x="120" y="0"/>
                  </a:cxn>
                </a:cxnLst>
                <a:rect l="0" t="0" r="r" b="b"/>
                <a:pathLst>
                  <a:path w="184" h="155">
                    <a:moveTo>
                      <a:pt x="120" y="0"/>
                    </a:moveTo>
                    <a:lnTo>
                      <a:pt x="120" y="10"/>
                    </a:lnTo>
                    <a:lnTo>
                      <a:pt x="124" y="14"/>
                    </a:lnTo>
                    <a:lnTo>
                      <a:pt x="144" y="14"/>
                    </a:lnTo>
                    <a:lnTo>
                      <a:pt x="144" y="20"/>
                    </a:lnTo>
                    <a:lnTo>
                      <a:pt x="129" y="20"/>
                    </a:lnTo>
                    <a:lnTo>
                      <a:pt x="129" y="37"/>
                    </a:lnTo>
                    <a:lnTo>
                      <a:pt x="123" y="29"/>
                    </a:lnTo>
                    <a:lnTo>
                      <a:pt x="123" y="40"/>
                    </a:lnTo>
                    <a:lnTo>
                      <a:pt x="114" y="50"/>
                    </a:lnTo>
                    <a:lnTo>
                      <a:pt x="109" y="44"/>
                    </a:lnTo>
                    <a:lnTo>
                      <a:pt x="100" y="51"/>
                    </a:lnTo>
                    <a:lnTo>
                      <a:pt x="99" y="49"/>
                    </a:lnTo>
                    <a:lnTo>
                      <a:pt x="88" y="49"/>
                    </a:lnTo>
                    <a:lnTo>
                      <a:pt x="94" y="42"/>
                    </a:lnTo>
                    <a:lnTo>
                      <a:pt x="94" y="39"/>
                    </a:lnTo>
                    <a:lnTo>
                      <a:pt x="88" y="34"/>
                    </a:lnTo>
                    <a:lnTo>
                      <a:pt x="88" y="26"/>
                    </a:lnTo>
                    <a:lnTo>
                      <a:pt x="81" y="34"/>
                    </a:lnTo>
                    <a:lnTo>
                      <a:pt x="81" y="49"/>
                    </a:lnTo>
                    <a:lnTo>
                      <a:pt x="73" y="49"/>
                    </a:lnTo>
                    <a:lnTo>
                      <a:pt x="62" y="60"/>
                    </a:lnTo>
                    <a:lnTo>
                      <a:pt x="58" y="60"/>
                    </a:lnTo>
                    <a:lnTo>
                      <a:pt x="52" y="67"/>
                    </a:lnTo>
                    <a:lnTo>
                      <a:pt x="30" y="67"/>
                    </a:lnTo>
                    <a:lnTo>
                      <a:pt x="38" y="77"/>
                    </a:lnTo>
                    <a:lnTo>
                      <a:pt x="38" y="93"/>
                    </a:lnTo>
                    <a:lnTo>
                      <a:pt x="30" y="102"/>
                    </a:lnTo>
                    <a:lnTo>
                      <a:pt x="22" y="93"/>
                    </a:lnTo>
                    <a:lnTo>
                      <a:pt x="5" y="93"/>
                    </a:lnTo>
                    <a:lnTo>
                      <a:pt x="5" y="104"/>
                    </a:lnTo>
                    <a:lnTo>
                      <a:pt x="0" y="111"/>
                    </a:lnTo>
                    <a:lnTo>
                      <a:pt x="0" y="126"/>
                    </a:lnTo>
                    <a:lnTo>
                      <a:pt x="10" y="138"/>
                    </a:lnTo>
                    <a:lnTo>
                      <a:pt x="26" y="138"/>
                    </a:lnTo>
                    <a:lnTo>
                      <a:pt x="50" y="109"/>
                    </a:lnTo>
                    <a:lnTo>
                      <a:pt x="72" y="109"/>
                    </a:lnTo>
                    <a:lnTo>
                      <a:pt x="75" y="103"/>
                    </a:lnTo>
                    <a:lnTo>
                      <a:pt x="80" y="109"/>
                    </a:lnTo>
                    <a:lnTo>
                      <a:pt x="79" y="115"/>
                    </a:lnTo>
                    <a:lnTo>
                      <a:pt x="99" y="135"/>
                    </a:lnTo>
                    <a:lnTo>
                      <a:pt x="99" y="143"/>
                    </a:lnTo>
                    <a:lnTo>
                      <a:pt x="104" y="140"/>
                    </a:lnTo>
                    <a:lnTo>
                      <a:pt x="101" y="135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09" y="134"/>
                    </a:lnTo>
                    <a:lnTo>
                      <a:pt x="88" y="108"/>
                    </a:lnTo>
                    <a:lnTo>
                      <a:pt x="88" y="99"/>
                    </a:lnTo>
                    <a:lnTo>
                      <a:pt x="94" y="99"/>
                    </a:lnTo>
                    <a:lnTo>
                      <a:pt x="94" y="104"/>
                    </a:lnTo>
                    <a:lnTo>
                      <a:pt x="114" y="127"/>
                    </a:lnTo>
                    <a:lnTo>
                      <a:pt x="114" y="134"/>
                    </a:lnTo>
                    <a:lnTo>
                      <a:pt x="123" y="144"/>
                    </a:lnTo>
                    <a:lnTo>
                      <a:pt x="121" y="146"/>
                    </a:lnTo>
                    <a:lnTo>
                      <a:pt x="127" y="154"/>
                    </a:lnTo>
                    <a:lnTo>
                      <a:pt x="137" y="143"/>
                    </a:lnTo>
                    <a:lnTo>
                      <a:pt x="131" y="136"/>
                    </a:lnTo>
                    <a:lnTo>
                      <a:pt x="137" y="130"/>
                    </a:lnTo>
                    <a:lnTo>
                      <a:pt x="144" y="130"/>
                    </a:lnTo>
                    <a:lnTo>
                      <a:pt x="148" y="126"/>
                    </a:lnTo>
                    <a:lnTo>
                      <a:pt x="153" y="126"/>
                    </a:lnTo>
                    <a:lnTo>
                      <a:pt x="147" y="117"/>
                    </a:lnTo>
                    <a:lnTo>
                      <a:pt x="150" y="113"/>
                    </a:lnTo>
                    <a:lnTo>
                      <a:pt x="150" y="98"/>
                    </a:lnTo>
                    <a:lnTo>
                      <a:pt x="157" y="90"/>
                    </a:lnTo>
                    <a:lnTo>
                      <a:pt x="160" y="93"/>
                    </a:lnTo>
                    <a:lnTo>
                      <a:pt x="166" y="93"/>
                    </a:lnTo>
                    <a:lnTo>
                      <a:pt x="163" y="97"/>
                    </a:lnTo>
                    <a:lnTo>
                      <a:pt x="169" y="103"/>
                    </a:lnTo>
                    <a:lnTo>
                      <a:pt x="172" y="98"/>
                    </a:lnTo>
                    <a:lnTo>
                      <a:pt x="177" y="98"/>
                    </a:lnTo>
                    <a:lnTo>
                      <a:pt x="177" y="95"/>
                    </a:lnTo>
                    <a:lnTo>
                      <a:pt x="175" y="95"/>
                    </a:lnTo>
                    <a:lnTo>
                      <a:pt x="171" y="93"/>
                    </a:lnTo>
                    <a:lnTo>
                      <a:pt x="180" y="81"/>
                    </a:lnTo>
                    <a:lnTo>
                      <a:pt x="180" y="98"/>
                    </a:lnTo>
                    <a:lnTo>
                      <a:pt x="183" y="98"/>
                    </a:lnTo>
                    <a:lnTo>
                      <a:pt x="183" y="0"/>
                    </a:lnTo>
                    <a:lnTo>
                      <a:pt x="120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Freeform 20"/>
              <p:cNvSpPr>
                <a:spLocks/>
              </p:cNvSpPr>
              <p:nvPr/>
            </p:nvSpPr>
            <p:spPr bwMode="grayWhite">
              <a:xfrm>
                <a:off x="4605" y="2991"/>
                <a:ext cx="782" cy="553"/>
              </a:xfrm>
              <a:custGeom>
                <a:avLst/>
                <a:gdLst/>
                <a:ahLst/>
                <a:cxnLst>
                  <a:cxn ang="0">
                    <a:pos x="22" y="145"/>
                  </a:cxn>
                  <a:cxn ang="0">
                    <a:pos x="71" y="96"/>
                  </a:cxn>
                  <a:cxn ang="0">
                    <a:pos x="101" y="130"/>
                  </a:cxn>
                  <a:cxn ang="0">
                    <a:pos x="84" y="128"/>
                  </a:cxn>
                  <a:cxn ang="0">
                    <a:pos x="155" y="123"/>
                  </a:cxn>
                  <a:cxn ang="0">
                    <a:pos x="172" y="79"/>
                  </a:cxn>
                  <a:cxn ang="0">
                    <a:pos x="172" y="89"/>
                  </a:cxn>
                  <a:cxn ang="0">
                    <a:pos x="160" y="123"/>
                  </a:cxn>
                  <a:cxn ang="0">
                    <a:pos x="216" y="95"/>
                  </a:cxn>
                  <a:cxn ang="0">
                    <a:pos x="330" y="16"/>
                  </a:cxn>
                  <a:cxn ang="0">
                    <a:pos x="412" y="20"/>
                  </a:cxn>
                  <a:cxn ang="0">
                    <a:pos x="503" y="10"/>
                  </a:cxn>
                  <a:cxn ang="0">
                    <a:pos x="602" y="51"/>
                  </a:cxn>
                  <a:cxn ang="0">
                    <a:pos x="718" y="65"/>
                  </a:cxn>
                  <a:cxn ang="0">
                    <a:pos x="775" y="112"/>
                  </a:cxn>
                  <a:cxn ang="0">
                    <a:pos x="731" y="148"/>
                  </a:cxn>
                  <a:cxn ang="0">
                    <a:pos x="707" y="194"/>
                  </a:cxn>
                  <a:cxn ang="0">
                    <a:pos x="678" y="196"/>
                  </a:cxn>
                  <a:cxn ang="0">
                    <a:pos x="687" y="132"/>
                  </a:cxn>
                  <a:cxn ang="0">
                    <a:pos x="650" y="166"/>
                  </a:cxn>
                  <a:cxn ang="0">
                    <a:pos x="623" y="196"/>
                  </a:cxn>
                  <a:cxn ang="0">
                    <a:pos x="632" y="228"/>
                  </a:cxn>
                  <a:cxn ang="0">
                    <a:pos x="600" y="276"/>
                  </a:cxn>
                  <a:cxn ang="0">
                    <a:pos x="605" y="315"/>
                  </a:cxn>
                  <a:cxn ang="0">
                    <a:pos x="602" y="296"/>
                  </a:cxn>
                  <a:cxn ang="0">
                    <a:pos x="572" y="299"/>
                  </a:cxn>
                  <a:cxn ang="0">
                    <a:pos x="594" y="356"/>
                  </a:cxn>
                  <a:cxn ang="0">
                    <a:pos x="539" y="423"/>
                  </a:cxn>
                  <a:cxn ang="0">
                    <a:pos x="524" y="442"/>
                  </a:cxn>
                  <a:cxn ang="0">
                    <a:pos x="504" y="507"/>
                  </a:cxn>
                  <a:cxn ang="0">
                    <a:pos x="477" y="508"/>
                  </a:cxn>
                  <a:cxn ang="0">
                    <a:pos x="510" y="552"/>
                  </a:cxn>
                  <a:cxn ang="0">
                    <a:pos x="455" y="449"/>
                  </a:cxn>
                  <a:cxn ang="0">
                    <a:pos x="391" y="428"/>
                  </a:cxn>
                  <a:cxn ang="0">
                    <a:pos x="361" y="495"/>
                  </a:cxn>
                  <a:cxn ang="0">
                    <a:pos x="338" y="530"/>
                  </a:cxn>
                  <a:cxn ang="0">
                    <a:pos x="298" y="425"/>
                  </a:cxn>
                  <a:cxn ang="0">
                    <a:pos x="267" y="436"/>
                  </a:cxn>
                  <a:cxn ang="0">
                    <a:pos x="241" y="391"/>
                  </a:cxn>
                  <a:cxn ang="0">
                    <a:pos x="160" y="366"/>
                  </a:cxn>
                  <a:cxn ang="0">
                    <a:pos x="188" y="414"/>
                  </a:cxn>
                  <a:cxn ang="0">
                    <a:pos x="167" y="445"/>
                  </a:cxn>
                  <a:cxn ang="0">
                    <a:pos x="136" y="434"/>
                  </a:cxn>
                  <a:cxn ang="0">
                    <a:pos x="85" y="355"/>
                  </a:cxn>
                  <a:cxn ang="0">
                    <a:pos x="106" y="310"/>
                  </a:cxn>
                  <a:cxn ang="0">
                    <a:pos x="119" y="276"/>
                  </a:cxn>
                  <a:cxn ang="0">
                    <a:pos x="106" y="162"/>
                  </a:cxn>
                  <a:cxn ang="0">
                    <a:pos x="61" y="138"/>
                  </a:cxn>
                  <a:cxn ang="0">
                    <a:pos x="39" y="150"/>
                  </a:cxn>
                  <a:cxn ang="0">
                    <a:pos x="0" y="162"/>
                  </a:cxn>
                </a:cxnLst>
                <a:rect l="0" t="0" r="r" b="b"/>
                <a:pathLst>
                  <a:path w="782" h="553">
                    <a:moveTo>
                      <a:pt x="0" y="162"/>
                    </a:moveTo>
                    <a:lnTo>
                      <a:pt x="22" y="145"/>
                    </a:lnTo>
                    <a:lnTo>
                      <a:pt x="44" y="112"/>
                    </a:lnTo>
                    <a:lnTo>
                      <a:pt x="71" y="96"/>
                    </a:lnTo>
                    <a:lnTo>
                      <a:pt x="98" y="115"/>
                    </a:lnTo>
                    <a:lnTo>
                      <a:pt x="101" y="130"/>
                    </a:lnTo>
                    <a:lnTo>
                      <a:pt x="95" y="130"/>
                    </a:lnTo>
                    <a:lnTo>
                      <a:pt x="84" y="128"/>
                    </a:lnTo>
                    <a:lnTo>
                      <a:pt x="98" y="145"/>
                    </a:lnTo>
                    <a:lnTo>
                      <a:pt x="155" y="123"/>
                    </a:lnTo>
                    <a:lnTo>
                      <a:pt x="147" y="107"/>
                    </a:lnTo>
                    <a:lnTo>
                      <a:pt x="172" y="79"/>
                    </a:lnTo>
                    <a:lnTo>
                      <a:pt x="188" y="79"/>
                    </a:lnTo>
                    <a:lnTo>
                      <a:pt x="172" y="89"/>
                    </a:lnTo>
                    <a:lnTo>
                      <a:pt x="160" y="109"/>
                    </a:lnTo>
                    <a:lnTo>
                      <a:pt x="160" y="123"/>
                    </a:lnTo>
                    <a:lnTo>
                      <a:pt x="183" y="138"/>
                    </a:lnTo>
                    <a:lnTo>
                      <a:pt x="216" y="95"/>
                    </a:lnTo>
                    <a:lnTo>
                      <a:pt x="330" y="45"/>
                    </a:lnTo>
                    <a:lnTo>
                      <a:pt x="330" y="16"/>
                    </a:lnTo>
                    <a:lnTo>
                      <a:pt x="382" y="5"/>
                    </a:lnTo>
                    <a:lnTo>
                      <a:pt x="412" y="20"/>
                    </a:lnTo>
                    <a:lnTo>
                      <a:pt x="481" y="0"/>
                    </a:lnTo>
                    <a:lnTo>
                      <a:pt x="503" y="10"/>
                    </a:lnTo>
                    <a:lnTo>
                      <a:pt x="549" y="61"/>
                    </a:lnTo>
                    <a:lnTo>
                      <a:pt x="602" y="51"/>
                    </a:lnTo>
                    <a:lnTo>
                      <a:pt x="635" y="69"/>
                    </a:lnTo>
                    <a:lnTo>
                      <a:pt x="718" y="65"/>
                    </a:lnTo>
                    <a:lnTo>
                      <a:pt x="781" y="84"/>
                    </a:lnTo>
                    <a:lnTo>
                      <a:pt x="775" y="112"/>
                    </a:lnTo>
                    <a:lnTo>
                      <a:pt x="722" y="130"/>
                    </a:lnTo>
                    <a:lnTo>
                      <a:pt x="731" y="148"/>
                    </a:lnTo>
                    <a:lnTo>
                      <a:pt x="708" y="158"/>
                    </a:lnTo>
                    <a:lnTo>
                      <a:pt x="707" y="194"/>
                    </a:lnTo>
                    <a:lnTo>
                      <a:pt x="686" y="218"/>
                    </a:lnTo>
                    <a:lnTo>
                      <a:pt x="678" y="196"/>
                    </a:lnTo>
                    <a:lnTo>
                      <a:pt x="689" y="175"/>
                    </a:lnTo>
                    <a:lnTo>
                      <a:pt x="687" y="132"/>
                    </a:lnTo>
                    <a:lnTo>
                      <a:pt x="666" y="154"/>
                    </a:lnTo>
                    <a:lnTo>
                      <a:pt x="650" y="166"/>
                    </a:lnTo>
                    <a:lnTo>
                      <a:pt x="634" y="147"/>
                    </a:lnTo>
                    <a:lnTo>
                      <a:pt x="623" y="196"/>
                    </a:lnTo>
                    <a:lnTo>
                      <a:pt x="635" y="196"/>
                    </a:lnTo>
                    <a:lnTo>
                      <a:pt x="632" y="228"/>
                    </a:lnTo>
                    <a:lnTo>
                      <a:pt x="618" y="263"/>
                    </a:lnTo>
                    <a:lnTo>
                      <a:pt x="600" y="276"/>
                    </a:lnTo>
                    <a:lnTo>
                      <a:pt x="615" y="299"/>
                    </a:lnTo>
                    <a:lnTo>
                      <a:pt x="605" y="315"/>
                    </a:lnTo>
                    <a:lnTo>
                      <a:pt x="602" y="301"/>
                    </a:lnTo>
                    <a:lnTo>
                      <a:pt x="602" y="296"/>
                    </a:lnTo>
                    <a:lnTo>
                      <a:pt x="590" y="288"/>
                    </a:lnTo>
                    <a:lnTo>
                      <a:pt x="572" y="299"/>
                    </a:lnTo>
                    <a:lnTo>
                      <a:pt x="588" y="337"/>
                    </a:lnTo>
                    <a:lnTo>
                      <a:pt x="594" y="356"/>
                    </a:lnTo>
                    <a:lnTo>
                      <a:pt x="574" y="408"/>
                    </a:lnTo>
                    <a:lnTo>
                      <a:pt x="539" y="423"/>
                    </a:lnTo>
                    <a:lnTo>
                      <a:pt x="509" y="420"/>
                    </a:lnTo>
                    <a:lnTo>
                      <a:pt x="524" y="442"/>
                    </a:lnTo>
                    <a:lnTo>
                      <a:pt x="525" y="472"/>
                    </a:lnTo>
                    <a:lnTo>
                      <a:pt x="504" y="507"/>
                    </a:lnTo>
                    <a:lnTo>
                      <a:pt x="480" y="488"/>
                    </a:lnTo>
                    <a:lnTo>
                      <a:pt x="477" y="508"/>
                    </a:lnTo>
                    <a:lnTo>
                      <a:pt x="495" y="526"/>
                    </a:lnTo>
                    <a:lnTo>
                      <a:pt x="510" y="552"/>
                    </a:lnTo>
                    <a:lnTo>
                      <a:pt x="485" y="536"/>
                    </a:lnTo>
                    <a:lnTo>
                      <a:pt x="455" y="449"/>
                    </a:lnTo>
                    <a:lnTo>
                      <a:pt x="418" y="426"/>
                    </a:lnTo>
                    <a:lnTo>
                      <a:pt x="391" y="428"/>
                    </a:lnTo>
                    <a:lnTo>
                      <a:pt x="356" y="477"/>
                    </a:lnTo>
                    <a:lnTo>
                      <a:pt x="361" y="495"/>
                    </a:lnTo>
                    <a:lnTo>
                      <a:pt x="349" y="530"/>
                    </a:lnTo>
                    <a:lnTo>
                      <a:pt x="338" y="530"/>
                    </a:lnTo>
                    <a:lnTo>
                      <a:pt x="298" y="457"/>
                    </a:lnTo>
                    <a:lnTo>
                      <a:pt x="298" y="425"/>
                    </a:lnTo>
                    <a:lnTo>
                      <a:pt x="290" y="437"/>
                    </a:lnTo>
                    <a:lnTo>
                      <a:pt x="267" y="436"/>
                    </a:lnTo>
                    <a:lnTo>
                      <a:pt x="276" y="416"/>
                    </a:lnTo>
                    <a:lnTo>
                      <a:pt x="241" y="391"/>
                    </a:lnTo>
                    <a:lnTo>
                      <a:pt x="197" y="391"/>
                    </a:lnTo>
                    <a:lnTo>
                      <a:pt x="160" y="366"/>
                    </a:lnTo>
                    <a:lnTo>
                      <a:pt x="157" y="391"/>
                    </a:lnTo>
                    <a:lnTo>
                      <a:pt x="188" y="414"/>
                    </a:lnTo>
                    <a:lnTo>
                      <a:pt x="199" y="414"/>
                    </a:lnTo>
                    <a:lnTo>
                      <a:pt x="167" y="445"/>
                    </a:lnTo>
                    <a:lnTo>
                      <a:pt x="136" y="452"/>
                    </a:lnTo>
                    <a:lnTo>
                      <a:pt x="136" y="434"/>
                    </a:lnTo>
                    <a:lnTo>
                      <a:pt x="91" y="372"/>
                    </a:lnTo>
                    <a:lnTo>
                      <a:pt x="85" y="355"/>
                    </a:lnTo>
                    <a:lnTo>
                      <a:pt x="109" y="335"/>
                    </a:lnTo>
                    <a:lnTo>
                      <a:pt x="106" y="310"/>
                    </a:lnTo>
                    <a:lnTo>
                      <a:pt x="106" y="282"/>
                    </a:lnTo>
                    <a:lnTo>
                      <a:pt x="119" y="276"/>
                    </a:lnTo>
                    <a:lnTo>
                      <a:pt x="106" y="263"/>
                    </a:lnTo>
                    <a:lnTo>
                      <a:pt x="106" y="162"/>
                    </a:lnTo>
                    <a:lnTo>
                      <a:pt x="43" y="162"/>
                    </a:lnTo>
                    <a:lnTo>
                      <a:pt x="61" y="138"/>
                    </a:lnTo>
                    <a:lnTo>
                      <a:pt x="60" y="130"/>
                    </a:lnTo>
                    <a:lnTo>
                      <a:pt x="39" y="150"/>
                    </a:lnTo>
                    <a:lnTo>
                      <a:pt x="32" y="162"/>
                    </a:lnTo>
                    <a:lnTo>
                      <a:pt x="0" y="16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21"/>
              <p:cNvSpPr>
                <a:spLocks/>
              </p:cNvSpPr>
              <p:nvPr/>
            </p:nvSpPr>
            <p:spPr bwMode="grayWhite">
              <a:xfrm>
                <a:off x="5221" y="3217"/>
                <a:ext cx="68" cy="113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14"/>
                  </a:cxn>
                  <a:cxn ang="0">
                    <a:pos x="39" y="23"/>
                  </a:cxn>
                  <a:cxn ang="0">
                    <a:pos x="41" y="38"/>
                  </a:cxn>
                  <a:cxn ang="0">
                    <a:pos x="33" y="58"/>
                  </a:cxn>
                  <a:cxn ang="0">
                    <a:pos x="22" y="77"/>
                  </a:cxn>
                  <a:cxn ang="0">
                    <a:pos x="5" y="89"/>
                  </a:cxn>
                  <a:cxn ang="0">
                    <a:pos x="0" y="110"/>
                  </a:cxn>
                  <a:cxn ang="0">
                    <a:pos x="7" y="112"/>
                  </a:cxn>
                  <a:cxn ang="0">
                    <a:pos x="7" y="92"/>
                  </a:cxn>
                  <a:cxn ang="0">
                    <a:pos x="31" y="91"/>
                  </a:cxn>
                  <a:cxn ang="0">
                    <a:pos x="49" y="78"/>
                  </a:cxn>
                  <a:cxn ang="0">
                    <a:pos x="49" y="51"/>
                  </a:cxn>
                  <a:cxn ang="0">
                    <a:pos x="55" y="41"/>
                  </a:cxn>
                  <a:cxn ang="0">
                    <a:pos x="46" y="24"/>
                  </a:cxn>
                  <a:cxn ang="0">
                    <a:pos x="59" y="19"/>
                  </a:cxn>
                  <a:cxn ang="0">
                    <a:pos x="67" y="5"/>
                  </a:cxn>
                  <a:cxn ang="0">
                    <a:pos x="49" y="7"/>
                  </a:cxn>
                  <a:cxn ang="0">
                    <a:pos x="45" y="0"/>
                  </a:cxn>
                </a:cxnLst>
                <a:rect l="0" t="0" r="r" b="b"/>
                <a:pathLst>
                  <a:path w="68" h="113">
                    <a:moveTo>
                      <a:pt x="45" y="0"/>
                    </a:moveTo>
                    <a:lnTo>
                      <a:pt x="45" y="14"/>
                    </a:lnTo>
                    <a:lnTo>
                      <a:pt x="39" y="23"/>
                    </a:lnTo>
                    <a:lnTo>
                      <a:pt x="41" y="38"/>
                    </a:lnTo>
                    <a:lnTo>
                      <a:pt x="33" y="58"/>
                    </a:lnTo>
                    <a:lnTo>
                      <a:pt x="22" y="77"/>
                    </a:lnTo>
                    <a:lnTo>
                      <a:pt x="5" y="89"/>
                    </a:lnTo>
                    <a:lnTo>
                      <a:pt x="0" y="110"/>
                    </a:lnTo>
                    <a:lnTo>
                      <a:pt x="7" y="112"/>
                    </a:lnTo>
                    <a:lnTo>
                      <a:pt x="7" y="92"/>
                    </a:lnTo>
                    <a:lnTo>
                      <a:pt x="31" y="91"/>
                    </a:lnTo>
                    <a:lnTo>
                      <a:pt x="49" y="78"/>
                    </a:lnTo>
                    <a:lnTo>
                      <a:pt x="49" y="51"/>
                    </a:lnTo>
                    <a:lnTo>
                      <a:pt x="55" y="41"/>
                    </a:lnTo>
                    <a:lnTo>
                      <a:pt x="46" y="24"/>
                    </a:lnTo>
                    <a:lnTo>
                      <a:pt x="59" y="19"/>
                    </a:lnTo>
                    <a:lnTo>
                      <a:pt x="67" y="5"/>
                    </a:lnTo>
                    <a:lnTo>
                      <a:pt x="49" y="7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22"/>
              <p:cNvSpPr>
                <a:spLocks/>
              </p:cNvSpPr>
              <p:nvPr/>
            </p:nvSpPr>
            <p:spPr bwMode="grayWhite">
              <a:xfrm>
                <a:off x="4967" y="3518"/>
                <a:ext cx="17" cy="2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11"/>
                  </a:cxn>
                  <a:cxn ang="0">
                    <a:pos x="5" y="25"/>
                  </a:cxn>
                  <a:cxn ang="0">
                    <a:pos x="16" y="15"/>
                  </a:cxn>
                  <a:cxn ang="0">
                    <a:pos x="8" y="0"/>
                  </a:cxn>
                </a:cxnLst>
                <a:rect l="0" t="0" r="r" b="b"/>
                <a:pathLst>
                  <a:path w="17" h="26">
                    <a:moveTo>
                      <a:pt x="8" y="0"/>
                    </a:moveTo>
                    <a:lnTo>
                      <a:pt x="0" y="11"/>
                    </a:lnTo>
                    <a:lnTo>
                      <a:pt x="5" y="25"/>
                    </a:lnTo>
                    <a:lnTo>
                      <a:pt x="16" y="15"/>
                    </a:lnTo>
                    <a:lnTo>
                      <a:pt x="8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23"/>
              <p:cNvSpPr>
                <a:spLocks/>
              </p:cNvSpPr>
              <p:nvPr/>
            </p:nvSpPr>
            <p:spPr bwMode="grayWhite">
              <a:xfrm>
                <a:off x="5069" y="3545"/>
                <a:ext cx="158" cy="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5"/>
                  </a:cxn>
                  <a:cxn ang="0">
                    <a:pos x="58" y="29"/>
                  </a:cxn>
                  <a:cxn ang="0">
                    <a:pos x="53" y="43"/>
                  </a:cxn>
                  <a:cxn ang="0">
                    <a:pos x="82" y="55"/>
                  </a:cxn>
                  <a:cxn ang="0">
                    <a:pos x="157" y="55"/>
                  </a:cxn>
                  <a:cxn ang="0">
                    <a:pos x="75" y="67"/>
                  </a:cxn>
                  <a:cxn ang="0">
                    <a:pos x="53" y="43"/>
                  </a:cxn>
                  <a:cxn ang="0">
                    <a:pos x="32" y="38"/>
                  </a:cxn>
                  <a:cxn ang="0">
                    <a:pos x="0" y="0"/>
                  </a:cxn>
                </a:cxnLst>
                <a:rect l="0" t="0" r="r" b="b"/>
                <a:pathLst>
                  <a:path w="158" h="68">
                    <a:moveTo>
                      <a:pt x="0" y="0"/>
                    </a:moveTo>
                    <a:lnTo>
                      <a:pt x="23" y="5"/>
                    </a:lnTo>
                    <a:lnTo>
                      <a:pt x="58" y="29"/>
                    </a:lnTo>
                    <a:lnTo>
                      <a:pt x="53" y="43"/>
                    </a:lnTo>
                    <a:lnTo>
                      <a:pt x="82" y="55"/>
                    </a:lnTo>
                    <a:lnTo>
                      <a:pt x="157" y="55"/>
                    </a:lnTo>
                    <a:lnTo>
                      <a:pt x="75" y="67"/>
                    </a:lnTo>
                    <a:lnTo>
                      <a:pt x="53" y="43"/>
                    </a:lnTo>
                    <a:lnTo>
                      <a:pt x="32" y="3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24"/>
              <p:cNvSpPr>
                <a:spLocks/>
              </p:cNvSpPr>
              <p:nvPr/>
            </p:nvSpPr>
            <p:spPr bwMode="grayWhite">
              <a:xfrm>
                <a:off x="5195" y="3601"/>
                <a:ext cx="169" cy="159"/>
              </a:xfrm>
              <a:custGeom>
                <a:avLst/>
                <a:gdLst/>
                <a:ahLst/>
                <a:cxnLst>
                  <a:cxn ang="0">
                    <a:pos x="135" y="155"/>
                  </a:cxn>
                  <a:cxn ang="0">
                    <a:pos x="127" y="152"/>
                  </a:cxn>
                  <a:cxn ang="0">
                    <a:pos x="110" y="134"/>
                  </a:cxn>
                  <a:cxn ang="0">
                    <a:pos x="92" y="130"/>
                  </a:cxn>
                  <a:cxn ang="0">
                    <a:pos x="88" y="119"/>
                  </a:cxn>
                  <a:cxn ang="0">
                    <a:pos x="78" y="111"/>
                  </a:cxn>
                  <a:cxn ang="0">
                    <a:pos x="62" y="111"/>
                  </a:cxn>
                  <a:cxn ang="0">
                    <a:pos x="44" y="118"/>
                  </a:cxn>
                  <a:cxn ang="0">
                    <a:pos x="28" y="121"/>
                  </a:cxn>
                  <a:cxn ang="0">
                    <a:pos x="10" y="121"/>
                  </a:cxn>
                  <a:cxn ang="0">
                    <a:pos x="10" y="109"/>
                  </a:cxn>
                  <a:cxn ang="0">
                    <a:pos x="3" y="91"/>
                  </a:cxn>
                  <a:cxn ang="0">
                    <a:pos x="2" y="81"/>
                  </a:cxn>
                  <a:cxn ang="0">
                    <a:pos x="2" y="56"/>
                  </a:cxn>
                  <a:cxn ang="0">
                    <a:pos x="31" y="43"/>
                  </a:cxn>
                  <a:cxn ang="0">
                    <a:pos x="34" y="29"/>
                  </a:cxn>
                  <a:cxn ang="0">
                    <a:pos x="40" y="30"/>
                  </a:cxn>
                  <a:cxn ang="0">
                    <a:pos x="55" y="15"/>
                  </a:cxn>
                  <a:cxn ang="0">
                    <a:pos x="70" y="17"/>
                  </a:cxn>
                  <a:cxn ang="0">
                    <a:pos x="80" y="7"/>
                  </a:cxn>
                  <a:cxn ang="0">
                    <a:pos x="89" y="5"/>
                  </a:cxn>
                  <a:cxn ang="0">
                    <a:pos x="103" y="24"/>
                  </a:cxn>
                  <a:cxn ang="0">
                    <a:pos x="116" y="30"/>
                  </a:cxn>
                  <a:cxn ang="0">
                    <a:pos x="117" y="11"/>
                  </a:cxn>
                  <a:cxn ang="0">
                    <a:pos x="122" y="0"/>
                  </a:cxn>
                  <a:cxn ang="0">
                    <a:pos x="132" y="15"/>
                  </a:cxn>
                  <a:cxn ang="0">
                    <a:pos x="140" y="43"/>
                  </a:cxn>
                  <a:cxn ang="0">
                    <a:pos x="156" y="59"/>
                  </a:cxn>
                  <a:cxn ang="0">
                    <a:pos x="165" y="72"/>
                  </a:cxn>
                  <a:cxn ang="0">
                    <a:pos x="168" y="95"/>
                  </a:cxn>
                  <a:cxn ang="0">
                    <a:pos x="157" y="121"/>
                  </a:cxn>
                  <a:cxn ang="0">
                    <a:pos x="155" y="145"/>
                  </a:cxn>
                  <a:cxn ang="0">
                    <a:pos x="140" y="154"/>
                  </a:cxn>
                </a:cxnLst>
                <a:rect l="0" t="0" r="r" b="b"/>
                <a:pathLst>
                  <a:path w="169" h="159">
                    <a:moveTo>
                      <a:pt x="140" y="154"/>
                    </a:moveTo>
                    <a:lnTo>
                      <a:pt x="135" y="155"/>
                    </a:lnTo>
                    <a:lnTo>
                      <a:pt x="132" y="158"/>
                    </a:lnTo>
                    <a:lnTo>
                      <a:pt x="127" y="152"/>
                    </a:lnTo>
                    <a:lnTo>
                      <a:pt x="112" y="145"/>
                    </a:lnTo>
                    <a:lnTo>
                      <a:pt x="110" y="134"/>
                    </a:lnTo>
                    <a:lnTo>
                      <a:pt x="105" y="130"/>
                    </a:lnTo>
                    <a:lnTo>
                      <a:pt x="92" y="130"/>
                    </a:lnTo>
                    <a:lnTo>
                      <a:pt x="92" y="122"/>
                    </a:lnTo>
                    <a:lnTo>
                      <a:pt x="88" y="119"/>
                    </a:lnTo>
                    <a:lnTo>
                      <a:pt x="87" y="112"/>
                    </a:lnTo>
                    <a:lnTo>
                      <a:pt x="78" y="111"/>
                    </a:lnTo>
                    <a:lnTo>
                      <a:pt x="70" y="109"/>
                    </a:lnTo>
                    <a:lnTo>
                      <a:pt x="62" y="111"/>
                    </a:lnTo>
                    <a:lnTo>
                      <a:pt x="62" y="112"/>
                    </a:lnTo>
                    <a:lnTo>
                      <a:pt x="44" y="118"/>
                    </a:lnTo>
                    <a:lnTo>
                      <a:pt x="44" y="121"/>
                    </a:lnTo>
                    <a:lnTo>
                      <a:pt x="28" y="121"/>
                    </a:lnTo>
                    <a:lnTo>
                      <a:pt x="20" y="126"/>
                    </a:lnTo>
                    <a:lnTo>
                      <a:pt x="10" y="121"/>
                    </a:lnTo>
                    <a:lnTo>
                      <a:pt x="10" y="119"/>
                    </a:lnTo>
                    <a:lnTo>
                      <a:pt x="10" y="109"/>
                    </a:lnTo>
                    <a:lnTo>
                      <a:pt x="7" y="99"/>
                    </a:lnTo>
                    <a:lnTo>
                      <a:pt x="3" y="91"/>
                    </a:lnTo>
                    <a:lnTo>
                      <a:pt x="5" y="84"/>
                    </a:lnTo>
                    <a:lnTo>
                      <a:pt x="2" y="81"/>
                    </a:lnTo>
                    <a:lnTo>
                      <a:pt x="0" y="66"/>
                    </a:lnTo>
                    <a:lnTo>
                      <a:pt x="2" y="56"/>
                    </a:lnTo>
                    <a:lnTo>
                      <a:pt x="11" y="48"/>
                    </a:lnTo>
                    <a:lnTo>
                      <a:pt x="31" y="43"/>
                    </a:lnTo>
                    <a:lnTo>
                      <a:pt x="36" y="36"/>
                    </a:lnTo>
                    <a:lnTo>
                      <a:pt x="34" y="29"/>
                    </a:lnTo>
                    <a:lnTo>
                      <a:pt x="39" y="27"/>
                    </a:lnTo>
                    <a:lnTo>
                      <a:pt x="40" y="30"/>
                    </a:lnTo>
                    <a:lnTo>
                      <a:pt x="42" y="25"/>
                    </a:lnTo>
                    <a:lnTo>
                      <a:pt x="55" y="15"/>
                    </a:lnTo>
                    <a:lnTo>
                      <a:pt x="62" y="20"/>
                    </a:lnTo>
                    <a:lnTo>
                      <a:pt x="70" y="17"/>
                    </a:lnTo>
                    <a:lnTo>
                      <a:pt x="72" y="9"/>
                    </a:lnTo>
                    <a:lnTo>
                      <a:pt x="80" y="7"/>
                    </a:lnTo>
                    <a:lnTo>
                      <a:pt x="78" y="1"/>
                    </a:lnTo>
                    <a:lnTo>
                      <a:pt x="89" y="5"/>
                    </a:lnTo>
                    <a:lnTo>
                      <a:pt x="98" y="3"/>
                    </a:lnTo>
                    <a:lnTo>
                      <a:pt x="103" y="24"/>
                    </a:lnTo>
                    <a:lnTo>
                      <a:pt x="110" y="30"/>
                    </a:lnTo>
                    <a:lnTo>
                      <a:pt x="116" y="30"/>
                    </a:lnTo>
                    <a:lnTo>
                      <a:pt x="119" y="17"/>
                    </a:lnTo>
                    <a:lnTo>
                      <a:pt x="117" y="11"/>
                    </a:lnTo>
                    <a:lnTo>
                      <a:pt x="119" y="1"/>
                    </a:lnTo>
                    <a:lnTo>
                      <a:pt x="122" y="0"/>
                    </a:lnTo>
                    <a:lnTo>
                      <a:pt x="127" y="12"/>
                    </a:lnTo>
                    <a:lnTo>
                      <a:pt x="132" y="15"/>
                    </a:lnTo>
                    <a:lnTo>
                      <a:pt x="135" y="27"/>
                    </a:lnTo>
                    <a:lnTo>
                      <a:pt x="140" y="43"/>
                    </a:lnTo>
                    <a:lnTo>
                      <a:pt x="147" y="47"/>
                    </a:lnTo>
                    <a:lnTo>
                      <a:pt x="156" y="59"/>
                    </a:lnTo>
                    <a:lnTo>
                      <a:pt x="157" y="65"/>
                    </a:lnTo>
                    <a:lnTo>
                      <a:pt x="165" y="72"/>
                    </a:lnTo>
                    <a:lnTo>
                      <a:pt x="168" y="85"/>
                    </a:lnTo>
                    <a:lnTo>
                      <a:pt x="168" y="95"/>
                    </a:lnTo>
                    <a:lnTo>
                      <a:pt x="165" y="111"/>
                    </a:lnTo>
                    <a:lnTo>
                      <a:pt x="157" y="121"/>
                    </a:lnTo>
                    <a:lnTo>
                      <a:pt x="155" y="134"/>
                    </a:lnTo>
                    <a:lnTo>
                      <a:pt x="155" y="145"/>
                    </a:lnTo>
                    <a:lnTo>
                      <a:pt x="147" y="147"/>
                    </a:lnTo>
                    <a:lnTo>
                      <a:pt x="140" y="154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Freeform 25"/>
              <p:cNvSpPr>
                <a:spLocks/>
              </p:cNvSpPr>
              <p:nvPr/>
            </p:nvSpPr>
            <p:spPr bwMode="grayWhite">
              <a:xfrm>
                <a:off x="5330" y="3768"/>
                <a:ext cx="17" cy="2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2" y="13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1" y="5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8" y="2"/>
                  </a:cxn>
                  <a:cxn ang="0">
                    <a:pos x="11" y="2"/>
                  </a:cxn>
                  <a:cxn ang="0">
                    <a:pos x="12" y="2"/>
                  </a:cxn>
                  <a:cxn ang="0">
                    <a:pos x="16" y="0"/>
                  </a:cxn>
                  <a:cxn ang="0">
                    <a:pos x="16" y="8"/>
                  </a:cxn>
                  <a:cxn ang="0">
                    <a:pos x="14" y="10"/>
                  </a:cxn>
                  <a:cxn ang="0">
                    <a:pos x="12" y="13"/>
                  </a:cxn>
                  <a:cxn ang="0">
                    <a:pos x="12" y="16"/>
                  </a:cxn>
                  <a:cxn ang="0">
                    <a:pos x="11" y="16"/>
                  </a:cxn>
                  <a:cxn ang="0">
                    <a:pos x="11" y="19"/>
                  </a:cxn>
                  <a:cxn ang="0">
                    <a:pos x="8" y="16"/>
                  </a:cxn>
                </a:cxnLst>
                <a:rect l="0" t="0" r="r" b="b"/>
                <a:pathLst>
                  <a:path w="17" h="20">
                    <a:moveTo>
                      <a:pt x="8" y="16"/>
                    </a:moveTo>
                    <a:lnTo>
                      <a:pt x="2" y="13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1" y="5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2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6" y="0"/>
                    </a:lnTo>
                    <a:lnTo>
                      <a:pt x="16" y="8"/>
                    </a:lnTo>
                    <a:lnTo>
                      <a:pt x="14" y="10"/>
                    </a:lnTo>
                    <a:lnTo>
                      <a:pt x="12" y="13"/>
                    </a:lnTo>
                    <a:lnTo>
                      <a:pt x="12" y="16"/>
                    </a:lnTo>
                    <a:lnTo>
                      <a:pt x="11" y="16"/>
                    </a:lnTo>
                    <a:lnTo>
                      <a:pt x="11" y="19"/>
                    </a:lnTo>
                    <a:lnTo>
                      <a:pt x="8" y="16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Freeform 26"/>
              <p:cNvSpPr>
                <a:spLocks/>
              </p:cNvSpPr>
              <p:nvPr/>
            </p:nvSpPr>
            <p:spPr bwMode="grayWhite">
              <a:xfrm>
                <a:off x="4739" y="3587"/>
                <a:ext cx="19" cy="76"/>
              </a:xfrm>
              <a:custGeom>
                <a:avLst/>
                <a:gdLst/>
                <a:ahLst/>
                <a:cxnLst>
                  <a:cxn ang="0">
                    <a:pos x="2" y="26"/>
                  </a:cxn>
                  <a:cxn ang="0">
                    <a:pos x="9" y="20"/>
                  </a:cxn>
                  <a:cxn ang="0">
                    <a:pos x="14" y="0"/>
                  </a:cxn>
                  <a:cxn ang="0">
                    <a:pos x="18" y="30"/>
                  </a:cxn>
                  <a:cxn ang="0">
                    <a:pos x="12" y="67"/>
                  </a:cxn>
                  <a:cxn ang="0">
                    <a:pos x="0" y="75"/>
                  </a:cxn>
                  <a:cxn ang="0">
                    <a:pos x="0" y="57"/>
                  </a:cxn>
                  <a:cxn ang="0">
                    <a:pos x="3" y="45"/>
                  </a:cxn>
                  <a:cxn ang="0">
                    <a:pos x="2" y="26"/>
                  </a:cxn>
                </a:cxnLst>
                <a:rect l="0" t="0" r="r" b="b"/>
                <a:pathLst>
                  <a:path w="19" h="76">
                    <a:moveTo>
                      <a:pt x="2" y="26"/>
                    </a:moveTo>
                    <a:lnTo>
                      <a:pt x="9" y="20"/>
                    </a:lnTo>
                    <a:lnTo>
                      <a:pt x="14" y="0"/>
                    </a:lnTo>
                    <a:lnTo>
                      <a:pt x="18" y="30"/>
                    </a:lnTo>
                    <a:lnTo>
                      <a:pt x="12" y="67"/>
                    </a:lnTo>
                    <a:lnTo>
                      <a:pt x="0" y="75"/>
                    </a:lnTo>
                    <a:lnTo>
                      <a:pt x="0" y="57"/>
                    </a:lnTo>
                    <a:lnTo>
                      <a:pt x="3" y="45"/>
                    </a:lnTo>
                    <a:lnTo>
                      <a:pt x="2" y="26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0" y="133350"/>
            <a:ext cx="9142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86718" y="639921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19DC8CA7-B2F9-4D89-883E-2FA5F86499B0}" type="slidenum">
              <a:rPr lang="it-IT"/>
              <a:pPr/>
              <a:t>‹N›</a:t>
            </a:fld>
            <a:endParaRPr lang="it-IT" dirty="0"/>
          </a:p>
        </p:txBody>
      </p:sp>
      <p:sp>
        <p:nvSpPr>
          <p:cNvPr id="1058" name="Rectangle 34"/>
          <p:cNvSpPr>
            <a:spLocks noChangeArrowheads="1"/>
          </p:cNvSpPr>
          <p:nvPr userDrawn="1"/>
        </p:nvSpPr>
        <p:spPr bwMode="auto">
          <a:xfrm>
            <a:off x="-32" y="6499225"/>
            <a:ext cx="3926011" cy="2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it-IT" sz="1300" b="1" baseline="0" dirty="0">
                <a:solidFill>
                  <a:srgbClr val="99FF99"/>
                </a:solidFill>
                <a:effectLst/>
                <a:latin typeface="Garamond" pitchFamily="18" charset="0"/>
              </a:rPr>
              <a:t>Programmazione ad Oggetti </a:t>
            </a:r>
            <a:r>
              <a:rPr lang="it-IT" sz="1300" b="1" i="1" baseline="0" dirty="0">
                <a:solidFill>
                  <a:srgbClr val="99FF99"/>
                </a:solidFill>
                <a:effectLst/>
                <a:latin typeface="Garamond" pitchFamily="18" charset="0"/>
              </a:rPr>
              <a:t> </a:t>
            </a:r>
            <a:r>
              <a:rPr lang="it-IT" sz="1300" b="1" i="0" baseline="0" dirty="0">
                <a:solidFill>
                  <a:srgbClr val="99FF99"/>
                </a:solidFill>
                <a:effectLst/>
                <a:latin typeface="Garamond" pitchFamily="18" charset="0"/>
              </a:rPr>
              <a:t>-</a:t>
            </a:r>
            <a:r>
              <a:rPr lang="it-IT" sz="1300" b="1" dirty="0">
                <a:solidFill>
                  <a:srgbClr val="99FF99"/>
                </a:solidFill>
                <a:effectLst/>
                <a:latin typeface="Garamond" pitchFamily="18" charset="0"/>
              </a:rPr>
              <a:t> </a:t>
            </a:r>
            <a:r>
              <a:rPr lang="it-IT" sz="1300" b="1" i="0" dirty="0">
                <a:solidFill>
                  <a:srgbClr val="99FF99"/>
                </a:solidFill>
                <a:effectLst/>
                <a:latin typeface="Garamond" pitchFamily="18" charset="0"/>
              </a:rPr>
              <a:t> Prof.  Massimo Ficco</a:t>
            </a:r>
          </a:p>
        </p:txBody>
      </p:sp>
      <p:sp>
        <p:nvSpPr>
          <p:cNvPr id="1061" name="Rectangle 37"/>
          <p:cNvSpPr>
            <a:spLocks noChangeArrowheads="1"/>
          </p:cNvSpPr>
          <p:nvPr userDrawn="1"/>
        </p:nvSpPr>
        <p:spPr bwMode="hidden">
          <a:xfrm>
            <a:off x="0" y="1268413"/>
            <a:ext cx="9166225" cy="730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2" descr="Università degli Studi di Salerno - Wikipedia">
            <a:extLst>
              <a:ext uri="{FF2B5EF4-FFF2-40B4-BE49-F238E27FC236}">
                <a16:creationId xmlns:a16="http://schemas.microsoft.com/office/drawing/2014/main" id="{C4F6097C-FD4E-4CE7-B241-63F26CFD8B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42" y="5598118"/>
            <a:ext cx="830417" cy="83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5000"/>
        <a:buFont typeface="Monotype Sorts" pitchFamily="2" charset="2"/>
        <a:buNone/>
        <a:defRPr sz="3000" b="0" i="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Symbol" pitchFamily="18" charset="2"/>
        <a:buChar char="·"/>
        <a:defRPr sz="2600" b="0" i="0">
          <a:solidFill>
            <a:schemeClr val="bg2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Monotype Sorts" pitchFamily="2" charset="2"/>
        <a:buChar char="u"/>
        <a:defRPr sz="2200" b="0" i="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Monotype Sorts" pitchFamily="2" charset="2"/>
        <a:buChar char="3"/>
        <a:defRPr sz="2000" b="0" i="0">
          <a:solidFill>
            <a:schemeClr val="bg2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b="0" i="0">
          <a:solidFill>
            <a:schemeClr val="bg2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2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2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2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2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57225" y="5448380"/>
            <a:ext cx="7643865" cy="837794"/>
          </a:xfrm>
          <a:noFill/>
          <a:ln/>
        </p:spPr>
        <p:txBody>
          <a:bodyPr wrap="square">
            <a:spAutoFit/>
          </a:bodyPr>
          <a:lstStyle/>
          <a:p>
            <a:r>
              <a:rPr lang="it-IT" sz="2200" i="0" dirty="0">
                <a:solidFill>
                  <a:schemeClr val="tx1"/>
                </a:solidFill>
                <a:latin typeface="Garamond" pitchFamily="18" charset="0"/>
              </a:rPr>
              <a:t>Docente:  </a:t>
            </a:r>
            <a:r>
              <a:rPr lang="it-IT" sz="2200" dirty="0">
                <a:solidFill>
                  <a:schemeClr val="tx1"/>
                </a:solidFill>
                <a:latin typeface="Garamond" pitchFamily="18" charset="0"/>
              </a:rPr>
              <a:t>Prof</a:t>
            </a:r>
            <a:r>
              <a:rPr lang="it-IT" sz="2200" i="0" dirty="0">
                <a:solidFill>
                  <a:schemeClr val="tx1"/>
                </a:solidFill>
                <a:latin typeface="Garamond" pitchFamily="18" charset="0"/>
              </a:rPr>
              <a:t>. Massimo Ficco</a:t>
            </a:r>
          </a:p>
          <a:p>
            <a:r>
              <a:rPr lang="it-IT" sz="2200" i="0" dirty="0">
                <a:solidFill>
                  <a:schemeClr val="tx1"/>
                </a:solidFill>
                <a:latin typeface="Garamond" pitchFamily="18" charset="0"/>
              </a:rPr>
              <a:t>E-mail: m</a:t>
            </a:r>
            <a:r>
              <a:rPr lang="it-IT" sz="2200" dirty="0">
                <a:solidFill>
                  <a:schemeClr val="tx1"/>
                </a:solidFill>
                <a:latin typeface="Garamond" pitchFamily="18" charset="0"/>
              </a:rPr>
              <a:t>ficco@unisa.it</a:t>
            </a:r>
            <a:endParaRPr lang="it-IT" sz="2200" i="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8C17189-420B-4D26-A828-9FF0DEAA7D5F}" type="slidenum">
              <a:rPr lang="it-IT"/>
              <a:pPr/>
              <a:t>1</a:t>
            </a:fld>
            <a:endParaRPr lang="it-IT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-428660" y="2421186"/>
            <a:ext cx="9713885" cy="1439862"/>
          </a:xfrm>
          <a:noFill/>
          <a:ln/>
        </p:spPr>
        <p:txBody>
          <a:bodyPr/>
          <a:lstStyle/>
          <a:p>
            <a:pPr marL="762000" indent="-762000">
              <a:lnSpc>
                <a:spcPct val="110000"/>
              </a:lnSpc>
              <a:spcBef>
                <a:spcPts val="1800"/>
              </a:spcBef>
            </a:pPr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Università di degli Studi di Salerno</a:t>
            </a:r>
            <a:b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Dipartimento di Informatica</a:t>
            </a:r>
            <a:b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it-IT" sz="3600" b="0" dirty="0">
                <a:solidFill>
                  <a:schemeClr val="tx2"/>
                </a:solidFill>
              </a:rPr>
            </a:br>
            <a:r>
              <a:rPr lang="it-IT" sz="2800" dirty="0">
                <a:solidFill>
                  <a:schemeClr val="tx2"/>
                </a:solidFill>
                <a:effectLst/>
              </a:rPr>
              <a:t>Programmazione ad Oggetti</a:t>
            </a:r>
            <a:br>
              <a:rPr lang="it-IT" sz="2800" b="0" dirty="0">
                <a:solidFill>
                  <a:schemeClr val="tx2"/>
                </a:solidFill>
                <a:effectLst/>
              </a:rPr>
            </a:br>
            <a:r>
              <a:rPr lang="it-IT" sz="2800" b="0" i="1" dirty="0" err="1">
                <a:solidFill>
                  <a:schemeClr val="tx2"/>
                </a:solidFill>
                <a:effectLst/>
              </a:rPr>
              <a:t>a.a</a:t>
            </a:r>
            <a:r>
              <a:rPr lang="it-IT" sz="2800" b="0" i="1" dirty="0">
                <a:solidFill>
                  <a:schemeClr val="tx2"/>
                </a:solidFill>
                <a:effectLst/>
              </a:rPr>
              <a:t>.</a:t>
            </a:r>
            <a:r>
              <a:rPr lang="it-IT" sz="2800" b="0" dirty="0">
                <a:solidFill>
                  <a:schemeClr val="tx2"/>
                </a:solidFill>
                <a:effectLst/>
              </a:rPr>
              <a:t> 2022-2023</a:t>
            </a:r>
            <a:br>
              <a:rPr lang="it-IT" sz="2800" b="0" dirty="0">
                <a:solidFill>
                  <a:schemeClr val="tx2"/>
                </a:solidFill>
                <a:effectLst/>
              </a:rPr>
            </a:br>
            <a:br>
              <a:rPr lang="it-IT" sz="2800" b="0" dirty="0">
                <a:solidFill>
                  <a:schemeClr val="tx2"/>
                </a:solidFill>
                <a:effectLst/>
              </a:rPr>
            </a:br>
            <a:r>
              <a:rPr lang="it-IT" sz="2800" b="0" dirty="0">
                <a:solidFill>
                  <a:schemeClr val="tx2"/>
                </a:solidFill>
                <a:effectLst/>
              </a:rPr>
              <a:t>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82116" y="4205303"/>
            <a:ext cx="9142412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762000" indent="-762000" algn="ctr">
              <a:lnSpc>
                <a:spcPct val="90000"/>
              </a:lnSpc>
            </a:pPr>
            <a:endParaRPr lang="it-IT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  <a:p>
            <a:pPr marL="762000" indent="-762000" algn="ctr">
              <a:lnSpc>
                <a:spcPct val="90000"/>
              </a:lnSpc>
            </a:pPr>
            <a:r>
              <a:rPr lang="it-I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Layouts e Gestione Eventi</a:t>
            </a:r>
          </a:p>
          <a:p>
            <a:pPr marL="762000" indent="-762000" algn="ctr">
              <a:lnSpc>
                <a:spcPct val="90000"/>
              </a:lnSpc>
            </a:pPr>
            <a:endParaRPr lang="it-IT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2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21B0CAEA-2330-CBA1-BD13-AC90811B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1633"/>
            <a:ext cx="5434679" cy="1011103"/>
          </a:xfrm>
          <a:prstGeom prst="rect">
            <a:avLst/>
          </a:prstGeom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9F0CA7B-9FCB-C7CE-E396-E350FD39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Il parametro </a:t>
            </a:r>
            <a:r>
              <a:rPr lang="it-IT" dirty="0">
                <a:solidFill>
                  <a:schemeClr val="bg1"/>
                </a:solidFill>
              </a:rPr>
              <a:t>event</a:t>
            </a:r>
            <a:r>
              <a:rPr lang="it-IT" dirty="0"/>
              <a:t> contiene dettagli relativi all’evento, quali ad esempio il tempo al quale si è manifestato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Per collegare una sorgente di eventi ad un ricevitore occorre aggiungere il ricevitore alla sorgente di eventi: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altLang="it-IT" sz="2400" u="sng" dirty="0"/>
              <a:t>Quando viene pigiato il </a:t>
            </a:r>
            <a:r>
              <a:rPr lang="it-IT" altLang="it-IT" u="sng" dirty="0"/>
              <a:t>pulsante automaticamente viene </a:t>
            </a:r>
            <a:r>
              <a:rPr lang="it-IT" altLang="it-IT" sz="2400" u="sng" dirty="0"/>
              <a:t>invocato il metodo </a:t>
            </a:r>
            <a:r>
              <a:rPr lang="it-IT" altLang="it-IT" sz="2400" u="sng" dirty="0" err="1">
                <a:solidFill>
                  <a:schemeClr val="bg1"/>
                </a:solidFill>
              </a:rPr>
              <a:t>ActionPerformed</a:t>
            </a:r>
            <a:endParaRPr lang="it-IT" altLang="it-IT" sz="2400" u="sng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AA2917D-038E-A1E5-24B8-141C26235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A3238F2-DE46-1E1E-5789-3A2086FF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ActionListener</a:t>
            </a:r>
            <a:r>
              <a:rPr lang="it-IT" dirty="0"/>
              <a:t> e </a:t>
            </a:r>
            <a:r>
              <a:rPr lang="it-IT" dirty="0" err="1"/>
              <a:t>JButton</a:t>
            </a:r>
            <a:endParaRPr lang="it-IT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A94D2C54-F252-E459-52A4-8B8667474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105829"/>
              </p:ext>
            </p:extLst>
          </p:nvPr>
        </p:nvGraphicFramePr>
        <p:xfrm>
          <a:off x="1790700" y="3391272"/>
          <a:ext cx="556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62720" imgH="685800" progId="PBrush">
                  <p:embed/>
                </p:oleObj>
              </mc:Choice>
              <mc:Fallback>
                <p:oleObj name="Bitmap Image" r:id="rId2" imgW="5562720" imgH="685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90700" y="3391272"/>
                        <a:ext cx="5562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37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96BC51F-3512-4671-B1DE-689C15C54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Esempio – Button2.java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CB1AC85-2035-4C1D-8DFA-9D81BAD29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596" y="1484784"/>
            <a:ext cx="83058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>
                <a:solidFill>
                  <a:schemeClr val="bg1"/>
                </a:solidFill>
              </a:rPr>
              <a:t>import </a:t>
            </a:r>
            <a:r>
              <a:rPr lang="it-IT" altLang="it-IT" sz="1400" dirty="0" err="1">
                <a:solidFill>
                  <a:schemeClr val="bg1"/>
                </a:solidFill>
              </a:rPr>
              <a:t>java.awt.event.ActionListener</a:t>
            </a:r>
            <a:r>
              <a:rPr lang="it-IT" altLang="it-IT" sz="14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import </a:t>
            </a:r>
            <a:r>
              <a:rPr lang="it-IT" altLang="it-IT" sz="1400" dirty="0" err="1"/>
              <a:t>javax.swing.JButton</a:t>
            </a:r>
            <a:r>
              <a:rPr lang="it-IT" altLang="it-IT" sz="1400" dirty="0"/>
              <a:t>;</a:t>
            </a:r>
          </a:p>
          <a:p>
            <a:pPr>
              <a:lnSpc>
                <a:spcPct val="80000"/>
              </a:lnSpc>
            </a:pPr>
            <a:r>
              <a:rPr lang="it-IT" altLang="it-IT" sz="1400" dirty="0"/>
              <a:t>import </a:t>
            </a:r>
            <a:r>
              <a:rPr lang="it-IT" altLang="it-IT" sz="1400" dirty="0" err="1"/>
              <a:t>javax.swing.JFrame</a:t>
            </a:r>
            <a:r>
              <a:rPr lang="it-IT" altLang="it-IT" sz="14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altLang="it-IT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public class Button2 </a:t>
            </a:r>
            <a:r>
              <a:rPr lang="it-IT" altLang="it-IT" sz="1400" dirty="0" err="1"/>
              <a:t>extends</a:t>
            </a:r>
            <a:r>
              <a:rPr lang="it-IT" altLang="it-IT" sz="1400" dirty="0"/>
              <a:t> </a:t>
            </a:r>
            <a:r>
              <a:rPr lang="it-IT" altLang="it-IT" sz="1400" dirty="0" err="1"/>
              <a:t>JFrame</a:t>
            </a:r>
            <a:r>
              <a:rPr lang="it-IT" altLang="it-IT" sz="1400" dirty="0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   private </a:t>
            </a:r>
            <a:r>
              <a:rPr lang="it-IT" altLang="it-IT" sz="1400" dirty="0" err="1"/>
              <a:t>JButton</a:t>
            </a:r>
            <a:r>
              <a:rPr lang="it-IT" altLang="it-IT" sz="1400" dirty="0"/>
              <a:t> b1 = new </a:t>
            </a:r>
            <a:r>
              <a:rPr lang="it-IT" altLang="it-IT" sz="1400" dirty="0" err="1"/>
              <a:t>JButton</a:t>
            </a:r>
            <a:r>
              <a:rPr lang="it-IT" altLang="it-IT" sz="1400" dirty="0"/>
              <a:t>("Button 1");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   </a:t>
            </a:r>
            <a:r>
              <a:rPr lang="it-IT" altLang="it-IT" sz="1400" dirty="0" err="1"/>
              <a:t>JButton</a:t>
            </a:r>
            <a:r>
              <a:rPr lang="it-IT" altLang="it-IT" sz="1400" dirty="0"/>
              <a:t> b2 = new </a:t>
            </a:r>
            <a:r>
              <a:rPr lang="it-IT" altLang="it-IT" sz="1400" dirty="0" err="1"/>
              <a:t>JButton</a:t>
            </a:r>
            <a:r>
              <a:rPr lang="it-IT" altLang="it-IT" sz="1400" dirty="0"/>
              <a:t>("Button 2");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   private </a:t>
            </a:r>
            <a:r>
              <a:rPr lang="it-IT" altLang="it-IT" sz="1400" dirty="0" err="1"/>
              <a:t>JTextField</a:t>
            </a:r>
            <a:r>
              <a:rPr lang="it-IT" altLang="it-IT" sz="1400" dirty="0"/>
              <a:t> </a:t>
            </a:r>
            <a:r>
              <a:rPr lang="it-IT" altLang="it-IT" sz="1400" dirty="0" err="1"/>
              <a:t>txt</a:t>
            </a:r>
            <a:r>
              <a:rPr lang="it-IT" altLang="it-IT" sz="1400" dirty="0"/>
              <a:t> = new </a:t>
            </a:r>
            <a:r>
              <a:rPr lang="it-IT" altLang="it-IT" sz="1400" dirty="0" err="1"/>
              <a:t>JTextField</a:t>
            </a:r>
            <a:r>
              <a:rPr lang="it-IT" altLang="it-IT" sz="1400" dirty="0"/>
              <a:t>(10);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  public Button2(){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	super(“2 pulsanti”);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	</a:t>
            </a:r>
            <a:r>
              <a:rPr lang="it-IT" altLang="it-IT" sz="1400" dirty="0" err="1"/>
              <a:t>setSize</a:t>
            </a:r>
            <a:r>
              <a:rPr lang="it-IT" altLang="it-IT" sz="1400" dirty="0"/>
              <a:t>(400,300);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	</a:t>
            </a:r>
            <a:r>
              <a:rPr lang="it-IT" altLang="it-IT" sz="1400" dirty="0" err="1"/>
              <a:t>JPanel</a:t>
            </a:r>
            <a:r>
              <a:rPr lang="it-IT" altLang="it-IT" sz="1400" dirty="0"/>
              <a:t> p=new </a:t>
            </a:r>
            <a:r>
              <a:rPr lang="it-IT" altLang="it-IT" sz="1400" dirty="0" err="1"/>
              <a:t>JPanel</a:t>
            </a:r>
            <a:r>
              <a:rPr lang="it-IT" altLang="it-IT" sz="1400" dirty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	</a:t>
            </a:r>
            <a:r>
              <a:rPr lang="it-IT" altLang="it-IT" sz="1400" dirty="0" err="1">
                <a:solidFill>
                  <a:schemeClr val="bg1"/>
                </a:solidFill>
              </a:rPr>
              <a:t>ActionListener</a:t>
            </a:r>
            <a:r>
              <a:rPr lang="it-IT" altLang="it-IT" sz="1400" dirty="0">
                <a:solidFill>
                  <a:schemeClr val="bg1"/>
                </a:solidFill>
              </a:rPr>
              <a:t> </a:t>
            </a:r>
            <a:r>
              <a:rPr lang="it-IT" altLang="it-IT" sz="1400" dirty="0" err="1">
                <a:solidFill>
                  <a:schemeClr val="bg1"/>
                </a:solidFill>
              </a:rPr>
              <a:t>listener</a:t>
            </a:r>
            <a:r>
              <a:rPr lang="it-IT" altLang="it-IT" sz="1400" dirty="0">
                <a:solidFill>
                  <a:schemeClr val="bg1"/>
                </a:solidFill>
              </a:rPr>
              <a:t> = new </a:t>
            </a:r>
            <a:r>
              <a:rPr lang="it-IT" altLang="it-IT" sz="1400" dirty="0" err="1">
                <a:solidFill>
                  <a:schemeClr val="bg1"/>
                </a:solidFill>
              </a:rPr>
              <a:t>ClickListener</a:t>
            </a:r>
            <a:r>
              <a:rPr lang="it-IT" altLang="it-IT" sz="1400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	b1.addActionListener(</a:t>
            </a:r>
            <a:r>
              <a:rPr lang="it-IT" altLang="it-IT" sz="1400" dirty="0" err="1">
                <a:solidFill>
                  <a:schemeClr val="bg1"/>
                </a:solidFill>
              </a:rPr>
              <a:t>listener</a:t>
            </a:r>
            <a:r>
              <a:rPr lang="it-IT" altLang="it-IT" sz="14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	b2.addActionListener(</a:t>
            </a:r>
            <a:r>
              <a:rPr lang="it-IT" altLang="it-IT" sz="1400" dirty="0">
                <a:solidFill>
                  <a:schemeClr val="bg1"/>
                </a:solidFill>
              </a:rPr>
              <a:t>new</a:t>
            </a:r>
            <a:r>
              <a:rPr lang="it-IT" altLang="it-IT" sz="1400" dirty="0"/>
              <a:t> </a:t>
            </a:r>
            <a:r>
              <a:rPr lang="it-IT" altLang="it-IT" sz="1400" dirty="0" err="1">
                <a:solidFill>
                  <a:schemeClr val="bg1"/>
                </a:solidFill>
              </a:rPr>
              <a:t>ClickListener</a:t>
            </a:r>
            <a:r>
              <a:rPr lang="it-IT" altLang="it-IT" sz="1400" dirty="0">
                <a:solidFill>
                  <a:schemeClr val="bg1"/>
                </a:solidFill>
              </a:rPr>
              <a:t>()</a:t>
            </a:r>
            <a:r>
              <a:rPr lang="it-IT" altLang="it-IT" sz="14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	</a:t>
            </a:r>
            <a:r>
              <a:rPr lang="it-IT" altLang="it-IT" sz="1400" dirty="0" err="1"/>
              <a:t>p.add</a:t>
            </a:r>
            <a:r>
              <a:rPr lang="it-IT" altLang="it-IT" sz="1400" dirty="0"/>
              <a:t>(b1); </a:t>
            </a:r>
            <a:r>
              <a:rPr lang="it-IT" altLang="it-IT" sz="1400" dirty="0" err="1"/>
              <a:t>p.add</a:t>
            </a:r>
            <a:r>
              <a:rPr lang="it-IT" altLang="it-IT" sz="1400" dirty="0"/>
              <a:t>(b2); </a:t>
            </a:r>
            <a:r>
              <a:rPr lang="it-IT" altLang="it-IT" sz="1400" dirty="0" err="1"/>
              <a:t>p.add</a:t>
            </a:r>
            <a:r>
              <a:rPr lang="it-IT" altLang="it-IT" sz="1400" dirty="0"/>
              <a:t>(</a:t>
            </a:r>
            <a:r>
              <a:rPr lang="it-IT" altLang="it-IT" sz="1400" dirty="0" err="1"/>
              <a:t>txt</a:t>
            </a:r>
            <a:r>
              <a:rPr lang="it-IT" altLang="it-IT" sz="1400" dirty="0"/>
              <a:t>);}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altLang="it-IT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public </a:t>
            </a:r>
            <a:r>
              <a:rPr lang="it-IT" altLang="it-IT" sz="1400" dirty="0" err="1"/>
              <a:t>static</a:t>
            </a:r>
            <a:r>
              <a:rPr lang="it-IT" altLang="it-IT" sz="1400" dirty="0"/>
              <a:t> </a:t>
            </a:r>
            <a:r>
              <a:rPr lang="it-IT" altLang="it-IT" sz="1400" dirty="0" err="1"/>
              <a:t>void</a:t>
            </a:r>
            <a:r>
              <a:rPr lang="it-IT" altLang="it-IT" sz="1400" dirty="0"/>
              <a:t> </a:t>
            </a:r>
            <a:r>
              <a:rPr lang="it-IT" altLang="it-IT" sz="1400" dirty="0" err="1"/>
              <a:t>main</a:t>
            </a:r>
            <a:r>
              <a:rPr lang="it-IT" altLang="it-IT" sz="1400" dirty="0"/>
              <a:t>(</a:t>
            </a:r>
            <a:r>
              <a:rPr lang="it-IT" altLang="it-IT" sz="1400" dirty="0" err="1"/>
              <a:t>String</a:t>
            </a:r>
            <a:r>
              <a:rPr lang="it-IT" altLang="it-IT" sz="1400" dirty="0"/>
              <a:t>[] </a:t>
            </a:r>
            <a:r>
              <a:rPr lang="it-IT" altLang="it-IT" sz="1400" dirty="0" err="1"/>
              <a:t>args</a:t>
            </a:r>
            <a:r>
              <a:rPr lang="it-IT" altLang="it-IT" sz="1400" dirty="0"/>
              <a:t>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  </a:t>
            </a:r>
            <a:r>
              <a:rPr lang="it-IT" altLang="it-IT" sz="1400" dirty="0" err="1"/>
              <a:t>JFrame</a:t>
            </a:r>
            <a:r>
              <a:rPr lang="it-IT" altLang="it-IT" sz="1400" dirty="0"/>
              <a:t> frame=new Button2();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  </a:t>
            </a:r>
            <a:r>
              <a:rPr lang="it-IT" altLang="it-IT" sz="1400" dirty="0" err="1"/>
              <a:t>frame.show</a:t>
            </a:r>
            <a:r>
              <a:rPr lang="it-IT" altLang="it-IT" sz="1400" dirty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1400" dirty="0"/>
              <a:t> }}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69AA5F-D15E-48BC-66B8-96C2CFD2EFF8}"/>
              </a:ext>
            </a:extLst>
          </p:cNvPr>
          <p:cNvSpPr txBox="1"/>
          <p:nvPr/>
        </p:nvSpPr>
        <p:spPr>
          <a:xfrm>
            <a:off x="4427984" y="1970256"/>
            <a:ext cx="4393282" cy="738664"/>
          </a:xfrm>
          <a:prstGeom prst="rect">
            <a:avLst/>
          </a:prstGeom>
          <a:solidFill>
            <a:srgbClr val="FFB1B1"/>
          </a:solidFill>
        </p:spPr>
        <p:txBody>
          <a:bodyPr wrap="square" rtlCol="0">
            <a:spAutoFit/>
          </a:bodyPr>
          <a:lstStyle/>
          <a:p>
            <a:r>
              <a:rPr lang="it-IT" altLang="it-IT" sz="1400" u="sng" dirty="0">
                <a:solidFill>
                  <a:schemeClr val="bg1"/>
                </a:solidFill>
              </a:rPr>
              <a:t>Nota: </a:t>
            </a:r>
            <a:r>
              <a:rPr lang="it-IT" altLang="it-IT" sz="1400" dirty="0">
                <a:solidFill>
                  <a:schemeClr val="bg2"/>
                </a:solidFill>
              </a:rPr>
              <a:t>Quando la classe </a:t>
            </a:r>
            <a:r>
              <a:rPr lang="it-IT" altLang="it-IT" sz="1400" dirty="0" err="1">
                <a:solidFill>
                  <a:schemeClr val="bg2"/>
                </a:solidFill>
              </a:rPr>
              <a:t>ClickListener</a:t>
            </a:r>
            <a:r>
              <a:rPr lang="it-IT" altLang="it-IT" sz="1400" dirty="0">
                <a:solidFill>
                  <a:schemeClr val="bg2"/>
                </a:solidFill>
              </a:rPr>
              <a:t> utilizza variabili  o oggetti interne della classe Button2, deve essere aggiunta come classe interna.</a:t>
            </a:r>
            <a:endParaRPr lang="it-IT" sz="1400" u="sng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E32160A-0C54-8416-9799-81070D3786DB}"/>
              </a:ext>
            </a:extLst>
          </p:cNvPr>
          <p:cNvCxnSpPr/>
          <p:nvPr/>
        </p:nvCxnSpPr>
        <p:spPr bwMode="auto">
          <a:xfrm flipH="1">
            <a:off x="3347864" y="3573016"/>
            <a:ext cx="1800200" cy="701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B1B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BF7776D8-1F98-B2C8-31C8-3854057A9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182037"/>
              </p:ext>
            </p:extLst>
          </p:nvPr>
        </p:nvGraphicFramePr>
        <p:xfrm>
          <a:off x="5148064" y="2924944"/>
          <a:ext cx="25749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575440" imgH="693360" progId="PBrush">
                  <p:embed/>
                </p:oleObj>
              </mc:Choice>
              <mc:Fallback>
                <p:oleObj name="Bitmap Image" r:id="rId2" imgW="2575440" imgH="693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48064" y="2924944"/>
                        <a:ext cx="2574925" cy="693737"/>
                      </a:xfrm>
                      <a:prstGeom prst="rect">
                        <a:avLst/>
                      </a:prstGeom>
                      <a:ln>
                        <a:solidFill>
                          <a:srgbClr val="FFB1B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14E0408-55B9-61AA-2C94-07B759D0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Output: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B9815C4-96E5-14E6-CB38-1D004D46F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BA1BA74-734E-46FC-1163-C62683E6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Esempio – Button2.java</a:t>
            </a:r>
            <a:endParaRPr lang="it-IT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76DFDC6C-6B22-F3B5-3CE5-1025765B0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609278"/>
              </p:ext>
            </p:extLst>
          </p:nvPr>
        </p:nvGraphicFramePr>
        <p:xfrm>
          <a:off x="782206" y="2197756"/>
          <a:ext cx="7606218" cy="331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42600" imgH="2636640" progId="PBrush">
                  <p:embed/>
                </p:oleObj>
              </mc:Choice>
              <mc:Fallback>
                <p:oleObj name="Bitmap Image" r:id="rId2" imgW="6042600" imgH="2636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2206" y="2197756"/>
                        <a:ext cx="7606218" cy="3319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86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EA2E6EC-B8A9-496E-A963-9C18CBE2E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*Esempio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892A3E7-021F-44B9-9A10-BE55CAE6A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dirty="0"/>
              <a:t>class </a:t>
            </a:r>
            <a:r>
              <a:rPr lang="it-IT" altLang="it-IT" sz="2400" dirty="0" err="1"/>
              <a:t>ButtonListener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implements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ActionListener</a:t>
            </a:r>
            <a:r>
              <a:rPr lang="it-IT" altLang="it-IT" sz="2400" dirty="0"/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dirty="0"/>
              <a:t>   </a:t>
            </a:r>
            <a:r>
              <a:rPr lang="it-IT" altLang="it-IT" sz="2400" dirty="0" err="1"/>
              <a:t>JTextField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txt</a:t>
            </a:r>
            <a:r>
              <a:rPr lang="it-IT" altLang="it-IT" sz="2400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altLang="it-IT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dirty="0"/>
              <a:t>   public </a:t>
            </a:r>
            <a:r>
              <a:rPr lang="it-IT" altLang="it-IT" sz="2400" dirty="0" err="1"/>
              <a:t>ButtonListener</a:t>
            </a:r>
            <a:r>
              <a:rPr lang="it-IT" altLang="it-IT" sz="2400" dirty="0"/>
              <a:t>(</a:t>
            </a:r>
            <a:r>
              <a:rPr lang="it-IT" altLang="it-IT" sz="2400" dirty="0" err="1"/>
              <a:t>JTextField</a:t>
            </a:r>
            <a:r>
              <a:rPr lang="it-IT" altLang="it-IT" sz="2400" dirty="0"/>
              <a:t> t){</a:t>
            </a:r>
            <a:r>
              <a:rPr lang="it-IT" altLang="it-IT" sz="2400" dirty="0" err="1"/>
              <a:t>txt</a:t>
            </a:r>
            <a:r>
              <a:rPr lang="it-IT" altLang="it-IT" sz="2400" dirty="0"/>
              <a:t>=t;}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altLang="it-IT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dirty="0"/>
              <a:t>   public </a:t>
            </a:r>
            <a:r>
              <a:rPr lang="it-IT" altLang="it-IT" sz="2400" dirty="0" err="1"/>
              <a:t>void</a:t>
            </a:r>
            <a:r>
              <a:rPr lang="it-IT" altLang="it-IT" sz="2400" dirty="0"/>
              <a:t> </a:t>
            </a:r>
            <a:r>
              <a:rPr lang="it-IT" altLang="it-IT" sz="2400" dirty="0" err="1"/>
              <a:t>actionPerformed</a:t>
            </a:r>
            <a:r>
              <a:rPr lang="it-IT" altLang="it-IT" sz="2400" dirty="0"/>
              <a:t>(</a:t>
            </a:r>
            <a:r>
              <a:rPr lang="it-IT" altLang="it-IT" sz="2400" dirty="0" err="1"/>
              <a:t>ActionEvent</a:t>
            </a:r>
            <a:r>
              <a:rPr lang="it-IT" altLang="it-IT" sz="2400" dirty="0"/>
              <a:t>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dirty="0"/>
              <a:t>          </a:t>
            </a:r>
            <a:r>
              <a:rPr lang="it-IT" altLang="it-IT" sz="2400" dirty="0" err="1"/>
              <a:t>String</a:t>
            </a:r>
            <a:r>
              <a:rPr lang="it-IT" altLang="it-IT" sz="2400" dirty="0"/>
              <a:t> name = ((</a:t>
            </a:r>
            <a:r>
              <a:rPr lang="it-IT" altLang="it-IT" sz="2400" dirty="0" err="1"/>
              <a:t>JButton</a:t>
            </a:r>
            <a:r>
              <a:rPr lang="it-IT" altLang="it-IT" sz="2400" dirty="0"/>
              <a:t>)</a:t>
            </a:r>
            <a:r>
              <a:rPr lang="it-IT" altLang="it-IT" sz="2400" dirty="0" err="1"/>
              <a:t>e.getSource</a:t>
            </a:r>
            <a:r>
              <a:rPr lang="it-IT" altLang="it-IT" sz="2400" dirty="0"/>
              <a:t>()).</a:t>
            </a:r>
            <a:r>
              <a:rPr lang="it-IT" altLang="it-IT" sz="2400" dirty="0" err="1"/>
              <a:t>getText</a:t>
            </a:r>
            <a:r>
              <a:rPr lang="it-IT" altLang="it-IT" sz="2400" dirty="0"/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dirty="0"/>
              <a:t>          </a:t>
            </a:r>
            <a:r>
              <a:rPr lang="it-IT" altLang="it-IT" sz="2400" dirty="0" err="1"/>
              <a:t>txt.setText</a:t>
            </a:r>
            <a:r>
              <a:rPr lang="it-IT" altLang="it-IT" sz="2400" dirty="0"/>
              <a:t>(name);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dirty="0"/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971675-8639-E811-302D-EE00C63A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Per catturare eventi del mouse si usa un </a:t>
            </a:r>
            <a:r>
              <a:rPr lang="it-IT" dirty="0" err="1"/>
              <a:t>MouseListener</a:t>
            </a: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L’interfaccia </a:t>
            </a:r>
            <a:r>
              <a:rPr lang="it-IT" dirty="0" err="1">
                <a:solidFill>
                  <a:schemeClr val="bg1"/>
                </a:solidFill>
              </a:rPr>
              <a:t>MouseListener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53FBA7C-8240-D0A6-772C-428389DD6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60B1AAE-35D3-DB0E-C26B-4A56E379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del Mouse</a:t>
            </a:r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56987374-5B43-729F-980B-650342CB0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663966"/>
              </p:ext>
            </p:extLst>
          </p:nvPr>
        </p:nvGraphicFramePr>
        <p:xfrm>
          <a:off x="1691680" y="2906727"/>
          <a:ext cx="6164262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64640" imgH="2522160" progId="PBrush">
                  <p:embed/>
                </p:oleObj>
              </mc:Choice>
              <mc:Fallback>
                <p:oleObj name="Bitmap Image" r:id="rId2" imgW="6164640" imgH="2522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680" y="2906727"/>
                        <a:ext cx="6164262" cy="252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27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427225C-ABE2-9158-AB8F-D3039035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aggiunge un </a:t>
            </a:r>
            <a:r>
              <a:rPr lang="it-IT" dirty="0" err="1">
                <a:solidFill>
                  <a:schemeClr val="bg1"/>
                </a:solidFill>
              </a:rPr>
              <a:t>MouseListener</a:t>
            </a:r>
            <a:r>
              <a:rPr lang="it-IT" dirty="0"/>
              <a:t> ad una componente con il metodo </a:t>
            </a:r>
            <a:r>
              <a:rPr lang="it-IT" dirty="0" err="1">
                <a:solidFill>
                  <a:schemeClr val="bg1"/>
                </a:solidFill>
              </a:rPr>
              <a:t>addMouseListener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C4714F-7BEB-7EF6-C68E-6BB40429D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1E1D503-46B7-EA34-DF44-7D28671A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del Mouse</a:t>
            </a:r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A498F8E3-E6AE-9E7E-430D-EE05E3187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83105"/>
              </p:ext>
            </p:extLst>
          </p:nvPr>
        </p:nvGraphicFramePr>
        <p:xfrm>
          <a:off x="1458913" y="2590800"/>
          <a:ext cx="62261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25480" imgH="1676520" progId="PBrush">
                  <p:embed/>
                </p:oleObj>
              </mc:Choice>
              <mc:Fallback>
                <p:oleObj name="Bitmap Image" r:id="rId2" imgW="6225480" imgH="1676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58913" y="2590800"/>
                        <a:ext cx="6226175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42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287B54D-F4CD-CB49-D622-D92C88FB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Tutti i metodi devono essere implementati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Metodi inutilizzati possono restare vuoti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387E2E3-2DF3-B1C3-B9F6-E37AD5E8B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BE348EC-3084-6253-C7D4-F8D1F929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</a:t>
            </a:r>
            <a:r>
              <a:rPr lang="it-IT" dirty="0" err="1"/>
              <a:t>MyMouseListener</a:t>
            </a:r>
            <a:endParaRPr lang="it-IT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36233AF5-EBEC-925E-4443-92F1DDF47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08519"/>
              </p:ext>
            </p:extLst>
          </p:nvPr>
        </p:nvGraphicFramePr>
        <p:xfrm>
          <a:off x="1831975" y="1905000"/>
          <a:ext cx="547846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78840" imgH="3048120" progId="PBrush">
                  <p:embed/>
                </p:oleObj>
              </mc:Choice>
              <mc:Fallback>
                <p:oleObj name="Bitmap Image" r:id="rId2" imgW="5478840" imgH="3048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1975" y="1905000"/>
                        <a:ext cx="5478463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EBBA819E-42AF-7080-452F-D474D5EADE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129536"/>
              </p:ext>
            </p:extLst>
          </p:nvPr>
        </p:nvGraphicFramePr>
        <p:xfrm>
          <a:off x="2555776" y="1952261"/>
          <a:ext cx="1944216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767960" imgH="289440" progId="PBrush">
                  <p:embed/>
                </p:oleObj>
              </mc:Choice>
              <mc:Fallback>
                <p:oleObj name="Bitmap Image" r:id="rId4" imgW="1767960" imgH="289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776" y="1952261"/>
                        <a:ext cx="1944216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69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D8CCAA7-0ED3-A2EF-958F-B6C48799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2303" y="1428736"/>
            <a:ext cx="3414193" cy="48768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La classe </a:t>
            </a:r>
            <a:r>
              <a:rPr lang="it-IT" sz="16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RectangleComponent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è una classe esterna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La classe </a:t>
            </a:r>
            <a:r>
              <a:rPr lang="it-IT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MousePressListener</a:t>
            </a: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 v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iene aggiunta come classe interna per poter utilizzare le variabili (</a:t>
            </a:r>
            <a:r>
              <a:rPr lang="it-IT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final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component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2810B4E-7781-D1D3-A4CC-58E4844367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E60E0A9-B99A-80E0-BA2F-0D90015A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0" y="53752"/>
            <a:ext cx="3706317" cy="1143000"/>
          </a:xfrm>
        </p:spPr>
        <p:txBody>
          <a:bodyPr/>
          <a:lstStyle/>
          <a:p>
            <a:r>
              <a:rPr lang="it-IT" sz="2400" dirty="0"/>
              <a:t>Esempio</a:t>
            </a:r>
            <a:r>
              <a:rPr lang="it-IT" sz="1600" dirty="0"/>
              <a:t> - RectangleComponentViewer2.java</a:t>
            </a:r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B2070B65-8837-5476-1C12-7C2ED3CCC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7803"/>
              </p:ext>
            </p:extLst>
          </p:nvPr>
        </p:nvGraphicFramePr>
        <p:xfrm>
          <a:off x="-15381" y="-29817"/>
          <a:ext cx="5163445" cy="302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79040" imgH="4152960" progId="PBrush">
                  <p:embed/>
                </p:oleObj>
              </mc:Choice>
              <mc:Fallback>
                <p:oleObj name="Bitmap Image" r:id="rId2" imgW="7079040" imgH="4152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5381" y="-29817"/>
                        <a:ext cx="5163445" cy="3029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39BD6DD2-8B9C-DC78-C3F7-44D748A76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922086"/>
              </p:ext>
            </p:extLst>
          </p:nvPr>
        </p:nvGraphicFramePr>
        <p:xfrm>
          <a:off x="-49694" y="2924945"/>
          <a:ext cx="5307494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132320" imgH="3779640" progId="PBrush">
                  <p:embed/>
                </p:oleObj>
              </mc:Choice>
              <mc:Fallback>
                <p:oleObj name="Bitmap Image" r:id="rId4" imgW="7132320" imgH="3779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9694" y="2924945"/>
                        <a:ext cx="5307494" cy="273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F6578865-F788-B7A5-4DE9-74A058CD1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406434"/>
              </p:ext>
            </p:extLst>
          </p:nvPr>
        </p:nvGraphicFramePr>
        <p:xfrm>
          <a:off x="4644008" y="5159201"/>
          <a:ext cx="4560887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7246800" imgH="2629080" progId="PBrush">
                  <p:embed/>
                </p:oleObj>
              </mc:Choice>
              <mc:Fallback>
                <p:oleObj name="Bitmap Image" r:id="rId6" imgW="7246800" imgH="2629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4008" y="5159201"/>
                        <a:ext cx="4560887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21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046C7C0-EC29-4EF2-A97B-BA3E22F64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Utilizzare </a:t>
            </a:r>
            <a:r>
              <a:rPr lang="it-IT" altLang="it-IT" dirty="0" err="1"/>
              <a:t>Listener</a:t>
            </a:r>
            <a:r>
              <a:rPr lang="it-IT" altLang="it-IT" dirty="0"/>
              <a:t> </a:t>
            </a:r>
            <a:r>
              <a:rPr lang="it-IT" altLang="it-IT" dirty="0" err="1"/>
              <a:t>Adapters</a:t>
            </a:r>
            <a:endParaRPr lang="it-IT" altLang="it-IT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9D0F0A9-C5FA-4B7E-B012-9F135DE3C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dirty="0"/>
              <a:t>Se volessi </a:t>
            </a:r>
            <a:r>
              <a:rPr lang="it-IT" altLang="it-IT" sz="2400" u="sng" dirty="0"/>
              <a:t>implementare una interfaccia </a:t>
            </a:r>
            <a:r>
              <a:rPr lang="it-IT" altLang="it-IT" sz="2400" u="sng" dirty="0" err="1"/>
              <a:t>listener</a:t>
            </a:r>
            <a:r>
              <a:rPr lang="it-IT" altLang="it-IT" sz="2400" u="sng" dirty="0"/>
              <a:t> </a:t>
            </a:r>
            <a:r>
              <a:rPr lang="it-IT" altLang="it-IT" sz="2400" dirty="0"/>
              <a:t>dovrei impazzire poiché non dovrei dimenticare nessun metodo</a:t>
            </a:r>
          </a:p>
          <a:p>
            <a:pPr>
              <a:lnSpc>
                <a:spcPct val="90000"/>
              </a:lnSpc>
            </a:pPr>
            <a:endParaRPr lang="it-IT" altLang="it-IT" sz="2400" dirty="0"/>
          </a:p>
          <a:p>
            <a:pPr>
              <a:lnSpc>
                <a:spcPct val="90000"/>
              </a:lnSpc>
            </a:pPr>
            <a:r>
              <a:rPr lang="it-IT" altLang="it-IT" sz="2400" u="sng" dirty="0"/>
              <a:t>Per ogni </a:t>
            </a:r>
            <a:r>
              <a:rPr lang="it-IT" altLang="it-IT" sz="2400" u="sng" dirty="0" err="1"/>
              <a:t>listener</a:t>
            </a:r>
            <a:r>
              <a:rPr lang="it-IT" altLang="it-IT" sz="2400" u="sng" dirty="0"/>
              <a:t> esiste un </a:t>
            </a:r>
            <a:r>
              <a:rPr lang="it-IT" altLang="it-IT" sz="2400" u="sng" dirty="0" err="1"/>
              <a:t>adapter</a:t>
            </a:r>
            <a:r>
              <a:rPr lang="it-IT" altLang="it-IT" sz="2400" u="sng" dirty="0"/>
              <a:t> che implementa l’interfaccia corrispondente con tutti metodi vuoti</a:t>
            </a:r>
          </a:p>
          <a:p>
            <a:pPr>
              <a:lnSpc>
                <a:spcPct val="90000"/>
              </a:lnSpc>
            </a:pPr>
            <a:endParaRPr lang="it-IT" altLang="it-IT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dirty="0"/>
              <a:t>Esempio: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dirty="0"/>
              <a:t>class </a:t>
            </a:r>
            <a:r>
              <a:rPr lang="it-IT" altLang="it-IT" sz="2000" dirty="0" err="1"/>
              <a:t>MyMouseListener</a:t>
            </a:r>
            <a:r>
              <a:rPr lang="it-IT" altLang="it-IT" sz="2000" dirty="0"/>
              <a:t> </a:t>
            </a:r>
            <a:r>
              <a:rPr lang="it-IT" altLang="it-IT" sz="2000" dirty="0" err="1"/>
              <a:t>extends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MouseAdapter</a:t>
            </a:r>
            <a:r>
              <a:rPr lang="it-IT" altLang="it-IT" sz="2000" dirty="0"/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dirty="0"/>
              <a:t>       public </a:t>
            </a:r>
            <a:r>
              <a:rPr lang="it-IT" altLang="it-IT" sz="2000" dirty="0" err="1"/>
              <a:t>void</a:t>
            </a:r>
            <a:r>
              <a:rPr lang="it-IT" altLang="it-IT" sz="2000" dirty="0"/>
              <a:t> </a:t>
            </a:r>
            <a:r>
              <a:rPr lang="it-IT" altLang="it-IT" sz="2000" dirty="0" err="1"/>
              <a:t>MouseClicked</a:t>
            </a:r>
            <a:r>
              <a:rPr lang="it-IT" altLang="it-IT" sz="2000" dirty="0"/>
              <a:t>(</a:t>
            </a:r>
            <a:r>
              <a:rPr lang="it-IT" altLang="it-IT" sz="2000" dirty="0" err="1"/>
              <a:t>MouseEvent</a:t>
            </a:r>
            <a:r>
              <a:rPr lang="it-IT" altLang="it-IT" sz="2000" dirty="0"/>
              <a:t>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dirty="0"/>
              <a:t>       // </a:t>
            </a:r>
            <a:r>
              <a:rPr lang="it-IT" altLang="it-IT" sz="2000" dirty="0" err="1"/>
              <a:t>Respond</a:t>
            </a:r>
            <a:r>
              <a:rPr lang="it-IT" altLang="it-IT" sz="2000" dirty="0"/>
              <a:t> to mouse click...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altLang="it-IT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A278EE9-844A-4385-B5ED-1F046DDD0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Generalizziamo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5F26F46-7222-4BCC-B43B-6D54BCB60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 altLang="it-IT" dirty="0"/>
              <a:t>In conclusione per gestire un evento occorre:</a:t>
            </a:r>
          </a:p>
          <a:p>
            <a:pPr marL="457200" indent="-457200">
              <a:buFont typeface="+mj-lt"/>
              <a:buAutoNum type="arabicPeriod"/>
            </a:pPr>
            <a:r>
              <a:rPr lang="it-IT" altLang="it-IT" dirty="0"/>
              <a:t>Definire una classe che implementa una interfaccia </a:t>
            </a:r>
            <a:r>
              <a:rPr lang="it-IT" altLang="it-IT" dirty="0" err="1"/>
              <a:t>Listener</a:t>
            </a:r>
            <a:endParaRPr lang="it-IT" altLang="it-IT" dirty="0"/>
          </a:p>
          <a:p>
            <a:pPr marL="457200" indent="-457200">
              <a:buFont typeface="+mj-lt"/>
              <a:buAutoNum type="arabicPeriod"/>
            </a:pPr>
            <a:r>
              <a:rPr lang="it-IT" altLang="it-IT" dirty="0"/>
              <a:t>Ridefinire tutti i metodi dell’interfaccia</a:t>
            </a:r>
          </a:p>
          <a:p>
            <a:pPr marL="457200" indent="-457200">
              <a:buFont typeface="+mj-lt"/>
              <a:buAutoNum type="arabicPeriod"/>
            </a:pPr>
            <a:r>
              <a:rPr lang="it-IT" altLang="it-IT" dirty="0"/>
              <a:t>Aggiungere il </a:t>
            </a:r>
            <a:r>
              <a:rPr lang="it-IT" altLang="it-IT" dirty="0" err="1"/>
              <a:t>Listener</a:t>
            </a:r>
            <a:r>
              <a:rPr lang="it-IT" altLang="it-IT" dirty="0"/>
              <a:t> al componente</a:t>
            </a:r>
          </a:p>
          <a:p>
            <a:endParaRPr lang="it-IT" alt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956F4C0-B26D-406A-8545-83BF53222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Gestione eventi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EABE257-348D-4284-9C35-DBD95512A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1800" dirty="0"/>
              <a:t>Realizzazione di una interfaccia grafica:</a:t>
            </a:r>
          </a:p>
          <a:p>
            <a:pPr lvl="1">
              <a:lnSpc>
                <a:spcPct val="90000"/>
              </a:lnSpc>
            </a:pPr>
            <a:r>
              <a:rPr lang="it-IT" altLang="it-IT" sz="2000" dirty="0"/>
              <a:t>Disegno grafico: 		CAD</a:t>
            </a:r>
          </a:p>
          <a:p>
            <a:pPr lvl="1">
              <a:lnSpc>
                <a:spcPct val="90000"/>
              </a:lnSpc>
            </a:pPr>
            <a:r>
              <a:rPr lang="it-IT" altLang="it-IT" sz="2000" dirty="0"/>
              <a:t>Gestione degli eventi		Scrittura codice</a:t>
            </a:r>
          </a:p>
          <a:p>
            <a:pPr lvl="1">
              <a:lnSpc>
                <a:spcPct val="90000"/>
              </a:lnSpc>
            </a:pPr>
            <a:endParaRPr lang="it-IT" altLang="it-IT" sz="2000" dirty="0"/>
          </a:p>
          <a:p>
            <a:pPr>
              <a:lnSpc>
                <a:spcPct val="90000"/>
              </a:lnSpc>
            </a:pPr>
            <a:r>
              <a:rPr lang="it-IT" altLang="it-IT" sz="1800" dirty="0"/>
              <a:t>Ogni </a:t>
            </a:r>
            <a:r>
              <a:rPr lang="it-IT" altLang="it-IT" sz="1800" u="sng" dirty="0"/>
              <a:t>componente Swing è in grado di generare degli eventi</a:t>
            </a:r>
            <a:r>
              <a:rPr lang="it-IT" altLang="it-IT" sz="1800" dirty="0"/>
              <a:t> generici o  particolari (ad esempio per il pulsante non siamo particolarmente interessati al fatto che sia attraversato dal mouse, ma solo al click)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dirty="0"/>
              <a:t> </a:t>
            </a:r>
          </a:p>
          <a:p>
            <a:pPr>
              <a:lnSpc>
                <a:spcPct val="90000"/>
              </a:lnSpc>
            </a:pPr>
            <a:r>
              <a:rPr lang="it-IT" altLang="it-IT" sz="1800" dirty="0"/>
              <a:t>Quindi cominceremo col gestire per ogni componente gli eventi principali</a:t>
            </a:r>
          </a:p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t-IT" sz="1800" b="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Ogni volta che l’utente esegue un’azione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(su elementi dell’interfaccia grafica) es. un clic del mouse, la pressione di un tasto sulla tastiera, la modifica di una finestra, la selezione di un elemento da un menu, … </a:t>
            </a:r>
            <a:r>
              <a:rPr lang="it-IT" sz="1800" b="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viene generato un evento</a:t>
            </a:r>
            <a:endParaRPr lang="it-IT" altLang="it-IT" sz="2400" u="sn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4ACA932-17EA-48FE-BBF7-27470FBCC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Listeners e interfacce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3DF9A792-1CF5-4427-AF1D-3C68018C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1989138"/>
            <a:ext cx="5508625" cy="332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85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B2E14C9-2FBA-453C-BDA4-AC9D06EED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Tipi di eventi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43B0F959-4E52-46A4-AE18-8E4CD59D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133600"/>
            <a:ext cx="5938837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465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CC818E-67C6-405D-8C20-6203A53D9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Tipi di eventi</a:t>
            </a: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DE004727-0D04-4FA6-935F-818E5FA5598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550" y="1600200"/>
            <a:ext cx="8229600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CDE8693-A5E7-402B-BA9B-74AD762AC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Tipi di eventi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95510207-5997-49D8-98EB-48C5A84D5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44675"/>
            <a:ext cx="6265862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2084878-AFFE-46C5-A8BF-2920EE2B6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Tipi di eventi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6BD705F7-CD47-45FF-8691-CB3BD5F85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12875"/>
            <a:ext cx="5256213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21472DA-B477-082A-A5C5-12165735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it-IT" sz="11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Sorgente di eventi (</a:t>
            </a:r>
            <a:r>
              <a:rPr lang="it-IT" sz="24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source</a:t>
            </a:r>
            <a:r>
              <a:rPr lang="it-IT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): </a:t>
            </a:r>
            <a:r>
              <a:rPr lang="it-IT" sz="2400" b="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componente di un’interfaccia grafica che può generare eventi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Ricevitore di eventi (</a:t>
            </a:r>
            <a:r>
              <a:rPr lang="it-IT" sz="2400" b="1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listener</a:t>
            </a:r>
            <a:r>
              <a:rPr lang="it-IT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it-IT" sz="2400" b="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reagisce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al verificarsi di eventi </a:t>
            </a:r>
            <a:r>
              <a:rPr lang="it-IT" sz="2400" b="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attraverso le azioni descritte ne i suoi metodi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Meccanismo di funzionamento: 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it-IT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si implementa </a:t>
            </a:r>
            <a:r>
              <a:rPr lang="it-IT" b="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un ricevitore per ogni evento 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che si vuole gestire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le istanze </a:t>
            </a:r>
            <a:r>
              <a:rPr lang="it-IT" sz="2400" b="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 ricevitori vengono collegate alle istanze delle sorgenti di interesse</a:t>
            </a:r>
          </a:p>
          <a:p>
            <a:pPr algn="l"/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uando viene </a:t>
            </a:r>
            <a:r>
              <a:rPr lang="it-IT" sz="2400" b="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generato un evento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it-IT" sz="2400" b="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tutti </a:t>
            </a:r>
            <a:r>
              <a:rPr lang="it-IT" u="sng" dirty="0">
                <a:solidFill>
                  <a:srgbClr val="000000"/>
                </a:solidFill>
                <a:latin typeface="Arial" panose="020B0604020202020204" pitchFamily="34" charset="0"/>
              </a:rPr>
              <a:t>ricevitori per quel tipo di evento che sono collegati alla sorgente vengono attivat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  <a:p>
            <a:pPr marL="1028700" lvl="1">
              <a:buFont typeface="Wingdings" panose="05000000000000000000" pitchFamily="2" charset="2"/>
              <a:buChar char="Ø"/>
            </a:pPr>
            <a:endParaRPr lang="it-IT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66219E-CDF6-3C0B-DF41-DF2DD02F28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5A6B33D-D844-E264-B81B-B53F7EEE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Eventi: sorgenti e ricevitori</a:t>
            </a:r>
          </a:p>
        </p:txBody>
      </p:sp>
    </p:spTree>
    <p:extLst>
      <p:ext uri="{BB962C8B-B14F-4D97-AF65-F5344CB8AC3E}">
        <p14:creationId xmlns:p14="http://schemas.microsoft.com/office/powerpoint/2010/main" val="370794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6E65A5E-2A2C-C836-E437-1AE3BAB7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Ogni tipo di evento è descritto da una classe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Il package </a:t>
            </a:r>
            <a:r>
              <a:rPr lang="it-IT" dirty="0" err="1">
                <a:solidFill>
                  <a:schemeClr val="bg1"/>
                </a:solidFill>
              </a:rPr>
              <a:t>java.awt.event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u="sng" dirty="0"/>
              <a:t>contiene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u="sng" dirty="0"/>
              <a:t>Le classi per i diversi tipi di eventi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dirty="0"/>
              <a:t>Le interfacce relative ai </a:t>
            </a:r>
            <a:r>
              <a:rPr lang="it-IT" u="sng" dirty="0"/>
              <a:t>ricevitori di eventi </a:t>
            </a:r>
            <a:r>
              <a:rPr lang="it-IT" u="sng" dirty="0" err="1">
                <a:solidFill>
                  <a:schemeClr val="bg1"/>
                </a:solidFill>
              </a:rPr>
              <a:t>Listener</a:t>
            </a:r>
            <a:endParaRPr lang="it-IT" u="sng" dirty="0">
              <a:solidFill>
                <a:schemeClr val="bg1"/>
              </a:solidFill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dirty="0"/>
              <a:t>Alcune classi di adattatori, </a:t>
            </a:r>
            <a:r>
              <a:rPr lang="it-IT" u="sng" dirty="0"/>
              <a:t>gli </a:t>
            </a:r>
            <a:r>
              <a:rPr lang="it-IT" u="sng" dirty="0">
                <a:solidFill>
                  <a:schemeClr val="bg1"/>
                </a:solidFill>
              </a:rPr>
              <a:t>Adapter</a:t>
            </a:r>
            <a:r>
              <a:rPr lang="it-IT" u="sng" dirty="0"/>
              <a:t> che implementano le interfacce </a:t>
            </a:r>
            <a:r>
              <a:rPr lang="it-IT" u="sng" dirty="0" err="1">
                <a:solidFill>
                  <a:schemeClr val="bg1"/>
                </a:solidFill>
              </a:rPr>
              <a:t>Listener</a:t>
            </a:r>
            <a:endParaRPr lang="it-IT" u="sng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D83E085-F75E-B9D0-2310-724A8C4F8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AF1F7F5-143E-2EFE-6D82-FDFA0AB1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Package </a:t>
            </a:r>
            <a:r>
              <a:rPr lang="it-IT" dirty="0" err="1"/>
              <a:t>java.awt.event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079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896993F-1DCF-65C2-A2FF-EAC313555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MouseEvent</a:t>
            </a:r>
            <a:r>
              <a:rPr lang="it-IT" dirty="0"/>
              <a:t> (eventi del mouse)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dirty="0"/>
              <a:t>click del mouse, spostamento del mouse, </a:t>
            </a:r>
            <a:r>
              <a:rPr lang="it-IT" dirty="0" err="1"/>
              <a:t>etc</a:t>
            </a:r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ActionEvent</a:t>
            </a:r>
            <a:r>
              <a:rPr lang="it-IT" dirty="0"/>
              <a:t> (eventi di azione)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u="sng" dirty="0"/>
              <a:t>azioni di specifiche componenti</a:t>
            </a:r>
            <a:r>
              <a:rPr lang="it-IT" dirty="0"/>
              <a:t>, ad es. </a:t>
            </a:r>
            <a:r>
              <a:rPr lang="it-IT" u="sng" dirty="0"/>
              <a:t>pressione di un pulsante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dirty="0"/>
              <a:t>può essere generato anche pressando la barra spaziatrice col mouse posizionato su un pulsante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AdjustmentEvent</a:t>
            </a:r>
            <a:r>
              <a:rPr lang="it-IT" dirty="0"/>
              <a:t> (eventi di modifica)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dirty="0"/>
              <a:t>eventi emessi da oggetti </a:t>
            </a:r>
            <a:r>
              <a:rPr lang="it-IT" dirty="0" err="1"/>
              <a:t>Adjustable</a:t>
            </a:r>
            <a:r>
              <a:rPr lang="it-IT" dirty="0"/>
              <a:t> (che hanno </a:t>
            </a:r>
            <a:r>
              <a:rPr lang="it-IT" u="sng" dirty="0"/>
              <a:t>un valore numerico modificabile</a:t>
            </a:r>
            <a:r>
              <a:rPr lang="it-IT" dirty="0"/>
              <a:t> (ad es. </a:t>
            </a:r>
            <a:r>
              <a:rPr lang="it-IT" u="sng" dirty="0" err="1"/>
              <a:t>JScrollBar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EBE5476-E70D-E3EB-1312-A87D67F0D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169C794-BE16-3AC5-5B4D-32E9ED66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Eventi</a:t>
            </a:r>
          </a:p>
        </p:txBody>
      </p:sp>
    </p:spTree>
    <p:extLst>
      <p:ext uri="{BB962C8B-B14F-4D97-AF65-F5344CB8AC3E}">
        <p14:creationId xmlns:p14="http://schemas.microsoft.com/office/powerpoint/2010/main" val="54437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1333CCD-F734-B2AA-6EDD-20137D6C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412776"/>
            <a:ext cx="8305800" cy="48768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FocusEvent</a:t>
            </a:r>
            <a:r>
              <a:rPr lang="it-IT" dirty="0"/>
              <a:t> (guadagnare/perdere input focus)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dirty="0"/>
              <a:t>generato da componenti quali </a:t>
            </a:r>
            <a:r>
              <a:rPr lang="it-IT" u="sng" dirty="0" err="1"/>
              <a:t>JTextField</a:t>
            </a:r>
            <a:endParaRPr lang="it-IT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ItemEvent</a:t>
            </a:r>
            <a:r>
              <a:rPr lang="it-IT" dirty="0"/>
              <a:t> (selezione/</a:t>
            </a:r>
            <a:r>
              <a:rPr lang="it-IT" dirty="0" err="1"/>
              <a:t>deselezione</a:t>
            </a:r>
            <a:r>
              <a:rPr lang="it-IT" dirty="0"/>
              <a:t> elemento)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dirty="0"/>
              <a:t>generato da elementi di tipo </a:t>
            </a:r>
            <a:r>
              <a:rPr lang="it-IT" dirty="0" err="1"/>
              <a:t>ItemSelectable</a:t>
            </a:r>
            <a:r>
              <a:rPr lang="it-IT" dirty="0"/>
              <a:t> (ad es. </a:t>
            </a:r>
            <a:r>
              <a:rPr lang="it-IT" u="sng" dirty="0" err="1"/>
              <a:t>JButton</a:t>
            </a:r>
            <a:r>
              <a:rPr lang="it-IT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KeyEvent</a:t>
            </a:r>
            <a:r>
              <a:rPr lang="it-IT" dirty="0"/>
              <a:t> (eventi di tastiera)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dirty="0"/>
              <a:t>pressione di un tasto su una componente grafica (ad es. </a:t>
            </a:r>
            <a:r>
              <a:rPr lang="it-IT" u="sng" dirty="0" err="1"/>
              <a:t>JTextField</a:t>
            </a:r>
            <a:r>
              <a:rPr lang="it-IT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WindowEvent</a:t>
            </a:r>
            <a:r>
              <a:rPr lang="it-IT" dirty="0"/>
              <a:t> (eventi relativi a finestre)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dirty="0"/>
              <a:t>ad es una finestra dell’interfaccia grafica ha </a:t>
            </a:r>
            <a:r>
              <a:rPr lang="it-IT" u="sng" dirty="0"/>
              <a:t>cambiato il suo stato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dirty="0"/>
              <a:t>Etc …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6025B87-88A2-8471-CE09-1FC42C00A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5D3D590-16BE-B1FA-1443-3BC2A21A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Eventi</a:t>
            </a:r>
          </a:p>
        </p:txBody>
      </p:sp>
    </p:spTree>
    <p:extLst>
      <p:ext uri="{BB962C8B-B14F-4D97-AF65-F5344CB8AC3E}">
        <p14:creationId xmlns:p14="http://schemas.microsoft.com/office/powerpoint/2010/main" val="3232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B8D0576-232D-168F-7F0F-EDF5059E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Sono i ricevitori di eventi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Esiste una interfaccia </a:t>
            </a:r>
            <a:r>
              <a:rPr lang="it-IT" u="sng" dirty="0" err="1">
                <a:solidFill>
                  <a:schemeClr val="bg1"/>
                </a:solidFill>
              </a:rPr>
              <a:t>Listener</a:t>
            </a:r>
            <a:r>
              <a:rPr lang="it-IT" u="sng" dirty="0"/>
              <a:t> per ciascun tipo di evento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Definiscono i metodi che devono essere implementati da un ricevitore di eventi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bg1"/>
                </a:solidFill>
              </a:rPr>
              <a:t>MouseListener</a:t>
            </a:r>
            <a:endParaRPr lang="it-IT" sz="2000" dirty="0">
              <a:solidFill>
                <a:schemeClr val="bg1"/>
              </a:solidFill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bg1"/>
                </a:solidFill>
              </a:rPr>
              <a:t>ActionListener</a:t>
            </a:r>
            <a:endParaRPr lang="it-IT" sz="2000" dirty="0">
              <a:solidFill>
                <a:schemeClr val="bg1"/>
              </a:solidFill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bg1"/>
                </a:solidFill>
              </a:rPr>
              <a:t>AdjustmentListener</a:t>
            </a:r>
            <a:endParaRPr lang="it-IT" sz="2000" dirty="0">
              <a:solidFill>
                <a:schemeClr val="bg1"/>
              </a:solidFill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bg1"/>
                </a:solidFill>
              </a:rPr>
              <a:t>FocusListener</a:t>
            </a:r>
            <a:endParaRPr lang="it-IT" sz="2000" dirty="0">
              <a:solidFill>
                <a:schemeClr val="bg1"/>
              </a:solidFill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bg1"/>
                </a:solidFill>
              </a:rPr>
              <a:t>ItemListener</a:t>
            </a:r>
            <a:endParaRPr lang="it-IT" sz="2000" dirty="0">
              <a:solidFill>
                <a:schemeClr val="bg1"/>
              </a:solidFill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bg1"/>
                </a:solidFill>
              </a:rPr>
              <a:t>KeyListener</a:t>
            </a:r>
            <a:endParaRPr lang="it-IT" sz="2000" dirty="0">
              <a:solidFill>
                <a:schemeClr val="bg1"/>
              </a:solidFill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solidFill>
                  <a:schemeClr val="bg1"/>
                </a:solidFill>
              </a:rPr>
              <a:t>WindowListener</a:t>
            </a:r>
            <a:endParaRPr lang="it-IT" sz="2000" dirty="0">
              <a:solidFill>
                <a:schemeClr val="bg1"/>
              </a:solidFill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bg1"/>
                </a:solidFill>
              </a:rPr>
              <a:t>Etc…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D69E54-D92D-F985-8B58-EE4B540F9E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5BD0744-DB1A-C0D3-12CB-A9016A91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Interfacce </a:t>
            </a:r>
            <a:r>
              <a:rPr lang="it-IT" dirty="0" err="1"/>
              <a:t>Listener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165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F0E829E-1941-B18C-6E32-99ACCBDF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Esempio: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usare oggetti </a:t>
            </a:r>
            <a:r>
              <a:rPr lang="it-IT" dirty="0" err="1">
                <a:solidFill>
                  <a:schemeClr val="bg1"/>
                </a:solidFill>
              </a:rPr>
              <a:t>JButton</a:t>
            </a:r>
            <a:r>
              <a:rPr lang="it-IT" dirty="0"/>
              <a:t> per definire pulsanti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collegare un </a:t>
            </a:r>
            <a:r>
              <a:rPr lang="it-IT" dirty="0" err="1">
                <a:solidFill>
                  <a:schemeClr val="bg1"/>
                </a:solidFill>
              </a:rPr>
              <a:t>ActionListener</a:t>
            </a:r>
            <a:r>
              <a:rPr lang="it-IT" dirty="0"/>
              <a:t> a ogni pulsante</a:t>
            </a:r>
          </a:p>
          <a:p>
            <a:endParaRPr lang="it-IT" dirty="0"/>
          </a:p>
          <a:p>
            <a:r>
              <a:rPr lang="it-IT" dirty="0"/>
              <a:t>Interfaccia </a:t>
            </a:r>
            <a:r>
              <a:rPr lang="it-IT" dirty="0" err="1">
                <a:solidFill>
                  <a:schemeClr val="bg1"/>
                </a:solidFill>
              </a:rPr>
              <a:t>ActionListener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/>
              <a:t>Serve una classe che implementi l’interfaccia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it-IT" u="sng" dirty="0"/>
              <a:t>l’implementazione di </a:t>
            </a:r>
            <a:r>
              <a:rPr lang="it-IT" u="sng" dirty="0" err="1">
                <a:solidFill>
                  <a:schemeClr val="bg1"/>
                </a:solidFill>
              </a:rPr>
              <a:t>actionPerformed</a:t>
            </a:r>
            <a:r>
              <a:rPr lang="it-IT" u="sng" dirty="0"/>
              <a:t> contiene le istruzioni da eseguire quando il pulsante viene pressato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E54F48-EB4D-45E9-1B7C-D6A317ECC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7DDB986-9984-B4A3-C933-CDDACF1B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ActionListener</a:t>
            </a:r>
            <a:r>
              <a:rPr lang="it-IT" dirty="0"/>
              <a:t> e </a:t>
            </a:r>
            <a:r>
              <a:rPr lang="it-IT" dirty="0" err="1"/>
              <a:t>JButton</a:t>
            </a:r>
            <a:endParaRPr lang="it-IT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22678EDD-2871-96A8-8F6F-2F6BB54B6C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62889"/>
              </p:ext>
            </p:extLst>
          </p:nvPr>
        </p:nvGraphicFramePr>
        <p:xfrm>
          <a:off x="2044700" y="3780135"/>
          <a:ext cx="50530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52240" imgH="1089720" progId="PBrush">
                  <p:embed/>
                </p:oleObj>
              </mc:Choice>
              <mc:Fallback>
                <p:oleObj name="Bitmap Image" r:id="rId2" imgW="5052240" imgH="1089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4700" y="3780135"/>
                        <a:ext cx="5053013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12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775DE35-AFB3-703B-6DA7-D2A7335D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400" dirty="0"/>
              <a:t>File </a:t>
            </a:r>
            <a:r>
              <a:rPr lang="it-IT" altLang="it-IT" sz="2400" i="1" dirty="0">
                <a:solidFill>
                  <a:schemeClr val="bg1"/>
                </a:solidFill>
              </a:rPr>
              <a:t>ClickListener.java</a:t>
            </a:r>
          </a:p>
          <a:p>
            <a:endParaRPr lang="it-IT" altLang="it-IT" i="1" dirty="0">
              <a:solidFill>
                <a:schemeClr val="bg1"/>
              </a:solidFill>
            </a:endParaRPr>
          </a:p>
          <a:p>
            <a:endParaRPr lang="it-IT" altLang="it-IT" sz="2400" i="1" dirty="0">
              <a:solidFill>
                <a:schemeClr val="bg1"/>
              </a:solidFill>
            </a:endParaRPr>
          </a:p>
          <a:p>
            <a:endParaRPr lang="it-IT" altLang="it-IT" i="1" dirty="0">
              <a:solidFill>
                <a:schemeClr val="bg1"/>
              </a:solidFill>
            </a:endParaRPr>
          </a:p>
          <a:p>
            <a:endParaRPr lang="it-IT" altLang="it-IT" sz="2400" i="1" dirty="0">
              <a:solidFill>
                <a:schemeClr val="bg1"/>
              </a:solidFill>
            </a:endParaRPr>
          </a:p>
          <a:p>
            <a:endParaRPr lang="it-IT" altLang="it-IT" i="1" dirty="0">
              <a:solidFill>
                <a:schemeClr val="bg1"/>
              </a:solidFill>
            </a:endParaRPr>
          </a:p>
          <a:p>
            <a:endParaRPr lang="it-IT" altLang="it-IT" sz="2400" i="1" dirty="0">
              <a:solidFill>
                <a:schemeClr val="bg1"/>
              </a:solidFill>
            </a:endParaRPr>
          </a:p>
          <a:p>
            <a:endParaRPr lang="it-IT" altLang="it-IT" i="1" dirty="0">
              <a:solidFill>
                <a:schemeClr val="bg1"/>
              </a:solidFill>
            </a:endParaRPr>
          </a:p>
          <a:p>
            <a:endParaRPr lang="it-IT" altLang="it-IT" sz="2400" i="1" dirty="0">
              <a:solidFill>
                <a:schemeClr val="bg1"/>
              </a:solidFill>
            </a:endParaRPr>
          </a:p>
          <a:p>
            <a:r>
              <a:rPr lang="it-IT" altLang="it-IT" sz="2400" dirty="0"/>
              <a:t>Tale classe per poter essere utilizzata da </a:t>
            </a:r>
            <a:r>
              <a:rPr lang="it-IT" altLang="it-IT" sz="2400" u="sng" dirty="0" err="1"/>
              <a:t>JButton</a:t>
            </a:r>
            <a:r>
              <a:rPr lang="it-IT" altLang="it-IT" sz="2400" u="sng" dirty="0"/>
              <a:t> deve implementare l’interfaccia </a:t>
            </a:r>
            <a:r>
              <a:rPr lang="it-IT" altLang="it-IT" sz="2400" u="sng" dirty="0" err="1"/>
              <a:t>ActionListener</a:t>
            </a:r>
            <a:endParaRPr lang="it-IT" altLang="it-IT" sz="2400" u="sng" dirty="0"/>
          </a:p>
          <a:p>
            <a:endParaRPr lang="it-IT" altLang="it-IT" sz="2400" i="1" dirty="0">
              <a:solidFill>
                <a:schemeClr val="bg1"/>
              </a:solidFill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99B0BE7-FA74-B334-0F6D-73617A8BB7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66F2-C5ED-441B-A354-B80FD69D2F8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9C1EF0-653C-9B2E-7E78-B1BF40A9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ActionListener</a:t>
            </a:r>
            <a:r>
              <a:rPr lang="it-IT" dirty="0"/>
              <a:t> e </a:t>
            </a:r>
            <a:r>
              <a:rPr lang="it-IT" dirty="0" err="1"/>
              <a:t>JButton</a:t>
            </a:r>
            <a:endParaRPr lang="it-IT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4C2EEBAA-D799-D677-C37E-AC8D055CB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808599"/>
              </p:ext>
            </p:extLst>
          </p:nvPr>
        </p:nvGraphicFramePr>
        <p:xfrm>
          <a:off x="1547664" y="1988840"/>
          <a:ext cx="659130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91240" imgH="3261240" progId="PBrush">
                  <p:embed/>
                </p:oleObj>
              </mc:Choice>
              <mc:Fallback>
                <p:oleObj name="Bitmap Image" r:id="rId2" imgW="6591240" imgH="3261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1988840"/>
                        <a:ext cx="6591300" cy="326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83699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zionale">
  <a:themeElements>
    <a:clrScheme name="Internazionale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zional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lnDef>
  </a:objectDefaults>
  <a:extraClrSchemeLst>
    <a:extraClrScheme>
      <a:clrScheme name="Internazionale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zionale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zional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1004</Words>
  <Application>Microsoft Office PowerPoint</Application>
  <PresentationFormat>Presentazione su schermo (4:3)</PresentationFormat>
  <Paragraphs>189</Paragraphs>
  <Slides>24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Arial</vt:lpstr>
      <vt:lpstr>Century Gothic</vt:lpstr>
      <vt:lpstr>Courier New</vt:lpstr>
      <vt:lpstr>Garamond</vt:lpstr>
      <vt:lpstr>Monotype Sorts</vt:lpstr>
      <vt:lpstr>Symbol</vt:lpstr>
      <vt:lpstr>Times New Roman</vt:lpstr>
      <vt:lpstr>Wingdings</vt:lpstr>
      <vt:lpstr>Internazionale</vt:lpstr>
      <vt:lpstr>Bitmap Image</vt:lpstr>
      <vt:lpstr>Università di degli Studi di Salerno Dipartimento di Informatica   Programmazione ad Oggetti a.a. 2022-2023   </vt:lpstr>
      <vt:lpstr>Gestione eventi</vt:lpstr>
      <vt:lpstr>Eventi: sorgenti e ricevitori</vt:lpstr>
      <vt:lpstr>Package java.awt.event</vt:lpstr>
      <vt:lpstr>Tipi di Eventi</vt:lpstr>
      <vt:lpstr>Tipi di Eventi</vt:lpstr>
      <vt:lpstr>Interfacce Listener</vt:lpstr>
      <vt:lpstr>ActionListener e JButton</vt:lpstr>
      <vt:lpstr>ActionListener e JButton</vt:lpstr>
      <vt:lpstr>ActionListener e JButton</vt:lpstr>
      <vt:lpstr>Esempio – Button2.java</vt:lpstr>
      <vt:lpstr>Esempio – Button2.java</vt:lpstr>
      <vt:lpstr>*Esempio</vt:lpstr>
      <vt:lpstr>Eventi del Mouse</vt:lpstr>
      <vt:lpstr>Eventi del Mouse</vt:lpstr>
      <vt:lpstr>Implementazione MyMouseListener</vt:lpstr>
      <vt:lpstr>Esempio - RectangleComponentViewer2.java</vt:lpstr>
      <vt:lpstr>Utilizzare Listener Adapters</vt:lpstr>
      <vt:lpstr>Generalizziamo</vt:lpstr>
      <vt:lpstr>Listeners e interfacce</vt:lpstr>
      <vt:lpstr>Tipi di eventi</vt:lpstr>
      <vt:lpstr>Tipi di eventi</vt:lpstr>
      <vt:lpstr>Tipi di eventi</vt:lpstr>
      <vt:lpstr>Tipi di eventi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e le Reti di Calcolatori</dc:title>
  <dc:creator>Dante Malagrino'</dc:creator>
  <cp:lastModifiedBy>Max</cp:lastModifiedBy>
  <cp:revision>270</cp:revision>
  <cp:lastPrinted>1998-02-17T16:25:20Z</cp:lastPrinted>
  <dcterms:created xsi:type="dcterms:W3CDTF">1995-06-10T17:31:50Z</dcterms:created>
  <dcterms:modified xsi:type="dcterms:W3CDTF">2022-11-25T08:14:16Z</dcterms:modified>
</cp:coreProperties>
</file>