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65" r:id="rId5"/>
    <p:sldId id="266" r:id="rId6"/>
    <p:sldId id="258" r:id="rId7"/>
    <p:sldId id="264" r:id="rId8"/>
    <p:sldId id="276" r:id="rId9"/>
    <p:sldId id="271" r:id="rId10"/>
    <p:sldId id="272" r:id="rId11"/>
    <p:sldId id="273" r:id="rId12"/>
    <p:sldId id="274" r:id="rId13"/>
    <p:sldId id="275" r:id="rId14"/>
    <p:sldId id="277" r:id="rId15"/>
    <p:sldId id="261" r:id="rId16"/>
    <p:sldId id="278" r:id="rId17"/>
    <p:sldId id="279"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A5F56-EDF1-7E19-1571-0B0B00E906A3}" v="3081" dt="2023-11-15T17:01:38.660"/>
    <p1510:client id="{2F4441E3-8DF6-4A45-BBBA-8089E70A3077}" v="1624" vWet="1626" dt="2023-11-15T15:11:09.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11/17/2023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a:p>
        </p:txBody>
      </p:sp>
      <p:pic>
        <p:nvPicPr>
          <p:cNvPr id="10" name="Picture 9" descr="A yellow and red circle with a person in red robe and a red striped coat of arms and a red crown with a black background with white text&#10;&#10;Description automatically generated">
            <a:extLst>
              <a:ext uri="{FF2B5EF4-FFF2-40B4-BE49-F238E27FC236}">
                <a16:creationId xmlns:a16="http://schemas.microsoft.com/office/drawing/2014/main" id="{E7B5C38F-94EB-2C0C-FA9F-B3B16C7F5FE3}"/>
              </a:ext>
            </a:extLst>
          </p:cNvPr>
          <p:cNvPicPr>
            <a:picLocks noChangeAspect="1"/>
          </p:cNvPicPr>
          <p:nvPr/>
        </p:nvPicPr>
        <p:blipFill>
          <a:blip r:embed="rId2"/>
          <a:stretch>
            <a:fillRect/>
          </a:stretch>
        </p:blipFill>
        <p:spPr>
          <a:xfrm>
            <a:off x="201575" y="371389"/>
            <a:ext cx="3606306" cy="1989256"/>
          </a:xfrm>
          <a:prstGeom prst="rect">
            <a:avLst/>
          </a:prstGeom>
        </p:spPr>
      </p:pic>
      <p:sp>
        <p:nvSpPr>
          <p:cNvPr id="11" name="Subtitle 2">
            <a:extLst>
              <a:ext uri="{FF2B5EF4-FFF2-40B4-BE49-F238E27FC236}">
                <a16:creationId xmlns:a16="http://schemas.microsoft.com/office/drawing/2014/main" id="{B7B4482C-B263-8F07-CDEA-FEBC190EB783}"/>
              </a:ext>
            </a:extLst>
          </p:cNvPr>
          <p:cNvSpPr txBox="1">
            <a:spLocks/>
          </p:cNvSpPr>
          <p:nvPr/>
        </p:nvSpPr>
        <p:spPr>
          <a:xfrm>
            <a:off x="299097" y="2626891"/>
            <a:ext cx="1968256" cy="80210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a:t>Prof. G. Polese</a:t>
            </a:r>
            <a:br>
              <a:rPr lang="en-US" i="1"/>
            </a:br>
            <a:r>
              <a:rPr lang="en-US" i="1"/>
              <a:t>Prof.ssa L. Caruccio </a:t>
            </a:r>
            <a:br>
              <a:rPr lang="en-US" i="1"/>
            </a:br>
            <a:r>
              <a:rPr lang="en-US" i="1"/>
              <a:t>Dott. B. Breve</a:t>
            </a:r>
          </a:p>
        </p:txBody>
      </p:sp>
      <p:sp>
        <p:nvSpPr>
          <p:cNvPr id="12" name="Title 1">
            <a:extLst>
              <a:ext uri="{FF2B5EF4-FFF2-40B4-BE49-F238E27FC236}">
                <a16:creationId xmlns:a16="http://schemas.microsoft.com/office/drawing/2014/main" id="{31137350-2670-761E-D165-7AE680DF24DF}"/>
              </a:ext>
            </a:extLst>
          </p:cNvPr>
          <p:cNvSpPr txBox="1">
            <a:spLocks/>
          </p:cNvSpPr>
          <p:nvPr/>
        </p:nvSpPr>
        <p:spPr>
          <a:xfrm>
            <a:off x="5290975" y="4542443"/>
            <a:ext cx="6722362" cy="11144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3200"/>
              <a:t>Progetto corsisti [2023/2024]</a:t>
            </a:r>
            <a:br>
              <a:rPr lang="en-US" sz="3200"/>
            </a:br>
            <a:r>
              <a:rPr lang="en-US" sz="3200"/>
              <a:t>Basi di Dati</a:t>
            </a:r>
          </a:p>
        </p:txBody>
      </p:sp>
      <p:sp>
        <p:nvSpPr>
          <p:cNvPr id="13" name="Subtitle 2">
            <a:extLst>
              <a:ext uri="{FF2B5EF4-FFF2-40B4-BE49-F238E27FC236}">
                <a16:creationId xmlns:a16="http://schemas.microsoft.com/office/drawing/2014/main" id="{451AA26A-706F-2697-650C-462D207F93F6}"/>
              </a:ext>
            </a:extLst>
          </p:cNvPr>
          <p:cNvSpPr txBox="1">
            <a:spLocks/>
          </p:cNvSpPr>
          <p:nvPr/>
        </p:nvSpPr>
        <p:spPr>
          <a:xfrm>
            <a:off x="7024060" y="5788210"/>
            <a:ext cx="4941770" cy="6955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t>G</a:t>
            </a:r>
            <a:r>
              <a:rPr lang="en-US" i="1"/>
              <a:t>iuseppe Pastena [05121/18169]</a:t>
            </a:r>
          </a:p>
          <a:p>
            <a:pPr algn="r"/>
            <a:r>
              <a:rPr lang="en-US" i="1"/>
              <a:t>Pasquale Muraca [05121/16807]</a:t>
            </a:r>
            <a:endParaRPr lang="en-US"/>
          </a:p>
        </p:txBody>
      </p:sp>
      <p:sp>
        <p:nvSpPr>
          <p:cNvPr id="16" name="Title 1">
            <a:extLst>
              <a:ext uri="{FF2B5EF4-FFF2-40B4-BE49-F238E27FC236}">
                <a16:creationId xmlns:a16="http://schemas.microsoft.com/office/drawing/2014/main" id="{1B7DA3C6-5367-7FF5-B7FD-C78B0EEAE23D}"/>
              </a:ext>
            </a:extLst>
          </p:cNvPr>
          <p:cNvSpPr txBox="1">
            <a:spLocks/>
          </p:cNvSpPr>
          <p:nvPr/>
        </p:nvSpPr>
        <p:spPr>
          <a:xfrm>
            <a:off x="4159897" y="688284"/>
            <a:ext cx="7853440" cy="10522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a:t>Campionato</a:t>
            </a:r>
            <a:r>
              <a:rPr lang="en-US"/>
              <a:t> Mondiale di automobili</a:t>
            </a:r>
            <a:endParaRPr lang="it-IT"/>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36933" y="2690336"/>
            <a:ext cx="11016867" cy="1477328"/>
          </a:xfrm>
          <a:prstGeom prst="rect">
            <a:avLst/>
          </a:prstGeom>
          <a:noFill/>
        </p:spPr>
        <p:txBody>
          <a:bodyPr wrap="square">
            <a:spAutoFit/>
          </a:bodyPr>
          <a:lstStyle/>
          <a:p>
            <a:r>
              <a:rPr lang="it-IT"/>
              <a:t>Ogni scuderia è responsabile di una o più vetture. </a:t>
            </a:r>
          </a:p>
          <a:p>
            <a:r>
              <a:rPr lang="it-IT"/>
              <a:t>Di esse è importante tenere traccia del nome e del paese nel quale è presente la sede principale. </a:t>
            </a:r>
          </a:p>
          <a:p>
            <a:pPr marL="285750" indent="-285750">
              <a:buFont typeface="Arial" panose="020B0604020202020204" pitchFamily="34" charset="0"/>
              <a:buChar char="•"/>
            </a:pPr>
            <a:r>
              <a:rPr lang="it-IT"/>
              <a:t>Una scuderia potrebbe ricevere o meno dei finanziamenti da parte di «Gentleman Driver», in tal caso è necessario tenere traccia sia del numero di finanziamenti ottenuti sia la quantità di denaro, a.k.a. quota, ricevuta da ciascun finanziatore.</a:t>
            </a:r>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336933" y="1"/>
            <a:ext cx="9108624" cy="13053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DESCRIZIONE DETTAGLIATA (4)</a:t>
            </a:r>
          </a:p>
        </p:txBody>
      </p:sp>
    </p:spTree>
    <p:extLst>
      <p:ext uri="{BB962C8B-B14F-4D97-AF65-F5344CB8AC3E}">
        <p14:creationId xmlns:p14="http://schemas.microsoft.com/office/powerpoint/2010/main" val="348656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1895326" y="2661773"/>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a:t>
            </a:r>
          </a:p>
        </p:txBody>
      </p:sp>
    </p:spTree>
    <p:extLst>
      <p:ext uri="{BB962C8B-B14F-4D97-AF65-F5344CB8AC3E}">
        <p14:creationId xmlns:p14="http://schemas.microsoft.com/office/powerpoint/2010/main" val="276759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graphicFrame>
        <p:nvGraphicFramePr>
          <p:cNvPr id="5" name="Tabella 4">
            <a:extLst>
              <a:ext uri="{FF2B5EF4-FFF2-40B4-BE49-F238E27FC236}">
                <a16:creationId xmlns:a16="http://schemas.microsoft.com/office/drawing/2014/main" id="{CE7EEC2C-FB27-4652-1E23-A5AD88F9568C}"/>
              </a:ext>
            </a:extLst>
          </p:cNvPr>
          <p:cNvGraphicFramePr>
            <a:graphicFrameLocks noGrp="1"/>
          </p:cNvGraphicFramePr>
          <p:nvPr>
            <p:extLst>
              <p:ext uri="{D42A27DB-BD31-4B8C-83A1-F6EECF244321}">
                <p14:modId xmlns:p14="http://schemas.microsoft.com/office/powerpoint/2010/main" val="1871369754"/>
              </p:ext>
            </p:extLst>
          </p:nvPr>
        </p:nvGraphicFramePr>
        <p:xfrm>
          <a:off x="1026059" y="1554178"/>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a:solidFill>
                            <a:schemeClr val="bg1"/>
                          </a:solidFill>
                          <a:effectLst/>
                        </a:rPr>
                        <a:t>Sostantivi</a:t>
                      </a:r>
                    </a:p>
                  </a:txBody>
                  <a:tcPr/>
                </a:tc>
                <a:extLst>
                  <a:ext uri="{0D108BD9-81ED-4DB2-BD59-A6C34878D82A}">
                    <a16:rowId xmlns:a16="http://schemas.microsoft.com/office/drawing/2014/main" val="3052929798"/>
                  </a:ext>
                </a:extLst>
              </a:tr>
              <a:tr h="475306">
                <a:tc>
                  <a:txBody>
                    <a:bodyPr/>
                    <a:lstStyle/>
                    <a:p>
                      <a:pPr algn="l" rtl="0" fontAlgn="base"/>
                      <a:r>
                        <a:rPr lang="en-US" sz="1800">
                          <a:solidFill>
                            <a:srgbClr val="000000"/>
                          </a:solidFill>
                          <a:effectLst/>
                        </a:rPr>
                        <a:t>Circuito</a:t>
                      </a:r>
                      <a:endParaRPr lang="en-US">
                        <a:solidFill>
                          <a:srgbClr val="000000"/>
                        </a:solidFill>
                        <a:effectLst/>
                      </a:endParaRPr>
                    </a:p>
                  </a:txBody>
                  <a:tcPr/>
                </a:tc>
                <a:extLst>
                  <a:ext uri="{0D108BD9-81ED-4DB2-BD59-A6C34878D82A}">
                    <a16:rowId xmlns:a16="http://schemas.microsoft.com/office/drawing/2014/main" val="1620522779"/>
                  </a:ext>
                </a:extLst>
              </a:tr>
              <a:tr h="468182">
                <a:tc>
                  <a:txBody>
                    <a:bodyPr/>
                    <a:lstStyle/>
                    <a:p>
                      <a:pPr algn="l" rtl="0" fontAlgn="base"/>
                      <a:r>
                        <a:rPr lang="en-US" sz="1800">
                          <a:solidFill>
                            <a:srgbClr val="000000"/>
                          </a:solidFill>
                          <a:effectLst/>
                        </a:rPr>
                        <a:t>Gara</a:t>
                      </a:r>
                      <a:endParaRPr lang="en-US">
                        <a:solidFill>
                          <a:srgbClr val="000000"/>
                        </a:solidFill>
                        <a:effectLst/>
                      </a:endParaRPr>
                    </a:p>
                  </a:txBody>
                  <a:tcPr/>
                </a:tc>
                <a:extLst>
                  <a:ext uri="{0D108BD9-81ED-4DB2-BD59-A6C34878D82A}">
                    <a16:rowId xmlns:a16="http://schemas.microsoft.com/office/drawing/2014/main" val="126196882"/>
                  </a:ext>
                </a:extLst>
              </a:tr>
              <a:tr h="468182">
                <a:tc>
                  <a:txBody>
                    <a:bodyPr/>
                    <a:lstStyle/>
                    <a:p>
                      <a:pPr algn="l" rtl="0" fontAlgn="base"/>
                      <a:r>
                        <a:rPr lang="en-US" sz="1800">
                          <a:solidFill>
                            <a:srgbClr val="000000"/>
                          </a:solidFill>
                          <a:effectLst/>
                        </a:rPr>
                        <a:t>Scuderia</a:t>
                      </a:r>
                      <a:endParaRPr lang="en-US">
                        <a:solidFill>
                          <a:srgbClr val="000000"/>
                        </a:solidFill>
                        <a:effectLst/>
                      </a:endParaRPr>
                    </a:p>
                  </a:txBody>
                  <a:tcPr/>
                </a:tc>
                <a:extLst>
                  <a:ext uri="{0D108BD9-81ED-4DB2-BD59-A6C34878D82A}">
                    <a16:rowId xmlns:a16="http://schemas.microsoft.com/office/drawing/2014/main" val="3065859450"/>
                  </a:ext>
                </a:extLst>
              </a:tr>
              <a:tr h="468182">
                <a:tc>
                  <a:txBody>
                    <a:bodyPr/>
                    <a:lstStyle/>
                    <a:p>
                      <a:pPr algn="l" rtl="0" fontAlgn="base"/>
                      <a:r>
                        <a:rPr lang="en-US" sz="1800">
                          <a:solidFill>
                            <a:srgbClr val="000000"/>
                          </a:solidFill>
                          <a:effectLst/>
                        </a:rPr>
                        <a:t>Pilota [PRO – AM]</a:t>
                      </a:r>
                      <a:endParaRPr lang="en-US">
                        <a:solidFill>
                          <a:srgbClr val="000000"/>
                        </a:solidFill>
                        <a:effectLst/>
                      </a:endParaRPr>
                    </a:p>
                  </a:txBody>
                  <a:tcPr/>
                </a:tc>
                <a:extLst>
                  <a:ext uri="{0D108BD9-81ED-4DB2-BD59-A6C34878D82A}">
                    <a16:rowId xmlns:a16="http://schemas.microsoft.com/office/drawing/2014/main" val="3783444806"/>
                  </a:ext>
                </a:extLst>
              </a:tr>
              <a:tr h="468182">
                <a:tc>
                  <a:txBody>
                    <a:bodyPr/>
                    <a:lstStyle/>
                    <a:p>
                      <a:pPr algn="l" rtl="0" fontAlgn="base"/>
                      <a:r>
                        <a:rPr lang="en-US" sz="1800">
                          <a:solidFill>
                            <a:srgbClr val="000000"/>
                          </a:solidFill>
                          <a:effectLst/>
                        </a:rPr>
                        <a:t>Vettura</a:t>
                      </a:r>
                      <a:endParaRPr lang="en-US">
                        <a:solidFill>
                          <a:srgbClr val="000000"/>
                        </a:solidFill>
                        <a:effectLst/>
                      </a:endParaRPr>
                    </a:p>
                  </a:txBody>
                  <a:tcPr/>
                </a:tc>
                <a:extLst>
                  <a:ext uri="{0D108BD9-81ED-4DB2-BD59-A6C34878D82A}">
                    <a16:rowId xmlns:a16="http://schemas.microsoft.com/office/drawing/2014/main" val="680529179"/>
                  </a:ext>
                </a:extLst>
              </a:tr>
              <a:tr h="468182">
                <a:tc>
                  <a:txBody>
                    <a:bodyPr/>
                    <a:lstStyle/>
                    <a:p>
                      <a:pPr algn="l" rtl="0" fontAlgn="base"/>
                      <a:r>
                        <a:rPr lang="en-US" sz="1800">
                          <a:solidFill>
                            <a:srgbClr val="000000"/>
                          </a:solidFill>
                          <a:effectLst/>
                        </a:rPr>
                        <a:t>Componente [Telaio - Cambio – Motore]</a:t>
                      </a:r>
                      <a:endParaRPr lang="en-US">
                        <a:solidFill>
                          <a:srgbClr val="000000"/>
                        </a:solidFill>
                        <a:effectLst/>
                      </a:endParaRPr>
                    </a:p>
                  </a:txBody>
                  <a:tcPr/>
                </a:tc>
                <a:extLst>
                  <a:ext uri="{0D108BD9-81ED-4DB2-BD59-A6C34878D82A}">
                    <a16:rowId xmlns:a16="http://schemas.microsoft.com/office/drawing/2014/main" val="2583166386"/>
                  </a:ext>
                </a:extLst>
              </a:tr>
              <a:tr h="468182">
                <a:tc>
                  <a:txBody>
                    <a:bodyPr/>
                    <a:lstStyle/>
                    <a:p>
                      <a:pPr algn="l" rtl="0" fontAlgn="base"/>
                      <a:r>
                        <a:rPr lang="en-US" sz="1800">
                          <a:solidFill>
                            <a:srgbClr val="000000"/>
                          </a:solidFill>
                          <a:effectLst/>
                        </a:rPr>
                        <a:t>Costruttore</a:t>
                      </a:r>
                      <a:endParaRPr lang="en-US">
                        <a:solidFill>
                          <a:srgbClr val="000000"/>
                        </a:solidFill>
                        <a:effectLst/>
                      </a:endParaRPr>
                    </a:p>
                  </a:txBody>
                  <a:tcPr/>
                </a:tc>
                <a:extLst>
                  <a:ext uri="{0D108BD9-81ED-4DB2-BD59-A6C34878D82A}">
                    <a16:rowId xmlns:a16="http://schemas.microsoft.com/office/drawing/2014/main" val="2944518087"/>
                  </a:ext>
                </a:extLst>
              </a:tr>
              <a:tr h="468182">
                <a:tc>
                  <a:txBody>
                    <a:bodyPr/>
                    <a:lstStyle/>
                    <a:p>
                      <a:pPr algn="l" rtl="0" fontAlgn="base"/>
                      <a:r>
                        <a:rPr lang="en-US" sz="1800">
                          <a:solidFill>
                            <a:srgbClr val="000000"/>
                          </a:solidFill>
                          <a:effectLst/>
                        </a:rPr>
                        <a:t>Equipaggio</a:t>
                      </a:r>
                      <a:endParaRPr lang="en-US">
                        <a:solidFill>
                          <a:srgbClr val="000000"/>
                        </a:solidFill>
                        <a:effectLst/>
                      </a:endParaRPr>
                    </a:p>
                  </a:txBody>
                  <a:tcPr/>
                </a:tc>
                <a:extLst>
                  <a:ext uri="{0D108BD9-81ED-4DB2-BD59-A6C34878D82A}">
                    <a16:rowId xmlns:a16="http://schemas.microsoft.com/office/drawing/2014/main" val="1706506590"/>
                  </a:ext>
                </a:extLst>
              </a:tr>
            </a:tbl>
          </a:graphicData>
        </a:graphic>
      </p:graphicFrame>
      <p:graphicFrame>
        <p:nvGraphicFramePr>
          <p:cNvPr id="6" name="Tabella 5">
            <a:extLst>
              <a:ext uri="{FF2B5EF4-FFF2-40B4-BE49-F238E27FC236}">
                <a16:creationId xmlns:a16="http://schemas.microsoft.com/office/drawing/2014/main" id="{C98B9CEB-735E-1079-CEDF-98382B485D42}"/>
              </a:ext>
            </a:extLst>
          </p:cNvPr>
          <p:cNvGraphicFramePr>
            <a:graphicFrameLocks noGrp="1"/>
          </p:cNvGraphicFramePr>
          <p:nvPr>
            <p:extLst>
              <p:ext uri="{D42A27DB-BD31-4B8C-83A1-F6EECF244321}">
                <p14:modId xmlns:p14="http://schemas.microsoft.com/office/powerpoint/2010/main" val="2240209050"/>
              </p:ext>
            </p:extLst>
          </p:nvPr>
        </p:nvGraphicFramePr>
        <p:xfrm>
          <a:off x="6729742" y="1554177"/>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a:solidFill>
                            <a:schemeClr val="bg1"/>
                          </a:solidFill>
                          <a:effectLst/>
                        </a:rPr>
                        <a:t>Verbi</a:t>
                      </a:r>
                      <a:endParaRPr lang="en-US" sz="1800" err="1">
                        <a:solidFill>
                          <a:schemeClr val="bg1"/>
                        </a:solidFill>
                        <a:effectLst/>
                      </a:endParaRPr>
                    </a:p>
                  </a:txBody>
                  <a:tcPr/>
                </a:tc>
                <a:extLst>
                  <a:ext uri="{0D108BD9-81ED-4DB2-BD59-A6C34878D82A}">
                    <a16:rowId xmlns:a16="http://schemas.microsoft.com/office/drawing/2014/main" val="3052929798"/>
                  </a:ext>
                </a:extLst>
              </a:tr>
              <a:tr h="475306">
                <a:tc>
                  <a:txBody>
                    <a:bodyPr/>
                    <a:lstStyle/>
                    <a:p>
                      <a:pPr algn="l" rtl="0" fontAlgn="base"/>
                      <a:r>
                        <a:rPr lang="en-US" sz="1800">
                          <a:solidFill>
                            <a:srgbClr val="000000"/>
                          </a:solidFill>
                          <a:effectLst/>
                        </a:rPr>
                        <a:t>Si svolge [Gara / Circuito]</a:t>
                      </a:r>
                    </a:p>
                  </a:txBody>
                  <a:tcPr/>
                </a:tc>
                <a:extLst>
                  <a:ext uri="{0D108BD9-81ED-4DB2-BD59-A6C34878D82A}">
                    <a16:rowId xmlns:a16="http://schemas.microsoft.com/office/drawing/2014/main" val="1620522779"/>
                  </a:ext>
                </a:extLst>
              </a:tr>
              <a:tr h="468182">
                <a:tc>
                  <a:txBody>
                    <a:bodyPr/>
                    <a:lstStyle/>
                    <a:p>
                      <a:pPr algn="l" rtl="0" fontAlgn="base"/>
                      <a:r>
                        <a:rPr lang="en-US" sz="1800">
                          <a:solidFill>
                            <a:srgbClr val="000000"/>
                          </a:solidFill>
                          <a:effectLst/>
                        </a:rPr>
                        <a:t>Partecipa [Vettura / Gara]</a:t>
                      </a:r>
                    </a:p>
                  </a:txBody>
                  <a:tcPr/>
                </a:tc>
                <a:extLst>
                  <a:ext uri="{0D108BD9-81ED-4DB2-BD59-A6C34878D82A}">
                    <a16:rowId xmlns:a16="http://schemas.microsoft.com/office/drawing/2014/main" val="126196882"/>
                  </a:ext>
                </a:extLst>
              </a:tr>
              <a:tr h="468182">
                <a:tc>
                  <a:txBody>
                    <a:bodyPr/>
                    <a:lstStyle/>
                    <a:p>
                      <a:pPr algn="l" rtl="0" fontAlgn="base"/>
                      <a:r>
                        <a:rPr lang="en-US" sz="1800">
                          <a:solidFill>
                            <a:srgbClr val="000000"/>
                          </a:solidFill>
                          <a:effectLst/>
                        </a:rPr>
                        <a:t>Gestisce [Scuderia / Vettura]</a:t>
                      </a:r>
                    </a:p>
                  </a:txBody>
                  <a:tcPr/>
                </a:tc>
                <a:extLst>
                  <a:ext uri="{0D108BD9-81ED-4DB2-BD59-A6C34878D82A}">
                    <a16:rowId xmlns:a16="http://schemas.microsoft.com/office/drawing/2014/main" val="3065859450"/>
                  </a:ext>
                </a:extLst>
              </a:tr>
              <a:tr h="468182">
                <a:tc>
                  <a:txBody>
                    <a:bodyPr/>
                    <a:lstStyle/>
                    <a:p>
                      <a:pPr algn="l" rtl="0" fontAlgn="base"/>
                      <a:r>
                        <a:rPr lang="en-US" sz="1800" err="1">
                          <a:solidFill>
                            <a:srgbClr val="000000"/>
                          </a:solidFill>
                          <a:effectLst/>
                        </a:rPr>
                        <a:t>Composto</a:t>
                      </a:r>
                      <a:r>
                        <a:rPr lang="en-US" sz="1800">
                          <a:solidFill>
                            <a:srgbClr val="000000"/>
                          </a:solidFill>
                          <a:effectLst/>
                        </a:rPr>
                        <a:t> [</a:t>
                      </a:r>
                      <a:r>
                        <a:rPr lang="en-US" sz="1800" err="1">
                          <a:solidFill>
                            <a:srgbClr val="000000"/>
                          </a:solidFill>
                          <a:effectLst/>
                        </a:rPr>
                        <a:t>Equipaggio</a:t>
                      </a:r>
                      <a:r>
                        <a:rPr lang="en-US" sz="1800">
                          <a:solidFill>
                            <a:srgbClr val="000000"/>
                          </a:solidFill>
                          <a:effectLst/>
                        </a:rPr>
                        <a:t> / </a:t>
                      </a:r>
                      <a:r>
                        <a:rPr lang="en-US" sz="1800" err="1">
                          <a:solidFill>
                            <a:srgbClr val="000000"/>
                          </a:solidFill>
                          <a:effectLst/>
                        </a:rPr>
                        <a:t>Pilota</a:t>
                      </a:r>
                      <a:r>
                        <a:rPr lang="en-US" sz="1800">
                          <a:solidFill>
                            <a:srgbClr val="000000"/>
                          </a:solidFill>
                          <a:effectLst/>
                        </a:rPr>
                        <a:t>]</a:t>
                      </a:r>
                    </a:p>
                  </a:txBody>
                  <a:tcPr/>
                </a:tc>
                <a:extLst>
                  <a:ext uri="{0D108BD9-81ED-4DB2-BD59-A6C34878D82A}">
                    <a16:rowId xmlns:a16="http://schemas.microsoft.com/office/drawing/2014/main" val="3783444806"/>
                  </a:ext>
                </a:extLst>
              </a:tr>
              <a:tr h="468182">
                <a:tc>
                  <a:txBody>
                    <a:bodyPr/>
                    <a:lstStyle/>
                    <a:p>
                      <a:pPr algn="l" rtl="0" fontAlgn="base"/>
                      <a:r>
                        <a:rPr lang="en-US" sz="1800">
                          <a:solidFill>
                            <a:srgbClr val="000000"/>
                          </a:solidFill>
                          <a:effectLst/>
                        </a:rPr>
                        <a:t>Produce [</a:t>
                      </a:r>
                      <a:r>
                        <a:rPr lang="en-US" sz="1800" err="1">
                          <a:solidFill>
                            <a:srgbClr val="000000"/>
                          </a:solidFill>
                          <a:effectLst/>
                        </a:rPr>
                        <a:t>Costruttore</a:t>
                      </a:r>
                      <a:r>
                        <a:rPr lang="en-US" sz="1800">
                          <a:solidFill>
                            <a:srgbClr val="000000"/>
                          </a:solidFill>
                          <a:effectLst/>
                        </a:rPr>
                        <a:t> / </a:t>
                      </a:r>
                      <a:r>
                        <a:rPr lang="en-US" sz="1800" err="1">
                          <a:solidFill>
                            <a:srgbClr val="000000"/>
                          </a:solidFill>
                          <a:effectLst/>
                        </a:rPr>
                        <a:t>Componente</a:t>
                      </a:r>
                      <a:r>
                        <a:rPr lang="en-US" sz="1800">
                          <a:solidFill>
                            <a:srgbClr val="000000"/>
                          </a:solidFill>
                          <a:effectLst/>
                        </a:rPr>
                        <a:t>]</a:t>
                      </a:r>
                    </a:p>
                  </a:txBody>
                  <a:tcPr/>
                </a:tc>
                <a:extLst>
                  <a:ext uri="{0D108BD9-81ED-4DB2-BD59-A6C34878D82A}">
                    <a16:rowId xmlns:a16="http://schemas.microsoft.com/office/drawing/2014/main" val="680529179"/>
                  </a:ext>
                </a:extLst>
              </a:tr>
              <a:tr h="468182">
                <a:tc>
                  <a:txBody>
                    <a:bodyPr/>
                    <a:lstStyle/>
                    <a:p>
                      <a:pPr algn="l" rtl="0" fontAlgn="base"/>
                      <a:r>
                        <a:rPr lang="en-US" sz="1800">
                          <a:solidFill>
                            <a:srgbClr val="000000"/>
                          </a:solidFill>
                          <a:effectLst/>
                        </a:rPr>
                        <a:t>Costituisce [Componente / Vettura]</a:t>
                      </a:r>
                    </a:p>
                  </a:txBody>
                  <a:tcPr/>
                </a:tc>
                <a:extLst>
                  <a:ext uri="{0D108BD9-81ED-4DB2-BD59-A6C34878D82A}">
                    <a16:rowId xmlns:a16="http://schemas.microsoft.com/office/drawing/2014/main" val="2583166386"/>
                  </a:ext>
                </a:extLst>
              </a:tr>
              <a:tr h="468182">
                <a:tc>
                  <a:txBody>
                    <a:bodyPr/>
                    <a:lstStyle/>
                    <a:p>
                      <a:pPr algn="l" rtl="0" fontAlgn="base"/>
                      <a:r>
                        <a:rPr lang="en-US" sz="1800">
                          <a:solidFill>
                            <a:srgbClr val="000000"/>
                          </a:solidFill>
                          <a:effectLst/>
                        </a:rPr>
                        <a:t>G</a:t>
                      </a:r>
                      <a:r>
                        <a:rPr lang="en-US" sz="1800" u="none">
                          <a:solidFill>
                            <a:srgbClr val="000000"/>
                          </a:solidFill>
                          <a:effectLst/>
                        </a:rPr>
                        <a:t>uida [ </a:t>
                      </a:r>
                      <a:r>
                        <a:rPr lang="en-US" sz="1800" u="none" err="1">
                          <a:solidFill>
                            <a:srgbClr val="000000"/>
                          </a:solidFill>
                          <a:effectLst/>
                        </a:rPr>
                        <a:t>Equipaggio</a:t>
                      </a:r>
                      <a:r>
                        <a:rPr lang="en-US" sz="1800" u="none">
                          <a:solidFill>
                            <a:srgbClr val="000000"/>
                          </a:solidFill>
                          <a:effectLst/>
                        </a:rPr>
                        <a:t> / Vettura]</a:t>
                      </a:r>
                    </a:p>
                  </a:txBody>
                  <a:tcPr/>
                </a:tc>
                <a:extLst>
                  <a:ext uri="{0D108BD9-81ED-4DB2-BD59-A6C34878D82A}">
                    <a16:rowId xmlns:a16="http://schemas.microsoft.com/office/drawing/2014/main" val="2944518087"/>
                  </a:ext>
                </a:extLst>
              </a:tr>
              <a:tr h="468182">
                <a:tc>
                  <a:txBody>
                    <a:bodyPr/>
                    <a:lstStyle/>
                    <a:p>
                      <a:pPr algn="l" rtl="0" fontAlgn="base"/>
                      <a:r>
                        <a:rPr lang="en-US" sz="1800" err="1">
                          <a:solidFill>
                            <a:srgbClr val="000000"/>
                          </a:solidFill>
                          <a:effectLst/>
                        </a:rPr>
                        <a:t>Finanzia</a:t>
                      </a:r>
                      <a:r>
                        <a:rPr lang="en-US" sz="1800" baseline="0">
                          <a:solidFill>
                            <a:srgbClr val="000000"/>
                          </a:solidFill>
                          <a:effectLst/>
                        </a:rPr>
                        <a:t> [ Gentleman Driver / Scuderia ]</a:t>
                      </a:r>
                      <a:endParaRPr lang="en-US" sz="1800">
                        <a:solidFill>
                          <a:srgbClr val="000000"/>
                        </a:solidFill>
                        <a:effectLst/>
                      </a:endParaRPr>
                    </a:p>
                  </a:txBody>
                  <a:tcPr/>
                </a:tc>
                <a:extLst>
                  <a:ext uri="{0D108BD9-81ED-4DB2-BD59-A6C34878D82A}">
                    <a16:rowId xmlns:a16="http://schemas.microsoft.com/office/drawing/2014/main" val="1706506590"/>
                  </a:ext>
                </a:extLst>
              </a:tr>
            </a:tbl>
          </a:graphicData>
        </a:graphic>
      </p:graphicFrame>
      <p:sp>
        <p:nvSpPr>
          <p:cNvPr id="3" name="Title 1">
            <a:extLst>
              <a:ext uri="{FF2B5EF4-FFF2-40B4-BE49-F238E27FC236}">
                <a16:creationId xmlns:a16="http://schemas.microsoft.com/office/drawing/2014/main" id="{F55B3DBC-F547-A846-706C-210EEEF74970}"/>
              </a:ext>
            </a:extLst>
          </p:cNvPr>
          <p:cNvSpPr txBox="1">
            <a:spLocks/>
          </p:cNvSpPr>
          <p:nvPr/>
        </p:nvSpPr>
        <p:spPr>
          <a:xfrm>
            <a:off x="3156144" y="-1"/>
            <a:ext cx="9032365" cy="86239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Analisi della Specifica (1)</a:t>
            </a:r>
            <a:endParaRPr lang="it-IT"/>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13</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(2)</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2735449040"/>
              </p:ext>
            </p:extLst>
          </p:nvPr>
        </p:nvGraphicFramePr>
        <p:xfrm>
          <a:off x="2014396" y="1003425"/>
          <a:ext cx="8168639" cy="5826743"/>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a:t>Caratteristiche</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a:t>CIRCUITO</a:t>
                      </a:r>
                      <a:endParaRPr lang="it-IT" err="1"/>
                    </a:p>
                  </a:txBody>
                  <a:tcPr/>
                </a:tc>
                <a:tc>
                  <a:txBody>
                    <a:bodyPr/>
                    <a:lstStyle/>
                    <a:p>
                      <a:r>
                        <a:rPr lang="it-IT" u="sng"/>
                        <a:t>Nome</a:t>
                      </a:r>
                      <a:r>
                        <a:rPr lang="it-IT"/>
                        <a:t>, Paese, Lunghezza, #Curve</a:t>
                      </a:r>
                    </a:p>
                  </a:txBody>
                  <a:tcPr/>
                </a:tc>
                <a:extLst>
                  <a:ext uri="{0D108BD9-81ED-4DB2-BD59-A6C34878D82A}">
                    <a16:rowId xmlns:a16="http://schemas.microsoft.com/office/drawing/2014/main" val="888287499"/>
                  </a:ext>
                </a:extLst>
              </a:tr>
              <a:tr h="370840">
                <a:tc>
                  <a:txBody>
                    <a:bodyPr/>
                    <a:lstStyle/>
                    <a:p>
                      <a:r>
                        <a:rPr lang="it-IT"/>
                        <a:t>GARA</a:t>
                      </a:r>
                    </a:p>
                  </a:txBody>
                  <a:tcPr/>
                </a:tc>
                <a:tc>
                  <a:txBody>
                    <a:bodyPr/>
                    <a:lstStyle/>
                    <a:p>
                      <a:r>
                        <a:rPr lang="it-IT" u="sng"/>
                        <a:t>Nome</a:t>
                      </a:r>
                      <a:r>
                        <a:rPr lang="it-IT"/>
                        <a:t>, Data, </a:t>
                      </a:r>
                      <a:r>
                        <a:rPr lang="it-IT" err="1"/>
                        <a:t>DurataH</a:t>
                      </a:r>
                      <a:r>
                        <a:rPr lang="it-IT"/>
                        <a:t>, Tipo</a:t>
                      </a:r>
                    </a:p>
                  </a:txBody>
                  <a:tcPr/>
                </a:tc>
                <a:extLst>
                  <a:ext uri="{0D108BD9-81ED-4DB2-BD59-A6C34878D82A}">
                    <a16:rowId xmlns:a16="http://schemas.microsoft.com/office/drawing/2014/main" val="2029827962"/>
                  </a:ext>
                </a:extLst>
              </a:tr>
              <a:tr h="370840">
                <a:tc>
                  <a:txBody>
                    <a:bodyPr/>
                    <a:lstStyle/>
                    <a:p>
                      <a:pPr lvl="0">
                        <a:buNone/>
                      </a:pPr>
                      <a:r>
                        <a:rPr lang="it-IT"/>
                        <a:t>VETTURA</a:t>
                      </a:r>
                    </a:p>
                  </a:txBody>
                  <a:tcPr/>
                </a:tc>
                <a:tc>
                  <a:txBody>
                    <a:bodyPr/>
                    <a:lstStyle/>
                    <a:p>
                      <a:r>
                        <a:rPr lang="it-IT" u="sng" dirty="0"/>
                        <a:t>#Gara</a:t>
                      </a:r>
                      <a:r>
                        <a:rPr lang="it-IT" dirty="0"/>
                        <a:t>, Modello, Punti Totali</a:t>
                      </a:r>
                    </a:p>
                  </a:txBody>
                  <a:tcPr/>
                </a:tc>
                <a:extLst>
                  <a:ext uri="{0D108BD9-81ED-4DB2-BD59-A6C34878D82A}">
                    <a16:rowId xmlns:a16="http://schemas.microsoft.com/office/drawing/2014/main" val="4002634540"/>
                  </a:ext>
                </a:extLst>
              </a:tr>
              <a:tr h="370840">
                <a:tc>
                  <a:txBody>
                    <a:bodyPr/>
                    <a:lstStyle/>
                    <a:p>
                      <a:r>
                        <a:rPr lang="it-IT"/>
                        <a:t>SCUDERIA</a:t>
                      </a:r>
                    </a:p>
                  </a:txBody>
                  <a:tcPr/>
                </a:tc>
                <a:tc>
                  <a:txBody>
                    <a:bodyPr/>
                    <a:lstStyle/>
                    <a:p>
                      <a:r>
                        <a:rPr lang="it-IT" u="sng"/>
                        <a:t>Nome</a:t>
                      </a:r>
                      <a:r>
                        <a:rPr lang="it-IT"/>
                        <a:t>, Paese, #Finanziamenti_ricevuti</a:t>
                      </a:r>
                    </a:p>
                  </a:txBody>
                  <a:tcPr/>
                </a:tc>
                <a:extLst>
                  <a:ext uri="{0D108BD9-81ED-4DB2-BD59-A6C34878D82A}">
                    <a16:rowId xmlns:a16="http://schemas.microsoft.com/office/drawing/2014/main" val="3127539103"/>
                  </a:ext>
                </a:extLst>
              </a:tr>
              <a:tr h="370839">
                <a:tc>
                  <a:txBody>
                    <a:bodyPr/>
                    <a:lstStyle/>
                    <a:p>
                      <a:pPr lvl="0">
                        <a:buNone/>
                      </a:pPr>
                      <a:r>
                        <a:rPr lang="it-IT"/>
                        <a:t>EQUIPAGGIO</a:t>
                      </a:r>
                    </a:p>
                  </a:txBody>
                  <a:tcPr/>
                </a:tc>
                <a:tc>
                  <a:txBody>
                    <a:bodyPr/>
                    <a:lstStyle/>
                    <a:p>
                      <a:pPr lvl="0">
                        <a:buNone/>
                      </a:pPr>
                      <a:r>
                        <a:rPr lang="it-IT"/>
                        <a:t>ID, #Piloti</a:t>
                      </a:r>
                    </a:p>
                  </a:txBody>
                  <a:tcPr/>
                </a:tc>
                <a:extLst>
                  <a:ext uri="{0D108BD9-81ED-4DB2-BD59-A6C34878D82A}">
                    <a16:rowId xmlns:a16="http://schemas.microsoft.com/office/drawing/2014/main" val="1340941825"/>
                  </a:ext>
                </a:extLst>
              </a:tr>
              <a:tr h="370838">
                <a:tc>
                  <a:txBody>
                    <a:bodyPr/>
                    <a:lstStyle/>
                    <a:p>
                      <a:pPr lvl="0">
                        <a:buNone/>
                      </a:pPr>
                      <a:r>
                        <a:rPr lang="it-IT"/>
                        <a:t>PILOTA</a:t>
                      </a:r>
                    </a:p>
                  </a:txBody>
                  <a:tcPr/>
                </a:tc>
                <a:tc>
                  <a:txBody>
                    <a:bodyPr/>
                    <a:lstStyle/>
                    <a:p>
                      <a:pPr lvl="0">
                        <a:buNone/>
                      </a:pPr>
                      <a:r>
                        <a:rPr lang="it-IT" u="sng" dirty="0"/>
                        <a:t>Nome, Cognome</a:t>
                      </a:r>
                      <a:r>
                        <a:rPr lang="it-IT" dirty="0"/>
                        <a:t>, DDN, Nazionalità</a:t>
                      </a:r>
                    </a:p>
                  </a:txBody>
                  <a:tcPr/>
                </a:tc>
                <a:extLst>
                  <a:ext uri="{0D108BD9-81ED-4DB2-BD59-A6C34878D82A}">
                    <a16:rowId xmlns:a16="http://schemas.microsoft.com/office/drawing/2014/main" val="2547224113"/>
                  </a:ext>
                </a:extLst>
              </a:tr>
              <a:tr h="370838">
                <a:tc>
                  <a:txBody>
                    <a:bodyPr/>
                    <a:lstStyle/>
                    <a:p>
                      <a:pPr lvl="0">
                        <a:buNone/>
                      </a:pPr>
                      <a:r>
                        <a:rPr lang="it-IT"/>
                        <a:t>    pro</a:t>
                      </a:r>
                    </a:p>
                  </a:txBody>
                  <a:tcPr/>
                </a:tc>
                <a:tc>
                  <a:txBody>
                    <a:bodyPr/>
                    <a:lstStyle/>
                    <a:p>
                      <a:pPr lvl="0">
                        <a:buNone/>
                      </a:pPr>
                      <a:r>
                        <a:rPr lang="it-IT"/>
                        <a:t>#Licenze</a:t>
                      </a:r>
                    </a:p>
                  </a:txBody>
                  <a:tcPr/>
                </a:tc>
                <a:extLst>
                  <a:ext uri="{0D108BD9-81ED-4DB2-BD59-A6C34878D82A}">
                    <a16:rowId xmlns:a16="http://schemas.microsoft.com/office/drawing/2014/main" val="1094250540"/>
                  </a:ext>
                </a:extLst>
              </a:tr>
              <a:tr h="370838">
                <a:tc>
                  <a:txBody>
                    <a:bodyPr/>
                    <a:lstStyle/>
                    <a:p>
                      <a:pPr lvl="0">
                        <a:buNone/>
                      </a:pPr>
                      <a:r>
                        <a:rPr lang="it-IT"/>
                        <a:t>    </a:t>
                      </a:r>
                      <a:r>
                        <a:rPr lang="it-IT" err="1"/>
                        <a:t>am</a:t>
                      </a:r>
                    </a:p>
                  </a:txBody>
                  <a:tcPr/>
                </a:tc>
                <a:tc>
                  <a:txBody>
                    <a:bodyPr/>
                    <a:lstStyle/>
                    <a:p>
                      <a:pPr lvl="0">
                        <a:buNone/>
                      </a:pPr>
                      <a:r>
                        <a:rPr lang="it-IT"/>
                        <a:t>#Data_prima_licenza</a:t>
                      </a:r>
                    </a:p>
                  </a:txBody>
                  <a:tcPr/>
                </a:tc>
                <a:extLst>
                  <a:ext uri="{0D108BD9-81ED-4DB2-BD59-A6C34878D82A}">
                    <a16:rowId xmlns:a16="http://schemas.microsoft.com/office/drawing/2014/main" val="1831833730"/>
                  </a:ext>
                </a:extLst>
              </a:tr>
              <a:tr h="370838">
                <a:tc>
                  <a:txBody>
                    <a:bodyPr/>
                    <a:lstStyle/>
                    <a:p>
                      <a:pPr lvl="0">
                        <a:buNone/>
                      </a:pPr>
                      <a:r>
                        <a:rPr lang="it-IT"/>
                        <a:t>        gentlemen drive</a:t>
                      </a:r>
                    </a:p>
                  </a:txBody>
                  <a:tcPr/>
                </a:tc>
                <a:tc>
                  <a:txBody>
                    <a:bodyPr/>
                    <a:lstStyle/>
                    <a:p>
                      <a:pPr lvl="0">
                        <a:buNone/>
                      </a:pPr>
                      <a:r>
                        <a:rPr lang="it-IT" err="1"/>
                        <a:t>Tot_finanziamento</a:t>
                      </a:r>
                    </a:p>
                  </a:txBody>
                  <a:tcPr/>
                </a:tc>
                <a:extLst>
                  <a:ext uri="{0D108BD9-81ED-4DB2-BD59-A6C34878D82A}">
                    <a16:rowId xmlns:a16="http://schemas.microsoft.com/office/drawing/2014/main" val="4047931336"/>
                  </a:ext>
                </a:extLst>
              </a:tr>
              <a:tr h="370838">
                <a:tc>
                  <a:txBody>
                    <a:bodyPr/>
                    <a:lstStyle/>
                    <a:p>
                      <a:pPr lvl="0">
                        <a:buNone/>
                      </a:pPr>
                      <a:r>
                        <a:rPr lang="it-IT"/>
                        <a:t>COSTRUTTORE</a:t>
                      </a:r>
                    </a:p>
                  </a:txBody>
                  <a:tcPr/>
                </a:tc>
                <a:tc>
                  <a:txBody>
                    <a:bodyPr/>
                    <a:lstStyle/>
                    <a:p>
                      <a:pPr lvl="0">
                        <a:buNone/>
                      </a:pPr>
                      <a:r>
                        <a:rPr lang="it-IT" err="1"/>
                        <a:t>Ragione_sociale</a:t>
                      </a:r>
                      <a:r>
                        <a:rPr lang="it-IT"/>
                        <a:t>, Nome, </a:t>
                      </a:r>
                      <a:r>
                        <a:rPr lang="it-IT" err="1"/>
                        <a:t>Sede_fabrica</a:t>
                      </a:r>
                      <a:r>
                        <a:rPr lang="it-IT"/>
                        <a:t>, #Componenti_forniti</a:t>
                      </a:r>
                    </a:p>
                  </a:txBody>
                  <a:tcPr/>
                </a:tc>
                <a:extLst>
                  <a:ext uri="{0D108BD9-81ED-4DB2-BD59-A6C34878D82A}">
                    <a16:rowId xmlns:a16="http://schemas.microsoft.com/office/drawing/2014/main" val="1153066081"/>
                  </a:ext>
                </a:extLst>
              </a:tr>
              <a:tr h="370838">
                <a:tc>
                  <a:txBody>
                    <a:bodyPr/>
                    <a:lstStyle/>
                    <a:p>
                      <a:pPr lvl="0">
                        <a:buNone/>
                      </a:pPr>
                      <a:r>
                        <a:rPr lang="it-IT"/>
                        <a:t>COMPONENTE</a:t>
                      </a:r>
                    </a:p>
                  </a:txBody>
                  <a:tcPr/>
                </a:tc>
                <a:tc>
                  <a:txBody>
                    <a:bodyPr/>
                    <a:lstStyle/>
                    <a:p>
                      <a:pPr lvl="0">
                        <a:buNone/>
                      </a:pPr>
                      <a:r>
                        <a:rPr lang="it-IT" u="sng"/>
                        <a:t>Codice</a:t>
                      </a:r>
                      <a:r>
                        <a:rPr lang="it-IT"/>
                        <a:t>, Costo</a:t>
                      </a:r>
                    </a:p>
                  </a:txBody>
                  <a:tcPr/>
                </a:tc>
                <a:extLst>
                  <a:ext uri="{0D108BD9-81ED-4DB2-BD59-A6C34878D82A}">
                    <a16:rowId xmlns:a16="http://schemas.microsoft.com/office/drawing/2014/main" val="1871247067"/>
                  </a:ext>
                </a:extLst>
              </a:tr>
              <a:tr h="370838">
                <a:tc>
                  <a:txBody>
                    <a:bodyPr/>
                    <a:lstStyle/>
                    <a:p>
                      <a:pPr lvl="0">
                        <a:buNone/>
                      </a:pPr>
                      <a:r>
                        <a:rPr lang="it-IT"/>
                        <a:t>    telaio</a:t>
                      </a:r>
                    </a:p>
                  </a:txBody>
                  <a:tcPr/>
                </a:tc>
                <a:tc>
                  <a:txBody>
                    <a:bodyPr/>
                    <a:lstStyle/>
                    <a:p>
                      <a:pPr lvl="0">
                        <a:buNone/>
                      </a:pPr>
                      <a:r>
                        <a:rPr lang="it-IT"/>
                        <a:t>Materiale, Peso</a:t>
                      </a:r>
                    </a:p>
                  </a:txBody>
                  <a:tcPr/>
                </a:tc>
                <a:extLst>
                  <a:ext uri="{0D108BD9-81ED-4DB2-BD59-A6C34878D82A}">
                    <a16:rowId xmlns:a16="http://schemas.microsoft.com/office/drawing/2014/main" val="3085852966"/>
                  </a:ext>
                </a:extLst>
              </a:tr>
              <a:tr h="370838">
                <a:tc>
                  <a:txBody>
                    <a:bodyPr/>
                    <a:lstStyle/>
                    <a:p>
                      <a:pPr lvl="0">
                        <a:buNone/>
                      </a:pPr>
                      <a:r>
                        <a:rPr lang="it-IT"/>
                        <a:t>    cambio</a:t>
                      </a:r>
                    </a:p>
                  </a:txBody>
                  <a:tcPr/>
                </a:tc>
                <a:tc>
                  <a:txBody>
                    <a:bodyPr/>
                    <a:lstStyle/>
                    <a:p>
                      <a:pPr lvl="0">
                        <a:buNone/>
                      </a:pPr>
                      <a:r>
                        <a:rPr lang="it-IT"/>
                        <a:t>#Marce</a:t>
                      </a:r>
                    </a:p>
                  </a:txBody>
                  <a:tcPr/>
                </a:tc>
                <a:extLst>
                  <a:ext uri="{0D108BD9-81ED-4DB2-BD59-A6C34878D82A}">
                    <a16:rowId xmlns:a16="http://schemas.microsoft.com/office/drawing/2014/main" val="2560061630"/>
                  </a:ext>
                </a:extLst>
              </a:tr>
              <a:tr h="370838">
                <a:tc>
                  <a:txBody>
                    <a:bodyPr/>
                    <a:lstStyle/>
                    <a:p>
                      <a:pPr lvl="0">
                        <a:buNone/>
                      </a:pPr>
                      <a:r>
                        <a:rPr lang="it-IT"/>
                        <a:t>    motore</a:t>
                      </a:r>
                    </a:p>
                  </a:txBody>
                  <a:tcPr/>
                </a:tc>
                <a:tc>
                  <a:txBody>
                    <a:bodyPr/>
                    <a:lstStyle/>
                    <a:p>
                      <a:pPr lvl="0">
                        <a:buNone/>
                      </a:pPr>
                      <a:r>
                        <a:rPr lang="it-IT" dirty="0"/>
                        <a:t>Cilindratata, Tipo, #Cilindri</a:t>
                      </a:r>
                    </a:p>
                  </a:txBody>
                  <a:tcPr/>
                </a:tc>
                <a:extLst>
                  <a:ext uri="{0D108BD9-81ED-4DB2-BD59-A6C34878D82A}">
                    <a16:rowId xmlns:a16="http://schemas.microsoft.com/office/drawing/2014/main" val="2616934343"/>
                  </a:ext>
                </a:extLst>
              </a:tr>
            </a:tbl>
          </a:graphicData>
        </a:graphic>
      </p:graphicFrame>
    </p:spTree>
    <p:extLst>
      <p:ext uri="{BB962C8B-B14F-4D97-AF65-F5344CB8AC3E}">
        <p14:creationId xmlns:p14="http://schemas.microsoft.com/office/powerpoint/2010/main" val="416662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14</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(2)</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2593604455"/>
              </p:ext>
            </p:extLst>
          </p:nvPr>
        </p:nvGraphicFramePr>
        <p:xfrm>
          <a:off x="2011680" y="2504440"/>
          <a:ext cx="8168639" cy="1849120"/>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dirty="0"/>
                        <a:t>Associazioni</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dirty="0"/>
                        <a:t>COSTITUISCE</a:t>
                      </a:r>
                    </a:p>
                  </a:txBody>
                  <a:tcPr/>
                </a:tc>
                <a:tc>
                  <a:txBody>
                    <a:bodyPr/>
                    <a:lstStyle/>
                    <a:p>
                      <a:r>
                        <a:rPr lang="it-IT" dirty="0"/>
                        <a:t>Data di installazione</a:t>
                      </a:r>
                    </a:p>
                  </a:txBody>
                  <a:tcPr/>
                </a:tc>
                <a:extLst>
                  <a:ext uri="{0D108BD9-81ED-4DB2-BD59-A6C34878D82A}">
                    <a16:rowId xmlns:a16="http://schemas.microsoft.com/office/drawing/2014/main" val="888287499"/>
                  </a:ext>
                </a:extLst>
              </a:tr>
              <a:tr h="370840">
                <a:tc>
                  <a:txBody>
                    <a:bodyPr/>
                    <a:lstStyle/>
                    <a:p>
                      <a:r>
                        <a:rPr lang="it-IT" dirty="0"/>
                        <a:t>PARTECIPA</a:t>
                      </a:r>
                    </a:p>
                  </a:txBody>
                  <a:tcPr/>
                </a:tc>
                <a:tc>
                  <a:txBody>
                    <a:bodyPr/>
                    <a:lstStyle/>
                    <a:p>
                      <a:r>
                        <a:rPr lang="it-IT" dirty="0"/>
                        <a:t>Punti, Motivo D</a:t>
                      </a:r>
                      <a:r>
                        <a:rPr lang="it-IT" i="1" dirty="0"/>
                        <a:t>i Ritiro</a:t>
                      </a:r>
                      <a:endParaRPr lang="it-IT" dirty="0"/>
                    </a:p>
                  </a:txBody>
                  <a:tcPr/>
                </a:tc>
                <a:extLst>
                  <a:ext uri="{0D108BD9-81ED-4DB2-BD59-A6C34878D82A}">
                    <a16:rowId xmlns:a16="http://schemas.microsoft.com/office/drawing/2014/main" val="2029827962"/>
                  </a:ext>
                </a:extLst>
              </a:tr>
              <a:tr h="370840">
                <a:tc>
                  <a:txBody>
                    <a:bodyPr/>
                    <a:lstStyle/>
                    <a:p>
                      <a:pPr lvl="0">
                        <a:buNone/>
                      </a:pPr>
                      <a:r>
                        <a:rPr lang="it-IT" dirty="0"/>
                        <a:t>FINANZIA</a:t>
                      </a:r>
                    </a:p>
                  </a:txBody>
                  <a:tcPr/>
                </a:tc>
                <a:tc>
                  <a:txBody>
                    <a:bodyPr/>
                    <a:lstStyle/>
                    <a:p>
                      <a:r>
                        <a:rPr lang="it-IT" u="none" dirty="0"/>
                        <a:t>Soldi</a:t>
                      </a:r>
                      <a:r>
                        <a:rPr lang="it-IT" u="sng" dirty="0"/>
                        <a:t>, </a:t>
                      </a:r>
                      <a:r>
                        <a:rPr lang="it-IT" u="none" dirty="0"/>
                        <a:t>Data</a:t>
                      </a:r>
                      <a:r>
                        <a:rPr lang="it-IT" u="sng" dirty="0"/>
                        <a:t> </a:t>
                      </a:r>
                      <a:r>
                        <a:rPr lang="it-IT" u="none" dirty="0"/>
                        <a:t>Finanziamento</a:t>
                      </a:r>
                    </a:p>
                  </a:txBody>
                  <a:tcPr/>
                </a:tc>
                <a:extLst>
                  <a:ext uri="{0D108BD9-81ED-4DB2-BD59-A6C34878D82A}">
                    <a16:rowId xmlns:a16="http://schemas.microsoft.com/office/drawing/2014/main" val="4002634540"/>
                  </a:ext>
                </a:extLst>
              </a:tr>
              <a:tr h="370840">
                <a:tc>
                  <a:txBody>
                    <a:bodyPr/>
                    <a:lstStyle/>
                    <a:p>
                      <a:r>
                        <a:rPr lang="it-IT" dirty="0"/>
                        <a:t>GESTISCE</a:t>
                      </a:r>
                    </a:p>
                  </a:txBody>
                  <a:tcPr/>
                </a:tc>
                <a:tc>
                  <a:txBody>
                    <a:bodyPr/>
                    <a:lstStyle/>
                    <a:p>
                      <a:r>
                        <a:rPr lang="it-IT" dirty="0"/>
                        <a:t>Data Acquisto, Prezzo</a:t>
                      </a:r>
                    </a:p>
                  </a:txBody>
                  <a:tcPr/>
                </a:tc>
                <a:extLst>
                  <a:ext uri="{0D108BD9-81ED-4DB2-BD59-A6C34878D82A}">
                    <a16:rowId xmlns:a16="http://schemas.microsoft.com/office/drawing/2014/main" val="3127539103"/>
                  </a:ext>
                </a:extLst>
              </a:tr>
            </a:tbl>
          </a:graphicData>
        </a:graphic>
      </p:graphicFrame>
    </p:spTree>
    <p:extLst>
      <p:ext uri="{BB962C8B-B14F-4D97-AF65-F5344CB8AC3E}">
        <p14:creationId xmlns:p14="http://schemas.microsoft.com/office/powerpoint/2010/main" val="152260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Tree>
    <p:extLst>
      <p:ext uri="{BB962C8B-B14F-4D97-AF65-F5344CB8AC3E}">
        <p14:creationId xmlns:p14="http://schemas.microsoft.com/office/powerpoint/2010/main" val="166378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a:p>
        </p:txBody>
      </p:sp>
      <p:sp>
        <p:nvSpPr>
          <p:cNvPr id="10" name="Title 1">
            <a:extLst>
              <a:ext uri="{FF2B5EF4-FFF2-40B4-BE49-F238E27FC236}">
                <a16:creationId xmlns:a16="http://schemas.microsoft.com/office/drawing/2014/main" id="{F65AF97C-E950-13C5-02D2-131079D1FA3C}"/>
              </a:ext>
            </a:extLst>
          </p:cNvPr>
          <p:cNvSpPr txBox="1">
            <a:spLocks/>
          </p:cNvSpPr>
          <p:nvPr/>
        </p:nvSpPr>
        <p:spPr>
          <a:xfrm>
            <a:off x="487959" y="476854"/>
            <a:ext cx="2988851" cy="7409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a:solidFill>
                  <a:schemeClr val="accent2">
                    <a:lumMod val="75000"/>
                  </a:schemeClr>
                </a:solidFill>
              </a:rPr>
              <a:t>task 1</a:t>
            </a:r>
          </a:p>
        </p:txBody>
      </p:sp>
      <p:sp>
        <p:nvSpPr>
          <p:cNvPr id="4" name="CasellaDiTesto 3">
            <a:extLst>
              <a:ext uri="{FF2B5EF4-FFF2-40B4-BE49-F238E27FC236}">
                <a16:creationId xmlns:a16="http://schemas.microsoft.com/office/drawing/2014/main" id="{1CF54670-1F90-10B7-7EA2-9C2A7A01047B}"/>
              </a:ext>
            </a:extLst>
          </p:cNvPr>
          <p:cNvSpPr txBox="1"/>
          <p:nvPr/>
        </p:nvSpPr>
        <p:spPr>
          <a:xfrm>
            <a:off x="6671884" y="1226174"/>
            <a:ext cx="496636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i="1" err="1"/>
              <a:t>Descrizione</a:t>
            </a:r>
            <a:r>
              <a:rPr lang="en-US" sz="2800" i="1"/>
              <a:t> </a:t>
            </a:r>
            <a:r>
              <a:rPr lang="en-US" sz="2800" i="1" err="1"/>
              <a:t>Dettagliata</a:t>
            </a:r>
            <a:br>
              <a:rPr lang="en-US" sz="2800" i="1"/>
            </a:br>
            <a:endParaRPr lang="en-US" sz="2800" i="1"/>
          </a:p>
          <a:p>
            <a:pPr marL="457200" indent="-457200">
              <a:buFont typeface="Arial" panose="020B0604020202020204" pitchFamily="34" charset="0"/>
              <a:buChar char="•"/>
            </a:pPr>
            <a:r>
              <a:rPr lang="en-US" sz="2800" i="1" err="1"/>
              <a:t>Analisi</a:t>
            </a:r>
            <a:r>
              <a:rPr lang="en-US" sz="2800" i="1"/>
              <a:t> </a:t>
            </a:r>
            <a:r>
              <a:rPr lang="en-US" sz="2800" i="1" err="1"/>
              <a:t>della</a:t>
            </a:r>
            <a:r>
              <a:rPr lang="en-US" sz="2800" i="1"/>
              <a:t> </a:t>
            </a:r>
            <a:r>
              <a:rPr lang="en-US" sz="2800" i="1" err="1"/>
              <a:t>specifica</a:t>
            </a:r>
            <a:r>
              <a:rPr lang="en-US" sz="2800" i="1"/>
              <a:t> </a:t>
            </a:r>
            <a:br>
              <a:rPr lang="en-US" sz="2800" i="1"/>
            </a:br>
            <a:endParaRPr lang="en-US" sz="2800" i="1"/>
          </a:p>
          <a:p>
            <a:pPr marL="457200" indent="-457200">
              <a:buFont typeface="Arial" panose="020B0604020202020204" pitchFamily="34" charset="0"/>
              <a:buChar char="•"/>
            </a:pPr>
            <a:r>
              <a:rPr lang="en-US" sz="2800" i="1" err="1"/>
              <a:t>Glossario</a:t>
            </a:r>
            <a:r>
              <a:rPr lang="en-US" sz="2800" i="1"/>
              <a:t> </a:t>
            </a:r>
            <a:r>
              <a:rPr lang="en-US" sz="2800" i="1" err="1"/>
              <a:t>dei</a:t>
            </a:r>
            <a:r>
              <a:rPr lang="en-US" sz="2800" i="1"/>
              <a:t> termini  </a:t>
            </a:r>
            <a:br>
              <a:rPr lang="en-US" sz="2800" i="1"/>
            </a:br>
            <a:endParaRPr lang="en-US" sz="2800" i="1"/>
          </a:p>
          <a:p>
            <a:pPr marL="457200" indent="-457200">
              <a:buFont typeface="Arial" panose="020B0604020202020204" pitchFamily="34" charset="0"/>
              <a:buChar char="•"/>
            </a:pPr>
            <a:r>
              <a:rPr lang="en-US" sz="2800" i="1"/>
              <a:t>Schema </a:t>
            </a:r>
            <a:r>
              <a:rPr lang="en-US" sz="2800" i="1" err="1"/>
              <a:t>Entità</a:t>
            </a:r>
            <a:r>
              <a:rPr lang="en-US" sz="2800" i="1"/>
              <a:t>/</a:t>
            </a:r>
            <a:r>
              <a:rPr lang="en-US" sz="2800" i="1" err="1"/>
              <a:t>Relazioni</a:t>
            </a:r>
            <a:br>
              <a:rPr lang="en-US" sz="2800" i="1"/>
            </a:br>
            <a:endParaRPr lang="en-US" sz="2800" i="1"/>
          </a:p>
          <a:p>
            <a:pPr marL="457200" indent="-457200">
              <a:buFont typeface="Arial" panose="020B0604020202020204" pitchFamily="34" charset="0"/>
              <a:buChar char="•"/>
            </a:pPr>
            <a:r>
              <a:rPr lang="en-US" sz="2800" i="1" err="1"/>
              <a:t>Commenti</a:t>
            </a:r>
            <a:r>
              <a:rPr lang="en-US" sz="2800" i="1"/>
              <a:t> </a:t>
            </a:r>
            <a:r>
              <a:rPr lang="en-US" sz="2800" i="1" err="1"/>
              <a:t>sulle</a:t>
            </a:r>
            <a:r>
              <a:rPr lang="en-US" sz="2800" i="1"/>
              <a:t> </a:t>
            </a:r>
            <a:r>
              <a:rPr lang="en-US" sz="2800" i="1" err="1"/>
              <a:t>scelte</a:t>
            </a:r>
            <a:r>
              <a:rPr lang="en-US" sz="2800" i="1"/>
              <a:t> </a:t>
            </a:r>
            <a:r>
              <a:rPr lang="en-US" sz="2800" i="1" err="1"/>
              <a:t>progettuali</a:t>
            </a:r>
            <a:r>
              <a:rPr lang="en-US" sz="2800" i="1"/>
              <a:t> </a:t>
            </a:r>
            <a:r>
              <a:rPr lang="en-US" sz="2800" i="1" err="1"/>
              <a:t>effettuate</a:t>
            </a:r>
            <a:endParaRPr lang="en-US" sz="2800" i="1"/>
          </a:p>
        </p:txBody>
      </p:sp>
    </p:spTree>
    <p:extLst>
      <p:ext uri="{BB962C8B-B14F-4D97-AF65-F5344CB8AC3E}">
        <p14:creationId xmlns:p14="http://schemas.microsoft.com/office/powerpoint/2010/main" val="17428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1895326" y="2661773"/>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Descrizione dettagliata</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84296" y="2090048"/>
            <a:ext cx="10969504" cy="2308324"/>
          </a:xfrm>
          <a:prstGeom prst="rect">
            <a:avLst/>
          </a:prstGeom>
          <a:noFill/>
        </p:spPr>
        <p:txBody>
          <a:bodyPr wrap="square">
            <a:spAutoFit/>
          </a:bodyPr>
          <a:lstStyle/>
          <a:p>
            <a:pPr algn="just"/>
            <a:r>
              <a:rPr lang="it-IT"/>
              <a:t>Viene richiesto di creare un’applicazione per la gestione di un campionato mondiale di automobili. Tale applicazione dovrà caratterizzare ogni aspetto relativo al campionato, ai circuiti, alle gare e alle scuderie che partecipano. Infatti, un’applicazione di questi tipo caratterizza non solo le categorie di piloti che formano l’equipaggio ma anche le vetture e le componenti di cui sono dotate. Inoltre, essa deve essere in grado di memorizzare i risultati conseguiti da ciascuna vettura nel corso delle gare di una stagione. I piloti possono essere membri dell’equipaggio e finanziatori della scuderia stessa. Quest’ultima si dota di autovetture, le quali sono assemblate a partire da diversi componenti, prodotti da costruttori diversi. Se una vettura partecipa ad una gara conseguirà dei punti a seconda della sua posizione ricoperta al termine della stessa.</a:t>
            </a:r>
            <a:endParaRPr lang="en-US"/>
          </a:p>
        </p:txBody>
      </p:sp>
      <p:sp>
        <p:nvSpPr>
          <p:cNvPr id="50" name="Title 1">
            <a:extLst>
              <a:ext uri="{FF2B5EF4-FFF2-40B4-BE49-F238E27FC236}">
                <a16:creationId xmlns:a16="http://schemas.microsoft.com/office/drawing/2014/main" id="{9AD8C18D-BD75-FC08-243A-E8412494A2CC}"/>
              </a:ext>
            </a:extLst>
          </p:cNvPr>
          <p:cNvSpPr txBox="1">
            <a:spLocks/>
          </p:cNvSpPr>
          <p:nvPr/>
        </p:nvSpPr>
        <p:spPr>
          <a:xfrm>
            <a:off x="384296" y="-136188"/>
            <a:ext cx="5711704"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INTRODUZIONE (1)</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C782DA49-8AFC-9BEB-D796-3BBEEBFF95EE}"/>
              </a:ext>
            </a:extLst>
          </p:cNvPr>
          <p:cNvSpPr>
            <a:spLocks noGrp="1"/>
          </p:cNvSpPr>
          <p:nvPr>
            <p:ph type="body" idx="1"/>
          </p:nvPr>
        </p:nvSpPr>
        <p:spPr>
          <a:xfrm>
            <a:off x="8543252" y="2776936"/>
            <a:ext cx="2882475" cy="823912"/>
          </a:xfrm>
        </p:spPr>
        <p:txBody>
          <a:bodyPr/>
          <a:lstStyle/>
          <a:p>
            <a:pPr marL="457200" indent="-457200">
              <a:buFont typeface="+mj-lt"/>
              <a:buAutoNum type="alphaUcPeriod" startAt="3"/>
            </a:pPr>
            <a:r>
              <a:rPr lang="en-US" err="1"/>
              <a:t>Gestione</a:t>
            </a:r>
            <a:r>
              <a:rPr lang="en-US"/>
              <a:t> </a:t>
            </a:r>
            <a:r>
              <a:rPr lang="en-US" err="1"/>
              <a:t>delle</a:t>
            </a:r>
            <a:r>
              <a:rPr lang="en-US"/>
              <a:t> </a:t>
            </a:r>
            <a:r>
              <a:rPr lang="en-US" err="1"/>
              <a:t>vetture</a:t>
            </a:r>
            <a:endParaRPr lang="en-US"/>
          </a:p>
        </p:txBody>
      </p:sp>
      <p:sp>
        <p:nvSpPr>
          <p:cNvPr id="3" name="TextBox 9">
            <a:extLst>
              <a:ext uri="{FF2B5EF4-FFF2-40B4-BE49-F238E27FC236}">
                <a16:creationId xmlns:a16="http://schemas.microsoft.com/office/drawing/2014/main" id="{D15D076D-AD05-6A9F-309E-B60BBB1828CA}"/>
              </a:ext>
            </a:extLst>
          </p:cNvPr>
          <p:cNvSpPr txBox="1"/>
          <p:nvPr/>
        </p:nvSpPr>
        <p:spPr>
          <a:xfrm>
            <a:off x="8580882" y="3834606"/>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Scelta</a:t>
            </a:r>
            <a:r>
              <a:rPr lang="en-US" sz="1200" spc="50"/>
              <a:t> </a:t>
            </a:r>
            <a:r>
              <a:rPr lang="en-US" sz="1200" spc="50" err="1"/>
              <a:t>delle</a:t>
            </a:r>
            <a:r>
              <a:rPr lang="en-US" sz="1200" spc="50"/>
              <a:t> </a:t>
            </a:r>
            <a:r>
              <a:rPr lang="en-US" sz="1200" spc="50" err="1"/>
              <a:t>componenti</a:t>
            </a:r>
            <a:r>
              <a:rPr lang="en-US" sz="1200" spc="50"/>
              <a:t> di cui è </a:t>
            </a:r>
            <a:r>
              <a:rPr lang="en-US" sz="1200" spc="50" err="1"/>
              <a:t>caratterizzata</a:t>
            </a:r>
            <a:r>
              <a:rPr lang="en-US" sz="1200" spc="50"/>
              <a:t> </a:t>
            </a:r>
            <a:r>
              <a:rPr lang="en-US" sz="1200" spc="50" err="1"/>
              <a:t>una</a:t>
            </a:r>
            <a:r>
              <a:rPr lang="en-US" sz="1200" spc="50"/>
              <a:t> vettura;</a:t>
            </a:r>
            <a:endParaRPr lang="it-IT"/>
          </a:p>
          <a:p>
            <a:pPr marL="171450" indent="-171450">
              <a:lnSpc>
                <a:spcPct val="90000"/>
              </a:lnSpc>
              <a:spcAft>
                <a:spcPts val="600"/>
              </a:spcAft>
              <a:buFont typeface="Arial"/>
              <a:buChar char="•"/>
            </a:pPr>
            <a:r>
              <a:rPr lang="en-US" sz="1200" spc="50" err="1"/>
              <a:t>Tracciamento</a:t>
            </a:r>
            <a:r>
              <a:rPr lang="en-US" sz="1200" spc="50"/>
              <a:t> </a:t>
            </a:r>
            <a:r>
              <a:rPr lang="en-US" sz="1200" spc="50" err="1"/>
              <a:t>dei</a:t>
            </a:r>
            <a:r>
              <a:rPr lang="en-US" sz="1200" spc="50"/>
              <a:t> </a:t>
            </a:r>
            <a:r>
              <a:rPr lang="en-US" sz="1200" spc="50" err="1"/>
              <a:t>costruttori</a:t>
            </a:r>
            <a:r>
              <a:rPr lang="en-US" sz="1200" spc="50"/>
              <a:t> </a:t>
            </a:r>
            <a:r>
              <a:rPr lang="en-US" sz="1200" spc="50" err="1"/>
              <a:t>responsabili</a:t>
            </a:r>
            <a:r>
              <a:rPr lang="en-US" sz="1200" spc="50"/>
              <a:t> per la </a:t>
            </a:r>
            <a:r>
              <a:rPr lang="en-US" sz="1200" spc="50" err="1"/>
              <a:t>creazione</a:t>
            </a:r>
            <a:r>
              <a:rPr lang="en-US" sz="1200" spc="50"/>
              <a:t> </a:t>
            </a:r>
            <a:r>
              <a:rPr lang="en-US" sz="1200" spc="50" err="1"/>
              <a:t>delle</a:t>
            </a:r>
            <a:r>
              <a:rPr lang="en-US" sz="1200" spc="50"/>
              <a:t> </a:t>
            </a:r>
            <a:r>
              <a:rPr lang="en-US" sz="1200" spc="50" err="1"/>
              <a:t>componenti</a:t>
            </a:r>
            <a:r>
              <a:rPr lang="en-US" sz="1200" spc="50"/>
              <a:t>;</a:t>
            </a:r>
            <a:endParaRPr lang="en-US"/>
          </a:p>
          <a:p>
            <a:pPr marL="171450" indent="-171450">
              <a:lnSpc>
                <a:spcPct val="90000"/>
              </a:lnSpc>
              <a:spcAft>
                <a:spcPts val="600"/>
              </a:spcAft>
              <a:buFont typeface="Arial"/>
              <a:buChar char="•"/>
            </a:pPr>
            <a:r>
              <a:rPr lang="en-US" sz="1200" spc="50"/>
              <a:t>Acquisto </a:t>
            </a:r>
            <a:r>
              <a:rPr lang="en-US" sz="1200" spc="50" err="1"/>
              <a:t>della</a:t>
            </a:r>
            <a:r>
              <a:rPr lang="en-US" sz="1200" spc="50"/>
              <a:t> vettura da parte di </a:t>
            </a:r>
            <a:r>
              <a:rPr lang="en-US" sz="1200" spc="50" err="1"/>
              <a:t>una</a:t>
            </a:r>
            <a:r>
              <a:rPr lang="en-US" sz="1200" spc="50"/>
              <a:t> </a:t>
            </a:r>
            <a:r>
              <a:rPr lang="en-US" sz="1200" spc="50" err="1"/>
              <a:t>scuderia</a:t>
            </a:r>
            <a:r>
              <a:rPr lang="en-US" sz="1200" spc="50"/>
              <a:t>; </a:t>
            </a:r>
            <a:endParaRPr lang="en-US"/>
          </a:p>
          <a:p>
            <a:pPr marL="171450" indent="-171450">
              <a:lnSpc>
                <a:spcPct val="90000"/>
              </a:lnSpc>
              <a:spcAft>
                <a:spcPts val="600"/>
              </a:spcAft>
              <a:buFont typeface="Arial"/>
              <a:buChar char="•"/>
            </a:pPr>
            <a:r>
              <a:rPr lang="en-US" sz="1200" spc="50" err="1"/>
              <a:t>Affidamento</a:t>
            </a:r>
            <a:r>
              <a:rPr lang="en-US" sz="1200" spc="50"/>
              <a:t> </a:t>
            </a:r>
            <a:r>
              <a:rPr lang="en-US" sz="1200" spc="50" err="1"/>
              <a:t>della</a:t>
            </a:r>
            <a:r>
              <a:rPr lang="en-US" sz="1200" spc="50"/>
              <a:t> vettura ad un </a:t>
            </a:r>
            <a:r>
              <a:rPr lang="en-US" sz="1200" spc="50" err="1"/>
              <a:t>equipaggio</a:t>
            </a:r>
            <a:r>
              <a:rPr lang="en-US" sz="1200" spc="50"/>
              <a:t> di </a:t>
            </a:r>
            <a:r>
              <a:rPr lang="en-US" sz="1200" spc="50" err="1"/>
              <a:t>piloti</a:t>
            </a:r>
            <a:r>
              <a:rPr lang="en-US" sz="1200" spc="50"/>
              <a:t>;</a:t>
            </a:r>
            <a:endParaRPr lang="en-US"/>
          </a:p>
          <a:p>
            <a:pPr>
              <a:lnSpc>
                <a:spcPct val="90000"/>
              </a:lnSpc>
              <a:spcAft>
                <a:spcPts val="600"/>
              </a:spcAft>
            </a:pPr>
            <a:endParaRPr lang="en-US" sz="1200" spc="50"/>
          </a:p>
        </p:txBody>
      </p:sp>
      <p:sp>
        <p:nvSpPr>
          <p:cNvPr id="2" name="TextBox 9">
            <a:extLst>
              <a:ext uri="{FF2B5EF4-FFF2-40B4-BE49-F238E27FC236}">
                <a16:creationId xmlns:a16="http://schemas.microsoft.com/office/drawing/2014/main" id="{CD32586E-EFAC-4470-E96B-F3EE511FBBEB}"/>
              </a:ext>
            </a:extLst>
          </p:cNvPr>
          <p:cNvSpPr txBox="1"/>
          <p:nvPr/>
        </p:nvSpPr>
        <p:spPr>
          <a:xfrm>
            <a:off x="4662754" y="3834606"/>
            <a:ext cx="2881582" cy="1145332"/>
          </a:xfrm>
          <a:prstGeom prst="rect">
            <a:avLst/>
          </a:prstGeom>
        </p:spPr>
        <p:txBody>
          <a:bodyPr vert="horz" lIns="91440" tIns="45720" rIns="91440" bIns="45720" rtlCol="0" anchor="t">
            <a:noAutofit/>
          </a:bodyPr>
          <a:lstStyle/>
          <a:p>
            <a:pPr marL="171450" indent="-171450">
              <a:lnSpc>
                <a:spcPct val="90000"/>
              </a:lnSpc>
              <a:spcAft>
                <a:spcPts val="600"/>
              </a:spcAft>
              <a:buFont typeface="Arial"/>
              <a:buChar char="•"/>
            </a:pPr>
            <a:r>
              <a:rPr lang="en-US" sz="1200" spc="50" err="1"/>
              <a:t>Assegnamento</a:t>
            </a:r>
            <a:r>
              <a:rPr lang="en-US" sz="1200" spc="50"/>
              <a:t> </a:t>
            </a:r>
            <a:r>
              <a:rPr lang="en-US" sz="1200" spc="50" err="1"/>
              <a:t>delle</a:t>
            </a:r>
            <a:r>
              <a:rPr lang="en-US" sz="1200" spc="50"/>
              <a:t> </a:t>
            </a:r>
            <a:r>
              <a:rPr lang="en-US" sz="1200" spc="50" err="1"/>
              <a:t>vetture</a:t>
            </a:r>
            <a:r>
              <a:rPr lang="en-US" sz="1200" spc="50"/>
              <a:t> alle </a:t>
            </a:r>
            <a:r>
              <a:rPr lang="en-US" sz="1200" spc="50" err="1"/>
              <a:t>scuderie</a:t>
            </a:r>
            <a:r>
              <a:rPr lang="en-US" sz="1200" spc="50"/>
              <a:t> </a:t>
            </a:r>
            <a:r>
              <a:rPr lang="en-US" sz="1200" spc="50" err="1"/>
              <a:t>che</a:t>
            </a:r>
            <a:r>
              <a:rPr lang="en-US" sz="1200" spc="50"/>
              <a:t> le </a:t>
            </a:r>
            <a:r>
              <a:rPr lang="en-US" sz="1200" spc="50" err="1"/>
              <a:t>gestiscono</a:t>
            </a:r>
            <a:r>
              <a:rPr lang="en-US" sz="1200" spc="50"/>
              <a:t>;</a:t>
            </a:r>
            <a:endParaRPr lang="it-IT" sz="1200"/>
          </a:p>
          <a:p>
            <a:pPr marL="171450" indent="-171450">
              <a:lnSpc>
                <a:spcPct val="90000"/>
              </a:lnSpc>
              <a:spcAft>
                <a:spcPts val="600"/>
              </a:spcAft>
              <a:buFont typeface="Arial"/>
              <a:buChar char="•"/>
            </a:pPr>
            <a:r>
              <a:rPr lang="en-US" sz="1200" spc="50" err="1"/>
              <a:t>Gestione</a:t>
            </a:r>
            <a:r>
              <a:rPr lang="en-US" sz="1200" spc="50"/>
              <a:t> </a:t>
            </a:r>
            <a:r>
              <a:rPr lang="en-US" sz="1200" spc="50" err="1"/>
              <a:t>dei</a:t>
            </a:r>
            <a:r>
              <a:rPr lang="en-US" sz="1200" spc="50"/>
              <a:t> </a:t>
            </a:r>
            <a:r>
              <a:rPr lang="en-US" sz="1200" spc="50" err="1"/>
              <a:t>finanziatori</a:t>
            </a:r>
            <a:r>
              <a:rPr lang="en-US" sz="1200" spc="50"/>
              <a:t> e </a:t>
            </a:r>
            <a:r>
              <a:rPr lang="en-US" sz="1200" spc="50" err="1"/>
              <a:t>dei</a:t>
            </a:r>
            <a:r>
              <a:rPr lang="en-US" sz="1200" spc="50"/>
              <a:t> </a:t>
            </a:r>
            <a:r>
              <a:rPr lang="en-US" sz="1200" spc="50" err="1"/>
              <a:t>finanziamenti</a:t>
            </a:r>
            <a:r>
              <a:rPr lang="en-US" sz="1200" spc="50"/>
              <a:t> </a:t>
            </a:r>
            <a:r>
              <a:rPr lang="en-US" sz="1200" spc="50" err="1"/>
              <a:t>ottenuti</a:t>
            </a:r>
            <a:r>
              <a:rPr lang="en-US" sz="1200" spc="50"/>
              <a:t> </a:t>
            </a:r>
            <a:r>
              <a:rPr lang="en-US" sz="1200" spc="50" err="1"/>
              <a:t>dalla</a:t>
            </a:r>
            <a:r>
              <a:rPr lang="en-US" sz="1200" spc="50"/>
              <a:t> </a:t>
            </a:r>
            <a:r>
              <a:rPr lang="en-US" sz="1200" spc="50" err="1"/>
              <a:t>scuderia</a:t>
            </a:r>
            <a:r>
              <a:rPr lang="en-US" sz="1200" spc="50"/>
              <a:t>;</a:t>
            </a:r>
          </a:p>
          <a:p>
            <a:pPr>
              <a:lnSpc>
                <a:spcPct val="90000"/>
              </a:lnSpc>
              <a:spcAft>
                <a:spcPts val="600"/>
              </a:spcAft>
            </a:pPr>
            <a:endParaRPr lang="en-US" sz="1200" spc="50"/>
          </a:p>
        </p:txBody>
      </p:sp>
      <p:sp>
        <p:nvSpPr>
          <p:cNvPr id="19" name="Text Placeholder 6">
            <a:extLst>
              <a:ext uri="{FF2B5EF4-FFF2-40B4-BE49-F238E27FC236}">
                <a16:creationId xmlns:a16="http://schemas.microsoft.com/office/drawing/2014/main" id="{4DF40305-450B-4E3E-294A-7FF59BCC0E58}"/>
              </a:ext>
            </a:extLst>
          </p:cNvPr>
          <p:cNvSpPr>
            <a:spLocks noGrp="1"/>
          </p:cNvSpPr>
          <p:nvPr>
            <p:ph type="body" idx="13"/>
          </p:nvPr>
        </p:nvSpPr>
        <p:spPr>
          <a:xfrm>
            <a:off x="813310" y="2776935"/>
            <a:ext cx="2882475" cy="823912"/>
          </a:xfrm>
        </p:spPr>
        <p:txBody>
          <a:bodyPr/>
          <a:lstStyle/>
          <a:p>
            <a:pPr marL="457200" indent="-457200">
              <a:buFont typeface="+mj-lt"/>
              <a:buAutoNum type="alphaUcPeriod"/>
            </a:pPr>
            <a:r>
              <a:rPr lang="en-US" err="1"/>
              <a:t>Gestione</a:t>
            </a:r>
            <a:r>
              <a:rPr lang="en-US"/>
              <a:t> del </a:t>
            </a:r>
            <a:r>
              <a:rPr lang="en-US" err="1"/>
              <a:t>Campionato</a:t>
            </a:r>
            <a:endParaRPr lang="it-IT"/>
          </a:p>
        </p:txBody>
      </p:sp>
      <p:sp>
        <p:nvSpPr>
          <p:cNvPr id="10" name="TextBox 9">
            <a:extLst>
              <a:ext uri="{FF2B5EF4-FFF2-40B4-BE49-F238E27FC236}">
                <a16:creationId xmlns:a16="http://schemas.microsoft.com/office/drawing/2014/main" id="{1ECD0326-B3FD-32A9-D77A-FD39B7D2F8FF}"/>
              </a:ext>
            </a:extLst>
          </p:cNvPr>
          <p:cNvSpPr txBox="1"/>
          <p:nvPr/>
        </p:nvSpPr>
        <p:spPr>
          <a:xfrm>
            <a:off x="813310" y="3834605"/>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Registrazione</a:t>
            </a:r>
            <a:r>
              <a:rPr lang="en-US" sz="1200" spc="50"/>
              <a:t> di </a:t>
            </a:r>
            <a:r>
              <a:rPr lang="en-US" sz="1200" spc="50" err="1"/>
              <a:t>una</a:t>
            </a:r>
            <a:r>
              <a:rPr lang="en-US" sz="1200" spc="50"/>
              <a:t> </a:t>
            </a:r>
            <a:r>
              <a:rPr lang="en-US" sz="1200" spc="50" err="1"/>
              <a:t>nuova</a:t>
            </a:r>
            <a:r>
              <a:rPr lang="en-US" sz="1200" spc="50"/>
              <a:t> </a:t>
            </a:r>
            <a:r>
              <a:rPr lang="en-US" sz="1200" spc="50" err="1"/>
              <a:t>gara</a:t>
            </a:r>
            <a:r>
              <a:rPr lang="en-US" sz="1200" spc="50"/>
              <a:t> al </a:t>
            </a:r>
            <a:r>
              <a:rPr lang="en-US" sz="1200" spc="50" err="1"/>
              <a:t>campionato</a:t>
            </a:r>
          </a:p>
          <a:p>
            <a:pPr marL="171450" indent="-171450">
              <a:lnSpc>
                <a:spcPct val="90000"/>
              </a:lnSpc>
              <a:spcAft>
                <a:spcPts val="600"/>
              </a:spcAft>
              <a:buFont typeface="Arial"/>
              <a:buChar char="•"/>
            </a:pPr>
            <a:r>
              <a:rPr lang="en-US" sz="1200" spc="50" err="1"/>
              <a:t>Assegnazione</a:t>
            </a:r>
            <a:r>
              <a:rPr lang="en-US" sz="1200" spc="50"/>
              <a:t> </a:t>
            </a:r>
            <a:r>
              <a:rPr lang="en-US" sz="1200" spc="50" err="1"/>
              <a:t>della</a:t>
            </a:r>
            <a:r>
              <a:rPr lang="en-US" sz="1200" spc="50"/>
              <a:t> </a:t>
            </a:r>
            <a:r>
              <a:rPr lang="en-US" sz="1200" spc="50" err="1"/>
              <a:t>gara</a:t>
            </a:r>
            <a:r>
              <a:rPr lang="en-US" sz="1200" spc="50"/>
              <a:t> al </a:t>
            </a:r>
            <a:r>
              <a:rPr lang="en-US" sz="1200" spc="50" err="1"/>
              <a:t>circuito</a:t>
            </a:r>
            <a:r>
              <a:rPr lang="en-US" sz="1200" spc="50"/>
              <a:t> </a:t>
            </a:r>
            <a:r>
              <a:rPr lang="en-US" sz="1200" spc="50" err="1"/>
              <a:t>nel</a:t>
            </a:r>
            <a:r>
              <a:rPr lang="en-US" sz="1200" spc="50"/>
              <a:t> quale </a:t>
            </a:r>
            <a:r>
              <a:rPr lang="en-US" sz="1200" spc="50" err="1"/>
              <a:t>si</a:t>
            </a:r>
            <a:r>
              <a:rPr lang="en-US" sz="1200" spc="50"/>
              <a:t> </a:t>
            </a:r>
            <a:r>
              <a:rPr lang="en-US" sz="1200" spc="50" err="1"/>
              <a:t>svolge</a:t>
            </a:r>
          </a:p>
          <a:p>
            <a:pPr marL="171450" indent="-171450">
              <a:lnSpc>
                <a:spcPct val="90000"/>
              </a:lnSpc>
              <a:spcAft>
                <a:spcPts val="600"/>
              </a:spcAft>
              <a:buFont typeface="Arial"/>
              <a:buChar char="•"/>
            </a:pPr>
            <a:r>
              <a:rPr lang="en-US" sz="1200" spc="50" err="1"/>
              <a:t>Iscrizione</a:t>
            </a:r>
            <a:r>
              <a:rPr lang="en-US" sz="1200" spc="50"/>
              <a:t> </a:t>
            </a:r>
            <a:r>
              <a:rPr lang="en-US" sz="1200" spc="50" err="1"/>
              <a:t>delle</a:t>
            </a:r>
            <a:r>
              <a:rPr lang="en-US" sz="1200" spc="50"/>
              <a:t> </a:t>
            </a:r>
            <a:r>
              <a:rPr lang="en-US" sz="1200" spc="50" err="1"/>
              <a:t>vetture</a:t>
            </a:r>
            <a:r>
              <a:rPr lang="en-US" sz="1200" spc="50"/>
              <a:t> di </a:t>
            </a:r>
            <a:r>
              <a:rPr lang="en-US" sz="1200" spc="50" err="1"/>
              <a:t>una</a:t>
            </a:r>
            <a:r>
              <a:rPr lang="en-US" sz="1200" spc="50"/>
              <a:t> </a:t>
            </a:r>
            <a:r>
              <a:rPr lang="en-US" sz="1200" spc="50" err="1"/>
              <a:t>scuderia</a:t>
            </a:r>
            <a:r>
              <a:rPr lang="en-US" sz="1200" spc="50"/>
              <a:t> al </a:t>
            </a:r>
            <a:r>
              <a:rPr lang="en-US" sz="1200" spc="50" err="1"/>
              <a:t>campionato</a:t>
            </a:r>
          </a:p>
          <a:p>
            <a:pPr marL="171450" indent="-171450">
              <a:lnSpc>
                <a:spcPct val="90000"/>
              </a:lnSpc>
              <a:spcAft>
                <a:spcPts val="600"/>
              </a:spcAft>
              <a:buFont typeface="Arial"/>
              <a:buChar char="•"/>
            </a:pPr>
            <a:r>
              <a:rPr lang="en-US" sz="1200" spc="50" err="1"/>
              <a:t>Visualizzazione</a:t>
            </a:r>
            <a:r>
              <a:rPr lang="en-US" sz="1200" spc="50"/>
              <a:t> </a:t>
            </a:r>
            <a:r>
              <a:rPr lang="en-US" sz="1200" spc="50" err="1"/>
              <a:t>dei</a:t>
            </a:r>
            <a:r>
              <a:rPr lang="en-US" sz="1200" spc="50"/>
              <a:t> </a:t>
            </a:r>
            <a:r>
              <a:rPr lang="en-US" sz="1200" spc="50" err="1"/>
              <a:t>risultati</a:t>
            </a:r>
            <a:r>
              <a:rPr lang="en-US" sz="1200" spc="50"/>
              <a:t> </a:t>
            </a:r>
            <a:r>
              <a:rPr lang="en-US" sz="1200" spc="50" err="1"/>
              <a:t>ottenuti</a:t>
            </a:r>
            <a:r>
              <a:rPr lang="en-US" sz="1200" spc="50"/>
              <a:t> da </a:t>
            </a:r>
            <a:r>
              <a:rPr lang="en-US" sz="1200" spc="50" err="1"/>
              <a:t>ciascuna</a:t>
            </a:r>
            <a:r>
              <a:rPr lang="en-US" sz="1200" spc="50"/>
              <a:t> vettura </a:t>
            </a:r>
            <a:endParaRPr lang="en-US"/>
          </a:p>
          <a:p>
            <a:pPr>
              <a:lnSpc>
                <a:spcPct val="90000"/>
              </a:lnSpc>
              <a:spcAft>
                <a:spcPts val="600"/>
              </a:spcAft>
            </a:pPr>
            <a:endParaRPr lang="en-US" sz="1200" spc="50"/>
          </a:p>
          <a:p>
            <a:pPr>
              <a:lnSpc>
                <a:spcPct val="90000"/>
              </a:lnSpc>
              <a:spcAft>
                <a:spcPts val="600"/>
              </a:spcAft>
            </a:pPr>
            <a:endParaRPr lang="en-US" sz="1200" spc="5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dirty="0" smtClean="0"/>
              <a:pPr>
                <a:spcAft>
                  <a:spcPts val="600"/>
                </a:spcAft>
              </a:pPr>
              <a:t>5</a:t>
            </a:fld>
            <a:endParaRPr lang="en-US"/>
          </a:p>
        </p:txBody>
      </p:sp>
      <p:sp>
        <p:nvSpPr>
          <p:cNvPr id="5" name="Title 1">
            <a:extLst>
              <a:ext uri="{FF2B5EF4-FFF2-40B4-BE49-F238E27FC236}">
                <a16:creationId xmlns:a16="http://schemas.microsoft.com/office/drawing/2014/main" id="{B79BAD80-FFB2-EA97-8591-57905A823C81}"/>
              </a:ext>
            </a:extLst>
          </p:cNvPr>
          <p:cNvSpPr txBox="1">
            <a:spLocks/>
          </p:cNvSpPr>
          <p:nvPr/>
        </p:nvSpPr>
        <p:spPr>
          <a:xfrm>
            <a:off x="3259665" y="255191"/>
            <a:ext cx="5672670" cy="19978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it-IT" sz="4800" b="1" i="1">
                <a:solidFill>
                  <a:schemeClr val="accent2">
                    <a:lumMod val="75000"/>
                  </a:schemeClr>
                </a:solidFill>
              </a:rPr>
              <a:t>INTRODUZIONE (2)</a:t>
            </a:r>
          </a:p>
          <a:p>
            <a:pPr algn="ctr"/>
            <a:r>
              <a:rPr lang="it-IT" sz="4800" b="1" i="1">
                <a:solidFill>
                  <a:schemeClr val="accent2">
                    <a:lumMod val="75000"/>
                  </a:schemeClr>
                </a:solidFill>
              </a:rPr>
              <a:t>(OPERAZIONI DA COMPIERE)</a:t>
            </a:r>
          </a:p>
        </p:txBody>
      </p:sp>
      <p:sp>
        <p:nvSpPr>
          <p:cNvPr id="9" name="Text Placeholder 6">
            <a:extLst>
              <a:ext uri="{FF2B5EF4-FFF2-40B4-BE49-F238E27FC236}">
                <a16:creationId xmlns:a16="http://schemas.microsoft.com/office/drawing/2014/main" id="{69FCD0CD-CB6C-445B-51C6-D118A0C916B0}"/>
              </a:ext>
            </a:extLst>
          </p:cNvPr>
          <p:cNvSpPr txBox="1">
            <a:spLocks/>
          </p:cNvSpPr>
          <p:nvPr/>
        </p:nvSpPr>
        <p:spPr>
          <a:xfrm>
            <a:off x="4662821" y="2778817"/>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Font typeface="+mj-lt"/>
              <a:buAutoNum type="alphaUcPeriod" startAt="2"/>
            </a:pPr>
            <a:r>
              <a:rPr lang="it-IT"/>
              <a:t>Gestione delle Scuderie</a:t>
            </a:r>
          </a:p>
        </p:txBody>
      </p:sp>
    </p:spTree>
    <p:extLst>
      <p:ext uri="{BB962C8B-B14F-4D97-AF65-F5344CB8AC3E}">
        <p14:creationId xmlns:p14="http://schemas.microsoft.com/office/powerpoint/2010/main" val="305511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50049" y="2054370"/>
            <a:ext cx="11491901" cy="3416320"/>
          </a:xfrm>
          <a:prstGeom prst="rect">
            <a:avLst/>
          </a:prstGeom>
          <a:noFill/>
        </p:spPr>
        <p:txBody>
          <a:bodyPr wrap="square">
            <a:spAutoFit/>
          </a:bodyPr>
          <a:lstStyle/>
          <a:p>
            <a:pPr algn="just"/>
            <a:r>
              <a:rPr lang="it-IT"/>
              <a:t>L’introduzione di un’applicazione di questo tipo semplificherebbe notevolmente il lavoro di gestione del campionato, delle gare da disputare e delle vetture che vi s’iscrivono; </a:t>
            </a:r>
          </a:p>
          <a:p>
            <a:pPr algn="just"/>
            <a:r>
              <a:rPr lang="it-IT"/>
              <a:t>Occorre gestire le seguenti </a:t>
            </a:r>
            <a:r>
              <a:rPr lang="it-IT" b="1"/>
              <a:t>macro-operazioni</a:t>
            </a:r>
            <a:r>
              <a:rPr lang="it-IT"/>
              <a:t>: </a:t>
            </a:r>
          </a:p>
          <a:p>
            <a:pPr marL="285750" indent="-285750" algn="just">
              <a:buFont typeface="Arial" panose="020B0604020202020204" pitchFamily="34" charset="0"/>
              <a:buChar char="•"/>
            </a:pPr>
            <a:r>
              <a:rPr lang="it-IT"/>
              <a:t>Registrazione dei dati relativi alle gare e ai circuiti; </a:t>
            </a:r>
          </a:p>
          <a:p>
            <a:pPr marL="285750" indent="-285750" algn="just">
              <a:buFont typeface="Arial" panose="020B0604020202020204" pitchFamily="34" charset="0"/>
              <a:buChar char="•"/>
            </a:pPr>
            <a:r>
              <a:rPr lang="it-IT"/>
              <a:t>Gestione delle vetture e delle loro componenti prodotte dai costruttori; </a:t>
            </a:r>
          </a:p>
          <a:p>
            <a:pPr marL="285750" indent="-285750" algn="just">
              <a:buFont typeface="Arial" panose="020B0604020202020204" pitchFamily="34" charset="0"/>
              <a:buChar char="•"/>
            </a:pPr>
            <a:r>
              <a:rPr lang="it-IT"/>
              <a:t>Gestione dei finanziamenti ottenuti da ciascuna scuderia; </a:t>
            </a:r>
          </a:p>
          <a:p>
            <a:pPr marL="285750" indent="-285750" algn="just">
              <a:buFont typeface="Arial" panose="020B0604020202020204" pitchFamily="34" charset="0"/>
              <a:buChar char="•"/>
            </a:pPr>
            <a:r>
              <a:rPr lang="it-IT"/>
              <a:t>Analisi dei risultati conseguiti da ciascuna vettura; </a:t>
            </a:r>
          </a:p>
          <a:p>
            <a:pPr marL="285750" indent="-285750" algn="just">
              <a:buFont typeface="Arial" panose="020B0604020202020204" pitchFamily="34" charset="0"/>
              <a:buChar char="•"/>
            </a:pPr>
            <a:r>
              <a:rPr lang="it-IT"/>
              <a:t>Statistiche del campionato in funzione dei piloti e delle vetture partecipanti; </a:t>
            </a:r>
          </a:p>
          <a:p>
            <a:pPr marL="285750" indent="-285750" algn="just">
              <a:buFont typeface="Arial" panose="020B0604020202020204" pitchFamily="34" charset="0"/>
              <a:buChar char="•"/>
            </a:pPr>
            <a:r>
              <a:rPr lang="it-IT"/>
              <a:t>Classifica finale dei punti; </a:t>
            </a:r>
          </a:p>
          <a:p>
            <a:pPr algn="just"/>
            <a:r>
              <a:rPr lang="it-IT"/>
              <a:t>La difficoltà principale nel dover gestire manualmente questa tipologia di operazioni è da ricercare nell’enorme numero di vetture che potrebbero iscriversi al campionato e del tracciamento dei risultati ottenuti da ciascuna vettura nell’arco dell’intera stagione.</a:t>
            </a:r>
            <a:endParaRPr lang="en-US"/>
          </a:p>
        </p:txBody>
      </p:sp>
      <p:sp>
        <p:nvSpPr>
          <p:cNvPr id="3" name="Title 1">
            <a:extLst>
              <a:ext uri="{FF2B5EF4-FFF2-40B4-BE49-F238E27FC236}">
                <a16:creationId xmlns:a16="http://schemas.microsoft.com/office/drawing/2014/main" id="{B3773FB8-2076-F971-A00E-2DEE6EE3909B}"/>
              </a:ext>
            </a:extLst>
          </p:cNvPr>
          <p:cNvSpPr txBox="1">
            <a:spLocks/>
          </p:cNvSpPr>
          <p:nvPr/>
        </p:nvSpPr>
        <p:spPr>
          <a:xfrm>
            <a:off x="268839" y="136525"/>
            <a:ext cx="11170889"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Requisiti: descrizione del problema</a:t>
            </a:r>
          </a:p>
        </p:txBody>
      </p:sp>
    </p:spTree>
    <p:extLst>
      <p:ext uri="{BB962C8B-B14F-4D97-AF65-F5344CB8AC3E}">
        <p14:creationId xmlns:p14="http://schemas.microsoft.com/office/powerpoint/2010/main" val="156265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714887" y="2148795"/>
            <a:ext cx="10762225" cy="3693319"/>
          </a:xfrm>
          <a:prstGeom prst="rect">
            <a:avLst/>
          </a:prstGeom>
          <a:noFill/>
        </p:spPr>
        <p:txBody>
          <a:bodyPr wrap="square">
            <a:spAutoFit/>
          </a:bodyPr>
          <a:lstStyle/>
          <a:p>
            <a:pPr algn="just"/>
            <a:r>
              <a:rPr lang="it-IT"/>
              <a:t>Per ogni circuito andrà memorizzato il nome, il paese nel quale risiede, la lunghezza ed il numero di curve di cui dispone. Ogni circuito può essere coinvolto in più gare; </a:t>
            </a:r>
          </a:p>
          <a:p>
            <a:pPr algn="just"/>
            <a:r>
              <a:rPr lang="it-IT"/>
              <a:t>Inoltre, per ogni gara è necessario memorizzare </a:t>
            </a:r>
          </a:p>
          <a:p>
            <a:pPr marL="285750" indent="-285750" algn="just">
              <a:buFont typeface="Arial" panose="020B0604020202020204" pitchFamily="34" charset="0"/>
              <a:buChar char="•"/>
            </a:pPr>
            <a:r>
              <a:rPr lang="it-IT"/>
              <a:t>il nome e la data dell’evento; </a:t>
            </a:r>
          </a:p>
          <a:p>
            <a:pPr marL="285750" indent="-285750" algn="just">
              <a:buFont typeface="Arial" panose="020B0604020202020204" pitchFamily="34" charset="0"/>
              <a:buChar char="•"/>
            </a:pPr>
            <a:r>
              <a:rPr lang="it-IT"/>
              <a:t>la sua durata espressa in ore; </a:t>
            </a:r>
          </a:p>
          <a:p>
            <a:pPr marL="285750" indent="-285750" algn="just">
              <a:buFont typeface="Arial" panose="020B0604020202020204" pitchFamily="34" charset="0"/>
              <a:buChar char="•"/>
            </a:pPr>
            <a:r>
              <a:rPr lang="it-IT"/>
              <a:t>il tipo di gara (asciutta o bagnata) </a:t>
            </a:r>
          </a:p>
          <a:p>
            <a:pPr algn="just"/>
            <a:r>
              <a:rPr lang="it-IT"/>
              <a:t>Le vetture iscritte ad una gara, al termine della stessa, riceveranno dei punti a seconda del loro piazzamento finale. In caso una vettura non completi una gara, è necessario memorizzare il motivo del ritiro (incidente, guasto meccanico, squalifica); </a:t>
            </a:r>
          </a:p>
          <a:p>
            <a:pPr algn="just"/>
            <a:r>
              <a:rPr lang="it-IT"/>
              <a:t>Le vetture, quando inserite nell’applicazione, dovranno definire: </a:t>
            </a:r>
          </a:p>
          <a:p>
            <a:pPr algn="just"/>
            <a:r>
              <a:rPr lang="it-IT"/>
              <a:t>il loro numero di gara e il modello di veicolo su cui la vettura è basata; </a:t>
            </a:r>
          </a:p>
          <a:p>
            <a:pPr algn="just"/>
            <a:r>
              <a:rPr lang="it-IT"/>
              <a:t>Sarà inoltre necessario specificare i dettagli relativi all’equipaggio che guiderà la vettura e la scuderia responsabile per la preparazione del veicolo in vista del campionato;</a:t>
            </a:r>
            <a:endParaRPr lang="en-US"/>
          </a:p>
        </p:txBody>
      </p:sp>
      <p:sp>
        <p:nvSpPr>
          <p:cNvPr id="2" name="Title 1">
            <a:extLst>
              <a:ext uri="{FF2B5EF4-FFF2-40B4-BE49-F238E27FC236}">
                <a16:creationId xmlns:a16="http://schemas.microsoft.com/office/drawing/2014/main" id="{15AF4053-0707-0944-4759-C3FC895B9CF8}"/>
              </a:ext>
            </a:extLst>
          </p:cNvPr>
          <p:cNvSpPr txBox="1">
            <a:spLocks/>
          </p:cNvSpPr>
          <p:nvPr/>
        </p:nvSpPr>
        <p:spPr>
          <a:xfrm>
            <a:off x="3035431"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(1)</a:t>
            </a:r>
          </a:p>
        </p:txBody>
      </p:sp>
    </p:spTree>
    <p:extLst>
      <p:ext uri="{BB962C8B-B14F-4D97-AF65-F5344CB8AC3E}">
        <p14:creationId xmlns:p14="http://schemas.microsoft.com/office/powerpoint/2010/main" val="191908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556098" y="1898730"/>
            <a:ext cx="11079804" cy="3416320"/>
          </a:xfrm>
          <a:prstGeom prst="rect">
            <a:avLst/>
          </a:prstGeom>
          <a:noFill/>
        </p:spPr>
        <p:txBody>
          <a:bodyPr wrap="square">
            <a:spAutoFit/>
          </a:bodyPr>
          <a:lstStyle/>
          <a:p>
            <a:r>
              <a:rPr lang="it-IT"/>
              <a:t>Ciascuna vettura è assemblata a partire da componenti che sono prodotti da uno specifico costruttore. </a:t>
            </a:r>
          </a:p>
          <a:p>
            <a:pPr marL="285750" indent="-285750">
              <a:buFont typeface="Arial" panose="020B0604020202020204" pitchFamily="34" charset="0"/>
              <a:buChar char="•"/>
            </a:pPr>
            <a:r>
              <a:rPr lang="it-IT"/>
              <a:t>Ogni componente è caratterizzato da un codice che lo identifica insieme alla macchina su cui viene installato. Inoltre, ogni componente ha un costo specifico. </a:t>
            </a:r>
          </a:p>
          <a:p>
            <a:pPr marL="285750" indent="-285750">
              <a:buFont typeface="Arial" panose="020B0604020202020204" pitchFamily="34" charset="0"/>
              <a:buChar char="•"/>
            </a:pPr>
            <a:r>
              <a:rPr lang="it-IT"/>
              <a:t>In ogni momento deve essere possibile risalire alla data in cui quel determinato componente è stato installato su una vettura. </a:t>
            </a:r>
          </a:p>
          <a:p>
            <a:r>
              <a:rPr lang="it-IT"/>
              <a:t>Un componente può essere di tre tipi: </a:t>
            </a:r>
          </a:p>
          <a:p>
            <a:pPr marL="285750" indent="-285750">
              <a:buFont typeface="Arial" panose="020B0604020202020204" pitchFamily="34" charset="0"/>
              <a:buChar char="•"/>
            </a:pPr>
            <a:r>
              <a:rPr lang="it-IT"/>
              <a:t>Telaio, per cui è necessario sapere il tipo di materiale di cui è composto ed il suo peso; </a:t>
            </a:r>
          </a:p>
          <a:p>
            <a:pPr marL="285750" indent="-285750">
              <a:buFont typeface="Arial" panose="020B0604020202020204" pitchFamily="34" charset="0"/>
              <a:buChar char="•"/>
            </a:pPr>
            <a:r>
              <a:rPr lang="it-IT"/>
              <a:t>Cambio, che può avere un numero di marce variabile tra 7 e 8; </a:t>
            </a:r>
          </a:p>
          <a:p>
            <a:pPr marL="285750" indent="-285750">
              <a:buFont typeface="Arial" panose="020B0604020202020204" pitchFamily="34" charset="0"/>
              <a:buChar char="•"/>
            </a:pPr>
            <a:r>
              <a:rPr lang="it-IT"/>
              <a:t>Motore, esso può variare in termini di cilindrata espressa, tipo motore (turbo o aspirato) ed il numero di cilindri di cui è composto; </a:t>
            </a:r>
          </a:p>
          <a:p>
            <a:r>
              <a:rPr lang="it-IT"/>
              <a:t>Di un costruttore è importante sapere il nome, la ragione sociale, la sede della fabbrica, ed il numero di componenti che ha fornito.</a:t>
            </a:r>
            <a:endParaRPr lang="en-US"/>
          </a:p>
        </p:txBody>
      </p:sp>
      <p:sp>
        <p:nvSpPr>
          <p:cNvPr id="3" name="Title 1">
            <a:extLst>
              <a:ext uri="{FF2B5EF4-FFF2-40B4-BE49-F238E27FC236}">
                <a16:creationId xmlns:a16="http://schemas.microsoft.com/office/drawing/2014/main" id="{233946F9-9523-537D-E876-0F1A006A8384}"/>
              </a:ext>
            </a:extLst>
          </p:cNvPr>
          <p:cNvSpPr txBox="1">
            <a:spLocks/>
          </p:cNvSpPr>
          <p:nvPr/>
        </p:nvSpPr>
        <p:spPr>
          <a:xfrm>
            <a:off x="542430"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(2)</a:t>
            </a:r>
          </a:p>
        </p:txBody>
      </p:sp>
    </p:spTree>
    <p:extLst>
      <p:ext uri="{BB962C8B-B14F-4D97-AF65-F5344CB8AC3E}">
        <p14:creationId xmlns:p14="http://schemas.microsoft.com/office/powerpoint/2010/main" val="172484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647307" y="2068724"/>
            <a:ext cx="10897386" cy="3139321"/>
          </a:xfrm>
          <a:prstGeom prst="rect">
            <a:avLst/>
          </a:prstGeom>
          <a:noFill/>
        </p:spPr>
        <p:txBody>
          <a:bodyPr wrap="square">
            <a:spAutoFit/>
          </a:bodyPr>
          <a:lstStyle/>
          <a:p>
            <a:pPr algn="just"/>
            <a:r>
              <a:rPr lang="it-IT"/>
              <a:t>L’equipaggio di ciascuna vettura è formato da piloti il cui numero di componenti può essere variabile; </a:t>
            </a:r>
          </a:p>
          <a:p>
            <a:pPr algn="just"/>
            <a:r>
              <a:rPr lang="it-IT"/>
              <a:t>Ogni equipaggio è formato da piloti di cui è importante sapere i dati anagrafici (nome, cognome, data di nascita, nazionalità). </a:t>
            </a:r>
          </a:p>
          <a:p>
            <a:pPr algn="just"/>
            <a:r>
              <a:rPr lang="it-IT"/>
              <a:t>Di un equipaggio possono far parte piloti professionisti e piloti amatori.</a:t>
            </a:r>
          </a:p>
          <a:p>
            <a:pPr marL="285750" indent="-285750" algn="just">
              <a:buFont typeface="Arial" panose="020B0604020202020204" pitchFamily="34" charset="0"/>
              <a:buChar char="•"/>
            </a:pPr>
            <a:r>
              <a:rPr lang="it-IT"/>
              <a:t> I piloti «PRO» sono piloti che hanno alle loro spalle la partecipazione già a diverse gare e per cui è necessario conoscere il numero di licenze possedute. </a:t>
            </a:r>
          </a:p>
          <a:p>
            <a:pPr marL="285750" indent="-285750" algn="just">
              <a:buFont typeface="Arial" panose="020B0604020202020204" pitchFamily="34" charset="0"/>
              <a:buChar char="•"/>
            </a:pPr>
            <a:r>
              <a:rPr lang="it-IT"/>
              <a:t> I piloti «AM», invece, sono alle loro prime esperienze nei campionati, di loro è importante conoscere la data di acquisizione della prima licenza. </a:t>
            </a:r>
          </a:p>
          <a:p>
            <a:pPr marL="742950" lvl="1" indent="-285750" algn="just">
              <a:buFont typeface="Courier New" panose="02070309020205020404" pitchFamily="49" charset="0"/>
              <a:buChar char="o"/>
            </a:pPr>
            <a:r>
              <a:rPr lang="it-IT"/>
              <a:t>Un pilota «AM» può anche essere un «Gentleman Driver», ovvero un pilota senza alcun tipo di esperienza pregressa ma che dispone di una cospicua somma di denaro che sfrutta per finanziare la scuderia e guadagnarsi così un sedile per poter gareggiare.</a:t>
            </a:r>
            <a:endParaRPr lang="en-US"/>
          </a:p>
        </p:txBody>
      </p:sp>
      <p:sp>
        <p:nvSpPr>
          <p:cNvPr id="2" name="Title 1">
            <a:extLst>
              <a:ext uri="{FF2B5EF4-FFF2-40B4-BE49-F238E27FC236}">
                <a16:creationId xmlns:a16="http://schemas.microsoft.com/office/drawing/2014/main" id="{E53E4A88-9E3F-4453-4862-635BB18CB850}"/>
              </a:ext>
            </a:extLst>
          </p:cNvPr>
          <p:cNvSpPr txBox="1">
            <a:spLocks/>
          </p:cNvSpPr>
          <p:nvPr/>
        </p:nvSpPr>
        <p:spPr>
          <a:xfrm>
            <a:off x="3050520" y="0"/>
            <a:ext cx="9032365"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DESCRIZIONE DETTAGLIATA (3)</a:t>
            </a:r>
          </a:p>
        </p:txBody>
      </p:sp>
    </p:spTree>
    <p:extLst>
      <p:ext uri="{BB962C8B-B14F-4D97-AF65-F5344CB8AC3E}">
        <p14:creationId xmlns:p14="http://schemas.microsoft.com/office/powerpoint/2010/main" val="2844311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FA327CB4591524E801F9C831A5A3C78" ma:contentTypeVersion="7" ma:contentTypeDescription="Creare un nuovo documento." ma:contentTypeScope="" ma:versionID="411a6b739f1c89ef3da747a5e61ea794">
  <xsd:schema xmlns:xsd="http://www.w3.org/2001/XMLSchema" xmlns:xs="http://www.w3.org/2001/XMLSchema" xmlns:p="http://schemas.microsoft.com/office/2006/metadata/properties" xmlns:ns3="9ba82e96-5b9e-41b0-b761-ed9907381895" xmlns:ns4="60df833f-94a5-4167-ad75-4a1cce6390f3" targetNamespace="http://schemas.microsoft.com/office/2006/metadata/properties" ma:root="true" ma:fieldsID="09173b6cfd002f03e04e18a5422f88bb" ns3:_="" ns4:_="">
    <xsd:import namespace="9ba82e96-5b9e-41b0-b761-ed9907381895"/>
    <xsd:import namespace="60df833f-94a5-4167-ad75-4a1cce6390f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2e96-5b9e-41b0-b761-ed99073818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df833f-94a5-4167-ad75-4a1cce6390f3"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element name="SharingHintHash" ma:index="13"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ba82e96-5b9e-41b0-b761-ed9907381895" xsi:nil="true"/>
  </documentManagement>
</p:properties>
</file>

<file path=customXml/itemProps1.xml><?xml version="1.0" encoding="utf-8"?>
<ds:datastoreItem xmlns:ds="http://schemas.openxmlformats.org/officeDocument/2006/customXml" ds:itemID="{58408802-DD43-416E-A93B-DF512BC59508}">
  <ds:schemaRefs>
    <ds:schemaRef ds:uri="60df833f-94a5-4167-ad75-4a1cce6390f3"/>
    <ds:schemaRef ds:uri="9ba82e96-5b9e-41b0-b761-ed99073818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60df833f-94a5-4167-ad75-4a1cce6390f3"/>
    <ds:schemaRef ds:uri="9ba82e96-5b9e-41b0-b761-ed99073818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{8590EF7D-EF1D-4286-A551-523B9E2FBC07}tf67328976_win32</Template>
  <TotalTime>1</TotalTime>
  <Words>1257</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GIUSEPPE PASTENA</dc:creator>
  <cp:lastModifiedBy>GIUSEPPE PASTENA</cp:lastModifiedBy>
  <cp:revision>5</cp:revision>
  <dcterms:created xsi:type="dcterms:W3CDTF">2023-11-15T10:41:44Z</dcterms:created>
  <dcterms:modified xsi:type="dcterms:W3CDTF">2023-11-17T06:56:12Z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0x0101009FA327CB4591524E801F9C831A5A3C78</vt:lpwstr>
  </property>
  <property fmtid="{D5CDD505-2E9C-101B-9397-08002B2CF9AE}" pid="3" name="MediaServiceImageTags">
    <vt:lpwstr/>
  </property>
</Properties>
</file>