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77" r:id="rId3"/>
    <p:sldId id="256" r:id="rId4"/>
    <p:sldId id="257" r:id="rId5"/>
    <p:sldId id="32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8" r:id="rId24"/>
    <p:sldId id="279" r:id="rId25"/>
    <p:sldId id="280" r:id="rId26"/>
    <p:sldId id="344" r:id="rId27"/>
    <p:sldId id="301" r:id="rId28"/>
    <p:sldId id="345" r:id="rId29"/>
    <p:sldId id="346" r:id="rId30"/>
    <p:sldId id="341" r:id="rId31"/>
    <p:sldId id="338" r:id="rId32"/>
    <p:sldId id="339" r:id="rId33"/>
    <p:sldId id="336" r:id="rId34"/>
    <p:sldId id="337" r:id="rId35"/>
    <p:sldId id="340" r:id="rId36"/>
    <p:sldId id="330" r:id="rId37"/>
    <p:sldId id="331" r:id="rId38"/>
    <p:sldId id="332" r:id="rId39"/>
    <p:sldId id="333" r:id="rId40"/>
    <p:sldId id="334" r:id="rId41"/>
    <p:sldId id="335" r:id="rId42"/>
    <p:sldId id="342" r:id="rId43"/>
    <p:sldId id="343" r:id="rId44"/>
    <p:sldId id="322" r:id="rId45"/>
    <p:sldId id="324" r:id="rId46"/>
    <p:sldId id="325" r:id="rId47"/>
    <p:sldId id="326" r:id="rId48"/>
    <p:sldId id="327" r:id="rId49"/>
    <p:sldId id="328" r:id="rId50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8"/>
    <p:restoredTop sz="94710"/>
  </p:normalViewPr>
  <p:slideViewPr>
    <p:cSldViewPr snapToGrid="0">
      <p:cViewPr varScale="1">
        <p:scale>
          <a:sx n="145" d="100"/>
          <a:sy n="14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Example</a:t>
            </a:r>
            <a:r>
              <a:rPr lang="it-IT" dirty="0"/>
              <a:t>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Attribute Based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94-9641-9351-B32AD821ED5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ExactMatching (KeLP)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94-9641-9351-B32AD821ED5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Lexical (KeLP)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94-9641-9351-B32AD821ED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56312351"/>
        <c:axId val="856107855"/>
      </c:barChart>
      <c:catAx>
        <c:axId val="856312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56107855"/>
        <c:crosses val="autoZero"/>
        <c:auto val="1"/>
        <c:lblAlgn val="ctr"/>
        <c:lblOffset val="100"/>
        <c:noMultiLvlLbl val="0"/>
      </c:catAx>
      <c:valAx>
        <c:axId val="8561078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5631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Experiment – [SUB TREE</a:t>
            </a:r>
            <a:r>
              <a:rPr lang="it-IT" baseline="0" dirty="0"/>
              <a:t>, SUB SET TREE, PARTIAL TREE</a:t>
            </a:r>
            <a:r>
              <a:rPr lang="it-IT" dirty="0"/>
              <a:t>] - train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Foglio1!$B$2:$B$11</c:f>
              <c:numCache>
                <c:formatCode>0.00</c:formatCode>
                <c:ptCount val="10"/>
                <c:pt idx="0">
                  <c:v>0.56976744186046502</c:v>
                </c:pt>
                <c:pt idx="1">
                  <c:v>0.60104986876640398</c:v>
                </c:pt>
                <c:pt idx="2">
                  <c:v>0.67930029154518901</c:v>
                </c:pt>
                <c:pt idx="3">
                  <c:v>0.629411764705882</c:v>
                </c:pt>
                <c:pt idx="4">
                  <c:v>0.64119601328903597</c:v>
                </c:pt>
                <c:pt idx="5">
                  <c:v>0.63554757630161496</c:v>
                </c:pt>
                <c:pt idx="6">
                  <c:v>0.57777777777777695</c:v>
                </c:pt>
                <c:pt idx="7">
                  <c:v>0.60032626427406199</c:v>
                </c:pt>
                <c:pt idx="8">
                  <c:v>0.63848396501457705</c:v>
                </c:pt>
                <c:pt idx="9">
                  <c:v>0.61920677372611199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0E-2B4A-9FE2-D9A3AF3F8B4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Foglio1!$C$2:$C$11</c:f>
              <c:numCache>
                <c:formatCode>0.00</c:formatCode>
                <c:ptCount val="10"/>
                <c:pt idx="0">
                  <c:v>0.41970021413276198</c:v>
                </c:pt>
                <c:pt idx="1">
                  <c:v>0.439539347408829</c:v>
                </c:pt>
                <c:pt idx="2">
                  <c:v>0.52834467120181405</c:v>
                </c:pt>
                <c:pt idx="3">
                  <c:v>0.48970251716247098</c:v>
                </c:pt>
                <c:pt idx="4">
                  <c:v>0.48984771573604002</c:v>
                </c:pt>
                <c:pt idx="5">
                  <c:v>0.50427350427350404</c:v>
                </c:pt>
                <c:pt idx="6">
                  <c:v>0.41776937618147397</c:v>
                </c:pt>
                <c:pt idx="7">
                  <c:v>0.44768856447688499</c:v>
                </c:pt>
                <c:pt idx="8">
                  <c:v>0.48237885462555002</c:v>
                </c:pt>
                <c:pt idx="9">
                  <c:v>0.46880497391103598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0E-2B4A-9FE2-D9A3AF3F8B4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Foglio1!$D$2:$D$11</c:f>
              <c:numCache>
                <c:formatCode>0.00</c:formatCode>
                <c:ptCount val="10"/>
                <c:pt idx="0">
                  <c:v>0.88687782805429805</c:v>
                </c:pt>
                <c:pt idx="1">
                  <c:v>0.950207468879668</c:v>
                </c:pt>
                <c:pt idx="2">
                  <c:v>0.95102040816326505</c:v>
                </c:pt>
                <c:pt idx="3">
                  <c:v>0.88065843621399098</c:v>
                </c:pt>
                <c:pt idx="4">
                  <c:v>0.92788461538461497</c:v>
                </c:pt>
                <c:pt idx="5">
                  <c:v>0.85922330097087296</c:v>
                </c:pt>
                <c:pt idx="6">
                  <c:v>0.93644067796610098</c:v>
                </c:pt>
                <c:pt idx="7">
                  <c:v>0.91089108910891003</c:v>
                </c:pt>
                <c:pt idx="8">
                  <c:v>0.943965517241379</c:v>
                </c:pt>
                <c:pt idx="9">
                  <c:v>0.91635214910923302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0E-2B4A-9FE2-D9A3AF3F8B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55392991"/>
        <c:axId val="1454450943"/>
      </c:barChart>
      <c:catAx>
        <c:axId val="145539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54450943"/>
        <c:crosses val="autoZero"/>
        <c:auto val="1"/>
        <c:lblAlgn val="ctr"/>
        <c:lblOffset val="100"/>
        <c:noMultiLvlLbl val="0"/>
      </c:catAx>
      <c:valAx>
        <c:axId val="1454450943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455392991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Experiment – [SUB TREE</a:t>
            </a:r>
            <a:r>
              <a:rPr lang="it-IT" baseline="0" dirty="0"/>
              <a:t>, SUB SET TREE, PARTIAL TREE</a:t>
            </a:r>
            <a:r>
              <a:rPr lang="it-IT" dirty="0"/>
              <a:t>] -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Foglio1!$B$2:$B$11</c:f>
              <c:numCache>
                <c:formatCode>0.00</c:formatCode>
                <c:ptCount val="10"/>
                <c:pt idx="0">
                  <c:v>0.52493438320209895</c:v>
                </c:pt>
                <c:pt idx="1">
                  <c:v>0.81038961038960999</c:v>
                </c:pt>
                <c:pt idx="2">
                  <c:v>0.204472843450479</c:v>
                </c:pt>
                <c:pt idx="3">
                  <c:v>0.31578947368421001</c:v>
                </c:pt>
                <c:pt idx="4">
                  <c:v>0.70281995661605201</c:v>
                </c:pt>
                <c:pt idx="5">
                  <c:v>0.28915662650602397</c:v>
                </c:pt>
                <c:pt idx="6">
                  <c:v>0.58051689860834998</c:v>
                </c:pt>
                <c:pt idx="7">
                  <c:v>0.54931335830212202</c:v>
                </c:pt>
                <c:pt idx="8">
                  <c:v>0.35447154471544701</c:v>
                </c:pt>
                <c:pt idx="9">
                  <c:v>0.48131829949715499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0E-2B4A-9FE2-D9A3AF3F8B4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Foglio1!$C$2:$C$11</c:f>
              <c:numCache>
                <c:formatCode>0.00</c:formatCode>
                <c:ptCount val="10"/>
                <c:pt idx="0">
                  <c:v>0.98039215686274495</c:v>
                </c:pt>
                <c:pt idx="1">
                  <c:v>0.68122270742358004</c:v>
                </c:pt>
                <c:pt idx="2">
                  <c:v>0.13793103448275801</c:v>
                </c:pt>
                <c:pt idx="3">
                  <c:v>0.1875</c:v>
                </c:pt>
                <c:pt idx="4">
                  <c:v>0.575488454706927</c:v>
                </c:pt>
                <c:pt idx="5">
                  <c:v>0.48</c:v>
                </c:pt>
                <c:pt idx="6">
                  <c:v>0.40896358543417299</c:v>
                </c:pt>
                <c:pt idx="7">
                  <c:v>0.56555269922879103</c:v>
                </c:pt>
                <c:pt idx="8">
                  <c:v>0.21541501976284499</c:v>
                </c:pt>
                <c:pt idx="9">
                  <c:v>0.47027396198909099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0E-2B4A-9FE2-D9A3AF3F8B4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Foglio1!$D$2:$D$11</c:f>
              <c:numCache>
                <c:formatCode>0.00</c:formatCode>
                <c:ptCount val="10"/>
                <c:pt idx="0">
                  <c:v>0.35842293906810002</c:v>
                </c:pt>
                <c:pt idx="1">
                  <c:v>1</c:v>
                </c:pt>
                <c:pt idx="2">
                  <c:v>0.39506172839506098</c:v>
                </c:pt>
                <c:pt idx="3">
                  <c:v>1</c:v>
                </c:pt>
                <c:pt idx="4">
                  <c:v>0.90250696378829998</c:v>
                </c:pt>
                <c:pt idx="5">
                  <c:v>0.20689655172413701</c:v>
                </c:pt>
                <c:pt idx="6">
                  <c:v>1</c:v>
                </c:pt>
                <c:pt idx="7">
                  <c:v>0.53398058252427105</c:v>
                </c:pt>
                <c:pt idx="8">
                  <c:v>1</c:v>
                </c:pt>
                <c:pt idx="9">
                  <c:v>0.71076319616665196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0E-2B4A-9FE2-D9A3AF3F8B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55392991"/>
        <c:axId val="1454450943"/>
      </c:barChart>
      <c:catAx>
        <c:axId val="145539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54450943"/>
        <c:crosses val="autoZero"/>
        <c:auto val="1"/>
        <c:lblAlgn val="ctr"/>
        <c:lblOffset val="100"/>
        <c:noMultiLvlLbl val="0"/>
      </c:catAx>
      <c:valAx>
        <c:axId val="1454450943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455392991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Experiment – [SUB TREE</a:t>
            </a:r>
            <a:r>
              <a:rPr lang="it-IT" baseline="0" dirty="0"/>
              <a:t>, SUB SET TREE, PARTIAL TREE</a:t>
            </a:r>
            <a:r>
              <a:rPr lang="it-IT" dirty="0"/>
              <a:t>] - train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Foglio1!$B$2:$B$11</c:f>
              <c:numCache>
                <c:formatCode>0.00</c:formatCode>
                <c:ptCount val="10"/>
                <c:pt idx="0">
                  <c:v>0.57940663176265195</c:v>
                </c:pt>
                <c:pt idx="1">
                  <c:v>0.48675496688741698</c:v>
                </c:pt>
                <c:pt idx="2">
                  <c:v>0.625</c:v>
                </c:pt>
                <c:pt idx="3">
                  <c:v>0.586387434554973</c:v>
                </c:pt>
                <c:pt idx="4">
                  <c:v>0.58064516129032195</c:v>
                </c:pt>
                <c:pt idx="5">
                  <c:v>0.62825278810408902</c:v>
                </c:pt>
                <c:pt idx="6">
                  <c:v>0.55407969639468602</c:v>
                </c:pt>
                <c:pt idx="7">
                  <c:v>0.54616895874263205</c:v>
                </c:pt>
                <c:pt idx="8">
                  <c:v>0.57404021937842697</c:v>
                </c:pt>
                <c:pt idx="9">
                  <c:v>0.57341509523502199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0E-2B4A-9FE2-D9A3AF3F8B4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Foglio1!$C$2:$C$11</c:f>
              <c:numCache>
                <c:formatCode>0.00</c:formatCode>
                <c:ptCount val="10"/>
                <c:pt idx="0">
                  <c:v>0.47159090909090901</c:v>
                </c:pt>
                <c:pt idx="1">
                  <c:v>0.40495867768595001</c:v>
                </c:pt>
                <c:pt idx="2">
                  <c:v>0.55555555555555503</c:v>
                </c:pt>
                <c:pt idx="3">
                  <c:v>0.50909090909090904</c:v>
                </c:pt>
                <c:pt idx="4">
                  <c:v>0.52529182879377401</c:v>
                </c:pt>
                <c:pt idx="5">
                  <c:v>0.50903614457831303</c:v>
                </c:pt>
                <c:pt idx="6">
                  <c:v>0.50171821305841902</c:v>
                </c:pt>
                <c:pt idx="7">
                  <c:v>0.45276872964169301</c:v>
                </c:pt>
                <c:pt idx="8">
                  <c:v>0.49841269841269797</c:v>
                </c:pt>
                <c:pt idx="9">
                  <c:v>0.49204707398980202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0E-2B4A-9FE2-D9A3AF3F8B4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Foglio1!$D$2:$D$11</c:f>
              <c:numCache>
                <c:formatCode>0.00</c:formatCode>
                <c:ptCount val="10"/>
                <c:pt idx="0">
                  <c:v>0.75113122171945701</c:v>
                </c:pt>
                <c:pt idx="1">
                  <c:v>0.609958506224066</c:v>
                </c:pt>
                <c:pt idx="2">
                  <c:v>0.71428571428571397</c:v>
                </c:pt>
                <c:pt idx="3">
                  <c:v>0.69135802469135799</c:v>
                </c:pt>
                <c:pt idx="4">
                  <c:v>0.64903846153846101</c:v>
                </c:pt>
                <c:pt idx="5">
                  <c:v>0.82038834951456296</c:v>
                </c:pt>
                <c:pt idx="6">
                  <c:v>0.61864406779660996</c:v>
                </c:pt>
                <c:pt idx="7">
                  <c:v>0.68811881188118795</c:v>
                </c:pt>
                <c:pt idx="8">
                  <c:v>0.67672413793103403</c:v>
                </c:pt>
                <c:pt idx="9">
                  <c:v>0.69107192173138299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0E-2B4A-9FE2-D9A3AF3F8B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55392991"/>
        <c:axId val="1454450943"/>
      </c:barChart>
      <c:catAx>
        <c:axId val="145539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54450943"/>
        <c:crosses val="autoZero"/>
        <c:auto val="1"/>
        <c:lblAlgn val="ctr"/>
        <c:lblOffset val="100"/>
        <c:noMultiLvlLbl val="0"/>
      </c:catAx>
      <c:valAx>
        <c:axId val="1454450943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455392991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Comparing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baseline="0" dirty="0"/>
              <a:t> </a:t>
            </a:r>
            <a:r>
              <a:rPr lang="it-IT" baseline="0" dirty="0" err="1"/>
              <a:t>classifiers</a:t>
            </a:r>
            <a:r>
              <a:rPr lang="it-IT" baseline="0" dirty="0"/>
              <a:t> – train and test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Attribute Similarity and Kernels TRAIN</c:v>
                </c:pt>
                <c:pt idx="1">
                  <c:v>Attribute Similarity and Kernels TEST</c:v>
                </c:pt>
                <c:pt idx="2">
                  <c:v>Kernels TRAIN</c:v>
                </c:pt>
                <c:pt idx="3">
                  <c:v>Kernels TEST</c:v>
                </c:pt>
              </c:strCache>
            </c:strRef>
          </c:cat>
          <c:val>
            <c:numRef>
              <c:f>Foglio1!$B$2:$B$5</c:f>
              <c:numCache>
                <c:formatCode>0.00</c:formatCode>
                <c:ptCount val="4"/>
                <c:pt idx="0">
                  <c:v>0.6</c:v>
                </c:pt>
                <c:pt idx="1">
                  <c:v>0.69</c:v>
                </c:pt>
                <c:pt idx="2">
                  <c:v>0.57599999999999996</c:v>
                </c:pt>
                <c:pt idx="3">
                  <c:v>0.56399999999999995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0E-2B4A-9FE2-D9A3AF3F8B4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Attribute Similarity and Kernels TRAIN</c:v>
                </c:pt>
                <c:pt idx="1">
                  <c:v>Attribute Similarity and Kernels TEST</c:v>
                </c:pt>
                <c:pt idx="2">
                  <c:v>Kernels TRAIN</c:v>
                </c:pt>
                <c:pt idx="3">
                  <c:v>Kernels TEST</c:v>
                </c:pt>
              </c:strCache>
            </c:strRef>
          </c:cat>
          <c:val>
            <c:numRef>
              <c:f>Foglio1!$C$2:$C$5</c:f>
              <c:numCache>
                <c:formatCode>0.00</c:formatCode>
                <c:ptCount val="4"/>
                <c:pt idx="0">
                  <c:v>0.45</c:v>
                </c:pt>
                <c:pt idx="1">
                  <c:v>0.45100000000000001</c:v>
                </c:pt>
                <c:pt idx="2">
                  <c:v>0.49299999999999999</c:v>
                </c:pt>
                <c:pt idx="3">
                  <c:v>0.48399999999999999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0E-2B4A-9FE2-D9A3AF3F8B4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Attribute Similarity and Kernels TRAIN</c:v>
                </c:pt>
                <c:pt idx="1">
                  <c:v>Attribute Similarity and Kernels TEST</c:v>
                </c:pt>
                <c:pt idx="2">
                  <c:v>Kernels TRAIN</c:v>
                </c:pt>
                <c:pt idx="3">
                  <c:v>Kernels TEST</c:v>
                </c:pt>
              </c:strCache>
            </c:strRef>
          </c:cat>
          <c:val>
            <c:numRef>
              <c:f>Foglio1!$D$2:$D$5</c:f>
              <c:numCache>
                <c:formatCode>0.00</c:formatCode>
                <c:ptCount val="4"/>
                <c:pt idx="0">
                  <c:v>0.93</c:v>
                </c:pt>
                <c:pt idx="1">
                  <c:v>0.9264</c:v>
                </c:pt>
                <c:pt idx="2">
                  <c:v>0.69269999999999998</c:v>
                </c:pt>
                <c:pt idx="3">
                  <c:v>0.67569999999999997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0E-2B4A-9FE2-D9A3AF3F8B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55392991"/>
        <c:axId val="1454450943"/>
      </c:barChart>
      <c:catAx>
        <c:axId val="145539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54450943"/>
        <c:crosses val="autoZero"/>
        <c:auto val="1"/>
        <c:lblAlgn val="ctr"/>
        <c:lblOffset val="100"/>
        <c:noMultiLvlLbl val="0"/>
      </c:catAx>
      <c:valAx>
        <c:axId val="1454450943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455392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Example</a:t>
            </a:r>
            <a:r>
              <a:rPr lang="it-IT" dirty="0"/>
              <a:t>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Attribute Based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0C-E340-8538-2CB84A0E6B25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ExactMatching (KeLP)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0C-E340-8538-2CB84A0E6B25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Lexical (KeLP)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0C-E340-8538-2CB84A0E6B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56312351"/>
        <c:axId val="856107855"/>
      </c:barChart>
      <c:catAx>
        <c:axId val="856312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56107855"/>
        <c:crosses val="autoZero"/>
        <c:auto val="1"/>
        <c:lblAlgn val="ctr"/>
        <c:lblOffset val="100"/>
        <c:noMultiLvlLbl val="0"/>
      </c:catAx>
      <c:valAx>
        <c:axId val="8561078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5631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Example</a:t>
            </a:r>
            <a:r>
              <a:rPr lang="it-IT" dirty="0"/>
              <a:t>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2.5701818794634373E-2"/>
          <c:y val="0.26265550506718099"/>
          <c:w val="0.94158677546674008"/>
          <c:h val="0.66760808268213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Attribute Based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D-3947-86F6-FC3FA9C99D3F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ExactMatching (KeLP)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D-3947-86F6-FC3FA9C99D3F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Lexical (KeLP)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7.5999999999999998E-2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BD-3947-86F6-FC3FA9C99D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56312351"/>
        <c:axId val="856107855"/>
      </c:barChart>
      <c:catAx>
        <c:axId val="856312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56107855"/>
        <c:crosses val="autoZero"/>
        <c:auto val="1"/>
        <c:lblAlgn val="ctr"/>
        <c:lblOffset val="100"/>
        <c:noMultiLvlLbl val="0"/>
      </c:catAx>
      <c:valAx>
        <c:axId val="8561078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5631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Example</a:t>
            </a:r>
            <a:r>
              <a:rPr lang="it-IT" dirty="0"/>
              <a:t>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2.5701818794634373E-2"/>
          <c:y val="0.26542887166344342"/>
          <c:w val="0.94859636241073131"/>
          <c:h val="0.664834716085875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Attribute Based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6-C145-A175-A1D3241C503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ExactMatching (KeLP)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36-C145-A175-A1D3241C503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Lexical (KeLP)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Normalized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36-C145-A175-A1D3241C50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56312351"/>
        <c:axId val="856107855"/>
      </c:barChart>
      <c:catAx>
        <c:axId val="856312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56107855"/>
        <c:crosses val="autoZero"/>
        <c:auto val="1"/>
        <c:lblAlgn val="ctr"/>
        <c:lblOffset val="100"/>
        <c:noMultiLvlLbl val="0"/>
      </c:catAx>
      <c:valAx>
        <c:axId val="8561078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5631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First Experiment – [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Similarity</a:t>
            </a:r>
            <a:r>
              <a:rPr lang="it-IT" dirty="0"/>
              <a:t>] -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Foglio1!$B$2:$B$11</c:f>
              <c:numCache>
                <c:formatCode>0.00</c:formatCode>
                <c:ptCount val="10"/>
                <c:pt idx="0">
                  <c:v>0.96174863387978105</c:v>
                </c:pt>
                <c:pt idx="1">
                  <c:v>0.74109263657957203</c:v>
                </c:pt>
                <c:pt idx="2">
                  <c:v>0.17161016949152499</c:v>
                </c:pt>
                <c:pt idx="3">
                  <c:v>0.51968503937007804</c:v>
                </c:pt>
                <c:pt idx="4">
                  <c:v>0.63440860215053696</c:v>
                </c:pt>
                <c:pt idx="5">
                  <c:v>0.65485232067510502</c:v>
                </c:pt>
                <c:pt idx="6">
                  <c:v>0.68705882352941094</c:v>
                </c:pt>
                <c:pt idx="7">
                  <c:v>0.74202127659574402</c:v>
                </c:pt>
                <c:pt idx="8">
                  <c:v>0.248291571753986</c:v>
                </c:pt>
                <c:pt idx="9">
                  <c:v>0.59564100822508204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0E-2B4A-9FE2-D9A3AF3F8B4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Foglio1!$C$2:$C$11</c:f>
              <c:numCache>
                <c:formatCode>0.00</c:formatCode>
                <c:ptCount val="10"/>
                <c:pt idx="0">
                  <c:v>0.97777777777777697</c:v>
                </c:pt>
                <c:pt idx="1">
                  <c:v>0.58867924528301796</c:v>
                </c:pt>
                <c:pt idx="2">
                  <c:v>9.3858632676709103E-2</c:v>
                </c:pt>
                <c:pt idx="3">
                  <c:v>0.35106382978723399</c:v>
                </c:pt>
                <c:pt idx="4">
                  <c:v>0.46763540290620798</c:v>
                </c:pt>
                <c:pt idx="5">
                  <c:v>0.49807445442875398</c:v>
                </c:pt>
                <c:pt idx="6">
                  <c:v>0.52329749103942602</c:v>
                </c:pt>
                <c:pt idx="7">
                  <c:v>0.82058823529411695</c:v>
                </c:pt>
                <c:pt idx="8">
                  <c:v>0.141742522756827</c:v>
                </c:pt>
                <c:pt idx="9">
                  <c:v>0.49585751021667401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0E-2B4A-9FE2-D9A3AF3F8B4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Foglio1!$D$2:$D$11</c:f>
              <c:numCache>
                <c:formatCode>0.00</c:formatCode>
                <c:ptCount val="10"/>
                <c:pt idx="0">
                  <c:v>0.94623655913978499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0.98607242339832801</c:v>
                </c:pt>
                <c:pt idx="5">
                  <c:v>0.95566502463054104</c:v>
                </c:pt>
                <c:pt idx="6">
                  <c:v>1</c:v>
                </c:pt>
                <c:pt idx="7">
                  <c:v>0.67718446601941695</c:v>
                </c:pt>
                <c:pt idx="8">
                  <c:v>1</c:v>
                </c:pt>
                <c:pt idx="9">
                  <c:v>0.95168427479867401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0E-2B4A-9FE2-D9A3AF3F8B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55392991"/>
        <c:axId val="1454450943"/>
      </c:barChart>
      <c:catAx>
        <c:axId val="145539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54450943"/>
        <c:crosses val="autoZero"/>
        <c:auto val="1"/>
        <c:lblAlgn val="ctr"/>
        <c:lblOffset val="100"/>
        <c:noMultiLvlLbl val="0"/>
      </c:catAx>
      <c:valAx>
        <c:axId val="1454450943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455392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First Experiment – [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Similarity</a:t>
            </a:r>
            <a:r>
              <a:rPr lang="it-IT" dirty="0"/>
              <a:t>] - train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Foglio1!$B$2:$B$11</c:f>
              <c:numCache>
                <c:formatCode>0.00</c:formatCode>
                <c:ptCount val="10"/>
                <c:pt idx="0">
                  <c:v>0.55710306406685195</c:v>
                </c:pt>
                <c:pt idx="1">
                  <c:v>0.60263157894736796</c:v>
                </c:pt>
                <c:pt idx="2">
                  <c:v>0.67930029154518901</c:v>
                </c:pt>
                <c:pt idx="3">
                  <c:v>0.60164835164835095</c:v>
                </c:pt>
                <c:pt idx="4">
                  <c:v>0.55834564254062002</c:v>
                </c:pt>
                <c:pt idx="5">
                  <c:v>0.58447488584474805</c:v>
                </c:pt>
                <c:pt idx="6">
                  <c:v>0.574025974025974</c:v>
                </c:pt>
                <c:pt idx="7">
                  <c:v>0.60032626427406199</c:v>
                </c:pt>
                <c:pt idx="8">
                  <c:v>0.63848396501457705</c:v>
                </c:pt>
                <c:pt idx="9">
                  <c:v>0.59959333532308201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0E-2B4A-9FE2-D9A3AF3F8B4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Foglio1!$C$2:$C$11</c:f>
              <c:numCache>
                <c:formatCode>0.00</c:formatCode>
                <c:ptCount val="10"/>
                <c:pt idx="0">
                  <c:v>0.40241448692152898</c:v>
                </c:pt>
                <c:pt idx="1">
                  <c:v>0.44123314065510599</c:v>
                </c:pt>
                <c:pt idx="2">
                  <c:v>0.52834467120181405</c:v>
                </c:pt>
                <c:pt idx="3">
                  <c:v>0.45154639175257699</c:v>
                </c:pt>
                <c:pt idx="4">
                  <c:v>0.402985074626865</c:v>
                </c:pt>
                <c:pt idx="5">
                  <c:v>0.42572062084257201</c:v>
                </c:pt>
                <c:pt idx="6">
                  <c:v>0.41385767790262101</c:v>
                </c:pt>
                <c:pt idx="7">
                  <c:v>0.44768856447688499</c:v>
                </c:pt>
                <c:pt idx="8">
                  <c:v>0.48237885462555002</c:v>
                </c:pt>
                <c:pt idx="9">
                  <c:v>0.44401883144505799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0E-2B4A-9FE2-D9A3AF3F8B4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Foglio1!$D$2:$D$11</c:f>
              <c:numCache>
                <c:formatCode>0.00</c:formatCode>
                <c:ptCount val="10"/>
                <c:pt idx="0">
                  <c:v>0.90497737556560998</c:v>
                </c:pt>
                <c:pt idx="1">
                  <c:v>0.950207468879668</c:v>
                </c:pt>
                <c:pt idx="2">
                  <c:v>0.95102040816326505</c:v>
                </c:pt>
                <c:pt idx="3">
                  <c:v>0.90123456790123402</c:v>
                </c:pt>
                <c:pt idx="4">
                  <c:v>0.90865384615384603</c:v>
                </c:pt>
                <c:pt idx="5">
                  <c:v>0.93203883495145601</c:v>
                </c:pt>
                <c:pt idx="6">
                  <c:v>0.93644067796610098</c:v>
                </c:pt>
                <c:pt idx="7">
                  <c:v>0.91089108910891003</c:v>
                </c:pt>
                <c:pt idx="8">
                  <c:v>0.943965517241379</c:v>
                </c:pt>
                <c:pt idx="9">
                  <c:v>0.92660330954794101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0E-2B4A-9FE2-D9A3AF3F8B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55392991"/>
        <c:axId val="1454450943"/>
      </c:barChart>
      <c:catAx>
        <c:axId val="145539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54450943"/>
        <c:crosses val="autoZero"/>
        <c:auto val="1"/>
        <c:lblAlgn val="ctr"/>
        <c:lblOffset val="100"/>
        <c:noMultiLvlLbl val="0"/>
      </c:catAx>
      <c:valAx>
        <c:axId val="1454450943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455392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First Experiment – [</a:t>
            </a:r>
            <a:r>
              <a:rPr lang="it-IT" dirty="0" err="1"/>
              <a:t>tree</a:t>
            </a:r>
            <a:r>
              <a:rPr lang="it-IT" baseline="0" dirty="0"/>
              <a:t> </a:t>
            </a:r>
            <a:r>
              <a:rPr lang="it-IT" baseline="0" dirty="0" err="1"/>
              <a:t>edit</a:t>
            </a:r>
            <a:r>
              <a:rPr lang="it-IT" baseline="0" dirty="0"/>
              <a:t> </a:t>
            </a:r>
            <a:r>
              <a:rPr lang="it-IT" baseline="0" dirty="0" err="1"/>
              <a:t>distance</a:t>
            </a:r>
            <a:r>
              <a:rPr lang="it-IT" dirty="0"/>
              <a:t>] -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Foglio1!$B$2:$B$11</c:f>
              <c:numCache>
                <c:formatCode>0.00</c:formatCode>
                <c:ptCount val="10"/>
                <c:pt idx="0">
                  <c:v>0.53708439897698201</c:v>
                </c:pt>
                <c:pt idx="1">
                  <c:v>0.6</c:v>
                </c:pt>
                <c:pt idx="2">
                  <c:v>0.18771726535341801</c:v>
                </c:pt>
                <c:pt idx="3">
                  <c:v>0.51697127937336795</c:v>
                </c:pt>
                <c:pt idx="4">
                  <c:v>0.63384064458370604</c:v>
                </c:pt>
                <c:pt idx="5">
                  <c:v>0.56121343445287097</c:v>
                </c:pt>
                <c:pt idx="6">
                  <c:v>0.60580912863070502</c:v>
                </c:pt>
                <c:pt idx="7">
                  <c:v>0.53047775947281695</c:v>
                </c:pt>
                <c:pt idx="8">
                  <c:v>0.19945105215004499</c:v>
                </c:pt>
                <c:pt idx="9">
                  <c:v>0.48584055144376798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0E-2B4A-9FE2-D9A3AF3F8B4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Foglio1!$C$2:$C$11</c:f>
              <c:numCache>
                <c:formatCode>0.00</c:formatCode>
                <c:ptCount val="10"/>
                <c:pt idx="0">
                  <c:v>0.9375</c:v>
                </c:pt>
                <c:pt idx="1">
                  <c:v>0.42857142857142799</c:v>
                </c:pt>
                <c:pt idx="2">
                  <c:v>0.103580562659846</c:v>
                </c:pt>
                <c:pt idx="3">
                  <c:v>0.34859154929577402</c:v>
                </c:pt>
                <c:pt idx="4">
                  <c:v>0.46701846965699201</c:v>
                </c:pt>
                <c:pt idx="5">
                  <c:v>0.500967117988394</c:v>
                </c:pt>
                <c:pt idx="6">
                  <c:v>0.43452380952380898</c:v>
                </c:pt>
                <c:pt idx="7">
                  <c:v>0.82564102564102504</c:v>
                </c:pt>
                <c:pt idx="8">
                  <c:v>0.11077235772357701</c:v>
                </c:pt>
                <c:pt idx="9">
                  <c:v>0.46190736900675999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0E-2B4A-9FE2-D9A3AF3F8B4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Foglio1!$D$2:$D$11</c:f>
              <c:numCache>
                <c:formatCode>0.00</c:formatCode>
                <c:ptCount val="10"/>
                <c:pt idx="0">
                  <c:v>0.37634408602150499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0.98607242339832801</c:v>
                </c:pt>
                <c:pt idx="5">
                  <c:v>0.63793103448275801</c:v>
                </c:pt>
                <c:pt idx="6">
                  <c:v>1</c:v>
                </c:pt>
                <c:pt idx="7">
                  <c:v>0.39077669902912598</c:v>
                </c:pt>
                <c:pt idx="8">
                  <c:v>1</c:v>
                </c:pt>
                <c:pt idx="9">
                  <c:v>0.82123602699241305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0E-2B4A-9FE2-D9A3AF3F8B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55392991"/>
        <c:axId val="1454450943"/>
      </c:barChart>
      <c:catAx>
        <c:axId val="145539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54450943"/>
        <c:crosses val="autoZero"/>
        <c:auto val="1"/>
        <c:lblAlgn val="ctr"/>
        <c:lblOffset val="100"/>
        <c:noMultiLvlLbl val="0"/>
      </c:catAx>
      <c:valAx>
        <c:axId val="1454450943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455392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First Experiment – [</a:t>
            </a:r>
            <a:r>
              <a:rPr lang="it-IT" dirty="0" err="1"/>
              <a:t>tree</a:t>
            </a:r>
            <a:r>
              <a:rPr lang="it-IT" baseline="0" dirty="0"/>
              <a:t> </a:t>
            </a:r>
            <a:r>
              <a:rPr lang="it-IT" baseline="0" dirty="0" err="1"/>
              <a:t>edit</a:t>
            </a:r>
            <a:r>
              <a:rPr lang="it-IT" baseline="0" dirty="0"/>
              <a:t> </a:t>
            </a:r>
            <a:r>
              <a:rPr lang="it-IT" baseline="0" dirty="0" err="1"/>
              <a:t>distance</a:t>
            </a:r>
            <a:r>
              <a:rPr lang="it-IT" dirty="0"/>
              <a:t>] - train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Foglio1!$B$2:$B$11</c:f>
              <c:numCache>
                <c:formatCode>0.00</c:formatCode>
                <c:ptCount val="10"/>
                <c:pt idx="0">
                  <c:v>0.49137931034482701</c:v>
                </c:pt>
                <c:pt idx="1">
                  <c:v>0.47204968944099301</c:v>
                </c:pt>
                <c:pt idx="2">
                  <c:v>0.58914728682170503</c:v>
                </c:pt>
                <c:pt idx="3">
                  <c:v>0.52112676056338003</c:v>
                </c:pt>
                <c:pt idx="4">
                  <c:v>0.46305418719211799</c:v>
                </c:pt>
                <c:pt idx="5">
                  <c:v>0.50617283950617198</c:v>
                </c:pt>
                <c:pt idx="6">
                  <c:v>0.49251700680272098</c:v>
                </c:pt>
                <c:pt idx="7">
                  <c:v>0.51828298887122404</c:v>
                </c:pt>
                <c:pt idx="8">
                  <c:v>0.54095826893353904</c:v>
                </c:pt>
                <c:pt idx="9">
                  <c:v>0.51052092649740899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0E-2B4A-9FE2-D9A3AF3F8B4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Foglio1!$C$2:$C$11</c:f>
              <c:numCache>
                <c:formatCode>0.00</c:formatCode>
                <c:ptCount val="10"/>
                <c:pt idx="0">
                  <c:v>0.36</c:v>
                </c:pt>
                <c:pt idx="1">
                  <c:v>0.33687943262411302</c:v>
                </c:pt>
                <c:pt idx="2">
                  <c:v>0.47499999999999998</c:v>
                </c:pt>
                <c:pt idx="3">
                  <c:v>0.39614561027837197</c:v>
                </c:pt>
                <c:pt idx="4">
                  <c:v>0.351620947630922</c:v>
                </c:pt>
                <c:pt idx="5">
                  <c:v>0.37104072398190002</c:v>
                </c:pt>
                <c:pt idx="6">
                  <c:v>0.36272545090180303</c:v>
                </c:pt>
                <c:pt idx="7">
                  <c:v>0.38173302107728302</c:v>
                </c:pt>
                <c:pt idx="8">
                  <c:v>0.421686746987951</c:v>
                </c:pt>
                <c:pt idx="9">
                  <c:v>0.38409243705359403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0E-2B4A-9FE2-D9A3AF3F8B4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Foglio1!$D$2:$D$11</c:f>
              <c:numCache>
                <c:formatCode>0.00</c:formatCode>
                <c:ptCount val="10"/>
                <c:pt idx="0">
                  <c:v>0.77375565610859698</c:v>
                </c:pt>
                <c:pt idx="1">
                  <c:v>0.78838174273858896</c:v>
                </c:pt>
                <c:pt idx="2">
                  <c:v>0.77551020408163196</c:v>
                </c:pt>
                <c:pt idx="3">
                  <c:v>0.76131687242798296</c:v>
                </c:pt>
                <c:pt idx="4">
                  <c:v>0.67788461538461497</c:v>
                </c:pt>
                <c:pt idx="5">
                  <c:v>0.79611650485436802</c:v>
                </c:pt>
                <c:pt idx="6">
                  <c:v>0.76694915254237195</c:v>
                </c:pt>
                <c:pt idx="7">
                  <c:v>0.80693069306930698</c:v>
                </c:pt>
                <c:pt idx="8">
                  <c:v>0.75431034482758597</c:v>
                </c:pt>
                <c:pt idx="9">
                  <c:v>0.76679508733722801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0E-2B4A-9FE2-D9A3AF3F8B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55392991"/>
        <c:axId val="1454450943"/>
      </c:barChart>
      <c:catAx>
        <c:axId val="145539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54450943"/>
        <c:crosses val="autoZero"/>
        <c:auto val="1"/>
        <c:lblAlgn val="ctr"/>
        <c:lblOffset val="100"/>
        <c:noMultiLvlLbl val="0"/>
      </c:catAx>
      <c:valAx>
        <c:axId val="1454450943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455392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Experiment – [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Similarity</a:t>
            </a:r>
            <a:r>
              <a:rPr lang="it-IT" dirty="0"/>
              <a:t>, SUB TREE</a:t>
            </a:r>
            <a:r>
              <a:rPr lang="it-IT" baseline="0" dirty="0"/>
              <a:t>, SUB SET TREE, PARTIAL TREE</a:t>
            </a:r>
            <a:r>
              <a:rPr lang="it-IT" dirty="0"/>
              <a:t>] -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Foglio1!$B$2:$B$11</c:f>
              <c:numCache>
                <c:formatCode>0.00</c:formatCode>
                <c:ptCount val="10"/>
                <c:pt idx="0">
                  <c:v>0.95604395604395598</c:v>
                </c:pt>
                <c:pt idx="1">
                  <c:v>0.74109263657957203</c:v>
                </c:pt>
                <c:pt idx="2">
                  <c:v>0.170886075949367</c:v>
                </c:pt>
                <c:pt idx="3">
                  <c:v>0.51697127937336795</c:v>
                </c:pt>
                <c:pt idx="4">
                  <c:v>0.63384064458370604</c:v>
                </c:pt>
                <c:pt idx="5">
                  <c:v>0.56057007125890701</c:v>
                </c:pt>
                <c:pt idx="6">
                  <c:v>0.68705882352941094</c:v>
                </c:pt>
                <c:pt idx="7">
                  <c:v>0.73837981407702502</c:v>
                </c:pt>
                <c:pt idx="8">
                  <c:v>0.248291571753986</c:v>
                </c:pt>
                <c:pt idx="9">
                  <c:v>0.58368165257214399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0E-2B4A-9FE2-D9A3AF3F8B4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Foglio1!$C$2:$C$11</c:f>
              <c:numCache>
                <c:formatCode>0.00</c:formatCode>
                <c:ptCount val="10"/>
                <c:pt idx="0">
                  <c:v>0.97752808988763995</c:v>
                </c:pt>
                <c:pt idx="1">
                  <c:v>0.58867924528301796</c:v>
                </c:pt>
                <c:pt idx="2">
                  <c:v>9.3425605536332099E-2</c:v>
                </c:pt>
                <c:pt idx="3">
                  <c:v>0.34859154929577402</c:v>
                </c:pt>
                <c:pt idx="4">
                  <c:v>0.46701846965699201</c:v>
                </c:pt>
                <c:pt idx="5">
                  <c:v>0.54128440366972397</c:v>
                </c:pt>
                <c:pt idx="6">
                  <c:v>0.52329749103942602</c:v>
                </c:pt>
                <c:pt idx="7">
                  <c:v>0.81524926686217003</c:v>
                </c:pt>
                <c:pt idx="8">
                  <c:v>0.141742522756827</c:v>
                </c:pt>
                <c:pt idx="9">
                  <c:v>0.49964629377643299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0E-2B4A-9FE2-D9A3AF3F8B4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Foglio1!$A$2:$A$11</c:f>
              <c:strCache>
                <c:ptCount val="10"/>
                <c:pt idx="0">
                  <c:v>addressbook</c:v>
                </c:pt>
                <c:pt idx="1">
                  <c:v>claroline</c:v>
                </c:pt>
                <c:pt idx="2">
                  <c:v>dimeshift</c:v>
                </c:pt>
                <c:pt idx="3">
                  <c:v>mantisbt</c:v>
                </c:pt>
                <c:pt idx="4">
                  <c:v>mrbs</c:v>
                </c:pt>
                <c:pt idx="5">
                  <c:v>pagekit</c:v>
                </c:pt>
                <c:pt idx="6">
                  <c:v>petclinic</c:v>
                </c:pt>
                <c:pt idx="7">
                  <c:v>phoenix</c:v>
                </c:pt>
                <c:pt idx="8">
                  <c:v>ppma</c:v>
                </c:pt>
                <c:pt idx="9">
                  <c:v>mean</c:v>
                </c:pt>
              </c:strCache>
            </c:strRef>
          </c:cat>
          <c:val>
            <c:numRef>
              <c:f>Foglio1!$D$2:$D$11</c:f>
              <c:numCache>
                <c:formatCode>0.00</c:formatCode>
                <c:ptCount val="10"/>
                <c:pt idx="0">
                  <c:v>0.93548387096774099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0.98607242339832801</c:v>
                </c:pt>
                <c:pt idx="5">
                  <c:v>0.58128078817733897</c:v>
                </c:pt>
                <c:pt idx="6">
                  <c:v>1</c:v>
                </c:pt>
                <c:pt idx="7">
                  <c:v>0.67475728155339798</c:v>
                </c:pt>
                <c:pt idx="8">
                  <c:v>1</c:v>
                </c:pt>
                <c:pt idx="9">
                  <c:v>0.90862159601075598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0E-2B4A-9FE2-D9A3AF3F8B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55392991"/>
        <c:axId val="1454450943"/>
      </c:barChart>
      <c:catAx>
        <c:axId val="1455392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54450943"/>
        <c:crosses val="autoZero"/>
        <c:auto val="1"/>
        <c:lblAlgn val="ctr"/>
        <c:lblOffset val="100"/>
        <c:noMultiLvlLbl val="0"/>
      </c:catAx>
      <c:valAx>
        <c:axId val="1454450943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455392991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B3FA70D-A6B7-4FFE-A3BF-7E3F3FF4E162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9E389A-BCE3-43DB-A5F3-B5F724B2B491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BA58FE-EA40-49A3-BA9E-35CB2C820323}" type="slidenum">
              <a:t>‹N›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AF95DDA-4321-4155-B7AD-D27CA5BFCD38}" type="slidenum">
              <a:t>‹N›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A8B18E4-8A3B-4367-8C09-40855580DA44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C2FD64A-333E-4689-A60E-A9293D03CB83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E7B439-E724-4DA1-ABD2-361B5D27C079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59B738A-8330-4D00-B9A6-A9AB79728A6C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5CE8D01-D54C-4B26-9EC5-BC1D4B99CB7A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D9F03E-3278-4A52-AFCA-86CB1E72F965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A0FD70C-367A-415A-B233-B7C4E6E9E6DC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3F0D75-55A4-4732-9D28-C36E22F81D83}" type="slidenum">
              <a:t>‹N›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CD44F7C-7804-4D7B-8E40-C6CE6CBD874C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10EBBCF-3954-465E-AEDD-64CC1A078AF5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4B70DA-B482-4C0E-9190-84C8986B33DA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254431-AAF5-4161-9D53-99792FFDE2F5}" type="slidenum">
              <a:t>‹N›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AB41C54-C714-45B8-A47D-C183A456543C}" type="slidenum">
              <a:t>‹N›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55BDEA-2D7C-4408-AF50-F6826C0834D4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A73915-A94C-4C81-95B8-E11A78D0509C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7A1A4C9-2851-40BD-B232-0855F6575980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0AD4A6D-6139-4C11-8F47-AB7254719ACB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AF7F447-61BF-4168-A585-0E0D1D0361C9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E16104-B9A3-46AC-B73B-8F3DD05695B2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94F82FE-D2EE-4ECA-AB0F-3EF6C3952D31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it-IT" sz="6000" b="0" strike="noStrike" spc="-1">
                <a:solidFill>
                  <a:srgbClr val="000000"/>
                </a:solidFill>
                <a:latin typeface="Calibri Light"/>
              </a:rPr>
              <a:t>Fare clic per modificare lo stile del titolo dello schema</a:t>
            </a:r>
            <a:endParaRPr lang="it-IT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it-I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8B8B8B"/>
                </a:solidFill>
                <a:latin typeface="Calibri"/>
              </a:rPr>
              <a:t>&lt;data/ora&gt;</a:t>
            </a:r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&lt;piè di pagina&gt;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46F5B3C-7B24-40F4-B570-3B76AB91C342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‹N›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Secondo livello struttura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Terzo livello struttura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Quarto livello struttura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Quinto livello struttura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Sesto livello struttura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Calibri Light"/>
              </a:rPr>
              <a:t>Fare clic per modificare lo stile del titolo dello schema</a:t>
            </a:r>
            <a:endParaRPr lang="it-IT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Fare clic per modificare gli stili del testo dello schema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rgbClr val="000000"/>
                </a:solidFill>
                <a:latin typeface="Calibri"/>
              </a:rPr>
              <a:t>Secondo livello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Terzo livello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Quarto livello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Quinto livello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it-I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rgbClr val="8B8B8B"/>
                </a:solidFill>
                <a:latin typeface="Calibri"/>
              </a:rPr>
              <a:t>&lt;data/ora&gt;</a:t>
            </a:r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&lt;piè di pagina&gt;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0702117-4FB0-4101-B9C0-E6103FF76EED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‹N›</a:t>
            </a:fld>
            <a:endParaRPr lang="it-IT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lp-ml.org/kelp-javadoc/current-version/it/uniroma2/sag/kelp/data/representation/structure/similarity/LexicalStructureElementSimilarity.html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lp-ml.org/kelp-javadoc/current-version/it/uniroma2/sag/kelp/data/representation/structure/similarity/LexicalStructureElementSimilarity.html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3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4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5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6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Altri esempi che mostrano rispetto la similarità con i figli dei nodi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756720" y="2318040"/>
            <a:ext cx="10730880" cy="3683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Casi limite su attributi: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</a:rPr>
              <a:t>Attributi ripetuti: </a:t>
            </a: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siccome si prendono gli insiemi degli attributi, avremo che gli attributi ripetuti non hanno alcun peso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</a:rPr>
              <a:t>Tanti attributi tutti identici tranne uno: </a:t>
            </a: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la misura di similarità è molto alta (vedi esempio 2)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</a:rPr>
              <a:t>Tanti attributi tutti diversi tranne uno: </a:t>
            </a: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la similarità definita è un po’ più alta di quelle di KeLP, quindi riesce a cogliere maggiormente piccole similarità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</a:rPr>
              <a:t>Attributi identici: </a:t>
            </a: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similarità massima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</a:rPr>
              <a:t>Attributi tutti diversi: </a:t>
            </a: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si comporta esattamente come le similarità definite da KeLP con una similarità diversa da 0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</a:rPr>
              <a:t>Tag uguali e nessun attributo: </a:t>
            </a: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si comporta come le similarità di KeLP con similarità massima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22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8" name="Rectangle 24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9" name="Rectangle 26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0" name="Rectangle 28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Dataset used to train classifiers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2" name="Rectangle 4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3" name="Rectangle 49"/>
          <p:cNvSpPr/>
          <p:nvPr/>
        </p:nvSpPr>
        <p:spPr>
          <a:xfrm flipH="1">
            <a:off x="0" y="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4" name="Rectangle 51"/>
          <p:cNvSpPr/>
          <p:nvPr/>
        </p:nvSpPr>
        <p:spPr>
          <a:xfrm rot="10800000" flipH="1">
            <a:off x="8129160" y="360"/>
            <a:ext cx="4062960" cy="1576080"/>
          </a:xfrm>
          <a:prstGeom prst="rect">
            <a:avLst/>
          </a:prstGeom>
          <a:gradFill rotWithShape="0">
            <a:gsLst>
              <a:gs pos="19000">
                <a:srgbClr val="203864">
                  <a:alpha val="68235"/>
                </a:srgbClr>
              </a:gs>
              <a:gs pos="100000">
                <a:srgbClr val="4472C4">
                  <a:alpha val="79215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5" name="Rectangle 52"/>
          <p:cNvSpPr/>
          <p:nvPr/>
        </p:nvSpPr>
        <p:spPr>
          <a:xfrm rot="5400000">
            <a:off x="5308200" y="-5307840"/>
            <a:ext cx="1576080" cy="12191760"/>
          </a:xfrm>
          <a:prstGeom prst="rect">
            <a:avLst/>
          </a:prstGeom>
          <a:gradFill rotWithShape="0">
            <a:gsLst>
              <a:gs pos="0">
                <a:srgbClr val="4472C4">
                  <a:alpha val="0"/>
                </a:srgbClr>
              </a:gs>
              <a:gs pos="100000">
                <a:srgbClr val="000000">
                  <a:alpha val="74117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371600" y="348840"/>
            <a:ext cx="10043640" cy="877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</a:rPr>
              <a:t>Tecnologie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7" name="Immagine 1"/>
          <p:cNvPicPr/>
          <p:nvPr/>
        </p:nvPicPr>
        <p:blipFill>
          <a:blip r:embed="rId2"/>
          <a:stretch/>
        </p:blipFill>
        <p:spPr>
          <a:xfrm>
            <a:off x="7848720" y="3331440"/>
            <a:ext cx="2481840" cy="1249920"/>
          </a:xfrm>
          <a:prstGeom prst="rect">
            <a:avLst/>
          </a:prstGeom>
          <a:ln w="0">
            <a:noFill/>
          </a:ln>
        </p:spPr>
      </p:pic>
      <p:pic>
        <p:nvPicPr>
          <p:cNvPr id="188" name="Picture 1" descr="Java | Sinervis"/>
          <p:cNvPicPr/>
          <p:nvPr/>
        </p:nvPicPr>
        <p:blipFill>
          <a:blip r:embed="rId3"/>
          <a:stretch/>
        </p:blipFill>
        <p:spPr>
          <a:xfrm>
            <a:off x="620280" y="3207960"/>
            <a:ext cx="3227760" cy="2017440"/>
          </a:xfrm>
          <a:prstGeom prst="rect">
            <a:avLst/>
          </a:prstGeom>
          <a:ln w="0">
            <a:noFill/>
          </a:ln>
        </p:spPr>
      </p:pic>
      <p:sp>
        <p:nvSpPr>
          <p:cNvPr id="189" name="CasellaDiTesto 1"/>
          <p:cNvSpPr/>
          <p:nvPr/>
        </p:nvSpPr>
        <p:spPr>
          <a:xfrm>
            <a:off x="6654960" y="4702680"/>
            <a:ext cx="4916880" cy="52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it-IT" sz="2850" b="0" strike="noStrike" spc="-1">
                <a:solidFill>
                  <a:srgbClr val="000000"/>
                </a:solidFill>
                <a:latin typeface="Calibri"/>
              </a:rPr>
              <a:t>Kernel-based Learning Platform</a:t>
            </a:r>
            <a:endParaRPr lang="it-IT" sz="28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0" name="Rectangle 2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1" name="Rectangle 3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2" name="Rectangle 4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3" name="Rectangle 42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4" name="Rectangle 43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KeLP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6" name="Segnaposto contenuto 3"/>
          <p:cNvGrpSpPr/>
          <p:nvPr/>
        </p:nvGrpSpPr>
        <p:grpSpPr>
          <a:xfrm>
            <a:off x="459360" y="1719720"/>
            <a:ext cx="11551680" cy="4985280"/>
            <a:chOff x="459360" y="1719720"/>
            <a:chExt cx="11551680" cy="4985280"/>
          </a:xfrm>
        </p:grpSpPr>
        <p:sp>
          <p:nvSpPr>
            <p:cNvPr id="197" name="Rettangolo 196"/>
            <p:cNvSpPr/>
            <p:nvPr/>
          </p:nvSpPr>
          <p:spPr>
            <a:xfrm>
              <a:off x="459360" y="1719720"/>
              <a:ext cx="11551680" cy="498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8" name="Ovale 197"/>
            <p:cNvSpPr/>
            <p:nvPr/>
          </p:nvSpPr>
          <p:spPr>
            <a:xfrm>
              <a:off x="537120" y="3458520"/>
              <a:ext cx="1508400" cy="1508400"/>
            </a:xfrm>
            <a:prstGeom prst="ellipse">
              <a:avLst/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9" name="Rettangolo 198"/>
            <p:cNvSpPr/>
            <p:nvPr/>
          </p:nvSpPr>
          <p:spPr>
            <a:xfrm>
              <a:off x="853920" y="3775320"/>
              <a:ext cx="874800" cy="87480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0" name="Rettangolo 199"/>
            <p:cNvSpPr/>
            <p:nvPr/>
          </p:nvSpPr>
          <p:spPr>
            <a:xfrm>
              <a:off x="2369160" y="3458520"/>
              <a:ext cx="3556080" cy="150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14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00"/>
                </a:spcAft>
                <a:tabLst>
                  <a:tab pos="0" algn="l"/>
                </a:tabLst>
              </a:pPr>
              <a:r>
                <a:rPr lang="it-IT" sz="2000" b="0" strike="noStrike" spc="-1">
                  <a:solidFill>
                    <a:srgbClr val="000000"/>
                  </a:solidFill>
                  <a:latin typeface="Calibri"/>
                </a:rPr>
                <a:t>Framework Java per Machine Learning concentrato sui Kernel.</a:t>
              </a:r>
              <a:endParaRPr lang="it-IT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Ovale 200"/>
            <p:cNvSpPr/>
            <p:nvPr/>
          </p:nvSpPr>
          <p:spPr>
            <a:xfrm>
              <a:off x="6545160" y="3458520"/>
              <a:ext cx="1508400" cy="1508400"/>
            </a:xfrm>
            <a:prstGeom prst="ellipse">
              <a:avLst/>
            </a:prstGeom>
            <a:solidFill>
              <a:schemeClr val="accent1">
                <a:tint val="40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2" name="Rettangolo 201"/>
            <p:cNvSpPr/>
            <p:nvPr/>
          </p:nvSpPr>
          <p:spPr>
            <a:xfrm>
              <a:off x="6861960" y="3775320"/>
              <a:ext cx="874800" cy="87480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3" name="Rettangolo 202"/>
            <p:cNvSpPr/>
            <p:nvPr/>
          </p:nvSpPr>
          <p:spPr>
            <a:xfrm>
              <a:off x="8377200" y="3458520"/>
              <a:ext cx="3556080" cy="150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1440" anchor="ctr">
              <a:noAutofit/>
            </a:bodyPr>
            <a:lstStyle/>
            <a:p>
              <a:pPr>
                <a:lnSpc>
                  <a:spcPct val="100000"/>
                </a:lnSpc>
                <a:spcAft>
                  <a:spcPts val="700"/>
                </a:spcAft>
                <a:tabLst>
                  <a:tab pos="0" algn="l"/>
                </a:tabLst>
              </a:pPr>
              <a:r>
                <a:rPr lang="it-IT" sz="2000" b="0" strike="noStrike" spc="-1">
                  <a:solidFill>
                    <a:srgbClr val="000000"/>
                  </a:solidFill>
                  <a:latin typeface="Calibri"/>
                </a:rPr>
                <a:t>Possibilità built in di creare nuove funzioni di similitudine ad hoc tra nodi di alberi tramite la classe </a:t>
              </a:r>
              <a:r>
                <a:rPr lang="it-IT" sz="2000" b="1" strike="noStrike" spc="-1">
                  <a:solidFill>
                    <a:srgbClr val="000000"/>
                  </a:solidFill>
                  <a:latin typeface="Calibri"/>
                </a:rPr>
                <a:t>SmoothePartialTreeKernel</a:t>
              </a:r>
              <a:endParaRPr lang="it-IT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" name="Rectangle 5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5" name="Rectangle 54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6" name="Rectangle 56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7" name="Rectangle 57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8" name="Rectangle 58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New method – Attribute similarity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CasellaDiTesto 209"/>
          <p:cNvSpPr txBox="1"/>
          <p:nvPr/>
        </p:nvSpPr>
        <p:spPr>
          <a:xfrm>
            <a:off x="1260000" y="1980000"/>
            <a:ext cx="792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Using a new tree kernel: Smoothed Partial Tree Kernel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Create a custom similarity function to compare tree nodes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Representing a DOM as a tree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Each DOM node will be a node in the tree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Using tag’s attributes to compute similarity between two nodes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2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3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4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5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Attribute similarity – From web page to tree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CasellaDiTesto 6"/>
          <p:cNvSpPr/>
          <p:nvPr/>
        </p:nvSpPr>
        <p:spPr>
          <a:xfrm>
            <a:off x="2340000" y="2520000"/>
            <a:ext cx="108000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Web page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Freccia destra 8"/>
          <p:cNvSpPr/>
          <p:nvPr/>
        </p:nvSpPr>
        <p:spPr>
          <a:xfrm>
            <a:off x="5040000" y="3610080"/>
            <a:ext cx="2249280" cy="679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19" name="Immagine 10"/>
          <p:cNvPicPr/>
          <p:nvPr/>
        </p:nvPicPr>
        <p:blipFill>
          <a:blip r:embed="rId2"/>
          <a:stretch/>
        </p:blipFill>
        <p:spPr>
          <a:xfrm>
            <a:off x="7738560" y="2511720"/>
            <a:ext cx="3719520" cy="2876400"/>
          </a:xfrm>
          <a:prstGeom prst="rect">
            <a:avLst/>
          </a:prstGeom>
          <a:ln w="0">
            <a:noFill/>
          </a:ln>
        </p:spPr>
      </p:pic>
      <p:sp>
        <p:nvSpPr>
          <p:cNvPr id="220" name="CasellaDiTesto 12"/>
          <p:cNvSpPr/>
          <p:nvPr/>
        </p:nvSpPr>
        <p:spPr>
          <a:xfrm>
            <a:off x="8775720" y="2142360"/>
            <a:ext cx="207972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Tree Representation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Immagine 220"/>
          <p:cNvPicPr/>
          <p:nvPr/>
        </p:nvPicPr>
        <p:blipFill>
          <a:blip r:embed="rId3"/>
          <a:stretch/>
        </p:blipFill>
        <p:spPr>
          <a:xfrm>
            <a:off x="1260000" y="2520000"/>
            <a:ext cx="3060000" cy="2965320"/>
          </a:xfrm>
          <a:prstGeom prst="rect">
            <a:avLst/>
          </a:prstGeom>
          <a:ln w="0">
            <a:noFill/>
          </a:ln>
        </p:spPr>
      </p:pic>
      <p:sp>
        <p:nvSpPr>
          <p:cNvPr id="222" name="CasellaDiTesto 221"/>
          <p:cNvSpPr txBox="1"/>
          <p:nvPr/>
        </p:nvSpPr>
        <p:spPr>
          <a:xfrm>
            <a:off x="5447520" y="3780000"/>
            <a:ext cx="121248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Transform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3" name="Rectangle 7"/>
          <p:cNvSpPr/>
          <p:nvPr/>
        </p:nvSpPr>
        <p:spPr>
          <a:xfrm>
            <a:off x="0" y="177553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4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5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6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7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Attribute similarity – From web page to tree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CasellaDiTesto 3"/>
          <p:cNvSpPr/>
          <p:nvPr/>
        </p:nvSpPr>
        <p:spPr>
          <a:xfrm>
            <a:off x="595080" y="1885320"/>
            <a:ext cx="9835560" cy="149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In keLP: 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1) Extend </a:t>
            </a:r>
            <a:r>
              <a:rPr lang="it-IT" sz="2800" b="1" strike="noStrike" spc="-1">
                <a:solidFill>
                  <a:srgbClr val="000000"/>
                </a:solidFill>
                <a:latin typeface="Calibri"/>
              </a:rPr>
              <a:t>StructureElement </a:t>
            </a: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class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asellaDiTesto 5"/>
          <p:cNvSpPr/>
          <p:nvPr/>
        </p:nvSpPr>
        <p:spPr>
          <a:xfrm>
            <a:off x="1620000" y="2996280"/>
            <a:ext cx="213876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MyStructureElement 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Ovale 6"/>
          <p:cNvSpPr/>
          <p:nvPr/>
        </p:nvSpPr>
        <p:spPr>
          <a:xfrm>
            <a:off x="541800" y="3426120"/>
            <a:ext cx="3790080" cy="25689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 e Attributi HTML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(informazioni aggiuntive)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Freccia destra 8"/>
          <p:cNvSpPr/>
          <p:nvPr/>
        </p:nvSpPr>
        <p:spPr>
          <a:xfrm>
            <a:off x="4612320" y="4365720"/>
            <a:ext cx="2680560" cy="70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3" name="CasellaDiTesto 10"/>
          <p:cNvSpPr/>
          <p:nvPr/>
        </p:nvSpPr>
        <p:spPr>
          <a:xfrm>
            <a:off x="8449200" y="2908080"/>
            <a:ext cx="213876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 dirty="0" err="1">
                <a:solidFill>
                  <a:srgbClr val="000000"/>
                </a:solidFill>
                <a:latin typeface="Calibri"/>
              </a:rPr>
              <a:t>MyStructureElement</a:t>
            </a:r>
            <a:r>
              <a:rPr lang="it-IT" sz="141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it-IT" sz="141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1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Immagine 16"/>
          <p:cNvPicPr/>
          <p:nvPr/>
        </p:nvPicPr>
        <p:blipFill>
          <a:blip r:embed="rId2"/>
          <a:stretch/>
        </p:blipFill>
        <p:spPr>
          <a:xfrm>
            <a:off x="7830000" y="3255300"/>
            <a:ext cx="3377160" cy="3164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6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7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8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9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Attribute similarity – From web page to tree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CasellaDiTesto 3"/>
          <p:cNvSpPr/>
          <p:nvPr/>
        </p:nvSpPr>
        <p:spPr>
          <a:xfrm>
            <a:off x="595080" y="1885320"/>
            <a:ext cx="9835560" cy="277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In keLP: 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2) Create a </a:t>
            </a:r>
            <a:r>
              <a:rPr lang="it-IT" sz="2800" b="1" strike="noStrike" spc="-1">
                <a:solidFill>
                  <a:srgbClr val="000000"/>
                </a:solidFill>
                <a:latin typeface="Calibri"/>
              </a:rPr>
              <a:t>TreeNode</a:t>
            </a: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 passing an id, our StructureElement and the  node’s father.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3) Create a </a:t>
            </a:r>
            <a:r>
              <a:rPr lang="it-IT" sz="2800" b="1" strike="noStrike" spc="-1">
                <a:solidFill>
                  <a:srgbClr val="000000"/>
                </a:solidFill>
                <a:latin typeface="Calibri"/>
              </a:rPr>
              <a:t>TreeRepresentation</a:t>
            </a: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 passing a TreeNode that represent the root of our tree.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asellaDiTesto 4"/>
          <p:cNvSpPr/>
          <p:nvPr/>
        </p:nvSpPr>
        <p:spPr>
          <a:xfrm>
            <a:off x="459360" y="4802760"/>
            <a:ext cx="1087704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TreeRepresentation, TreeNode, and StructureElement are classes defined in the KeLP framework that enable the creation of custom tree data structures for use with kernels also defined within KeLP.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3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4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5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6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7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Attribute similarity – From web page to tree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9" name="Picture 2" descr="jsoup: Java HTML parser, built for HTML editing, cleaning, scraping, and  XSS safety"/>
          <p:cNvPicPr/>
          <p:nvPr/>
        </p:nvPicPr>
        <p:blipFill>
          <a:blip r:embed="rId2"/>
          <a:stretch/>
        </p:blipFill>
        <p:spPr>
          <a:xfrm>
            <a:off x="149040" y="3003120"/>
            <a:ext cx="1830600" cy="1830600"/>
          </a:xfrm>
          <a:prstGeom prst="rect">
            <a:avLst/>
          </a:prstGeom>
          <a:ln w="0">
            <a:noFill/>
          </a:ln>
        </p:spPr>
      </p:pic>
      <p:sp>
        <p:nvSpPr>
          <p:cNvPr id="250" name="Freccia destra 8"/>
          <p:cNvSpPr/>
          <p:nvPr/>
        </p:nvSpPr>
        <p:spPr>
          <a:xfrm>
            <a:off x="2146320" y="3359880"/>
            <a:ext cx="2378880" cy="1117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chemeClr val="lt1"/>
                </a:solidFill>
                <a:latin typeface="Calibri"/>
              </a:rPr>
              <a:t>Parsing of a file HTML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asellaDiTesto 10"/>
          <p:cNvSpPr/>
          <p:nvPr/>
        </p:nvSpPr>
        <p:spPr>
          <a:xfrm>
            <a:off x="4591080" y="3657240"/>
            <a:ext cx="17218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Document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Freccia destra 12"/>
          <p:cNvSpPr/>
          <p:nvPr/>
        </p:nvSpPr>
        <p:spPr>
          <a:xfrm>
            <a:off x="6325560" y="3359880"/>
            <a:ext cx="2520720" cy="1117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chemeClr val="lt1"/>
                </a:solidFill>
                <a:latin typeface="Calibri"/>
              </a:rPr>
              <a:t> Depth-first document exploration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asellaDiTesto 14"/>
          <p:cNvSpPr/>
          <p:nvPr/>
        </p:nvSpPr>
        <p:spPr>
          <a:xfrm>
            <a:off x="8859240" y="3179880"/>
            <a:ext cx="3332520" cy="116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272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Retrieving data from an HTML node.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Creating a custom-defined StructureElement.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Creating a TreeNode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Creating TreeRepresentation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4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5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6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7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8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Attribute similarity – Tree similarity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0" name="Immagine 2"/>
          <p:cNvPicPr/>
          <p:nvPr/>
        </p:nvPicPr>
        <p:blipFill>
          <a:blip r:embed="rId2"/>
          <a:stretch/>
        </p:blipFill>
        <p:spPr>
          <a:xfrm>
            <a:off x="218160" y="3163680"/>
            <a:ext cx="2751120" cy="2127600"/>
          </a:xfrm>
          <a:prstGeom prst="rect">
            <a:avLst/>
          </a:prstGeom>
          <a:ln w="0">
            <a:noFill/>
          </a:ln>
        </p:spPr>
      </p:pic>
      <p:pic>
        <p:nvPicPr>
          <p:cNvPr id="261" name="Immagine 10"/>
          <p:cNvPicPr/>
          <p:nvPr/>
        </p:nvPicPr>
        <p:blipFill>
          <a:blip r:embed="rId2"/>
          <a:stretch/>
        </p:blipFill>
        <p:spPr>
          <a:xfrm>
            <a:off x="3098880" y="3163680"/>
            <a:ext cx="2751120" cy="2127600"/>
          </a:xfrm>
          <a:prstGeom prst="rect">
            <a:avLst/>
          </a:prstGeom>
          <a:ln w="0">
            <a:noFill/>
          </a:ln>
        </p:spPr>
      </p:pic>
      <p:sp>
        <p:nvSpPr>
          <p:cNvPr id="262" name="CasellaDiTesto 12"/>
          <p:cNvSpPr/>
          <p:nvPr/>
        </p:nvSpPr>
        <p:spPr>
          <a:xfrm>
            <a:off x="595080" y="1885320"/>
            <a:ext cx="9835560" cy="106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Once the trees have been constructed in our representation: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asellaDiTesto 14"/>
          <p:cNvSpPr/>
          <p:nvPr/>
        </p:nvSpPr>
        <p:spPr>
          <a:xfrm>
            <a:off x="1209240" y="2709720"/>
            <a:ext cx="91188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Tree A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asellaDiTesto 17"/>
          <p:cNvSpPr/>
          <p:nvPr/>
        </p:nvSpPr>
        <p:spPr>
          <a:xfrm>
            <a:off x="4242600" y="2709720"/>
            <a:ext cx="76392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Tree B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Freccia destra 18"/>
          <p:cNvSpPr/>
          <p:nvPr/>
        </p:nvSpPr>
        <p:spPr>
          <a:xfrm>
            <a:off x="5850360" y="3754800"/>
            <a:ext cx="3305160" cy="93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chemeClr val="lt1"/>
                </a:solidFill>
                <a:latin typeface="Calibri"/>
              </a:rPr>
              <a:t>SmoothedPartialTreeKernel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asellaDiTesto 19"/>
          <p:cNvSpPr/>
          <p:nvPr/>
        </p:nvSpPr>
        <p:spPr>
          <a:xfrm>
            <a:off x="9360000" y="4015440"/>
            <a:ext cx="187020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Similarity in [0,1]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7" name="Rectangle 7"/>
          <p:cNvSpPr/>
          <p:nvPr/>
        </p:nvSpPr>
        <p:spPr>
          <a:xfrm>
            <a:off x="-1080" y="36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 dirty="0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8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9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0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1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Attribute similarity – Similarity function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Ovale 3"/>
          <p:cNvSpPr/>
          <p:nvPr/>
        </p:nvSpPr>
        <p:spPr>
          <a:xfrm>
            <a:off x="552960" y="2138400"/>
            <a:ext cx="1799280" cy="17161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 e Attributi HTML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Ovale 4"/>
          <p:cNvSpPr/>
          <p:nvPr/>
        </p:nvSpPr>
        <p:spPr>
          <a:xfrm>
            <a:off x="552960" y="4408920"/>
            <a:ext cx="1799280" cy="17161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 e Attributi HTML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asellaDiTesto 6"/>
          <p:cNvSpPr/>
          <p:nvPr/>
        </p:nvSpPr>
        <p:spPr>
          <a:xfrm>
            <a:off x="5289480" y="2344680"/>
            <a:ext cx="70488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TagA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Doppia parentesi graffa 10"/>
          <p:cNvSpPr/>
          <p:nvPr/>
        </p:nvSpPr>
        <p:spPr>
          <a:xfrm>
            <a:off x="3664800" y="2708280"/>
            <a:ext cx="3817080" cy="462960"/>
          </a:xfrm>
          <a:prstGeom prst="bracePair">
            <a:avLst>
              <a:gd name="adj" fmla="val 8333"/>
            </a:avLst>
          </a:prstGeom>
          <a:noFill/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attr1=val1, attr2=val2, attr3=val3, …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asellaDiTesto 14"/>
          <p:cNvSpPr/>
          <p:nvPr/>
        </p:nvSpPr>
        <p:spPr>
          <a:xfrm>
            <a:off x="995760" y="1769040"/>
            <a:ext cx="91404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Nodo A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asellaDiTesto 16"/>
          <p:cNvSpPr/>
          <p:nvPr/>
        </p:nvSpPr>
        <p:spPr>
          <a:xfrm>
            <a:off x="995760" y="4075560"/>
            <a:ext cx="91404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Nodo B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asellaDiTesto 17"/>
          <p:cNvSpPr/>
          <p:nvPr/>
        </p:nvSpPr>
        <p:spPr>
          <a:xfrm>
            <a:off x="5289480" y="4666320"/>
            <a:ext cx="70488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TagB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Doppia parentesi graffa 18"/>
          <p:cNvSpPr/>
          <p:nvPr/>
        </p:nvSpPr>
        <p:spPr>
          <a:xfrm>
            <a:off x="3664800" y="5035680"/>
            <a:ext cx="3817080" cy="462960"/>
          </a:xfrm>
          <a:prstGeom prst="bracePair">
            <a:avLst>
              <a:gd name="adj" fmla="val 8333"/>
            </a:avLst>
          </a:prstGeom>
          <a:noFill/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attr1=val1, attr2=val2, attr3=val3, …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asellaDiTesto 25"/>
          <p:cNvSpPr/>
          <p:nvPr/>
        </p:nvSpPr>
        <p:spPr>
          <a:xfrm>
            <a:off x="3191400" y="2762640"/>
            <a:ext cx="61236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A =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asellaDiTesto 26"/>
          <p:cNvSpPr/>
          <p:nvPr/>
        </p:nvSpPr>
        <p:spPr>
          <a:xfrm>
            <a:off x="3191400" y="5082480"/>
            <a:ext cx="61236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B =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Freccia destra 27"/>
          <p:cNvSpPr/>
          <p:nvPr/>
        </p:nvSpPr>
        <p:spPr>
          <a:xfrm>
            <a:off x="2453040" y="2804760"/>
            <a:ext cx="65664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5" name="Freccia destra 28"/>
          <p:cNvSpPr/>
          <p:nvPr/>
        </p:nvSpPr>
        <p:spPr>
          <a:xfrm>
            <a:off x="2453040" y="5117400"/>
            <a:ext cx="65664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" name="Freccia destra 10">
            <a:extLst>
              <a:ext uri="{FF2B5EF4-FFF2-40B4-BE49-F238E27FC236}">
                <a16:creationId xmlns:a16="http://schemas.microsoft.com/office/drawing/2014/main" id="{DF7EC884-9FA2-D214-11F8-FC583F7A187C}"/>
              </a:ext>
            </a:extLst>
          </p:cNvPr>
          <p:cNvSpPr/>
          <p:nvPr/>
        </p:nvSpPr>
        <p:spPr>
          <a:xfrm>
            <a:off x="7572862" y="3737499"/>
            <a:ext cx="1083076" cy="4899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10F61BB-24D6-0338-3352-91BBB6C83614}"/>
                  </a:ext>
                </a:extLst>
              </p:cNvPr>
              <p:cNvSpPr txBox="1"/>
              <p:nvPr/>
            </p:nvSpPr>
            <p:spPr>
              <a:xfrm>
                <a:off x="8777259" y="3372994"/>
                <a:ext cx="2908236" cy="1218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/>
                  <a:t>Jaccard</a:t>
                </a:r>
                <a:r>
                  <a:rPr lang="it-IT" dirty="0"/>
                  <a:t> index</a:t>
                </a:r>
              </a:p>
              <a:p>
                <a:pPr algn="ctr"/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10F61BB-24D6-0338-3352-91BBB6C83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259" y="3372994"/>
                <a:ext cx="2908236" cy="1218988"/>
              </a:xfrm>
              <a:prstGeom prst="rect">
                <a:avLst/>
              </a:prstGeom>
              <a:blipFill>
                <a:blip r:embed="rId2"/>
                <a:stretch>
                  <a:fillRect t="-20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6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3" name="Rectangle 65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4" name="Rectangle 66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5" name="Rectangle 67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6" name="Rectangle 68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Normalizzazione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9360" y="2036880"/>
            <a:ext cx="9723600" cy="2256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Idealmente, dati due tree A e B, vorremmo che: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 i due alberi sono identici allora K(A,B) = 1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 i due alberi sono completamente diversi allora K(A,B) = 0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Lo </a:t>
            </a:r>
            <a:r>
              <a:rPr lang="it-IT" sz="2000" b="1" strike="noStrike" spc="-1">
                <a:solidFill>
                  <a:srgbClr val="000000"/>
                </a:solidFill>
                <a:latin typeface="Calibri"/>
              </a:rPr>
              <a:t>SmoothedPartialTreeKernel </a:t>
            </a: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però non è normalizzato, pertanto si possono avere valori oltre l’intervallo [0,1].</a:t>
            </a:r>
          </a:p>
        </p:txBody>
      </p:sp>
      <p:sp>
        <p:nvSpPr>
          <p:cNvPr id="89" name="CasellaDiTesto 11"/>
          <p:cNvSpPr/>
          <p:nvPr/>
        </p:nvSpPr>
        <p:spPr>
          <a:xfrm>
            <a:off x="532800" y="4564080"/>
            <a:ext cx="9692280" cy="60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Normalizzazione: </a:t>
            </a: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8" name="Rectangle 7"/>
          <p:cNvSpPr/>
          <p:nvPr/>
        </p:nvSpPr>
        <p:spPr>
          <a:xfrm>
            <a:off x="0" y="177553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9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0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1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2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Examples</a:t>
            </a: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 – 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near</a:t>
            </a:r>
            <a:r>
              <a:rPr lang="it-IT" sz="4000" spc="-1" dirty="0" err="1">
                <a:solidFill>
                  <a:srgbClr val="FFFFFF"/>
                </a:solidFill>
                <a:latin typeface="Calibri Light"/>
              </a:rPr>
              <a:t>-duplicates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408D016F-3874-356E-E883-A9ABB6520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343797"/>
              </p:ext>
            </p:extLst>
          </p:nvPr>
        </p:nvGraphicFramePr>
        <p:xfrm>
          <a:off x="326194" y="2317210"/>
          <a:ext cx="5435413" cy="3817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0C99E7CB-287E-5B72-C14B-D0C1EB348A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797985"/>
              </p:ext>
            </p:extLst>
          </p:nvPr>
        </p:nvGraphicFramePr>
        <p:xfrm>
          <a:off x="5831867" y="2317210"/>
          <a:ext cx="5435413" cy="3817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4" name="Rectangle 6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5" name="Rectangle 70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6" name="Rectangle 7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7" name="Rectangle 72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8" name="Rectangle 73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Examples</a:t>
            </a: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 – </a:t>
            </a:r>
            <a:r>
              <a:rPr lang="it-IT" sz="4000" spc="-1" dirty="0" err="1">
                <a:solidFill>
                  <a:srgbClr val="FFFFFF"/>
                </a:solidFill>
                <a:latin typeface="Calibri Light"/>
              </a:rPr>
              <a:t>D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ifferent</a:t>
            </a: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 pages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7BA753D-5092-9519-4D34-130CD71BC8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499731"/>
              </p:ext>
            </p:extLst>
          </p:nvPr>
        </p:nvGraphicFramePr>
        <p:xfrm>
          <a:off x="326194" y="1984248"/>
          <a:ext cx="5435413" cy="4579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DC548577-D7B9-D71B-030D-973CE2764C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658489"/>
              </p:ext>
            </p:extLst>
          </p:nvPr>
        </p:nvGraphicFramePr>
        <p:xfrm>
          <a:off x="6087801" y="1984248"/>
          <a:ext cx="5435413" cy="4579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9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20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21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22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23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Histograms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5" name="Immagine 27" descr="Immagine che contiene testo, schermata, diagramma, Diagramma&#10;&#10;Descrizione generata automaticamente"/>
          <p:cNvPicPr/>
          <p:nvPr/>
        </p:nvPicPr>
        <p:blipFill>
          <a:blip r:embed="rId2"/>
          <a:stretch/>
        </p:blipFill>
        <p:spPr>
          <a:xfrm>
            <a:off x="459360" y="2444973"/>
            <a:ext cx="5314890" cy="3876561"/>
          </a:xfrm>
          <a:prstGeom prst="rect">
            <a:avLst/>
          </a:prstGeom>
          <a:ln w="0">
            <a:solidFill>
              <a:schemeClr val="accent1">
                <a:shade val="15000"/>
              </a:schemeClr>
            </a:solidFill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857274-B627-7898-D926-E8DC0841FF92}"/>
              </a:ext>
            </a:extLst>
          </p:cNvPr>
          <p:cNvSpPr txBox="1"/>
          <p:nvPr/>
        </p:nvSpPr>
        <p:spPr>
          <a:xfrm>
            <a:off x="2073679" y="2075641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Similarity</a:t>
            </a:r>
            <a:endParaRPr lang="it-IT" dirty="0"/>
          </a:p>
        </p:txBody>
      </p:sp>
      <p:pic>
        <p:nvPicPr>
          <p:cNvPr id="4" name="Immagine 3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4AD17319-8874-D28A-D26E-E37A2F0A7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52" y="2444973"/>
            <a:ext cx="5171400" cy="387855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6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27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28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29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30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Preprocessing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790113" y="1891081"/>
            <a:ext cx="10937289" cy="4243389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it-IT" sz="2000" dirty="0"/>
              <a:t>From multi-</a:t>
            </a:r>
            <a:r>
              <a:rPr lang="it-IT" sz="2000" dirty="0" err="1"/>
              <a:t>classification</a:t>
            </a:r>
            <a:r>
              <a:rPr lang="it-IT" sz="2000" dirty="0"/>
              <a:t> </a:t>
            </a:r>
            <a:r>
              <a:rPr lang="it-IT" sz="2000" dirty="0" err="1"/>
              <a:t>problem</a:t>
            </a:r>
            <a:r>
              <a:rPr lang="it-IT" sz="2000" dirty="0"/>
              <a:t> to </a:t>
            </a:r>
            <a:r>
              <a:rPr lang="it-IT" sz="2000" dirty="0" err="1"/>
              <a:t>binary</a:t>
            </a:r>
            <a:r>
              <a:rPr lang="it-IT" sz="2000" dirty="0"/>
              <a:t> </a:t>
            </a:r>
            <a:r>
              <a:rPr lang="it-IT" sz="2000" dirty="0" err="1"/>
              <a:t>classification</a:t>
            </a: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: from [0,1,2] to  [-1,1].</a:t>
            </a:r>
          </a:p>
          <a:p>
            <a:pPr marL="914400" lvl="1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Labels 2 are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alibri"/>
              </a:rPr>
              <a:t>now</a:t>
            </a: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 -1</a:t>
            </a:r>
          </a:p>
          <a:p>
            <a:pPr marL="914400" lvl="1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it-IT" sz="2000" spc="-1" dirty="0">
                <a:solidFill>
                  <a:srgbClr val="000000"/>
                </a:solidFill>
                <a:latin typeface="Calibri"/>
              </a:rPr>
              <a:t>Labels 0 and 1 are </a:t>
            </a:r>
            <a:r>
              <a:rPr lang="it-IT" sz="2000" spc="-1" dirty="0" err="1">
                <a:solidFill>
                  <a:srgbClr val="000000"/>
                </a:solidFill>
                <a:latin typeface="Calibri"/>
              </a:rPr>
              <a:t>now</a:t>
            </a:r>
            <a:r>
              <a:rPr lang="it-IT" sz="2000" spc="-1" dirty="0">
                <a:solidFill>
                  <a:srgbClr val="000000"/>
                </a:solidFill>
                <a:latin typeface="Calibri"/>
              </a:rPr>
              <a:t> 1</a:t>
            </a:r>
            <a:endParaRPr lang="it-IT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it-IT" sz="2000" spc="-1" dirty="0" err="1">
                <a:solidFill>
                  <a:srgbClr val="000000"/>
                </a:solidFill>
                <a:latin typeface="Calibri"/>
              </a:rPr>
              <a:t>Created</a:t>
            </a:r>
            <a:r>
              <a:rPr lang="it-IT" sz="2000" spc="-1" dirty="0">
                <a:solidFill>
                  <a:srgbClr val="000000"/>
                </a:solidFill>
                <a:latin typeface="Calibri"/>
              </a:rPr>
              <a:t> one fold for </a:t>
            </a:r>
            <a:r>
              <a:rPr lang="it-IT" sz="2000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it-IT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2000" spc="-1" dirty="0" err="1">
                <a:solidFill>
                  <a:srgbClr val="000000"/>
                </a:solidFill>
                <a:latin typeface="Calibri"/>
              </a:rPr>
              <a:t>application</a:t>
            </a:r>
            <a:r>
              <a:rPr lang="it-IT" sz="2000" spc="-1" dirty="0">
                <a:solidFill>
                  <a:srgbClr val="000000"/>
                </a:solidFill>
                <a:latin typeface="Calibri"/>
              </a:rPr>
              <a:t>.</a:t>
            </a:r>
            <a:endParaRPr lang="it-IT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it-IT" sz="2000" dirty="0" err="1"/>
              <a:t>Stratified</a:t>
            </a:r>
            <a:r>
              <a:rPr lang="it-IT" sz="2000" dirty="0"/>
              <a:t> </a:t>
            </a:r>
            <a:r>
              <a:rPr lang="it-IT" sz="2000" dirty="0" err="1"/>
              <a:t>subsampling</a:t>
            </a:r>
            <a:r>
              <a:rPr lang="it-IT" sz="2000" dirty="0"/>
              <a:t> </a:t>
            </a:r>
            <a:r>
              <a:rPr lang="it-IT" sz="2000" dirty="0" err="1"/>
              <a:t>was</a:t>
            </a:r>
            <a:r>
              <a:rPr lang="it-IT" sz="2000" dirty="0"/>
              <a:t> </a:t>
            </a:r>
            <a:r>
              <a:rPr lang="it-IT" sz="2000" dirty="0" err="1"/>
              <a:t>performed</a:t>
            </a:r>
            <a:r>
              <a:rPr lang="it-IT" sz="2000" dirty="0"/>
              <a:t> on </a:t>
            </a:r>
            <a:r>
              <a:rPr lang="it-IT" sz="2000" dirty="0" err="1"/>
              <a:t>each</a:t>
            </a:r>
            <a:r>
              <a:rPr lang="it-IT" sz="2000" dirty="0"/>
              <a:t> fold (1000 samples per fold).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it-IT" sz="2000" dirty="0"/>
              <a:t>A complete dataset </a:t>
            </a:r>
            <a:r>
              <a:rPr lang="it-IT" sz="2000" dirty="0" err="1"/>
              <a:t>was</a:t>
            </a:r>
            <a:r>
              <a:rPr lang="it-IT" sz="2000" dirty="0"/>
              <a:t> </a:t>
            </a:r>
            <a:r>
              <a:rPr lang="it-IT" sz="2000" dirty="0" err="1"/>
              <a:t>created</a:t>
            </a:r>
            <a:r>
              <a:rPr lang="it-IT" sz="2000" dirty="0"/>
              <a:t> by </a:t>
            </a:r>
            <a:r>
              <a:rPr lang="it-IT" sz="2000" dirty="0" err="1"/>
              <a:t>concatenating</a:t>
            </a:r>
            <a:r>
              <a:rPr lang="it-IT" sz="2000" dirty="0"/>
              <a:t> the folds one after the </a:t>
            </a:r>
            <a:r>
              <a:rPr lang="it-IT" sz="2000" dirty="0" err="1"/>
              <a:t>other</a:t>
            </a:r>
            <a:r>
              <a:rPr lang="it-IT" sz="2000" dirty="0"/>
              <a:t>. The dataset </a:t>
            </a:r>
            <a:r>
              <a:rPr lang="it-IT" sz="2000" dirty="0" err="1"/>
              <a:t>then</a:t>
            </a:r>
            <a:r>
              <a:rPr lang="it-IT" sz="2000" dirty="0"/>
              <a:t> </a:t>
            </a:r>
            <a:r>
              <a:rPr lang="it-IT" sz="2000" dirty="0" err="1"/>
              <a:t>contains</a:t>
            </a:r>
            <a:r>
              <a:rPr lang="it-IT" sz="2000" dirty="0"/>
              <a:t> a </a:t>
            </a:r>
            <a:r>
              <a:rPr lang="it-IT" sz="2000" dirty="0" err="1"/>
              <a:t>total</a:t>
            </a:r>
            <a:r>
              <a:rPr lang="it-IT" sz="2000" dirty="0"/>
              <a:t> of 9000 samples. With 9 folds in the cross-validation, 1000 samples are </a:t>
            </a:r>
            <a:r>
              <a:rPr lang="it-IT" sz="2000" dirty="0" err="1"/>
              <a:t>used</a:t>
            </a:r>
            <a:r>
              <a:rPr lang="it-IT" sz="2000" dirty="0"/>
              <a:t> for </a:t>
            </a:r>
            <a:r>
              <a:rPr lang="it-IT" sz="2000" dirty="0" err="1"/>
              <a:t>each</a:t>
            </a:r>
            <a:r>
              <a:rPr lang="it-IT" sz="2000" dirty="0"/>
              <a:t> fold (</a:t>
            </a:r>
            <a:r>
              <a:rPr lang="it-IT" sz="2000" dirty="0" err="1"/>
              <a:t>taken</a:t>
            </a:r>
            <a:r>
              <a:rPr lang="it-IT" sz="2000" dirty="0"/>
              <a:t> </a:t>
            </a:r>
            <a:r>
              <a:rPr lang="it-IT" sz="2000" dirty="0" err="1"/>
              <a:t>sequentially</a:t>
            </a:r>
            <a:r>
              <a:rPr lang="it-IT" sz="2000" dirty="0"/>
              <a:t>), making up a complete </a:t>
            </a:r>
            <a:r>
              <a:rPr lang="it-IT" sz="2000" dirty="0" err="1"/>
              <a:t>run</a:t>
            </a:r>
            <a:r>
              <a:rPr lang="it-IT" sz="2000" dirty="0"/>
              <a:t>.</a:t>
            </a:r>
            <a:endParaRPr lang="it-IT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3" name="Rectangle 7"/>
          <p:cNvSpPr/>
          <p:nvPr/>
        </p:nvSpPr>
        <p:spPr>
          <a:xfrm>
            <a:off x="-288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34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35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36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37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Validation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CasellaDiTesto 2"/>
          <p:cNvSpPr/>
          <p:nvPr/>
        </p:nvSpPr>
        <p:spPr>
          <a:xfrm>
            <a:off x="459360" y="1971360"/>
            <a:ext cx="11267280" cy="2553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Cross Validation with 9 folds.</a:t>
            </a:r>
            <a:endParaRPr lang="it-I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SVM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alibri"/>
              </a:rPr>
              <a:t>classifier</a:t>
            </a: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alibri"/>
              </a:rPr>
              <a:t>rbf</a:t>
            </a: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Calibri"/>
              </a:rPr>
              <a:t>as</a:t>
            </a: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 kernel (default). </a:t>
            </a:r>
            <a:r>
              <a:rPr lang="it-IT" sz="2000" dirty="0"/>
              <a:t>C and gamma are the </a:t>
            </a:r>
            <a:r>
              <a:rPr lang="it-IT" sz="2000" dirty="0" err="1"/>
              <a:t>parameters</a:t>
            </a:r>
            <a:r>
              <a:rPr lang="it-IT" sz="2000" dirty="0"/>
              <a:t> </a:t>
            </a:r>
            <a:r>
              <a:rPr lang="it-IT" sz="2000" dirty="0" err="1"/>
              <a:t>validated</a:t>
            </a:r>
            <a:r>
              <a:rPr lang="it-IT" sz="2000" dirty="0"/>
              <a:t> by </a:t>
            </a:r>
            <a:r>
              <a:rPr lang="it-IT" sz="2000" dirty="0" err="1"/>
              <a:t>varying</a:t>
            </a:r>
            <a:r>
              <a:rPr lang="it-IT" sz="2000" dirty="0"/>
              <a:t> </a:t>
            </a:r>
            <a:r>
              <a:rPr lang="it-IT" sz="2000" dirty="0" err="1"/>
              <a:t>their</a:t>
            </a:r>
            <a:r>
              <a:rPr lang="it-IT" sz="2000" dirty="0"/>
              <a:t> </a:t>
            </a:r>
            <a:r>
              <a:rPr lang="it-IT" sz="2000" dirty="0" err="1"/>
              <a:t>values</a:t>
            </a:r>
            <a:r>
              <a:rPr lang="it-IT" sz="2000" dirty="0"/>
              <a:t> </a:t>
            </a:r>
            <a:r>
              <a:rPr lang="it-IT" sz="2000" dirty="0" err="1"/>
              <a:t>reciprocally</a:t>
            </a:r>
            <a:r>
              <a:rPr lang="it-IT" sz="2000" dirty="0"/>
              <a:t>.</a:t>
            </a:r>
            <a:r>
              <a:rPr lang="it-IT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2000" spc="-1" dirty="0">
                <a:solidFill>
                  <a:srgbClr val="000000"/>
                </a:solidFill>
                <a:latin typeface="Calibri"/>
              </a:rPr>
              <a:t>C and gamma </a:t>
            </a:r>
            <a:r>
              <a:rPr lang="it-IT" sz="2000" spc="-1" dirty="0" err="1">
                <a:solidFill>
                  <a:srgbClr val="000000"/>
                </a:solidFill>
                <a:latin typeface="Calibri"/>
              </a:rPr>
              <a:t>values</a:t>
            </a:r>
            <a:r>
              <a:rPr lang="it-IT" sz="2000" spc="-1" dirty="0">
                <a:solidFill>
                  <a:srgbClr val="000000"/>
                </a:solidFill>
                <a:latin typeface="Calibri"/>
              </a:rPr>
              <a:t> are in </a:t>
            </a: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[1e-2, 1e5] 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2000" dirty="0" err="1"/>
              <a:t>Balanced</a:t>
            </a:r>
            <a:r>
              <a:rPr lang="it-IT" sz="2000" dirty="0"/>
              <a:t> weights for positive and negative labels.</a:t>
            </a:r>
            <a:endParaRPr lang="it-I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Scores:</a:t>
            </a:r>
            <a:endParaRPr lang="it-I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F1</a:t>
            </a:r>
            <a:endParaRPr lang="it-I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Precision</a:t>
            </a:r>
            <a:endParaRPr lang="it-I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lang="it-IT" sz="2000" b="0" strike="noStrike" spc="-1" dirty="0">
                <a:solidFill>
                  <a:srgbClr val="000000"/>
                </a:solidFill>
                <a:latin typeface="Calibri"/>
              </a:rPr>
              <a:t>recall</a:t>
            </a:r>
            <a:endParaRPr lang="it-IT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1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2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3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4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 dirty="0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First </a:t>
            </a:r>
            <a:r>
              <a:rPr lang="it-IT" sz="4000" spc="-1" dirty="0" err="1">
                <a:solidFill>
                  <a:srgbClr val="FFFFFF"/>
                </a:solidFill>
                <a:latin typeface="Calibri Light"/>
              </a:rPr>
              <a:t>classifier</a:t>
            </a: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- 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Results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7EC6F20E-D2F2-824F-8D9E-75C485AFE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0450658"/>
              </p:ext>
            </p:extLst>
          </p:nvPr>
        </p:nvGraphicFramePr>
        <p:xfrm>
          <a:off x="310896" y="1902025"/>
          <a:ext cx="11667744" cy="443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8581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1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2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3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4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First </a:t>
            </a:r>
            <a:r>
              <a:rPr lang="it-IT" sz="4000" spc="-1" dirty="0" err="1">
                <a:solidFill>
                  <a:srgbClr val="FFFFFF"/>
                </a:solidFill>
                <a:latin typeface="Calibri Light"/>
              </a:rPr>
              <a:t>classifier</a:t>
            </a: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- 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Results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7EC6F20E-D2F2-824F-8D9E-75C485AFE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320876"/>
              </p:ext>
            </p:extLst>
          </p:nvPr>
        </p:nvGraphicFramePr>
        <p:xfrm>
          <a:off x="310896" y="1902025"/>
          <a:ext cx="11667744" cy="443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1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2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3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4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First </a:t>
            </a:r>
            <a:r>
              <a:rPr lang="it-IT" sz="4000" spc="-1" dirty="0" err="1">
                <a:solidFill>
                  <a:srgbClr val="FFFFFF"/>
                </a:solidFill>
                <a:latin typeface="Calibri Light"/>
              </a:rPr>
              <a:t>classifier</a:t>
            </a: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- 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Results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7EC6F20E-D2F2-824F-8D9E-75C485AFE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5204183"/>
              </p:ext>
            </p:extLst>
          </p:nvPr>
        </p:nvGraphicFramePr>
        <p:xfrm>
          <a:off x="310896" y="1902025"/>
          <a:ext cx="11667744" cy="443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4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1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2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3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4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First </a:t>
            </a:r>
            <a:r>
              <a:rPr lang="it-IT" sz="4000" spc="-1" dirty="0" err="1">
                <a:solidFill>
                  <a:srgbClr val="FFFFFF"/>
                </a:solidFill>
                <a:latin typeface="Calibri Light"/>
              </a:rPr>
              <a:t>classifier</a:t>
            </a: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- 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Results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7EC6F20E-D2F2-824F-8D9E-75C485AFE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3136400"/>
              </p:ext>
            </p:extLst>
          </p:nvPr>
        </p:nvGraphicFramePr>
        <p:xfrm>
          <a:off x="310896" y="1902025"/>
          <a:ext cx="11667744" cy="443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4933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15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5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1" name="Rectangle 60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2" name="Rectangle 6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3" name="Rectangle 62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4" name="Rectangle 63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Idea - Parte 6 (funzione similitudine tra nodi)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asellaDiTesto 7"/>
          <p:cNvSpPr/>
          <p:nvPr/>
        </p:nvSpPr>
        <p:spPr>
          <a:xfrm>
            <a:off x="-101520" y="1885320"/>
            <a:ext cx="1250784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3600" b="1" strike="noStrike" spc="-1">
                <a:solidFill>
                  <a:srgbClr val="000000"/>
                </a:solidFill>
                <a:latin typeface="Calibri"/>
              </a:rPr>
              <a:t>SmoothedPartialTreeKernel </a:t>
            </a:r>
            <a:r>
              <a:rPr lang="it-IT" sz="3600" b="0" strike="noStrike" spc="-1">
                <a:solidFill>
                  <a:srgbClr val="000000"/>
                </a:solidFill>
                <a:latin typeface="Calibri"/>
              </a:rPr>
              <a:t>permette di definire funzioni di similitudini tra nodi di un TreeRepresentation tramite l’implementazione dell’interfaccia </a:t>
            </a:r>
            <a:r>
              <a:rPr lang="it-IT" sz="3600" b="1" strike="noStrike" spc="-1">
                <a:solidFill>
                  <a:srgbClr val="000000"/>
                </a:solidFill>
                <a:latin typeface="Calibri"/>
              </a:rPr>
              <a:t>StructureElementSimilarityI</a:t>
            </a:r>
            <a:r>
              <a:rPr lang="it-IT" sz="36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it-IT" sz="3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000000"/>
                </a:solidFill>
                <a:latin typeface="Calibri"/>
              </a:rPr>
              <a:t>Implementare il metodo sim(StructureElement, StructureElement)</a:t>
            </a:r>
            <a:endParaRPr lang="it-IT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Ovale 1"/>
          <p:cNvSpPr/>
          <p:nvPr/>
        </p:nvSpPr>
        <p:spPr>
          <a:xfrm>
            <a:off x="733680" y="4539960"/>
            <a:ext cx="2483280" cy="18907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 e Attributi HTML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Ovale 7"/>
          <p:cNvSpPr/>
          <p:nvPr/>
        </p:nvSpPr>
        <p:spPr>
          <a:xfrm>
            <a:off x="3835800" y="4539960"/>
            <a:ext cx="2483280" cy="18907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 e Attributi HTML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Freccia destra 1"/>
          <p:cNvSpPr/>
          <p:nvPr/>
        </p:nvSpPr>
        <p:spPr>
          <a:xfrm>
            <a:off x="6764760" y="5019480"/>
            <a:ext cx="2051640" cy="931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chemeClr val="lt1"/>
                </a:solidFill>
                <a:latin typeface="Calibri"/>
              </a:rPr>
              <a:t>sim()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asellaDiTesto 9"/>
          <p:cNvSpPr/>
          <p:nvPr/>
        </p:nvSpPr>
        <p:spPr>
          <a:xfrm>
            <a:off x="9218160" y="5162400"/>
            <a:ext cx="187020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Similitudine dei due nodi in [0,1]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1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2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3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4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Kernels 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Classifier</a:t>
            </a: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 on folds - 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Results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7EC6F20E-D2F2-824F-8D9E-75C485AFE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776670"/>
              </p:ext>
            </p:extLst>
          </p:nvPr>
        </p:nvGraphicFramePr>
        <p:xfrm>
          <a:off x="310896" y="1902025"/>
          <a:ext cx="11667744" cy="443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6828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1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2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3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4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Kernels 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Classifier</a:t>
            </a: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 on folds - 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Results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7EC6F20E-D2F2-824F-8D9E-75C485AFE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9732633"/>
              </p:ext>
            </p:extLst>
          </p:nvPr>
        </p:nvGraphicFramePr>
        <p:xfrm>
          <a:off x="310896" y="1902025"/>
          <a:ext cx="11667744" cy="443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4335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1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2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3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4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Kernels 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Classifier</a:t>
            </a: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 on folds - 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Results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7EC6F20E-D2F2-824F-8D9E-75C485AFE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929667"/>
              </p:ext>
            </p:extLst>
          </p:nvPr>
        </p:nvGraphicFramePr>
        <p:xfrm>
          <a:off x="310896" y="1902025"/>
          <a:ext cx="11667744" cy="443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0628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1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2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3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4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Kernels 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Classifier</a:t>
            </a: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 on folds - 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Results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7EC6F20E-D2F2-824F-8D9E-75C485AFE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391114"/>
              </p:ext>
            </p:extLst>
          </p:nvPr>
        </p:nvGraphicFramePr>
        <p:xfrm>
          <a:off x="310896" y="1902025"/>
          <a:ext cx="11667744" cy="443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0906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1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2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3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4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Comparing</a:t>
            </a: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 the 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two</a:t>
            </a:r>
            <a:r>
              <a:rPr lang="it-IT" sz="4000" b="0" strike="noStrike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it-IT" sz="4000" b="0" strike="noStrike" spc="-1" dirty="0" err="1">
                <a:solidFill>
                  <a:srgbClr val="FFFFFF"/>
                </a:solidFill>
                <a:latin typeface="Calibri Light"/>
              </a:rPr>
              <a:t>classifiers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7EC6F20E-D2F2-824F-8D9E-75C485AFE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7221195"/>
              </p:ext>
            </p:extLst>
          </p:nvPr>
        </p:nvGraphicFramePr>
        <p:xfrm>
          <a:off x="310896" y="1902025"/>
          <a:ext cx="11667744" cy="443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9552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0" name="Rectangle 7"/>
          <p:cNvSpPr/>
          <p:nvPr/>
        </p:nvSpPr>
        <p:spPr>
          <a:xfrm>
            <a:off x="240" y="250338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10" b="0" strike="noStrike" spc="-1" dirty="0" err="1">
                <a:solidFill>
                  <a:schemeClr val="lt1"/>
                </a:solidFill>
                <a:latin typeface="Calibri"/>
              </a:rPr>
              <a:t>CorrelationMatrix_AttributeSimilarity.png</a:t>
            </a:r>
            <a:endParaRPr lang="en-US" sz="1410" b="0" strike="noStrike" spc="-1" dirty="0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1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2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3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4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spc="-1" dirty="0" err="1">
                <a:solidFill>
                  <a:srgbClr val="FFFFFF"/>
                </a:solidFill>
                <a:latin typeface="Calibri Light"/>
              </a:rPr>
              <a:t>Attribute</a:t>
            </a: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it-IT" sz="4000" spc="-1" dirty="0" err="1">
                <a:solidFill>
                  <a:srgbClr val="FFFFFF"/>
                </a:solidFill>
                <a:latin typeface="Calibri Light"/>
              </a:rPr>
              <a:t>Similarity</a:t>
            </a: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 </a:t>
            </a:r>
            <a:r>
              <a:rPr lang="it-IT" sz="4000" spc="-1" dirty="0" err="1">
                <a:solidFill>
                  <a:srgbClr val="FFFFFF"/>
                </a:solidFill>
                <a:latin typeface="Calibri Light"/>
              </a:rPr>
              <a:t>Correlation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magine 2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47A67307-7AF9-09D0-C303-52AA3E4A7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7511" r="13983" b="8820"/>
          <a:stretch/>
        </p:blipFill>
        <p:spPr>
          <a:xfrm>
            <a:off x="3257075" y="1577659"/>
            <a:ext cx="5677610" cy="546470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717660-485A-25E6-4E1E-D38AEEE5577D}"/>
              </a:ext>
            </a:extLst>
          </p:cNvPr>
          <p:cNvSpPr txBox="1"/>
          <p:nvPr/>
        </p:nvSpPr>
        <p:spPr>
          <a:xfrm>
            <a:off x="9634244" y="1846939"/>
            <a:ext cx="103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Pearson</a:t>
            </a:r>
          </a:p>
        </p:txBody>
      </p:sp>
    </p:spTree>
    <p:extLst>
      <p:ext uri="{BB962C8B-B14F-4D97-AF65-F5344CB8AC3E}">
        <p14:creationId xmlns:p14="http://schemas.microsoft.com/office/powerpoint/2010/main" val="26540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0" name="Rectangle 7"/>
          <p:cNvSpPr/>
          <p:nvPr/>
        </p:nvSpPr>
        <p:spPr>
          <a:xfrm>
            <a:off x="240" y="211015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10" b="0" strike="noStrike" spc="-1" dirty="0" err="1">
                <a:solidFill>
                  <a:schemeClr val="lt1"/>
                </a:solidFill>
                <a:latin typeface="Calibri"/>
              </a:rPr>
              <a:t>CorrelationMatrix_AttributeSimilarity.png</a:t>
            </a:r>
            <a:endParaRPr lang="en-US" sz="1410" b="0" strike="noStrike" spc="-1" dirty="0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1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2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3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4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Clustering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AA5F97F-3CD3-44D2-7D54-E6386CAA969E}"/>
              </a:ext>
            </a:extLst>
          </p:cNvPr>
          <p:cNvSpPr txBox="1"/>
          <p:nvPr/>
        </p:nvSpPr>
        <p:spPr>
          <a:xfrm>
            <a:off x="735623" y="1891081"/>
            <a:ext cx="10531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Principal</a:t>
            </a:r>
            <a:r>
              <a:rPr lang="it-IT" dirty="0"/>
              <a:t> Component Analysis (PCA) to project data to a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dimensional</a:t>
            </a:r>
            <a:r>
              <a:rPr lang="it-IT" dirty="0"/>
              <a:t> </a:t>
            </a:r>
            <a:r>
              <a:rPr lang="it-IT" dirty="0" err="1"/>
              <a:t>space</a:t>
            </a:r>
            <a:r>
              <a:rPr lang="it-IT" dirty="0"/>
              <a:t>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Features: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[</a:t>
            </a:r>
            <a:r>
              <a:rPr lang="it-IT" dirty="0" err="1"/>
              <a:t>domSize</a:t>
            </a:r>
            <a:r>
              <a:rPr lang="it-IT" dirty="0"/>
              <a:t>, </a:t>
            </a:r>
            <a:r>
              <a:rPr lang="it-IT" dirty="0" err="1"/>
              <a:t>StrippedDomSize</a:t>
            </a:r>
            <a:r>
              <a:rPr lang="it-IT" dirty="0"/>
              <a:t>, </a:t>
            </a:r>
            <a:r>
              <a:rPr lang="it-IT" dirty="0" err="1"/>
              <a:t>domStructureSize</a:t>
            </a:r>
            <a:r>
              <a:rPr lang="it-IT" dirty="0"/>
              <a:t>, </a:t>
            </a:r>
            <a:r>
              <a:rPr lang="it-IT" dirty="0" err="1"/>
              <a:t>domContentSize</a:t>
            </a:r>
            <a:r>
              <a:rPr lang="it-IT" dirty="0"/>
              <a:t>, </a:t>
            </a:r>
            <a:r>
              <a:rPr lang="it-IT" dirty="0" err="1"/>
              <a:t>nodeSize</a:t>
            </a:r>
            <a:r>
              <a:rPr lang="it-IT" dirty="0"/>
              <a:t>, </a:t>
            </a:r>
            <a:r>
              <a:rPr lang="it-IT" dirty="0" err="1"/>
              <a:t>pixelSize</a:t>
            </a:r>
            <a:r>
              <a:rPr lang="it-IT" dirty="0"/>
              <a:t>, </a:t>
            </a:r>
            <a:r>
              <a:rPr lang="it-IT" dirty="0" err="1"/>
              <a:t>height</a:t>
            </a:r>
            <a:r>
              <a:rPr lang="it-IT" dirty="0"/>
              <a:t>, degree, </a:t>
            </a:r>
            <a:r>
              <a:rPr lang="it-IT" dirty="0" err="1"/>
              <a:t>averageBF</a:t>
            </a:r>
            <a:r>
              <a:rPr lang="it-IT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[</a:t>
            </a:r>
            <a:r>
              <a:rPr lang="it-IT" dirty="0" err="1"/>
              <a:t>nodeSize</a:t>
            </a:r>
            <a:r>
              <a:rPr lang="it-IT" dirty="0"/>
              <a:t>, </a:t>
            </a:r>
            <a:r>
              <a:rPr lang="it-IT" dirty="0" err="1"/>
              <a:t>height</a:t>
            </a:r>
            <a:r>
              <a:rPr lang="it-IT" dirty="0"/>
              <a:t>, degree, </a:t>
            </a:r>
            <a:r>
              <a:rPr lang="it-IT" dirty="0" err="1"/>
              <a:t>averageBF</a:t>
            </a:r>
            <a:r>
              <a:rPr lang="it-IT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[</a:t>
            </a:r>
            <a:r>
              <a:rPr lang="it-IT" dirty="0" err="1"/>
              <a:t>domSize</a:t>
            </a:r>
            <a:r>
              <a:rPr lang="it-IT" dirty="0"/>
              <a:t>, </a:t>
            </a:r>
            <a:r>
              <a:rPr lang="it-IT" dirty="0" err="1"/>
              <a:t>StrippedDomSize</a:t>
            </a:r>
            <a:r>
              <a:rPr lang="it-IT" dirty="0"/>
              <a:t>, </a:t>
            </a:r>
            <a:r>
              <a:rPr lang="it-IT" dirty="0" err="1"/>
              <a:t>domStructureSize</a:t>
            </a:r>
            <a:r>
              <a:rPr lang="it-IT" dirty="0"/>
              <a:t>, </a:t>
            </a:r>
            <a:r>
              <a:rPr lang="it-IT" dirty="0" err="1"/>
              <a:t>domContentSize</a:t>
            </a:r>
            <a:r>
              <a:rPr lang="it-IT" dirty="0"/>
              <a:t>, </a:t>
            </a:r>
            <a:r>
              <a:rPr lang="it-IT" dirty="0" err="1"/>
              <a:t>nodeSize</a:t>
            </a:r>
            <a:r>
              <a:rPr lang="it-IT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K-Means with default </a:t>
            </a:r>
            <a:r>
              <a:rPr lang="it-IT" dirty="0" err="1"/>
              <a:t>parameters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Silouhette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best K ([2,15])</a:t>
            </a:r>
          </a:p>
        </p:txBody>
      </p:sp>
    </p:spTree>
    <p:extLst>
      <p:ext uri="{BB962C8B-B14F-4D97-AF65-F5344CB8AC3E}">
        <p14:creationId xmlns:p14="http://schemas.microsoft.com/office/powerpoint/2010/main" val="1394653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2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3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4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1. Clustering – K=9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Immagine 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5D065EE5-4D85-9AD8-AA4D-CDF63E825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" t="9137" r="7752" b="2703"/>
          <a:stretch/>
        </p:blipFill>
        <p:spPr>
          <a:xfrm>
            <a:off x="-8039" y="1590480"/>
            <a:ext cx="7696310" cy="4550082"/>
          </a:xfrm>
          <a:prstGeom prst="rect">
            <a:avLst/>
          </a:prstGeom>
        </p:spPr>
      </p:pic>
      <p:pic>
        <p:nvPicPr>
          <p:cNvPr id="6" name="Immagine 5" descr="Immagine che contiene schermata, Rettangolo, quadrato, Policromia&#10;&#10;Descrizione generata automaticamente">
            <a:extLst>
              <a:ext uri="{FF2B5EF4-FFF2-40B4-BE49-F238E27FC236}">
                <a16:creationId xmlns:a16="http://schemas.microsoft.com/office/drawing/2014/main" id="{BF706028-DBBD-2605-AA01-97A206F861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0" t="7649" r="13291" b="8789"/>
          <a:stretch/>
        </p:blipFill>
        <p:spPr>
          <a:xfrm>
            <a:off x="7560146" y="1590480"/>
            <a:ext cx="4658692" cy="49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35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0" name="Rectangle 7"/>
          <p:cNvSpPr/>
          <p:nvPr/>
        </p:nvSpPr>
        <p:spPr>
          <a:xfrm>
            <a:off x="240" y="211015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10" b="0" strike="noStrike" spc="-1" dirty="0" err="1">
                <a:solidFill>
                  <a:schemeClr val="lt1"/>
                </a:solidFill>
                <a:latin typeface="Calibri"/>
              </a:rPr>
              <a:t>CorrelationMatrix_AttributeSimilarity.png</a:t>
            </a:r>
            <a:endParaRPr lang="en-US" sz="1410" b="0" strike="noStrike" spc="-1" dirty="0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1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2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3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4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1. Clustering – K=2 (best K)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Immagine 3" descr="Immagine che contiene testo, schermata, Rettangolo, quadrato&#10;&#10;Descrizione generata automaticamente">
            <a:extLst>
              <a:ext uri="{FF2B5EF4-FFF2-40B4-BE49-F238E27FC236}">
                <a16:creationId xmlns:a16="http://schemas.microsoft.com/office/drawing/2014/main" id="{0BAC60BE-9378-046C-7683-88337590DD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8" t="8606" r="13414" b="7401"/>
          <a:stretch/>
        </p:blipFill>
        <p:spPr>
          <a:xfrm>
            <a:off x="7605346" y="1680425"/>
            <a:ext cx="4555509" cy="4883095"/>
          </a:xfrm>
          <a:prstGeom prst="rect">
            <a:avLst/>
          </a:prstGeom>
        </p:spPr>
      </p:pic>
      <p:pic>
        <p:nvPicPr>
          <p:cNvPr id="6" name="Immagine 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CD7F9253-A35C-C9F1-565E-08E4F370F7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" t="6869" r="6981" b="3387"/>
          <a:stretch/>
        </p:blipFill>
        <p:spPr>
          <a:xfrm>
            <a:off x="-1" y="1596960"/>
            <a:ext cx="7805745" cy="463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84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2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3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4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2. Clustering – K=9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" name="Immagine 8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CC390D94-C9F3-336D-918B-AD3C19D12A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4" t="5850" r="8326" b="3014"/>
          <a:stretch/>
        </p:blipFill>
        <p:spPr>
          <a:xfrm>
            <a:off x="0" y="1590480"/>
            <a:ext cx="7627428" cy="4854282"/>
          </a:xfrm>
          <a:prstGeom prst="rect">
            <a:avLst/>
          </a:prstGeom>
        </p:spPr>
      </p:pic>
      <p:pic>
        <p:nvPicPr>
          <p:cNvPr id="11" name="Immagine 10" descr="Immagine che contiene quadrato, modello, Rettangolo, schermata&#10;&#10;Descrizione generata automaticamente">
            <a:extLst>
              <a:ext uri="{FF2B5EF4-FFF2-40B4-BE49-F238E27FC236}">
                <a16:creationId xmlns:a16="http://schemas.microsoft.com/office/drawing/2014/main" id="{ED102BDE-F2A0-823E-DECB-9BA92BB999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3" t="8203" r="15716" b="8929"/>
          <a:stretch/>
        </p:blipFill>
        <p:spPr>
          <a:xfrm>
            <a:off x="7627428" y="1596960"/>
            <a:ext cx="4326396" cy="475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1BFF31E-7A63-77D0-BEB5-94548B12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Generazione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automatica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test end-to-end per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applicazioni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web in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ambito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industriale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9BB551-C3B0-421E-B031-F7CC7D7A825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ts val="1000"/>
              </a:spcBef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Giuseppe Porcaro N97000362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4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0" name="Rectangle 7"/>
          <p:cNvSpPr/>
          <p:nvPr/>
        </p:nvSpPr>
        <p:spPr>
          <a:xfrm>
            <a:off x="240" y="36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10" b="0" strike="noStrike" spc="-1" dirty="0" err="1">
                <a:solidFill>
                  <a:schemeClr val="lt1"/>
                </a:solidFill>
                <a:latin typeface="Calibri"/>
              </a:rPr>
              <a:t>CorrelationMatrix_AttributeSimilarity.png</a:t>
            </a:r>
            <a:endParaRPr lang="en-US" sz="1410" b="0" strike="noStrike" spc="-1" dirty="0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1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2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3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4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2. Clustering – K=2 (best K)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Immagine 6" descr="Immagine che contiene Rettangolo, schermata, design&#10;&#10;Descrizione generata automaticamente">
            <a:extLst>
              <a:ext uri="{FF2B5EF4-FFF2-40B4-BE49-F238E27FC236}">
                <a16:creationId xmlns:a16="http://schemas.microsoft.com/office/drawing/2014/main" id="{35ADF745-9873-1112-4773-FAC4A68DE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2" t="8125" r="14159" b="8168"/>
          <a:stretch/>
        </p:blipFill>
        <p:spPr>
          <a:xfrm>
            <a:off x="7374171" y="1740876"/>
            <a:ext cx="4583367" cy="4931472"/>
          </a:xfrm>
          <a:prstGeom prst="rect">
            <a:avLst/>
          </a:prstGeom>
        </p:spPr>
      </p:pic>
      <p:pic>
        <p:nvPicPr>
          <p:cNvPr id="11" name="Immagine 10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66CBCDDE-33DA-17CE-B7F2-36C555BD76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1" t="6599" r="8935" b="3846"/>
          <a:stretch/>
        </p:blipFill>
        <p:spPr>
          <a:xfrm>
            <a:off x="70337" y="1596960"/>
            <a:ext cx="7358325" cy="46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89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2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3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4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3. Clustering – K=9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magine 2" descr="Immagine che contiene quadrato, modello, Rettangolo, Policromia&#10;&#10;Descrizione generata automaticamente">
            <a:extLst>
              <a:ext uri="{FF2B5EF4-FFF2-40B4-BE49-F238E27FC236}">
                <a16:creationId xmlns:a16="http://schemas.microsoft.com/office/drawing/2014/main" id="{BCBE1F4F-2952-D49A-6C2F-8AD0D3551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3" t="8808" r="14705" b="8712"/>
          <a:stretch/>
        </p:blipFill>
        <p:spPr>
          <a:xfrm>
            <a:off x="7307190" y="1577104"/>
            <a:ext cx="4641346" cy="4986416"/>
          </a:xfrm>
          <a:prstGeom prst="rect">
            <a:avLst/>
          </a:prstGeom>
        </p:spPr>
      </p:pic>
      <p:pic>
        <p:nvPicPr>
          <p:cNvPr id="5" name="Immagine 4" descr="Immagine che contiene schermata, testo, diagramma, linea&#10;&#10;Descrizione generata automaticamente">
            <a:extLst>
              <a:ext uri="{FF2B5EF4-FFF2-40B4-BE49-F238E27FC236}">
                <a16:creationId xmlns:a16="http://schemas.microsoft.com/office/drawing/2014/main" id="{96D53940-E038-3025-B631-7150B4229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" t="7377" r="7839" b="2572"/>
          <a:stretch/>
        </p:blipFill>
        <p:spPr>
          <a:xfrm>
            <a:off x="0" y="1596960"/>
            <a:ext cx="7307190" cy="444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74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0" name="Rectangle 7"/>
          <p:cNvSpPr/>
          <p:nvPr/>
        </p:nvSpPr>
        <p:spPr>
          <a:xfrm>
            <a:off x="240" y="211375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10" b="0" strike="noStrike" spc="-1" dirty="0" err="1">
                <a:solidFill>
                  <a:schemeClr val="lt1"/>
                </a:solidFill>
                <a:latin typeface="Calibri"/>
              </a:rPr>
              <a:t>CorrelationMatrix_AttributeSimilarity.png</a:t>
            </a:r>
            <a:endParaRPr lang="en-US" sz="1410" b="0" strike="noStrike" spc="-1" dirty="0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1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2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3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4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spc="-1" dirty="0">
                <a:solidFill>
                  <a:srgbClr val="FFFFFF"/>
                </a:solidFill>
                <a:latin typeface="Calibri Light"/>
              </a:rPr>
              <a:t>3. Clustering – K=2 (best K)</a:t>
            </a:r>
            <a:endParaRPr lang="it-IT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magine 2" descr="Immagine che contiene schermata, Rettangolo, Policromia, quadrato&#10;&#10;Descrizione generata automaticamente">
            <a:extLst>
              <a:ext uri="{FF2B5EF4-FFF2-40B4-BE49-F238E27FC236}">
                <a16:creationId xmlns:a16="http://schemas.microsoft.com/office/drawing/2014/main" id="{A6A6C09C-6A8E-06A2-391F-5F087C9D72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0" t="7089" r="14535" b="8787"/>
          <a:stretch/>
        </p:blipFill>
        <p:spPr>
          <a:xfrm>
            <a:off x="7119353" y="1596960"/>
            <a:ext cx="4905361" cy="5261040"/>
          </a:xfrm>
          <a:prstGeom prst="rect">
            <a:avLst/>
          </a:prstGeom>
        </p:spPr>
      </p:pic>
      <p:pic>
        <p:nvPicPr>
          <p:cNvPr id="5" name="Immagine 4" descr="Immagine che contiene schermata, testo, linea, Diagramma&#10;&#10;Descrizione generata automaticamente">
            <a:extLst>
              <a:ext uri="{FF2B5EF4-FFF2-40B4-BE49-F238E27FC236}">
                <a16:creationId xmlns:a16="http://schemas.microsoft.com/office/drawing/2014/main" id="{1B6D159B-990C-703E-B1AD-A42085F648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" t="7297" r="8083" b="3491"/>
          <a:stretch/>
        </p:blipFill>
        <p:spPr>
          <a:xfrm>
            <a:off x="-1" y="1590480"/>
            <a:ext cx="7190339" cy="436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91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8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29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30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31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32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--------------------VECCHI GRAFICI--------------------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/>
          </p:nvPr>
        </p:nvSpPr>
        <p:spPr>
          <a:xfrm>
            <a:off x="1371600" y="2318040"/>
            <a:ext cx="9723600" cy="3683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457200"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it-IT" sz="1600" b="0" strike="noStrike" spc="-1">
                <a:solidFill>
                  <a:srgbClr val="FFFFFF"/>
                </a:solidFill>
                <a:latin typeface="Calibri"/>
              </a:rPr>
              <a:t>--------------------VEC -------------------- CHI GRAFICI--------------------</a:t>
            </a:r>
            <a:endParaRPr lang="it-IT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7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38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39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40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41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Altre similitudini – Tra padri e figli di un nodo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3" name="Ovale 3"/>
          <p:cNvSpPr/>
          <p:nvPr/>
        </p:nvSpPr>
        <p:spPr>
          <a:xfrm>
            <a:off x="552960" y="2138400"/>
            <a:ext cx="1799280" cy="17161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 e Attributi HTML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Figli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Ovale 4"/>
          <p:cNvSpPr/>
          <p:nvPr/>
        </p:nvSpPr>
        <p:spPr>
          <a:xfrm>
            <a:off x="552960" y="4408920"/>
            <a:ext cx="1799280" cy="17161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 e Attributi HTML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Figli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CasellaDiTesto 6"/>
          <p:cNvSpPr/>
          <p:nvPr/>
        </p:nvSpPr>
        <p:spPr>
          <a:xfrm>
            <a:off x="4687200" y="2296080"/>
            <a:ext cx="183852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TagA, nodo padre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Doppia parentesi graffa 10"/>
          <p:cNvSpPr/>
          <p:nvPr/>
        </p:nvSpPr>
        <p:spPr>
          <a:xfrm>
            <a:off x="3664800" y="2708280"/>
            <a:ext cx="3857760" cy="462960"/>
          </a:xfrm>
          <a:prstGeom prst="bracePair">
            <a:avLst>
              <a:gd name="adj" fmla="val 8333"/>
            </a:avLst>
          </a:prstGeom>
          <a:noFill/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7" name="CasellaDiTesto 14"/>
          <p:cNvSpPr/>
          <p:nvPr/>
        </p:nvSpPr>
        <p:spPr>
          <a:xfrm>
            <a:off x="995760" y="1769040"/>
            <a:ext cx="91404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Nodo A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CasellaDiTesto 16"/>
          <p:cNvSpPr/>
          <p:nvPr/>
        </p:nvSpPr>
        <p:spPr>
          <a:xfrm>
            <a:off x="995760" y="4075560"/>
            <a:ext cx="91404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Nodo B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CasellaDiTesto 17"/>
          <p:cNvSpPr/>
          <p:nvPr/>
        </p:nvSpPr>
        <p:spPr>
          <a:xfrm>
            <a:off x="4722480" y="4638240"/>
            <a:ext cx="203148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TagB, nodo padre 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CasellaDiTesto 24"/>
          <p:cNvSpPr/>
          <p:nvPr/>
        </p:nvSpPr>
        <p:spPr>
          <a:xfrm>
            <a:off x="8909640" y="3595320"/>
            <a:ext cx="3024000" cy="73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Indice di Jaccard su insieme.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Similitudine nodo-nodo tra figli -&gt; media delle sim. (Molto costosa)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CasellaDiTesto 25"/>
          <p:cNvSpPr/>
          <p:nvPr/>
        </p:nvSpPr>
        <p:spPr>
          <a:xfrm>
            <a:off x="3191400" y="2762640"/>
            <a:ext cx="61236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A =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CasellaDiTesto 26"/>
          <p:cNvSpPr/>
          <p:nvPr/>
        </p:nvSpPr>
        <p:spPr>
          <a:xfrm>
            <a:off x="3191400" y="5082480"/>
            <a:ext cx="61236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B =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Freccia destra 27"/>
          <p:cNvSpPr/>
          <p:nvPr/>
        </p:nvSpPr>
        <p:spPr>
          <a:xfrm>
            <a:off x="2453040" y="2804760"/>
            <a:ext cx="65664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54" name="Freccia destra 28"/>
          <p:cNvSpPr/>
          <p:nvPr/>
        </p:nvSpPr>
        <p:spPr>
          <a:xfrm>
            <a:off x="2453040" y="5117400"/>
            <a:ext cx="65664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55" name="Freccia destra 29"/>
          <p:cNvSpPr/>
          <p:nvPr/>
        </p:nvSpPr>
        <p:spPr>
          <a:xfrm rot="20362800">
            <a:off x="7532640" y="4885920"/>
            <a:ext cx="134784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56" name="Freccia destra 30"/>
          <p:cNvSpPr/>
          <p:nvPr/>
        </p:nvSpPr>
        <p:spPr>
          <a:xfrm rot="1401000">
            <a:off x="7507800" y="3063240"/>
            <a:ext cx="1347840" cy="29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57" name="Ovale 2"/>
          <p:cNvSpPr/>
          <p:nvPr/>
        </p:nvSpPr>
        <p:spPr>
          <a:xfrm>
            <a:off x="3763440" y="2676240"/>
            <a:ext cx="859320" cy="556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Child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Ovale 5"/>
          <p:cNvSpPr/>
          <p:nvPr/>
        </p:nvSpPr>
        <p:spPr>
          <a:xfrm>
            <a:off x="4687200" y="2669760"/>
            <a:ext cx="859320" cy="556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Child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Ovale 8"/>
          <p:cNvSpPr/>
          <p:nvPr/>
        </p:nvSpPr>
        <p:spPr>
          <a:xfrm>
            <a:off x="5624640" y="2676240"/>
            <a:ext cx="859320" cy="556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Child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Ovale 12"/>
          <p:cNvSpPr/>
          <p:nvPr/>
        </p:nvSpPr>
        <p:spPr>
          <a:xfrm>
            <a:off x="6545160" y="2681640"/>
            <a:ext cx="859320" cy="556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Child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Doppia parentesi graffa 19"/>
          <p:cNvSpPr/>
          <p:nvPr/>
        </p:nvSpPr>
        <p:spPr>
          <a:xfrm>
            <a:off x="3645720" y="5062680"/>
            <a:ext cx="3857760" cy="462960"/>
          </a:xfrm>
          <a:prstGeom prst="bracePair">
            <a:avLst>
              <a:gd name="adj" fmla="val 8333"/>
            </a:avLst>
          </a:prstGeom>
          <a:noFill/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it-IT" sz="141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2" name="Ovale 20"/>
          <p:cNvSpPr/>
          <p:nvPr/>
        </p:nvSpPr>
        <p:spPr>
          <a:xfrm>
            <a:off x="3744000" y="5030280"/>
            <a:ext cx="859320" cy="556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Child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Ovale 21"/>
          <p:cNvSpPr/>
          <p:nvPr/>
        </p:nvSpPr>
        <p:spPr>
          <a:xfrm>
            <a:off x="4667760" y="5023800"/>
            <a:ext cx="859320" cy="556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Child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Ovale 22"/>
          <p:cNvSpPr/>
          <p:nvPr/>
        </p:nvSpPr>
        <p:spPr>
          <a:xfrm>
            <a:off x="5605200" y="5030280"/>
            <a:ext cx="859320" cy="556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Child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Ovale 23"/>
          <p:cNvSpPr/>
          <p:nvPr/>
        </p:nvSpPr>
        <p:spPr>
          <a:xfrm>
            <a:off x="6526080" y="5035680"/>
            <a:ext cx="859320" cy="556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Child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CasellaDiTesto 31"/>
          <p:cNvSpPr/>
          <p:nvPr/>
        </p:nvSpPr>
        <p:spPr>
          <a:xfrm>
            <a:off x="3141000" y="6111720"/>
            <a:ext cx="481068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I figli di un nodo possono essere inseriti come informazione aggiuntiva ai StructureElement.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CasellaDiTesto 32"/>
          <p:cNvSpPr/>
          <p:nvPr/>
        </p:nvSpPr>
        <p:spPr>
          <a:xfrm>
            <a:off x="8067960" y="6111720"/>
            <a:ext cx="364572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Sono considerati solo i figli diretti dei nodi e non tutti i discendenti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8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69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70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71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72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Altre similitudini – Analizzare testo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4" name="CasellaDiTesto 18"/>
          <p:cNvSpPr/>
          <p:nvPr/>
        </p:nvSpPr>
        <p:spPr>
          <a:xfrm>
            <a:off x="1066680" y="2100960"/>
            <a:ext cx="10722240" cy="116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Già sono stati usati alcuni?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Trovare dei pattern nel testo su cui basare la similarità (SSemantic Pattern Tree Kernels for Short-text Classification)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Da kelp c’è </a:t>
            </a:r>
            <a:r>
              <a:rPr lang="it-IT" sz="141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LexicalStructureElementSimilarity</a:t>
            </a: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  che basa la similarità su word embedding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5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76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77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78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79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Informazioni che ho su un nodo html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/>
          </p:nvPr>
        </p:nvSpPr>
        <p:spPr>
          <a:xfrm>
            <a:off x="1371600" y="2238840"/>
            <a:ext cx="9723600" cy="3762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Tag html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Attributi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</a:rPr>
              <a:t>Class, id, attributi di form (nome e type),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Nodo padre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Nodi figlio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Contenuto testuale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Profondità nell’albero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Eventi javascript come onclick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it-IT" sz="2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it-IT" sz="2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it-IT" sz="2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it-IT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2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83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84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85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86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Nuove funzioni di similarità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8" name="PlaceHolder 2"/>
          <p:cNvSpPr>
            <a:spLocks noGrp="1"/>
          </p:cNvSpPr>
          <p:nvPr>
            <p:ph/>
          </p:nvPr>
        </p:nvSpPr>
        <p:spPr>
          <a:xfrm>
            <a:off x="1371600" y="4404240"/>
            <a:ext cx="9723600" cy="1596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Migliorare la similarità considerando i figli e il padre di un nodo. Se hanno stesso padre e stessi figli, probabilmente saranno nello stesso contesto (slide precedenti)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Analizzare il testo dell’html (indicizzare il testo). Esiste già probabilmente (da KeLP </a:t>
            </a: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the </a:t>
            </a:r>
            <a:r>
              <a:rPr lang="it-IT" sz="14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LexicalStructureElementSimilarity</a:t>
            </a: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 applies a similarity based on word embeddings</a:t>
            </a: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)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it-IT" sz="2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it-IT" sz="2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it-IT" sz="2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it-IT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9" name="CasellaDiTesto 3"/>
          <p:cNvSpPr/>
          <p:nvPr/>
        </p:nvSpPr>
        <p:spPr>
          <a:xfrm>
            <a:off x="620280" y="1622880"/>
            <a:ext cx="1033128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10" b="0" strike="noStrike" spc="-1">
                <a:solidFill>
                  <a:srgbClr val="000000"/>
                </a:solidFill>
                <a:latin typeface="Calibri"/>
              </a:rPr>
              <a:t>Validazione su parametro C per SVC. </a:t>
            </a:r>
            <a:endParaRPr lang="it-IT" sz="141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</a:rPr>
              <a:t>C rappresenta il nostro desiderio di ottenere un iperpiano che separa correttamente più istanza possibili. Bassi valori di C portano ad un iperpiano con un grande minimo margine, mentre alti valori di C portano ad uno con un margine più piccolo. A seconda dei dati, potrebbe essere meglio l’uno o l’altro per evitare di etichettare male determinati campioni.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91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92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93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94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Debug su pagine che dovrebbero essere diverse secondo la classificazione umana, ma la similarità dice che sono uguali – Da cancellare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796" name="Tabella 4"/>
          <p:cNvGraphicFramePr/>
          <p:nvPr/>
        </p:nvGraphicFramePr>
        <p:xfrm>
          <a:off x="760320" y="1802160"/>
          <a:ext cx="10778400" cy="3571200"/>
        </p:xfrm>
        <a:graphic>
          <a:graphicData uri="http://schemas.openxmlformats.org/drawingml/2006/table">
            <a:tbl>
              <a:tblPr/>
              <a:tblGrid>
                <a:gridCol w="17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7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9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00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App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State1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State2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human_class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Attr_similarity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Controllo manuale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ppma 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state42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state683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1.0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La prima è una pagina per creare un tag, la seconda è una pagina per fare un update. I dom differiscono per la stessa cosa della riga sottostante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mantisbt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state1646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state1649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1.0001621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Cambiano per un &lt;div&gt; che in uno ha class=’’, mentre l’altro ha class=‘hidden’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claroline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state134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state1347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1.0003637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Cambiano solo per un tag &lt;span&gt; che fa passare la ricerca da »simple» ad «advanced» (select box)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claroline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state130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state1325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1.0008286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Cambiano solo per un tag &lt;span&gt; che fa passare la ricerca da »simple» ad «advanced» (select box)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Claroline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state16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state138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3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1.000645</a:t>
                      </a:r>
                      <a:endParaRPr lang="it-IT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2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Cambiano solo per un tag &lt;span&gt; che cambia la ricerda da «advanced» a «simple» (toglie una select box)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9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7" name="Rectangle 11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8" name="Rectangle 13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9" name="Rectangle 1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Motivation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 rot="21593400">
            <a:off x="898560" y="1450440"/>
            <a:ext cx="10800000" cy="126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Creazione automatica di test per applicazioni web.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Come avviene?</a:t>
            </a:r>
          </a:p>
        </p:txBody>
      </p:sp>
      <p:pic>
        <p:nvPicPr>
          <p:cNvPr id="112" name="Immagine 111"/>
          <p:cNvPicPr/>
          <p:nvPr/>
        </p:nvPicPr>
        <p:blipFill>
          <a:blip r:embed="rId2"/>
          <a:stretch/>
        </p:blipFill>
        <p:spPr>
          <a:xfrm>
            <a:off x="2700000" y="2700000"/>
            <a:ext cx="928440" cy="882000"/>
          </a:xfrm>
          <a:prstGeom prst="rect">
            <a:avLst/>
          </a:prstGeom>
          <a:ln w="0">
            <a:noFill/>
          </a:ln>
        </p:spPr>
      </p:pic>
      <p:sp>
        <p:nvSpPr>
          <p:cNvPr id="113" name="Freccia destra 112"/>
          <p:cNvSpPr/>
          <p:nvPr/>
        </p:nvSpPr>
        <p:spPr>
          <a:xfrm>
            <a:off x="1800000" y="3420000"/>
            <a:ext cx="3240000" cy="7200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Crawling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Immagine 113"/>
          <p:cNvPicPr/>
          <p:nvPr/>
        </p:nvPicPr>
        <p:blipFill>
          <a:blip r:embed="rId3"/>
          <a:stretch/>
        </p:blipFill>
        <p:spPr>
          <a:xfrm>
            <a:off x="5220000" y="3060000"/>
            <a:ext cx="721440" cy="699120"/>
          </a:xfrm>
          <a:prstGeom prst="rect">
            <a:avLst/>
          </a:prstGeom>
          <a:ln w="0">
            <a:noFill/>
          </a:ln>
        </p:spPr>
      </p:pic>
      <p:pic>
        <p:nvPicPr>
          <p:cNvPr id="115" name="Immagine 114"/>
          <p:cNvPicPr/>
          <p:nvPr/>
        </p:nvPicPr>
        <p:blipFill>
          <a:blip r:embed="rId3"/>
          <a:stretch/>
        </p:blipFill>
        <p:spPr>
          <a:xfrm>
            <a:off x="5941440" y="3060000"/>
            <a:ext cx="721440" cy="699120"/>
          </a:xfrm>
          <a:prstGeom prst="rect">
            <a:avLst/>
          </a:prstGeom>
          <a:ln w="0">
            <a:noFill/>
          </a:ln>
        </p:spPr>
      </p:pic>
      <p:pic>
        <p:nvPicPr>
          <p:cNvPr id="116" name="Immagine 115"/>
          <p:cNvPicPr/>
          <p:nvPr/>
        </p:nvPicPr>
        <p:blipFill>
          <a:blip r:embed="rId3"/>
          <a:stretch/>
        </p:blipFill>
        <p:spPr>
          <a:xfrm>
            <a:off x="5942880" y="3780000"/>
            <a:ext cx="721440" cy="699120"/>
          </a:xfrm>
          <a:prstGeom prst="rect">
            <a:avLst/>
          </a:prstGeom>
          <a:ln w="0">
            <a:noFill/>
          </a:ln>
        </p:spPr>
      </p:pic>
      <p:pic>
        <p:nvPicPr>
          <p:cNvPr id="117" name="Immagine 116"/>
          <p:cNvPicPr/>
          <p:nvPr/>
        </p:nvPicPr>
        <p:blipFill>
          <a:blip r:embed="rId3"/>
          <a:stretch/>
        </p:blipFill>
        <p:spPr>
          <a:xfrm>
            <a:off x="5221440" y="3780000"/>
            <a:ext cx="721440" cy="699120"/>
          </a:xfrm>
          <a:prstGeom prst="rect">
            <a:avLst/>
          </a:prstGeom>
          <a:ln w="0">
            <a:noFill/>
          </a:ln>
        </p:spPr>
      </p:pic>
      <p:pic>
        <p:nvPicPr>
          <p:cNvPr id="118" name="Immagine 117"/>
          <p:cNvPicPr/>
          <p:nvPr/>
        </p:nvPicPr>
        <p:blipFill>
          <a:blip r:embed="rId4"/>
          <a:stretch/>
        </p:blipFill>
        <p:spPr>
          <a:xfrm>
            <a:off x="10080000" y="2859120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119" name="CasellaDiTesto 118"/>
          <p:cNvSpPr txBox="1"/>
          <p:nvPr/>
        </p:nvSpPr>
        <p:spPr>
          <a:xfrm>
            <a:off x="5224320" y="441684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Web pages</a:t>
            </a:r>
          </a:p>
          <a:p>
            <a:pPr algn="ctr"/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(states)</a:t>
            </a:r>
          </a:p>
        </p:txBody>
      </p:sp>
      <p:sp>
        <p:nvSpPr>
          <p:cNvPr id="120" name="CasellaDiTesto 119"/>
          <p:cNvSpPr txBox="1"/>
          <p:nvPr/>
        </p:nvSpPr>
        <p:spPr>
          <a:xfrm>
            <a:off x="10080000" y="4479120"/>
            <a:ext cx="162000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Test methods</a:t>
            </a:r>
          </a:p>
        </p:txBody>
      </p:sp>
      <p:sp>
        <p:nvSpPr>
          <p:cNvPr id="121" name="Freccia giù 120"/>
          <p:cNvSpPr/>
          <p:nvPr/>
        </p:nvSpPr>
        <p:spPr>
          <a:xfrm>
            <a:off x="5760000" y="5019120"/>
            <a:ext cx="360000" cy="5400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asellaDiTesto 121"/>
          <p:cNvSpPr txBox="1"/>
          <p:nvPr/>
        </p:nvSpPr>
        <p:spPr>
          <a:xfrm>
            <a:off x="5040000" y="5580000"/>
            <a:ext cx="18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Any change in the DOM</a:t>
            </a:r>
          </a:p>
        </p:txBody>
      </p:sp>
      <p:pic>
        <p:nvPicPr>
          <p:cNvPr id="123" name="Immagine 122"/>
          <p:cNvPicPr/>
          <p:nvPr/>
        </p:nvPicPr>
        <p:blipFill>
          <a:blip r:embed="rId5"/>
          <a:stretch/>
        </p:blipFill>
        <p:spPr>
          <a:xfrm rot="21590400">
            <a:off x="361800" y="3083040"/>
            <a:ext cx="1432080" cy="1432080"/>
          </a:xfrm>
          <a:prstGeom prst="rect">
            <a:avLst/>
          </a:prstGeom>
          <a:ln w="0">
            <a:noFill/>
          </a:ln>
        </p:spPr>
      </p:pic>
      <p:sp>
        <p:nvSpPr>
          <p:cNvPr id="124" name="Freccia destra 123"/>
          <p:cNvSpPr/>
          <p:nvPr/>
        </p:nvSpPr>
        <p:spPr>
          <a:xfrm>
            <a:off x="6840000" y="3420000"/>
            <a:ext cx="3240000" cy="7200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Generating tests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asellaDiTesto 124"/>
          <p:cNvSpPr txBox="1"/>
          <p:nvPr/>
        </p:nvSpPr>
        <p:spPr>
          <a:xfrm>
            <a:off x="540000" y="4333680"/>
            <a:ext cx="10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Web site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7" name="Rectangle 3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8" name="Rectangle 4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9" name="Rectangle 5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Problem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 rot="21593400">
            <a:off x="718560" y="1810440"/>
            <a:ext cx="10800000" cy="126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 lnSpcReduction="10000"/>
          </a:bodyPr>
          <a:lstStyle/>
          <a:p>
            <a:pPr marL="397440" indent="-2980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The number of states can be quite high.</a:t>
            </a:r>
          </a:p>
          <a:p>
            <a:pPr marL="397440" indent="-2980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For the characteristics of a website, there is a high probability of many redundant tests.</a:t>
            </a:r>
          </a:p>
        </p:txBody>
      </p:sp>
      <p:pic>
        <p:nvPicPr>
          <p:cNvPr id="132" name="Immagine 131"/>
          <p:cNvPicPr/>
          <p:nvPr/>
        </p:nvPicPr>
        <p:blipFill>
          <a:blip r:embed="rId2"/>
          <a:stretch/>
        </p:blipFill>
        <p:spPr>
          <a:xfrm>
            <a:off x="3060000" y="3420000"/>
            <a:ext cx="5760000" cy="257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"/>
          <p:cNvSpPr/>
          <p:nvPr/>
        </p:nvSpPr>
        <p:spPr>
          <a:xfrm flipH="1">
            <a:off x="0" y="0"/>
            <a:ext cx="12191760" cy="159048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4" name="Rectangle 6"/>
          <p:cNvSpPr/>
          <p:nvPr/>
        </p:nvSpPr>
        <p:spPr>
          <a:xfrm rot="10800000" flipH="1">
            <a:off x="360" y="360"/>
            <a:ext cx="8115120" cy="1590480"/>
          </a:xfrm>
          <a:prstGeom prst="rect">
            <a:avLst/>
          </a:prstGeom>
          <a:gradFill rotWithShape="0">
            <a:gsLst>
              <a:gs pos="20000">
                <a:srgbClr val="4472C4">
                  <a:alpha val="0"/>
                </a:srgbClr>
              </a:gs>
              <a:gs pos="100000">
                <a:srgbClr val="203864">
                  <a:alpha val="55294"/>
                </a:srgbClr>
              </a:gs>
            </a:gsLst>
            <a:lin ang="7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5" name="Rectangle 8"/>
          <p:cNvSpPr/>
          <p:nvPr/>
        </p:nvSpPr>
        <p:spPr>
          <a:xfrm flipH="1">
            <a:off x="8114400" y="0"/>
            <a:ext cx="4076280" cy="1590480"/>
          </a:xfrm>
          <a:prstGeom prst="rect">
            <a:avLst/>
          </a:prstGeom>
          <a:gradFill rotWithShape="0">
            <a:gsLst>
              <a:gs pos="0">
                <a:srgbClr val="4472C4">
                  <a:alpha val="66274"/>
                </a:srgbClr>
              </a:gs>
              <a:gs pos="100000">
                <a:srgbClr val="000000">
                  <a:alpha val="3019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6" name="Rectangle 10"/>
          <p:cNvSpPr/>
          <p:nvPr/>
        </p:nvSpPr>
        <p:spPr>
          <a:xfrm>
            <a:off x="459360" y="0"/>
            <a:ext cx="11732400" cy="1596960"/>
          </a:xfrm>
          <a:prstGeom prst="rect">
            <a:avLst/>
          </a:prstGeom>
          <a:gradFill rotWithShape="0">
            <a:gsLst>
              <a:gs pos="50000">
                <a:srgbClr val="000000">
                  <a:alpha val="0"/>
                </a:srgbClr>
              </a:gs>
              <a:gs pos="100000">
                <a:srgbClr val="203864">
                  <a:alpha val="52156"/>
                </a:srgbClr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371600" y="294480"/>
            <a:ext cx="9895680" cy="103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000" b="0" strike="noStrike" spc="-1">
                <a:solidFill>
                  <a:srgbClr val="FFFFFF"/>
                </a:solidFill>
                <a:latin typeface="Calibri Light"/>
              </a:rPr>
              <a:t>Our job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Immagine 137"/>
          <p:cNvPicPr/>
          <p:nvPr/>
        </p:nvPicPr>
        <p:blipFill>
          <a:blip r:embed="rId2"/>
          <a:stretch/>
        </p:blipFill>
        <p:spPr>
          <a:xfrm>
            <a:off x="5395680" y="1820880"/>
            <a:ext cx="928440" cy="882000"/>
          </a:xfrm>
          <a:prstGeom prst="rect">
            <a:avLst/>
          </a:prstGeom>
          <a:ln w="0">
            <a:noFill/>
          </a:ln>
        </p:spPr>
      </p:pic>
      <p:sp>
        <p:nvSpPr>
          <p:cNvPr id="139" name="Freccia destra 138"/>
          <p:cNvSpPr/>
          <p:nvPr/>
        </p:nvSpPr>
        <p:spPr>
          <a:xfrm>
            <a:off x="4495680" y="2540880"/>
            <a:ext cx="3240000" cy="7200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Crawling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Immagine 139"/>
          <p:cNvPicPr/>
          <p:nvPr/>
        </p:nvPicPr>
        <p:blipFill>
          <a:blip r:embed="rId3"/>
          <a:stretch/>
        </p:blipFill>
        <p:spPr>
          <a:xfrm>
            <a:off x="7915680" y="2180880"/>
            <a:ext cx="721440" cy="699120"/>
          </a:xfrm>
          <a:prstGeom prst="rect">
            <a:avLst/>
          </a:prstGeom>
          <a:ln w="0">
            <a:noFill/>
          </a:ln>
        </p:spPr>
      </p:pic>
      <p:pic>
        <p:nvPicPr>
          <p:cNvPr id="141" name="Immagine 140"/>
          <p:cNvPicPr/>
          <p:nvPr/>
        </p:nvPicPr>
        <p:blipFill>
          <a:blip r:embed="rId3"/>
          <a:stretch/>
        </p:blipFill>
        <p:spPr>
          <a:xfrm>
            <a:off x="8637120" y="2180880"/>
            <a:ext cx="721440" cy="699120"/>
          </a:xfrm>
          <a:prstGeom prst="rect">
            <a:avLst/>
          </a:prstGeom>
          <a:ln w="0">
            <a:noFill/>
          </a:ln>
        </p:spPr>
      </p:pic>
      <p:pic>
        <p:nvPicPr>
          <p:cNvPr id="142" name="Immagine 141"/>
          <p:cNvPicPr/>
          <p:nvPr/>
        </p:nvPicPr>
        <p:blipFill>
          <a:blip r:embed="rId3"/>
          <a:stretch/>
        </p:blipFill>
        <p:spPr>
          <a:xfrm>
            <a:off x="8638560" y="2900880"/>
            <a:ext cx="721440" cy="699120"/>
          </a:xfrm>
          <a:prstGeom prst="rect">
            <a:avLst/>
          </a:prstGeom>
          <a:ln w="0">
            <a:noFill/>
          </a:ln>
        </p:spPr>
      </p:pic>
      <p:pic>
        <p:nvPicPr>
          <p:cNvPr id="143" name="Immagine 142"/>
          <p:cNvPicPr/>
          <p:nvPr/>
        </p:nvPicPr>
        <p:blipFill>
          <a:blip r:embed="rId3"/>
          <a:stretch/>
        </p:blipFill>
        <p:spPr>
          <a:xfrm>
            <a:off x="7917120" y="2900880"/>
            <a:ext cx="721440" cy="699120"/>
          </a:xfrm>
          <a:prstGeom prst="rect">
            <a:avLst/>
          </a:prstGeom>
          <a:ln w="0">
            <a:noFill/>
          </a:ln>
        </p:spPr>
      </p:pic>
      <p:sp>
        <p:nvSpPr>
          <p:cNvPr id="144" name="CasellaDiTesto 143"/>
          <p:cNvSpPr txBox="1"/>
          <p:nvPr/>
        </p:nvSpPr>
        <p:spPr>
          <a:xfrm>
            <a:off x="7920000" y="353772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Web pages</a:t>
            </a:r>
          </a:p>
          <a:p>
            <a:pPr algn="ctr"/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(states)</a:t>
            </a:r>
          </a:p>
        </p:txBody>
      </p:sp>
      <p:sp>
        <p:nvSpPr>
          <p:cNvPr id="145" name="CasellaDiTesto 144"/>
          <p:cNvSpPr txBox="1"/>
          <p:nvPr/>
        </p:nvSpPr>
        <p:spPr>
          <a:xfrm>
            <a:off x="3240000" y="3440880"/>
            <a:ext cx="10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Web site</a:t>
            </a:r>
          </a:p>
        </p:txBody>
      </p:sp>
      <p:pic>
        <p:nvPicPr>
          <p:cNvPr id="146" name="Immagine 145"/>
          <p:cNvPicPr/>
          <p:nvPr/>
        </p:nvPicPr>
        <p:blipFill>
          <a:blip r:embed="rId4"/>
          <a:stretch/>
        </p:blipFill>
        <p:spPr>
          <a:xfrm rot="21590400">
            <a:off x="3061800" y="2006640"/>
            <a:ext cx="1432080" cy="1432080"/>
          </a:xfrm>
          <a:prstGeom prst="rect">
            <a:avLst/>
          </a:prstGeom>
          <a:ln w="0">
            <a:noFill/>
          </a:ln>
        </p:spPr>
      </p:pic>
      <p:sp>
        <p:nvSpPr>
          <p:cNvPr id="147" name="Freccia giù 146"/>
          <p:cNvSpPr/>
          <p:nvPr/>
        </p:nvSpPr>
        <p:spPr>
          <a:xfrm>
            <a:off x="5580000" y="3240000"/>
            <a:ext cx="540000" cy="12600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asellaDiTesto 147"/>
          <p:cNvSpPr txBox="1"/>
          <p:nvPr/>
        </p:nvSpPr>
        <p:spPr>
          <a:xfrm>
            <a:off x="3780000" y="4500000"/>
            <a:ext cx="432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Check if the new state is a near duplicate of a state already explored.</a:t>
            </a: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If yes, discard it.</a:t>
            </a: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If not, add it to the set.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"/>
          <p:cNvSpPr/>
          <p:nvPr/>
        </p:nvSpPr>
        <p:spPr>
          <a:xfrm flipH="1">
            <a:off x="0" y="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0" name="Rectangle 16"/>
          <p:cNvSpPr/>
          <p:nvPr/>
        </p:nvSpPr>
        <p:spPr>
          <a:xfrm rot="10800000" flipH="1">
            <a:off x="8129160" y="360"/>
            <a:ext cx="4062960" cy="1576080"/>
          </a:xfrm>
          <a:prstGeom prst="rect">
            <a:avLst/>
          </a:prstGeom>
          <a:gradFill rotWithShape="0">
            <a:gsLst>
              <a:gs pos="19000">
                <a:srgbClr val="203864">
                  <a:alpha val="68235"/>
                </a:srgbClr>
              </a:gs>
              <a:gs pos="100000">
                <a:srgbClr val="4472C4">
                  <a:alpha val="79215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1" name="Rectangle 17"/>
          <p:cNvSpPr/>
          <p:nvPr/>
        </p:nvSpPr>
        <p:spPr>
          <a:xfrm rot="5400000">
            <a:off x="5308200" y="-5307840"/>
            <a:ext cx="1576080" cy="12191760"/>
          </a:xfrm>
          <a:prstGeom prst="rect">
            <a:avLst/>
          </a:prstGeom>
          <a:gradFill rotWithShape="0">
            <a:gsLst>
              <a:gs pos="0">
                <a:srgbClr val="4472C4">
                  <a:alpha val="0"/>
                </a:srgbClr>
              </a:gs>
              <a:gs pos="100000">
                <a:srgbClr val="000000">
                  <a:alpha val="74117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371600" y="348840"/>
            <a:ext cx="10043640" cy="877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</a:rPr>
              <a:t>How – Basic approach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3" name="Immagine 152"/>
          <p:cNvPicPr/>
          <p:nvPr/>
        </p:nvPicPr>
        <p:blipFill>
          <a:blip r:embed="rId2"/>
          <a:stretch/>
        </p:blipFill>
        <p:spPr>
          <a:xfrm>
            <a:off x="181440" y="2538360"/>
            <a:ext cx="1258560" cy="1219680"/>
          </a:xfrm>
          <a:prstGeom prst="rect">
            <a:avLst/>
          </a:prstGeom>
          <a:ln w="0">
            <a:noFill/>
          </a:ln>
        </p:spPr>
      </p:pic>
      <p:pic>
        <p:nvPicPr>
          <p:cNvPr id="154" name="Immagine 153"/>
          <p:cNvPicPr/>
          <p:nvPr/>
        </p:nvPicPr>
        <p:blipFill>
          <a:blip r:embed="rId2"/>
          <a:stretch/>
        </p:blipFill>
        <p:spPr>
          <a:xfrm>
            <a:off x="180000" y="3578040"/>
            <a:ext cx="1258560" cy="1219680"/>
          </a:xfrm>
          <a:prstGeom prst="rect">
            <a:avLst/>
          </a:prstGeom>
          <a:ln w="0">
            <a:noFill/>
          </a:ln>
        </p:spPr>
      </p:pic>
      <p:sp>
        <p:nvSpPr>
          <p:cNvPr id="155" name="Freccia destra 154"/>
          <p:cNvSpPr/>
          <p:nvPr/>
        </p:nvSpPr>
        <p:spPr>
          <a:xfrm>
            <a:off x="1620000" y="3420000"/>
            <a:ext cx="1260000" cy="5400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Input to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Immagine 155"/>
          <p:cNvPicPr/>
          <p:nvPr/>
        </p:nvPicPr>
        <p:blipFill>
          <a:blip r:embed="rId3"/>
          <a:stretch/>
        </p:blipFill>
        <p:spPr>
          <a:xfrm>
            <a:off x="2880000" y="2880000"/>
            <a:ext cx="1620000" cy="1620000"/>
          </a:xfrm>
          <a:prstGeom prst="rect">
            <a:avLst/>
          </a:prstGeom>
          <a:ln w="0">
            <a:noFill/>
          </a:ln>
        </p:spPr>
      </p:pic>
      <p:sp>
        <p:nvSpPr>
          <p:cNvPr id="157" name="CasellaDiTesto 156"/>
          <p:cNvSpPr txBox="1"/>
          <p:nvPr/>
        </p:nvSpPr>
        <p:spPr>
          <a:xfrm>
            <a:off x="0" y="4797720"/>
            <a:ext cx="1620000" cy="42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Pair of pages</a:t>
            </a:r>
          </a:p>
        </p:txBody>
      </p:sp>
      <p:sp>
        <p:nvSpPr>
          <p:cNvPr id="158" name="CasellaDiTesto 157"/>
          <p:cNvSpPr txBox="1"/>
          <p:nvPr/>
        </p:nvSpPr>
        <p:spPr>
          <a:xfrm>
            <a:off x="2880000" y="4320000"/>
            <a:ext cx="1620000" cy="42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Methodology</a:t>
            </a:r>
          </a:p>
        </p:txBody>
      </p:sp>
      <p:sp>
        <p:nvSpPr>
          <p:cNvPr id="159" name="Freccia destra 158"/>
          <p:cNvSpPr/>
          <p:nvPr/>
        </p:nvSpPr>
        <p:spPr>
          <a:xfrm>
            <a:off x="4320000" y="3420000"/>
            <a:ext cx="1080000" cy="54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Output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asellaDiTesto 159"/>
          <p:cNvSpPr txBox="1"/>
          <p:nvPr/>
        </p:nvSpPr>
        <p:spPr>
          <a:xfrm>
            <a:off x="5400000" y="3523680"/>
            <a:ext cx="19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Similarity score</a:t>
            </a:r>
          </a:p>
        </p:txBody>
      </p:sp>
      <p:sp>
        <p:nvSpPr>
          <p:cNvPr id="161" name="Freccia destra 160"/>
          <p:cNvSpPr/>
          <p:nvPr/>
        </p:nvSpPr>
        <p:spPr>
          <a:xfrm>
            <a:off x="7200000" y="3433680"/>
            <a:ext cx="1260000" cy="5400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Input to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Immagine 161"/>
          <p:cNvPicPr/>
          <p:nvPr/>
        </p:nvPicPr>
        <p:blipFill>
          <a:blip r:embed="rId4"/>
          <a:stretch/>
        </p:blipFill>
        <p:spPr>
          <a:xfrm>
            <a:off x="8475840" y="3089520"/>
            <a:ext cx="1244160" cy="1244160"/>
          </a:xfrm>
          <a:prstGeom prst="rect">
            <a:avLst/>
          </a:prstGeom>
          <a:ln w="0">
            <a:noFill/>
          </a:ln>
        </p:spPr>
      </p:pic>
      <p:sp>
        <p:nvSpPr>
          <p:cNvPr id="163" name="CasellaDiTesto 162"/>
          <p:cNvSpPr txBox="1"/>
          <p:nvPr/>
        </p:nvSpPr>
        <p:spPr>
          <a:xfrm>
            <a:off x="8460000" y="4333680"/>
            <a:ext cx="12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Classifier</a:t>
            </a:r>
          </a:p>
        </p:txBody>
      </p:sp>
      <p:sp>
        <p:nvSpPr>
          <p:cNvPr id="164" name="Freccia destra 163"/>
          <p:cNvSpPr/>
          <p:nvPr/>
        </p:nvSpPr>
        <p:spPr>
          <a:xfrm>
            <a:off x="9720000" y="3433680"/>
            <a:ext cx="1080000" cy="54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Output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asellaDiTesto 164"/>
          <p:cNvSpPr txBox="1"/>
          <p:nvPr/>
        </p:nvSpPr>
        <p:spPr>
          <a:xfrm>
            <a:off x="10800000" y="3240000"/>
            <a:ext cx="144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Near duplicate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Different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2"/>
          <p:cNvSpPr/>
          <p:nvPr/>
        </p:nvSpPr>
        <p:spPr>
          <a:xfrm flipH="1">
            <a:off x="0" y="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2F5597"/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7" name="Rectangle 18"/>
          <p:cNvSpPr/>
          <p:nvPr/>
        </p:nvSpPr>
        <p:spPr>
          <a:xfrm rot="10800000" flipH="1">
            <a:off x="8129160" y="360"/>
            <a:ext cx="4062960" cy="1576080"/>
          </a:xfrm>
          <a:prstGeom prst="rect">
            <a:avLst/>
          </a:prstGeom>
          <a:gradFill rotWithShape="0">
            <a:gsLst>
              <a:gs pos="19000">
                <a:srgbClr val="203864">
                  <a:alpha val="68235"/>
                </a:srgbClr>
              </a:gs>
              <a:gs pos="100000">
                <a:srgbClr val="4472C4">
                  <a:alpha val="79215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8" name="Rectangle 19"/>
          <p:cNvSpPr/>
          <p:nvPr/>
        </p:nvSpPr>
        <p:spPr>
          <a:xfrm rot="5400000">
            <a:off x="5308200" y="-5307840"/>
            <a:ext cx="1576080" cy="12191760"/>
          </a:xfrm>
          <a:prstGeom prst="rect">
            <a:avLst/>
          </a:prstGeom>
          <a:gradFill rotWithShape="0">
            <a:gsLst>
              <a:gs pos="0">
                <a:srgbClr val="4472C4">
                  <a:alpha val="0"/>
                </a:srgbClr>
              </a:gs>
              <a:gs pos="100000">
                <a:srgbClr val="000000">
                  <a:alpha val="74117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41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371600" y="348840"/>
            <a:ext cx="10043640" cy="877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</a:rPr>
              <a:t>Used methodologies</a:t>
            </a:r>
            <a:endParaRPr lang="it-IT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CasellaDiTesto 169"/>
          <p:cNvSpPr txBox="1"/>
          <p:nvPr/>
        </p:nvSpPr>
        <p:spPr>
          <a:xfrm>
            <a:off x="1260000" y="1800000"/>
            <a:ext cx="82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Word embeddings</a:t>
            </a:r>
          </a:p>
        </p:txBody>
      </p:sp>
      <p:pic>
        <p:nvPicPr>
          <p:cNvPr id="171" name="From Neural Embeddings for Web Testing" descr="Neural Embeddings for Web Testing"/>
          <p:cNvPicPr/>
          <p:nvPr/>
        </p:nvPicPr>
        <p:blipFill>
          <a:blip r:embed="rId2"/>
          <a:stretch/>
        </p:blipFill>
        <p:spPr>
          <a:xfrm>
            <a:off x="3240000" y="2160000"/>
            <a:ext cx="5400000" cy="1618200"/>
          </a:xfrm>
          <a:prstGeom prst="rect">
            <a:avLst/>
          </a:prstGeom>
          <a:ln w="0">
            <a:noFill/>
          </a:ln>
        </p:spPr>
      </p:pic>
      <p:sp>
        <p:nvSpPr>
          <p:cNvPr id="172" name="CasellaDiTesto 171"/>
          <p:cNvSpPr txBox="1"/>
          <p:nvPr/>
        </p:nvSpPr>
        <p:spPr>
          <a:xfrm>
            <a:off x="1260000" y="4140000"/>
            <a:ext cx="25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Tree kernels</a:t>
            </a:r>
          </a:p>
        </p:txBody>
      </p:sp>
      <p:pic>
        <p:nvPicPr>
          <p:cNvPr id="173" name="Immagine 172"/>
          <p:cNvPicPr/>
          <p:nvPr/>
        </p:nvPicPr>
        <p:blipFill>
          <a:blip r:embed="rId3"/>
          <a:stretch/>
        </p:blipFill>
        <p:spPr>
          <a:xfrm>
            <a:off x="3060000" y="4504320"/>
            <a:ext cx="5040000" cy="2094840"/>
          </a:xfrm>
          <a:prstGeom prst="rect">
            <a:avLst/>
          </a:prstGeom>
          <a:ln w="0">
            <a:noFill/>
          </a:ln>
        </p:spPr>
      </p:pic>
      <p:sp>
        <p:nvSpPr>
          <p:cNvPr id="174" name="CasellaDiTesto 173"/>
          <p:cNvSpPr txBox="1"/>
          <p:nvPr/>
        </p:nvSpPr>
        <p:spPr>
          <a:xfrm>
            <a:off x="4140000" y="3901680"/>
            <a:ext cx="3600000" cy="28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it-IT" sz="700" b="0" strike="noStrike" spc="-1">
                <a:solidFill>
                  <a:srgbClr val="000000"/>
                </a:solidFill>
                <a:latin typeface="Arial"/>
              </a:rPr>
              <a:t>From Neural Embeddings for Web Testing arXiv:2306.07400v1 [cs.SE] 12 Jun 2023</a:t>
            </a:r>
          </a:p>
        </p:txBody>
      </p:sp>
      <p:sp>
        <p:nvSpPr>
          <p:cNvPr id="175" name="CasellaDiTesto 174"/>
          <p:cNvSpPr txBox="1"/>
          <p:nvPr/>
        </p:nvSpPr>
        <p:spPr>
          <a:xfrm>
            <a:off x="3780000" y="6480000"/>
            <a:ext cx="4320000" cy="28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it-IT" sz="700" b="0" strike="noStrike" spc="-1">
                <a:solidFill>
                  <a:srgbClr val="000000"/>
                </a:solidFill>
                <a:latin typeface="Arial"/>
              </a:rPr>
              <a:t>From Web Application Testing: Using Tree Kernels to Detect Near-duplicate States in Automated Model Inference arXiv:2108.13322v1 [cs.SE] 30 Aug 2021</a:t>
            </a:r>
          </a:p>
        </p:txBody>
      </p:sp>
      <p:sp>
        <p:nvSpPr>
          <p:cNvPr id="176" name="CasellaDiTesto 175"/>
          <p:cNvSpPr txBox="1"/>
          <p:nvPr/>
        </p:nvSpPr>
        <p:spPr>
          <a:xfrm>
            <a:off x="8280000" y="5040000"/>
            <a:ext cx="3240000" cy="858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Subtree kernels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Subset tree kernels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Partial Tree kernel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25291</TotalTime>
  <Words>1705</Words>
  <Application>Microsoft Macintosh PowerPoint</Application>
  <PresentationFormat>Widescreen</PresentationFormat>
  <Paragraphs>266</Paragraphs>
  <Slides>48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OpenSymbol</vt:lpstr>
      <vt:lpstr>Symbol</vt:lpstr>
      <vt:lpstr>Times New Roman</vt:lpstr>
      <vt:lpstr>Wingdings</vt:lpstr>
      <vt:lpstr>Tema di Office</vt:lpstr>
      <vt:lpstr>Tema di Office</vt:lpstr>
      <vt:lpstr>Altri esempi che mostrano rispetto la similarità con i figli dei nodi</vt:lpstr>
      <vt:lpstr>Normalizzazione</vt:lpstr>
      <vt:lpstr>Idea - Parte 6 (funzione similitudine tra nodi)</vt:lpstr>
      <vt:lpstr>Generazione automatica di test end-to-end per applicazioni web in ambito industriale</vt:lpstr>
      <vt:lpstr>Motivation</vt:lpstr>
      <vt:lpstr>Problem</vt:lpstr>
      <vt:lpstr>Our job</vt:lpstr>
      <vt:lpstr>How – Basic approach</vt:lpstr>
      <vt:lpstr>Used methodologies</vt:lpstr>
      <vt:lpstr>Dataset used to train classifiers</vt:lpstr>
      <vt:lpstr>Tecnologie</vt:lpstr>
      <vt:lpstr>KeLP</vt:lpstr>
      <vt:lpstr>New method – Attribute similarity</vt:lpstr>
      <vt:lpstr>Attribute similarity – From web page to tree</vt:lpstr>
      <vt:lpstr>Attribute similarity – From web page to tree</vt:lpstr>
      <vt:lpstr>Attribute similarity – From web page to tree</vt:lpstr>
      <vt:lpstr>Attribute similarity – From web page to tree</vt:lpstr>
      <vt:lpstr>Attribute similarity – Tree similarity</vt:lpstr>
      <vt:lpstr>Attribute similarity – Similarity function</vt:lpstr>
      <vt:lpstr>Examples – near-duplicates</vt:lpstr>
      <vt:lpstr>Examples – Different pages</vt:lpstr>
      <vt:lpstr>Histograms</vt:lpstr>
      <vt:lpstr>Preprocessing</vt:lpstr>
      <vt:lpstr>Validation</vt:lpstr>
      <vt:lpstr>First classifier - Results</vt:lpstr>
      <vt:lpstr>First classifier - Results</vt:lpstr>
      <vt:lpstr>First classifier - Results</vt:lpstr>
      <vt:lpstr>First classifier - Results</vt:lpstr>
      <vt:lpstr>Presentazione standard di PowerPoint</vt:lpstr>
      <vt:lpstr>Kernels Classifier on folds - Results</vt:lpstr>
      <vt:lpstr>Kernels Classifier on folds - Results</vt:lpstr>
      <vt:lpstr>Kernels Classifier on folds - Results</vt:lpstr>
      <vt:lpstr>Kernels Classifier on folds - Results</vt:lpstr>
      <vt:lpstr>Comparing the two classifiers</vt:lpstr>
      <vt:lpstr>Attribute Similarity Correlation</vt:lpstr>
      <vt:lpstr>Clustering</vt:lpstr>
      <vt:lpstr>1. Clustering – K=9</vt:lpstr>
      <vt:lpstr>1. Clustering – K=2 (best K)</vt:lpstr>
      <vt:lpstr>2. Clustering – K=9</vt:lpstr>
      <vt:lpstr>2. Clustering – K=2 (best K)</vt:lpstr>
      <vt:lpstr>3. Clustering – K=9</vt:lpstr>
      <vt:lpstr>3. Clustering – K=2 (best K)</vt:lpstr>
      <vt:lpstr>--------------------VECCHI GRAFICI--------------------</vt:lpstr>
      <vt:lpstr>Altre similitudini – Tra padri e figli di un nodo</vt:lpstr>
      <vt:lpstr>Altre similitudini – Analizzare testo</vt:lpstr>
      <vt:lpstr>Informazioni che ho su un nodo html</vt:lpstr>
      <vt:lpstr>Nuove funzioni di similarità</vt:lpstr>
      <vt:lpstr>Debug su pagine che dovrebbero essere diverse secondo la classificazione umana, ma la similarità dice che sono uguali – Da cancellare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GIUSEPPE PORCARO</dc:creator>
  <dc:description/>
  <cp:lastModifiedBy>GIUSEPPE PORCARO</cp:lastModifiedBy>
  <cp:revision>25</cp:revision>
  <dcterms:created xsi:type="dcterms:W3CDTF">2023-08-26T00:18:07Z</dcterms:created>
  <dcterms:modified xsi:type="dcterms:W3CDTF">2023-11-04T03:19:37Z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ActionId">
    <vt:lpwstr>a19be3fd-6739-4bad-9263-33fa06b67d21</vt:lpwstr>
  </property>
  <property fmtid="{D5CDD505-2E9C-101B-9397-08002B2CF9AE}" pid="3" name="MSIP_Label_2ad0b24d-6422-44b0-b3de-abb3a9e8c81a_ContentBits">
    <vt:lpwstr>0</vt:lpwstr>
  </property>
  <property fmtid="{D5CDD505-2E9C-101B-9397-08002B2CF9AE}" pid="4" name="MSIP_Label_2ad0b24d-6422-44b0-b3de-abb3a9e8c81a_Enabled">
    <vt:lpwstr>true</vt:lpwstr>
  </property>
  <property fmtid="{D5CDD505-2E9C-101B-9397-08002B2CF9AE}" pid="5" name="MSIP_Label_2ad0b24d-6422-44b0-b3de-abb3a9e8c81a_Method">
    <vt:lpwstr>Standard</vt:lpwstr>
  </property>
  <property fmtid="{D5CDD505-2E9C-101B-9397-08002B2CF9AE}" pid="6" name="MSIP_Label_2ad0b24d-6422-44b0-b3de-abb3a9e8c81a_Name">
    <vt:lpwstr>defa4170-0d19-0005-0004-bc88714345d2</vt:lpwstr>
  </property>
  <property fmtid="{D5CDD505-2E9C-101B-9397-08002B2CF9AE}" pid="7" name="MSIP_Label_2ad0b24d-6422-44b0-b3de-abb3a9e8c81a_SetDate">
    <vt:lpwstr>2023-08-26T00:18:37Z</vt:lpwstr>
  </property>
  <property fmtid="{D5CDD505-2E9C-101B-9397-08002B2CF9AE}" pid="8" name="MSIP_Label_2ad0b24d-6422-44b0-b3de-abb3a9e8c81a_SiteId">
    <vt:lpwstr>2fcfe26a-bb62-46b0-b1e3-28f9da0c45fd</vt:lpwstr>
  </property>
  <property fmtid="{D5CDD505-2E9C-101B-9397-08002B2CF9AE}" pid="9" name="PresentationFormat">
    <vt:lpwstr>Widescreen</vt:lpwstr>
  </property>
  <property fmtid="{D5CDD505-2E9C-101B-9397-08002B2CF9AE}" pid="10" name="Slides">
    <vt:i4>67</vt:i4>
  </property>
</Properties>
</file>