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77" r:id="rId3"/>
    <p:sldId id="256" r:id="rId4"/>
    <p:sldId id="257" r:id="rId5"/>
    <p:sldId id="32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4" r:id="rId34"/>
    <p:sldId id="288" r:id="rId35"/>
    <p:sldId id="289" r:id="rId36"/>
    <p:sldId id="290" r:id="rId37"/>
    <p:sldId id="291" r:id="rId38"/>
    <p:sldId id="292" r:id="rId39"/>
    <p:sldId id="293" r:id="rId40"/>
    <p:sldId id="330" r:id="rId41"/>
    <p:sldId id="331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22" r:id="rId50"/>
    <p:sldId id="324" r:id="rId51"/>
    <p:sldId id="325" r:id="rId52"/>
    <p:sldId id="326" r:id="rId53"/>
    <p:sldId id="327" r:id="rId54"/>
    <p:sldId id="328" r:id="rId55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>
      <p:cViewPr>
        <p:scale>
          <a:sx n="139" d="100"/>
          <a:sy n="139" d="100"/>
        </p:scale>
        <p:origin x="3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Example</a:t>
            </a:r>
            <a:r>
              <a:rPr lang="it-IT" dirty="0"/>
              <a:t>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Attribute Based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94-9641-9351-B32AD821ED5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ExactMatching (KeLP)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94-9641-9351-B32AD821ED5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Lexical (KeLP)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94-9641-9351-B32AD821ED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56312351"/>
        <c:axId val="856107855"/>
      </c:barChart>
      <c:catAx>
        <c:axId val="85631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56107855"/>
        <c:crosses val="autoZero"/>
        <c:auto val="1"/>
        <c:lblAlgn val="ctr"/>
        <c:lblOffset val="100"/>
        <c:noMultiLvlLbl val="0"/>
      </c:catAx>
      <c:valAx>
        <c:axId val="856107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5631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Example</a:t>
            </a:r>
            <a:r>
              <a:rPr lang="it-IT" dirty="0"/>
              <a:t>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Attribute Based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0C-E340-8538-2CB84A0E6B2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ExactMatching (KeLP)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0C-E340-8538-2CB84A0E6B25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Lexical (KeLP)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0C-E340-8538-2CB84A0E6B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56312351"/>
        <c:axId val="856107855"/>
      </c:barChart>
      <c:catAx>
        <c:axId val="85631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56107855"/>
        <c:crosses val="autoZero"/>
        <c:auto val="1"/>
        <c:lblAlgn val="ctr"/>
        <c:lblOffset val="100"/>
        <c:noMultiLvlLbl val="0"/>
      </c:catAx>
      <c:valAx>
        <c:axId val="856107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5631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Example</a:t>
            </a:r>
            <a:r>
              <a:rPr lang="it-IT" dirty="0"/>
              <a:t>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2.5701818794634373E-2"/>
          <c:y val="0.26265550506718099"/>
          <c:w val="0.94158677546674008"/>
          <c:h val="0.66760808268213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Attribute Based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D-3947-86F6-FC3FA9C99D3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ExactMatching (KeLP)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D-3947-86F6-FC3FA9C99D3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Lexical (KeLP)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BD-3947-86F6-FC3FA9C99D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56312351"/>
        <c:axId val="856107855"/>
      </c:barChart>
      <c:catAx>
        <c:axId val="85631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56107855"/>
        <c:crosses val="autoZero"/>
        <c:auto val="1"/>
        <c:lblAlgn val="ctr"/>
        <c:lblOffset val="100"/>
        <c:noMultiLvlLbl val="0"/>
      </c:catAx>
      <c:valAx>
        <c:axId val="856107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5631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Example</a:t>
            </a:r>
            <a:r>
              <a:rPr lang="it-IT" dirty="0"/>
              <a:t>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2.5701818794634373E-2"/>
          <c:y val="0.26542887166344342"/>
          <c:w val="0.94859636241073131"/>
          <c:h val="0.664834716085875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Attribute Based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6-C145-A175-A1D3241C503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ExactMatching (KeLP)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36-C145-A175-A1D3241C503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Lexical (KeLP)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36-C145-A175-A1D3241C50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56312351"/>
        <c:axId val="856107855"/>
      </c:barChart>
      <c:catAx>
        <c:axId val="85631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56107855"/>
        <c:crosses val="autoZero"/>
        <c:auto val="1"/>
        <c:lblAlgn val="ctr"/>
        <c:lblOffset val="100"/>
        <c:noMultiLvlLbl val="0"/>
      </c:catAx>
      <c:valAx>
        <c:axId val="856107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5631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First Experiment c=1</a:t>
            </a:r>
            <a:r>
              <a:rPr lang="it-IT" baseline="0" dirty="0"/>
              <a:t> gamma=1e5 – f1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Foglio1!$B$2:$B$10</c:f>
              <c:numCache>
                <c:formatCode>General</c:formatCode>
                <c:ptCount val="9"/>
                <c:pt idx="0">
                  <c:v>0.87</c:v>
                </c:pt>
                <c:pt idx="1">
                  <c:v>0.74</c:v>
                </c:pt>
                <c:pt idx="2">
                  <c:v>0.25</c:v>
                </c:pt>
                <c:pt idx="3">
                  <c:v>0.53</c:v>
                </c:pt>
                <c:pt idx="4">
                  <c:v>0.65</c:v>
                </c:pt>
                <c:pt idx="5">
                  <c:v>0.62</c:v>
                </c:pt>
                <c:pt idx="6">
                  <c:v>0.6</c:v>
                </c:pt>
                <c:pt idx="7">
                  <c:v>0.62</c:v>
                </c:pt>
                <c:pt idx="8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A7-F142-99B2-7F290221E33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Foglio1!$C$2:$C$10</c:f>
              <c:numCache>
                <c:formatCode>General</c:formatCode>
                <c:ptCount val="9"/>
                <c:pt idx="0">
                  <c:v>0.84</c:v>
                </c:pt>
                <c:pt idx="1">
                  <c:v>0.57999999999999996</c:v>
                </c:pt>
                <c:pt idx="2">
                  <c:v>0.14000000000000001</c:v>
                </c:pt>
                <c:pt idx="3">
                  <c:v>0.37</c:v>
                </c:pt>
                <c:pt idx="4">
                  <c:v>0.48</c:v>
                </c:pt>
                <c:pt idx="5">
                  <c:v>0.54</c:v>
                </c:pt>
                <c:pt idx="6">
                  <c:v>0.46</c:v>
                </c:pt>
                <c:pt idx="7">
                  <c:v>0.83</c:v>
                </c:pt>
                <c:pt idx="8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A7-F142-99B2-7F290221E336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Foglio1!$D$2:$D$10</c:f>
              <c:numCache>
                <c:formatCode>General</c:formatCode>
                <c:ptCount val="9"/>
                <c:pt idx="0">
                  <c:v>0.9</c:v>
                </c:pt>
                <c:pt idx="1">
                  <c:v>1</c:v>
                </c:pt>
                <c:pt idx="2">
                  <c:v>0.98</c:v>
                </c:pt>
                <c:pt idx="3">
                  <c:v>0.97</c:v>
                </c:pt>
                <c:pt idx="4">
                  <c:v>0.98</c:v>
                </c:pt>
                <c:pt idx="5">
                  <c:v>0.72</c:v>
                </c:pt>
                <c:pt idx="6">
                  <c:v>0.84</c:v>
                </c:pt>
                <c:pt idx="7">
                  <c:v>0.5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A7-F142-99B2-7F290221E336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Foglio1!$E$2:$E$10</c:f>
              <c:numCache>
                <c:formatCode>General</c:formatCode>
                <c:ptCount val="9"/>
                <c:pt idx="0">
                  <c:v>0.92</c:v>
                </c:pt>
                <c:pt idx="1">
                  <c:v>0.88</c:v>
                </c:pt>
                <c:pt idx="2">
                  <c:v>0.53</c:v>
                </c:pt>
                <c:pt idx="3">
                  <c:v>0.83</c:v>
                </c:pt>
                <c:pt idx="4">
                  <c:v>0.61</c:v>
                </c:pt>
                <c:pt idx="5">
                  <c:v>0.64</c:v>
                </c:pt>
                <c:pt idx="6">
                  <c:v>0.83</c:v>
                </c:pt>
                <c:pt idx="7">
                  <c:v>0.75</c:v>
                </c:pt>
                <c:pt idx="8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A7-F142-99B2-7F290221E3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55392991"/>
        <c:axId val="1454450943"/>
      </c:barChart>
      <c:catAx>
        <c:axId val="145539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54450943"/>
        <c:crosses val="autoZero"/>
        <c:auto val="1"/>
        <c:lblAlgn val="ctr"/>
        <c:lblOffset val="100"/>
        <c:noMultiLvlLbl val="0"/>
      </c:catAx>
      <c:valAx>
        <c:axId val="1454450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539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2128" b="1" i="0" u="none" strike="noStrike" kern="1200" cap="all" spc="120" normalizeH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First Experiment c=0.01 gamma=10 – </a:t>
            </a:r>
            <a:r>
              <a:rPr lang="it-IT" sz="2128" b="1" i="0" u="none" strike="noStrike" kern="1200" cap="all" spc="120" normalizeH="0" baseline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precision</a:t>
            </a:r>
            <a:r>
              <a:rPr lang="it-IT" sz="2128" b="1" i="0" u="none" strike="noStrike" kern="1200" cap="all" spc="120" normalizeH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e 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Foglio1!$B$2:$B$10</c:f>
              <c:numCache>
                <c:formatCode>General</c:formatCode>
                <c:ptCount val="9"/>
                <c:pt idx="0">
                  <c:v>0.95</c:v>
                </c:pt>
                <c:pt idx="1">
                  <c:v>0.75</c:v>
                </c:pt>
                <c:pt idx="2">
                  <c:v>0.17</c:v>
                </c:pt>
                <c:pt idx="3">
                  <c:v>0.55000000000000004</c:v>
                </c:pt>
                <c:pt idx="4">
                  <c:v>0.64</c:v>
                </c:pt>
                <c:pt idx="5">
                  <c:v>0.67</c:v>
                </c:pt>
                <c:pt idx="6">
                  <c:v>0.72</c:v>
                </c:pt>
                <c:pt idx="7">
                  <c:v>0.77</c:v>
                </c:pt>
                <c:pt idx="8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D5-A945-93AC-6B4DBF498D1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Foglio1!$C$2:$C$10</c:f>
              <c:numCache>
                <c:formatCode>General</c:formatCode>
                <c:ptCount val="9"/>
                <c:pt idx="0">
                  <c:v>0.95</c:v>
                </c:pt>
                <c:pt idx="1">
                  <c:v>0.6</c:v>
                </c:pt>
                <c:pt idx="2">
                  <c:v>0.09</c:v>
                </c:pt>
                <c:pt idx="3">
                  <c:v>0.37</c:v>
                </c:pt>
                <c:pt idx="4">
                  <c:v>0.47</c:v>
                </c:pt>
                <c:pt idx="5">
                  <c:v>0.51</c:v>
                </c:pt>
                <c:pt idx="6">
                  <c:v>0.56999999999999995</c:v>
                </c:pt>
                <c:pt idx="7">
                  <c:v>0.83</c:v>
                </c:pt>
                <c:pt idx="8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D5-A945-93AC-6B4DBF498D1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Foglio1!$D$2:$D$10</c:f>
              <c:numCache>
                <c:formatCode>General</c:formatCode>
                <c:ptCount val="9"/>
                <c:pt idx="0">
                  <c:v>0.94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0.98</c:v>
                </c:pt>
                <c:pt idx="5">
                  <c:v>0.96</c:v>
                </c:pt>
                <c:pt idx="6">
                  <c:v>1</c:v>
                </c:pt>
                <c:pt idx="7">
                  <c:v>0.72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D5-A945-93AC-6B4DBF498D12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Foglio1!$E$2:$E$10</c:f>
              <c:numCache>
                <c:formatCode>General</c:formatCode>
                <c:ptCount val="9"/>
                <c:pt idx="0">
                  <c:v>0.97</c:v>
                </c:pt>
                <c:pt idx="1">
                  <c:v>0.89</c:v>
                </c:pt>
                <c:pt idx="2">
                  <c:v>0.02</c:v>
                </c:pt>
                <c:pt idx="3">
                  <c:v>0.83</c:v>
                </c:pt>
                <c:pt idx="4">
                  <c:v>0.6</c:v>
                </c:pt>
                <c:pt idx="5">
                  <c:v>0.6</c:v>
                </c:pt>
                <c:pt idx="6">
                  <c:v>0.89</c:v>
                </c:pt>
                <c:pt idx="7">
                  <c:v>0.82</c:v>
                </c:pt>
                <c:pt idx="8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D5-A945-93AC-6B4DBF498D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55392991"/>
        <c:axId val="1454450943"/>
      </c:barChart>
      <c:catAx>
        <c:axId val="145539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54450943"/>
        <c:crosses val="autoZero"/>
        <c:auto val="1"/>
        <c:lblAlgn val="ctr"/>
        <c:lblOffset val="100"/>
        <c:noMultiLvlLbl val="0"/>
      </c:catAx>
      <c:valAx>
        <c:axId val="1454450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539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2128" b="1" i="0" u="none" strike="noStrike" kern="1200" cap="all" spc="120" normalizeH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First Experiment c=10 gamma=1 – f1 e </a:t>
            </a:r>
            <a:r>
              <a:rPr lang="it-IT" sz="2128" b="1" i="0" u="none" strike="noStrike" kern="1200" cap="all" spc="120" normalizeH="0" baseline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precision</a:t>
            </a:r>
            <a:endParaRPr lang="it-IT" sz="2128" b="1" i="0" u="none" strike="noStrike" kern="1200" cap="all" spc="120" normalizeH="0" baseline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Foglio1!$B$2:$B$10</c:f>
              <c:numCache>
                <c:formatCode>General</c:formatCode>
                <c:ptCount val="9"/>
                <c:pt idx="0">
                  <c:v>0.32</c:v>
                </c:pt>
                <c:pt idx="1">
                  <c:v>0.75</c:v>
                </c:pt>
                <c:pt idx="2">
                  <c:v>0.25</c:v>
                </c:pt>
                <c:pt idx="3">
                  <c:v>0.54</c:v>
                </c:pt>
                <c:pt idx="4">
                  <c:v>0.67</c:v>
                </c:pt>
                <c:pt idx="5">
                  <c:v>0.42</c:v>
                </c:pt>
                <c:pt idx="6">
                  <c:v>0.64</c:v>
                </c:pt>
                <c:pt idx="7">
                  <c:v>0.34</c:v>
                </c:pt>
                <c:pt idx="8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D5-A945-93AC-6B4DBF498D1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Foglio1!$C$2:$C$10</c:f>
              <c:numCache>
                <c:formatCode>General</c:formatCode>
                <c:ptCount val="9"/>
                <c:pt idx="0">
                  <c:v>0.96</c:v>
                </c:pt>
                <c:pt idx="1">
                  <c:v>0.6</c:v>
                </c:pt>
                <c:pt idx="2">
                  <c:v>0.15</c:v>
                </c:pt>
                <c:pt idx="3">
                  <c:v>0.37</c:v>
                </c:pt>
                <c:pt idx="4">
                  <c:v>0.51</c:v>
                </c:pt>
                <c:pt idx="5">
                  <c:v>0.53</c:v>
                </c:pt>
                <c:pt idx="6">
                  <c:v>0.49</c:v>
                </c:pt>
                <c:pt idx="7">
                  <c:v>0.84</c:v>
                </c:pt>
                <c:pt idx="8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D5-A945-93AC-6B4DBF498D1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Foglio1!$D$2:$D$10</c:f>
              <c:numCache>
                <c:formatCode>General</c:formatCode>
                <c:ptCount val="9"/>
                <c:pt idx="0">
                  <c:v>0.19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0.98</c:v>
                </c:pt>
                <c:pt idx="5">
                  <c:v>0.35</c:v>
                </c:pt>
                <c:pt idx="6">
                  <c:v>0.9</c:v>
                </c:pt>
                <c:pt idx="7">
                  <c:v>0.21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D5-A945-93AC-6B4DBF498D12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Foglio1!$E$2:$E$10</c:f>
              <c:numCache>
                <c:formatCode>General</c:formatCode>
                <c:ptCount val="9"/>
                <c:pt idx="0">
                  <c:v>0.77</c:v>
                </c:pt>
                <c:pt idx="1">
                  <c:v>0.89</c:v>
                </c:pt>
                <c:pt idx="2">
                  <c:v>0.54</c:v>
                </c:pt>
                <c:pt idx="3">
                  <c:v>0.83</c:v>
                </c:pt>
                <c:pt idx="4">
                  <c:v>0.64</c:v>
                </c:pt>
                <c:pt idx="5">
                  <c:v>0.61</c:v>
                </c:pt>
                <c:pt idx="6">
                  <c:v>0.85</c:v>
                </c:pt>
                <c:pt idx="7">
                  <c:v>0.66</c:v>
                </c:pt>
                <c:pt idx="8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D5-A945-93AC-6B4DBF498D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55392991"/>
        <c:axId val="1454450943"/>
      </c:barChart>
      <c:catAx>
        <c:axId val="145539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54450943"/>
        <c:crosses val="autoZero"/>
        <c:auto val="1"/>
        <c:lblAlgn val="ctr"/>
        <c:lblOffset val="100"/>
        <c:noMultiLvlLbl val="0"/>
      </c:catAx>
      <c:valAx>
        <c:axId val="1454450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539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2128" b="1" i="0" u="none" strike="noStrike" kern="1200" cap="all" spc="120" normalizeH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First Experiment c=10 gamma=1 – 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Foglio1!$B$2:$B$10</c:f>
              <c:numCache>
                <c:formatCode>General</c:formatCode>
                <c:ptCount val="9"/>
                <c:pt idx="0">
                  <c:v>0.47</c:v>
                </c:pt>
                <c:pt idx="1">
                  <c:v>0.66</c:v>
                </c:pt>
                <c:pt idx="2">
                  <c:v>0.23</c:v>
                </c:pt>
                <c:pt idx="3">
                  <c:v>0.53</c:v>
                </c:pt>
                <c:pt idx="4">
                  <c:v>0.64</c:v>
                </c:pt>
                <c:pt idx="5">
                  <c:v>0.47</c:v>
                </c:pt>
                <c:pt idx="6">
                  <c:v>0.61</c:v>
                </c:pt>
                <c:pt idx="7">
                  <c:v>0.48</c:v>
                </c:pt>
                <c:pt idx="8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D5-A945-93AC-6B4DBF498D1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Foglio1!$C$2:$C$10</c:f>
              <c:numCache>
                <c:formatCode>General</c:formatCode>
                <c:ptCount val="9"/>
                <c:pt idx="0">
                  <c:v>0.96</c:v>
                </c:pt>
                <c:pt idx="1">
                  <c:v>0.5</c:v>
                </c:pt>
                <c:pt idx="2">
                  <c:v>0.13</c:v>
                </c:pt>
                <c:pt idx="3">
                  <c:v>0.36</c:v>
                </c:pt>
                <c:pt idx="4">
                  <c:v>0.47</c:v>
                </c:pt>
                <c:pt idx="5">
                  <c:v>0.51</c:v>
                </c:pt>
                <c:pt idx="6">
                  <c:v>0.44</c:v>
                </c:pt>
                <c:pt idx="7">
                  <c:v>0.83</c:v>
                </c:pt>
                <c:pt idx="8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D5-A945-93AC-6B4DBF498D1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Foglio1!$D$2:$D$10</c:f>
              <c:numCache>
                <c:formatCode>General</c:formatCode>
                <c:ptCount val="9"/>
                <c:pt idx="0">
                  <c:v>0.3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0.98</c:v>
                </c:pt>
                <c:pt idx="5">
                  <c:v>0.43</c:v>
                </c:pt>
                <c:pt idx="6">
                  <c:v>1</c:v>
                </c:pt>
                <c:pt idx="7">
                  <c:v>0.34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D5-A945-93AC-6B4DBF498D12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Foglio1!$E$2:$E$10</c:f>
              <c:numCache>
                <c:formatCode>General</c:formatCode>
                <c:ptCount val="9"/>
                <c:pt idx="0">
                  <c:v>0.8</c:v>
                </c:pt>
                <c:pt idx="1">
                  <c:v>0.84</c:v>
                </c:pt>
                <c:pt idx="2">
                  <c:v>0.47</c:v>
                </c:pt>
                <c:pt idx="3">
                  <c:v>0.83</c:v>
                </c:pt>
                <c:pt idx="4">
                  <c:v>0.6</c:v>
                </c:pt>
                <c:pt idx="5">
                  <c:v>0.6</c:v>
                </c:pt>
                <c:pt idx="6">
                  <c:v>0.82</c:v>
                </c:pt>
                <c:pt idx="7">
                  <c:v>0.7</c:v>
                </c:pt>
                <c:pt idx="8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D5-A945-93AC-6B4DBF498D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55392991"/>
        <c:axId val="1454450943"/>
      </c:barChart>
      <c:catAx>
        <c:axId val="145539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54450943"/>
        <c:crosses val="autoZero"/>
        <c:auto val="1"/>
        <c:lblAlgn val="ctr"/>
        <c:lblOffset val="100"/>
        <c:noMultiLvlLbl val="0"/>
      </c:catAx>
      <c:valAx>
        <c:axId val="1454450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539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First Experiment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Foglio1!$B$2:$B$10</c:f>
              <c:numCache>
                <c:formatCode>General</c:formatCode>
                <c:ptCount val="9"/>
                <c:pt idx="0">
                  <c:v>0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E-2B4A-9FE2-D9A3AF3F8B4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0E-2B4A-9FE2-D9A3AF3F8B4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0E-2B4A-9FE2-D9A3AF3F8B4D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Foglio1!$A$2:$A$10</c:f>
              <c:strCache>
                <c:ptCount val="9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</c:strCache>
            </c:strRef>
          </c:cat>
          <c:val>
            <c:numRef>
              <c:f>Foglio1!$E$2:$E$10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0E-2B4A-9FE2-D9A3AF3F8B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55392991"/>
        <c:axId val="1454450943"/>
      </c:barChart>
      <c:catAx>
        <c:axId val="145539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54450943"/>
        <c:crosses val="autoZero"/>
        <c:auto val="1"/>
        <c:lblAlgn val="ctr"/>
        <c:lblOffset val="100"/>
        <c:noMultiLvlLbl val="0"/>
      </c:catAx>
      <c:valAx>
        <c:axId val="1454450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539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B3FA70D-A6B7-4FFE-A3BF-7E3F3FF4E162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9E389A-BCE3-43DB-A5F3-B5F724B2B491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BA58FE-EA40-49A3-BA9E-35CB2C820323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AF95DDA-4321-4155-B7AD-D27CA5BFCD38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A8B18E4-8A3B-4367-8C09-40855580DA44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2FD64A-333E-4689-A60E-A9293D03CB83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E7B439-E724-4DA1-ABD2-361B5D27C079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59B738A-8330-4D00-B9A6-A9AB79728A6C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CE8D01-D54C-4B26-9EC5-BC1D4B99CB7A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D9F03E-3278-4A52-AFCA-86CB1E72F965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A0FD70C-367A-415A-B233-B7C4E6E9E6DC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3F0D75-55A4-4732-9D28-C36E22F81D83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CD44F7C-7804-4D7B-8E40-C6CE6CBD874C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10EBBCF-3954-465E-AEDD-64CC1A078AF5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4B70DA-B482-4C0E-9190-84C8986B33DA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254431-AAF5-4161-9D53-99792FFDE2F5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AB41C54-C714-45B8-A47D-C183A456543C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55BDEA-2D7C-4408-AF50-F6826C0834D4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A73915-A94C-4C81-95B8-E11A78D0509C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A1A4C9-2851-40BD-B232-0855F6575980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0AD4A6D-6139-4C11-8F47-AB7254719ACB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F7F447-61BF-4168-A585-0E0D1D0361C9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E16104-B9A3-46AC-B73B-8F3DD05695B2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94F82FE-D2EE-4ECA-AB0F-3EF6C3952D31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it-IT" sz="6000" b="0" strike="noStrike" spc="-1">
                <a:solidFill>
                  <a:srgbClr val="000000"/>
                </a:solidFill>
                <a:latin typeface="Calibri Light"/>
              </a:rPr>
              <a:t>Fare clic per modificare lo stile del titolo dello schema</a:t>
            </a:r>
            <a:endParaRPr lang="it-IT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it-I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8B8B8B"/>
                </a:solidFill>
                <a:latin typeface="Calibri"/>
              </a:rPr>
              <a:t>&lt;data/ora&gt;</a:t>
            </a:r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&lt;piè di pagina&gt;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46F5B3C-7B24-40F4-B570-3B76AB91C342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Secondo livello struttura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Terzo livello struttura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Quarto livello struttura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Quinto livello struttura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Sesto livello struttura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Calibri Light"/>
              </a:rPr>
              <a:t>Fare clic per modificare lo stile del titolo dello schema</a:t>
            </a:r>
            <a:endParaRPr lang="it-I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Fare clic per modificare gli stili del testo dello schema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alibri"/>
              </a:rPr>
              <a:t>Secondo livello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Terzo livello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Quarto livello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Quinto livello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it-I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8B8B8B"/>
                </a:solidFill>
                <a:latin typeface="Calibri"/>
              </a:rPr>
              <a:t>&lt;data/ora&gt;</a:t>
            </a:r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&lt;piè di pagina&gt;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0702117-4FB0-4101-B9C0-E6103FF76EED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lp-ml.org/kelp-javadoc/current-version/it/uniroma2/sag/kelp/data/representation/structure/similarity/LexicalStructureElementSimilarity.html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lp-ml.org/kelp-javadoc/current-version/it/uniroma2/sag/kelp/data/representation/structure/similarity/LexicalStructureElementSimilarity.html" TargetMode="Externa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3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4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5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6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Altri esempi che mostrano rispetto la similarità con i figli dei nodi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756720" y="2318040"/>
            <a:ext cx="10730880" cy="3683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Casi limite su attributi: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</a:rPr>
              <a:t>Attributi ripetuti: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siccome si prendono gli insiemi degli attributi, avremo che gli attributi ripetuti non hanno alcun peso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</a:rPr>
              <a:t>Tanti attributi tutti identici tranne uno: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la misura di similarità è molto alta (vedi esempio 2)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</a:rPr>
              <a:t>Tanti attributi tutti diversi tranne uno: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la similarità definita è un po’ più alta di quelle di KeLP, quindi riesce a cogliere maggiormente piccole similarità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</a:rPr>
              <a:t>Attributi identici: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similarità massima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</a:rPr>
              <a:t>Attributi tutti diversi: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si comporta esattamente come le similarità definite da KeLP con una similarità diversa da 0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</a:rPr>
              <a:t>Tag uguali e nessun attributo: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si comporta come le similarità di KeLP con similarità massima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22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8" name="Rectangle 24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9" name="Rectangle 26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0" name="Rectangle 28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Dataset used to train classifiers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4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3" name="Rectangle 49"/>
          <p:cNvSpPr/>
          <p:nvPr/>
        </p:nvSpPr>
        <p:spPr>
          <a:xfrm flipH="1">
            <a:off x="0" y="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4" name="Rectangle 51"/>
          <p:cNvSpPr/>
          <p:nvPr/>
        </p:nvSpPr>
        <p:spPr>
          <a:xfrm rot="10800000" flipH="1">
            <a:off x="8129160" y="360"/>
            <a:ext cx="4062960" cy="1576080"/>
          </a:xfrm>
          <a:prstGeom prst="rect">
            <a:avLst/>
          </a:prstGeom>
          <a:gradFill rotWithShape="0">
            <a:gsLst>
              <a:gs pos="19000">
                <a:srgbClr val="203864">
                  <a:alpha val="68235"/>
                </a:srgbClr>
              </a:gs>
              <a:gs pos="100000">
                <a:srgbClr val="4472C4">
                  <a:alpha val="79215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5" name="Rectangle 52"/>
          <p:cNvSpPr/>
          <p:nvPr/>
        </p:nvSpPr>
        <p:spPr>
          <a:xfrm rot="5400000">
            <a:off x="5308200" y="-5307840"/>
            <a:ext cx="1576080" cy="12191760"/>
          </a:xfrm>
          <a:prstGeom prst="rect">
            <a:avLst/>
          </a:prstGeom>
          <a:gradFill rotWithShape="0">
            <a:gsLst>
              <a:gs pos="0">
                <a:srgbClr val="4472C4">
                  <a:alpha val="0"/>
                </a:srgbClr>
              </a:gs>
              <a:gs pos="100000">
                <a:srgbClr val="000000">
                  <a:alpha val="74117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371600" y="348840"/>
            <a:ext cx="10043640" cy="877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Tecnologie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7" name="Immagine 1"/>
          <p:cNvPicPr/>
          <p:nvPr/>
        </p:nvPicPr>
        <p:blipFill>
          <a:blip r:embed="rId2"/>
          <a:stretch/>
        </p:blipFill>
        <p:spPr>
          <a:xfrm>
            <a:off x="7848720" y="3331440"/>
            <a:ext cx="2481840" cy="1249920"/>
          </a:xfrm>
          <a:prstGeom prst="rect">
            <a:avLst/>
          </a:prstGeom>
          <a:ln w="0">
            <a:noFill/>
          </a:ln>
        </p:spPr>
      </p:pic>
      <p:pic>
        <p:nvPicPr>
          <p:cNvPr id="188" name="Picture 1" descr="Java | Sinervis"/>
          <p:cNvPicPr/>
          <p:nvPr/>
        </p:nvPicPr>
        <p:blipFill>
          <a:blip r:embed="rId3"/>
          <a:stretch/>
        </p:blipFill>
        <p:spPr>
          <a:xfrm>
            <a:off x="620280" y="3207960"/>
            <a:ext cx="3227760" cy="2017440"/>
          </a:xfrm>
          <a:prstGeom prst="rect">
            <a:avLst/>
          </a:prstGeom>
          <a:ln w="0">
            <a:noFill/>
          </a:ln>
        </p:spPr>
      </p:pic>
      <p:sp>
        <p:nvSpPr>
          <p:cNvPr id="189" name="CasellaDiTesto 1"/>
          <p:cNvSpPr/>
          <p:nvPr/>
        </p:nvSpPr>
        <p:spPr>
          <a:xfrm>
            <a:off x="6654960" y="4702680"/>
            <a:ext cx="4916880" cy="52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it-IT" sz="2850" b="0" strike="noStrike" spc="-1">
                <a:solidFill>
                  <a:srgbClr val="000000"/>
                </a:solidFill>
                <a:latin typeface="Calibri"/>
              </a:rPr>
              <a:t>Kernel-based Learning Platform</a:t>
            </a:r>
            <a:endParaRPr lang="it-IT" sz="28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2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1" name="Rectangle 3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2" name="Rectangle 4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3" name="Rectangle 42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4" name="Rectangle 43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KeLP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6" name="Segnaposto contenuto 3"/>
          <p:cNvGrpSpPr/>
          <p:nvPr/>
        </p:nvGrpSpPr>
        <p:grpSpPr>
          <a:xfrm>
            <a:off x="459360" y="1719720"/>
            <a:ext cx="11551680" cy="4985280"/>
            <a:chOff x="459360" y="1719720"/>
            <a:chExt cx="11551680" cy="4985280"/>
          </a:xfrm>
        </p:grpSpPr>
        <p:sp>
          <p:nvSpPr>
            <p:cNvPr id="197" name="Rettangolo 196"/>
            <p:cNvSpPr/>
            <p:nvPr/>
          </p:nvSpPr>
          <p:spPr>
            <a:xfrm>
              <a:off x="459360" y="1719720"/>
              <a:ext cx="11551680" cy="498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8" name="Ovale 197"/>
            <p:cNvSpPr/>
            <p:nvPr/>
          </p:nvSpPr>
          <p:spPr>
            <a:xfrm>
              <a:off x="537120" y="3458520"/>
              <a:ext cx="1508400" cy="1508400"/>
            </a:xfrm>
            <a:prstGeom prst="ellipse">
              <a:avLst/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Rettangolo 198"/>
            <p:cNvSpPr/>
            <p:nvPr/>
          </p:nvSpPr>
          <p:spPr>
            <a:xfrm>
              <a:off x="853920" y="3775320"/>
              <a:ext cx="874800" cy="87480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Rettangolo 199"/>
            <p:cNvSpPr/>
            <p:nvPr/>
          </p:nvSpPr>
          <p:spPr>
            <a:xfrm>
              <a:off x="2369160" y="3458520"/>
              <a:ext cx="3556080" cy="150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00"/>
                </a:spcAft>
                <a:tabLst>
                  <a:tab pos="0" algn="l"/>
                </a:tabLst>
              </a:pPr>
              <a:r>
                <a:rPr lang="it-IT" sz="2000" b="0" strike="noStrike" spc="-1">
                  <a:solidFill>
                    <a:srgbClr val="000000"/>
                  </a:solidFill>
                  <a:latin typeface="Calibri"/>
                </a:rPr>
                <a:t>Framework Java per Machine Learning concentrato sui Kernel.</a:t>
              </a:r>
              <a:endParaRPr lang="it-IT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Ovale 200"/>
            <p:cNvSpPr/>
            <p:nvPr/>
          </p:nvSpPr>
          <p:spPr>
            <a:xfrm>
              <a:off x="6545160" y="3458520"/>
              <a:ext cx="1508400" cy="1508400"/>
            </a:xfrm>
            <a:prstGeom prst="ellipse">
              <a:avLst/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Rettangolo 201"/>
            <p:cNvSpPr/>
            <p:nvPr/>
          </p:nvSpPr>
          <p:spPr>
            <a:xfrm>
              <a:off x="6861960" y="3775320"/>
              <a:ext cx="874800" cy="87480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Rettangolo 202"/>
            <p:cNvSpPr/>
            <p:nvPr/>
          </p:nvSpPr>
          <p:spPr>
            <a:xfrm>
              <a:off x="8377200" y="3458520"/>
              <a:ext cx="3556080" cy="150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00"/>
                </a:spcAft>
                <a:tabLst>
                  <a:tab pos="0" algn="l"/>
                </a:tabLst>
              </a:pPr>
              <a:r>
                <a:rPr lang="it-IT" sz="2000" b="0" strike="noStrike" spc="-1">
                  <a:solidFill>
                    <a:srgbClr val="000000"/>
                  </a:solidFill>
                  <a:latin typeface="Calibri"/>
                </a:rPr>
                <a:t>Possibilità built in di creare nuove funzioni di similitudine ad hoc tra nodi di alberi tramite la classe </a:t>
              </a:r>
              <a:r>
                <a:rPr lang="it-IT" sz="2000" b="1" strike="noStrike" spc="-1">
                  <a:solidFill>
                    <a:srgbClr val="000000"/>
                  </a:solidFill>
                  <a:latin typeface="Calibri"/>
                </a:rPr>
                <a:t>SmoothePartialTreeKernel</a:t>
              </a:r>
              <a:endParaRPr lang="it-IT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" name="Rectangle 5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5" name="Rectangle 54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6" name="Rectangle 56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7" name="Rectangle 57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8" name="Rectangle 58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New method – Attribute similarity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CasellaDiTesto 209"/>
          <p:cNvSpPr txBox="1"/>
          <p:nvPr/>
        </p:nvSpPr>
        <p:spPr>
          <a:xfrm>
            <a:off x="1260000" y="1980000"/>
            <a:ext cx="792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Using a new tree kernel: Smoothed Partial Tree Kernel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Create a custom similarity function to compare tree nodes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Representing a DOM as a tree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Each DOM node will be a node in the tree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Using tag’s attributes to compute similarity between two nodes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2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3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4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5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Attribute similarity – From web page to tree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CasellaDiTesto 6"/>
          <p:cNvSpPr/>
          <p:nvPr/>
        </p:nvSpPr>
        <p:spPr>
          <a:xfrm>
            <a:off x="2340000" y="2520000"/>
            <a:ext cx="108000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Web page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Freccia destra 8"/>
          <p:cNvSpPr/>
          <p:nvPr/>
        </p:nvSpPr>
        <p:spPr>
          <a:xfrm>
            <a:off x="5040000" y="3610080"/>
            <a:ext cx="2249280" cy="679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19" name="Immagine 10"/>
          <p:cNvPicPr/>
          <p:nvPr/>
        </p:nvPicPr>
        <p:blipFill>
          <a:blip r:embed="rId2"/>
          <a:stretch/>
        </p:blipFill>
        <p:spPr>
          <a:xfrm>
            <a:off x="7738560" y="2511720"/>
            <a:ext cx="3719520" cy="2876400"/>
          </a:xfrm>
          <a:prstGeom prst="rect">
            <a:avLst/>
          </a:prstGeom>
          <a:ln w="0">
            <a:noFill/>
          </a:ln>
        </p:spPr>
      </p:pic>
      <p:sp>
        <p:nvSpPr>
          <p:cNvPr id="220" name="CasellaDiTesto 12"/>
          <p:cNvSpPr/>
          <p:nvPr/>
        </p:nvSpPr>
        <p:spPr>
          <a:xfrm>
            <a:off x="8775720" y="2142360"/>
            <a:ext cx="207972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Tree Representation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Immagine 220"/>
          <p:cNvPicPr/>
          <p:nvPr/>
        </p:nvPicPr>
        <p:blipFill>
          <a:blip r:embed="rId3"/>
          <a:stretch/>
        </p:blipFill>
        <p:spPr>
          <a:xfrm>
            <a:off x="1260000" y="2520000"/>
            <a:ext cx="3060000" cy="2965320"/>
          </a:xfrm>
          <a:prstGeom prst="rect">
            <a:avLst/>
          </a:prstGeom>
          <a:ln w="0">
            <a:noFill/>
          </a:ln>
        </p:spPr>
      </p:pic>
      <p:sp>
        <p:nvSpPr>
          <p:cNvPr id="222" name="CasellaDiTesto 221"/>
          <p:cNvSpPr txBox="1"/>
          <p:nvPr/>
        </p:nvSpPr>
        <p:spPr>
          <a:xfrm>
            <a:off x="5447520" y="3780000"/>
            <a:ext cx="12124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Transform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3" name="Rectangle 7"/>
          <p:cNvSpPr/>
          <p:nvPr/>
        </p:nvSpPr>
        <p:spPr>
          <a:xfrm>
            <a:off x="0" y="177553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4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5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6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7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Attribute similarity – From web page to tree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CasellaDiTesto 3"/>
          <p:cNvSpPr/>
          <p:nvPr/>
        </p:nvSpPr>
        <p:spPr>
          <a:xfrm>
            <a:off x="595080" y="1885320"/>
            <a:ext cx="9835560" cy="149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In keLP: 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1) Extend </a:t>
            </a:r>
            <a:r>
              <a:rPr lang="it-IT" sz="2800" b="1" strike="noStrike" spc="-1">
                <a:solidFill>
                  <a:srgbClr val="000000"/>
                </a:solidFill>
                <a:latin typeface="Calibri"/>
              </a:rPr>
              <a:t>StructureElement </a:t>
            </a: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class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asellaDiTesto 5"/>
          <p:cNvSpPr/>
          <p:nvPr/>
        </p:nvSpPr>
        <p:spPr>
          <a:xfrm>
            <a:off x="1620000" y="2996280"/>
            <a:ext cx="213876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MyStructureElement 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Ovale 6"/>
          <p:cNvSpPr/>
          <p:nvPr/>
        </p:nvSpPr>
        <p:spPr>
          <a:xfrm>
            <a:off x="541800" y="3426120"/>
            <a:ext cx="3790080" cy="25689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 e Attributi HTML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(informazioni aggiuntive)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Freccia destra 8"/>
          <p:cNvSpPr/>
          <p:nvPr/>
        </p:nvSpPr>
        <p:spPr>
          <a:xfrm>
            <a:off x="4612320" y="4365720"/>
            <a:ext cx="2680560" cy="70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3" name="CasellaDiTesto 10"/>
          <p:cNvSpPr/>
          <p:nvPr/>
        </p:nvSpPr>
        <p:spPr>
          <a:xfrm>
            <a:off x="8449200" y="2908080"/>
            <a:ext cx="213876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 dirty="0" err="1">
                <a:solidFill>
                  <a:srgbClr val="000000"/>
                </a:solidFill>
                <a:latin typeface="Calibri"/>
              </a:rPr>
              <a:t>MyStructureElement</a:t>
            </a:r>
            <a:r>
              <a:rPr lang="it-IT" sz="141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it-IT" sz="141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1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Immagine 16"/>
          <p:cNvPicPr/>
          <p:nvPr/>
        </p:nvPicPr>
        <p:blipFill>
          <a:blip r:embed="rId2"/>
          <a:stretch/>
        </p:blipFill>
        <p:spPr>
          <a:xfrm>
            <a:off x="7830000" y="3255300"/>
            <a:ext cx="3377160" cy="3164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6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7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8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9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Attribute similarity – From web page to tree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CasellaDiTesto 3"/>
          <p:cNvSpPr/>
          <p:nvPr/>
        </p:nvSpPr>
        <p:spPr>
          <a:xfrm>
            <a:off x="595080" y="1885320"/>
            <a:ext cx="9835560" cy="277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In keLP: 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2) Create a </a:t>
            </a:r>
            <a:r>
              <a:rPr lang="it-IT" sz="2800" b="1" strike="noStrike" spc="-1">
                <a:solidFill>
                  <a:srgbClr val="000000"/>
                </a:solidFill>
                <a:latin typeface="Calibri"/>
              </a:rPr>
              <a:t>TreeNode</a:t>
            </a: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 passing an id, our StructureElement and the  node’s father.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3) Create a </a:t>
            </a:r>
            <a:r>
              <a:rPr lang="it-IT" sz="2800" b="1" strike="noStrike" spc="-1">
                <a:solidFill>
                  <a:srgbClr val="000000"/>
                </a:solidFill>
                <a:latin typeface="Calibri"/>
              </a:rPr>
              <a:t>TreeRepresentation</a:t>
            </a: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 passing a TreeNode that represent the root of our tree.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asellaDiTesto 4"/>
          <p:cNvSpPr/>
          <p:nvPr/>
        </p:nvSpPr>
        <p:spPr>
          <a:xfrm>
            <a:off x="459360" y="4802760"/>
            <a:ext cx="1087704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TreeRepresentation, TreeNode, and StructureElement are classes defined in the KeLP framework that enable the creation of custom tree data structures for use with kernels also defined within KeLP.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3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4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5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6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7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Attribute similarity – From web page to tree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9" name="Picture 2" descr="jsoup: Java HTML parser, built for HTML editing, cleaning, scraping, and  XSS safety"/>
          <p:cNvPicPr/>
          <p:nvPr/>
        </p:nvPicPr>
        <p:blipFill>
          <a:blip r:embed="rId2"/>
          <a:stretch/>
        </p:blipFill>
        <p:spPr>
          <a:xfrm>
            <a:off x="149040" y="3003120"/>
            <a:ext cx="1830600" cy="1830600"/>
          </a:xfrm>
          <a:prstGeom prst="rect">
            <a:avLst/>
          </a:prstGeom>
          <a:ln w="0">
            <a:noFill/>
          </a:ln>
        </p:spPr>
      </p:pic>
      <p:sp>
        <p:nvSpPr>
          <p:cNvPr id="250" name="Freccia destra 8"/>
          <p:cNvSpPr/>
          <p:nvPr/>
        </p:nvSpPr>
        <p:spPr>
          <a:xfrm>
            <a:off x="2146320" y="3359880"/>
            <a:ext cx="2378880" cy="1117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chemeClr val="lt1"/>
                </a:solidFill>
                <a:latin typeface="Calibri"/>
              </a:rPr>
              <a:t>Parsing of a file HTML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asellaDiTesto 10"/>
          <p:cNvSpPr/>
          <p:nvPr/>
        </p:nvSpPr>
        <p:spPr>
          <a:xfrm>
            <a:off x="4591080" y="3657240"/>
            <a:ext cx="17218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Document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Freccia destra 12"/>
          <p:cNvSpPr/>
          <p:nvPr/>
        </p:nvSpPr>
        <p:spPr>
          <a:xfrm>
            <a:off x="6325560" y="3359880"/>
            <a:ext cx="2520720" cy="1117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chemeClr val="lt1"/>
                </a:solidFill>
                <a:latin typeface="Calibri"/>
              </a:rPr>
              <a:t> Depth-first document exploration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asellaDiTesto 14"/>
          <p:cNvSpPr/>
          <p:nvPr/>
        </p:nvSpPr>
        <p:spPr>
          <a:xfrm>
            <a:off x="8859240" y="3179880"/>
            <a:ext cx="3332520" cy="116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272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Retrieving data from an HTML node.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Creating a custom-defined StructureElement.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Creating a TreeNode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Creating TreeRepresentation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4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5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6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7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8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Attribute similarity – Tree similarity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0" name="Immagine 2"/>
          <p:cNvPicPr/>
          <p:nvPr/>
        </p:nvPicPr>
        <p:blipFill>
          <a:blip r:embed="rId2"/>
          <a:stretch/>
        </p:blipFill>
        <p:spPr>
          <a:xfrm>
            <a:off x="218160" y="3163680"/>
            <a:ext cx="2751120" cy="2127600"/>
          </a:xfrm>
          <a:prstGeom prst="rect">
            <a:avLst/>
          </a:prstGeom>
          <a:ln w="0">
            <a:noFill/>
          </a:ln>
        </p:spPr>
      </p:pic>
      <p:pic>
        <p:nvPicPr>
          <p:cNvPr id="261" name="Immagine 10"/>
          <p:cNvPicPr/>
          <p:nvPr/>
        </p:nvPicPr>
        <p:blipFill>
          <a:blip r:embed="rId2"/>
          <a:stretch/>
        </p:blipFill>
        <p:spPr>
          <a:xfrm>
            <a:off x="3098880" y="3163680"/>
            <a:ext cx="2751120" cy="2127600"/>
          </a:xfrm>
          <a:prstGeom prst="rect">
            <a:avLst/>
          </a:prstGeom>
          <a:ln w="0">
            <a:noFill/>
          </a:ln>
        </p:spPr>
      </p:pic>
      <p:sp>
        <p:nvSpPr>
          <p:cNvPr id="262" name="CasellaDiTesto 12"/>
          <p:cNvSpPr/>
          <p:nvPr/>
        </p:nvSpPr>
        <p:spPr>
          <a:xfrm>
            <a:off x="595080" y="1885320"/>
            <a:ext cx="9835560" cy="10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Once the trees have been constructed in our representation: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asellaDiTesto 14"/>
          <p:cNvSpPr/>
          <p:nvPr/>
        </p:nvSpPr>
        <p:spPr>
          <a:xfrm>
            <a:off x="1209240" y="2709720"/>
            <a:ext cx="91188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Tree A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asellaDiTesto 17"/>
          <p:cNvSpPr/>
          <p:nvPr/>
        </p:nvSpPr>
        <p:spPr>
          <a:xfrm>
            <a:off x="4242600" y="2709720"/>
            <a:ext cx="76392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Tree B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Freccia destra 18"/>
          <p:cNvSpPr/>
          <p:nvPr/>
        </p:nvSpPr>
        <p:spPr>
          <a:xfrm>
            <a:off x="5850360" y="3754800"/>
            <a:ext cx="3305160" cy="93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chemeClr val="lt1"/>
                </a:solidFill>
                <a:latin typeface="Calibri"/>
              </a:rPr>
              <a:t>SmoothedPartialTreeKernel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asellaDiTesto 19"/>
          <p:cNvSpPr/>
          <p:nvPr/>
        </p:nvSpPr>
        <p:spPr>
          <a:xfrm>
            <a:off x="9360000" y="4015440"/>
            <a:ext cx="187020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Similarity in [0,1]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7" name="Rectangle 7"/>
          <p:cNvSpPr/>
          <p:nvPr/>
        </p:nvSpPr>
        <p:spPr>
          <a:xfrm>
            <a:off x="-1080" y="36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8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9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0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1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Attribute similarity – Similarity function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Ovale 3"/>
          <p:cNvSpPr/>
          <p:nvPr/>
        </p:nvSpPr>
        <p:spPr>
          <a:xfrm>
            <a:off x="552960" y="2138400"/>
            <a:ext cx="1799280" cy="17161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 e Attributi HTML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Ovale 4"/>
          <p:cNvSpPr/>
          <p:nvPr/>
        </p:nvSpPr>
        <p:spPr>
          <a:xfrm>
            <a:off x="552960" y="4408920"/>
            <a:ext cx="1799280" cy="17161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 e Attributi HTML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asellaDiTesto 6"/>
          <p:cNvSpPr/>
          <p:nvPr/>
        </p:nvSpPr>
        <p:spPr>
          <a:xfrm>
            <a:off x="5289480" y="2344680"/>
            <a:ext cx="70488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TagA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Doppia parentesi graffa 10"/>
          <p:cNvSpPr/>
          <p:nvPr/>
        </p:nvSpPr>
        <p:spPr>
          <a:xfrm>
            <a:off x="3664800" y="2708280"/>
            <a:ext cx="3817080" cy="462960"/>
          </a:xfrm>
          <a:prstGeom prst="bracePair">
            <a:avLst>
              <a:gd name="adj" fmla="val 8333"/>
            </a:avLst>
          </a:prstGeom>
          <a:noFill/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attr1=val1, attr2=val2, attr3=val3, …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asellaDiTesto 14"/>
          <p:cNvSpPr/>
          <p:nvPr/>
        </p:nvSpPr>
        <p:spPr>
          <a:xfrm>
            <a:off x="995760" y="1769040"/>
            <a:ext cx="91404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Nodo A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asellaDiTesto 16"/>
          <p:cNvSpPr/>
          <p:nvPr/>
        </p:nvSpPr>
        <p:spPr>
          <a:xfrm>
            <a:off x="995760" y="4075560"/>
            <a:ext cx="91404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Nodo B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asellaDiTesto 17"/>
          <p:cNvSpPr/>
          <p:nvPr/>
        </p:nvSpPr>
        <p:spPr>
          <a:xfrm>
            <a:off x="5289480" y="4666320"/>
            <a:ext cx="70488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TagB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Doppia parentesi graffa 18"/>
          <p:cNvSpPr/>
          <p:nvPr/>
        </p:nvSpPr>
        <p:spPr>
          <a:xfrm>
            <a:off x="3664800" y="5035680"/>
            <a:ext cx="3817080" cy="462960"/>
          </a:xfrm>
          <a:prstGeom prst="bracePair">
            <a:avLst>
              <a:gd name="adj" fmla="val 8333"/>
            </a:avLst>
          </a:prstGeom>
          <a:noFill/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attr1=val1, attr2=val2, attr3=val3, …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asellaDiTesto 25"/>
          <p:cNvSpPr/>
          <p:nvPr/>
        </p:nvSpPr>
        <p:spPr>
          <a:xfrm>
            <a:off x="3191400" y="2762640"/>
            <a:ext cx="61236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A =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asellaDiTesto 26"/>
          <p:cNvSpPr/>
          <p:nvPr/>
        </p:nvSpPr>
        <p:spPr>
          <a:xfrm>
            <a:off x="3191400" y="5082480"/>
            <a:ext cx="61236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B =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Freccia destra 27"/>
          <p:cNvSpPr/>
          <p:nvPr/>
        </p:nvSpPr>
        <p:spPr>
          <a:xfrm>
            <a:off x="2453040" y="2804760"/>
            <a:ext cx="65664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5" name="Freccia destra 28"/>
          <p:cNvSpPr/>
          <p:nvPr/>
        </p:nvSpPr>
        <p:spPr>
          <a:xfrm>
            <a:off x="2453040" y="5117400"/>
            <a:ext cx="65664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" name="Freccia destra 10">
            <a:extLst>
              <a:ext uri="{FF2B5EF4-FFF2-40B4-BE49-F238E27FC236}">
                <a16:creationId xmlns:a16="http://schemas.microsoft.com/office/drawing/2014/main" id="{DF7EC884-9FA2-D214-11F8-FC583F7A187C}"/>
              </a:ext>
            </a:extLst>
          </p:cNvPr>
          <p:cNvSpPr/>
          <p:nvPr/>
        </p:nvSpPr>
        <p:spPr>
          <a:xfrm>
            <a:off x="7572862" y="3737499"/>
            <a:ext cx="1083076" cy="4899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10F61BB-24D6-0338-3352-91BBB6C83614}"/>
                  </a:ext>
                </a:extLst>
              </p:cNvPr>
              <p:cNvSpPr txBox="1"/>
              <p:nvPr/>
            </p:nvSpPr>
            <p:spPr>
              <a:xfrm>
                <a:off x="8777259" y="3372994"/>
                <a:ext cx="2908236" cy="1218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Jaccard</a:t>
                </a:r>
                <a:r>
                  <a:rPr lang="it-IT" dirty="0"/>
                  <a:t> index</a:t>
                </a:r>
              </a:p>
              <a:p>
                <a:pPr algn="ctr"/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10F61BB-24D6-0338-3352-91BBB6C83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259" y="3372994"/>
                <a:ext cx="2908236" cy="1218988"/>
              </a:xfrm>
              <a:prstGeom prst="rect">
                <a:avLst/>
              </a:prstGeom>
              <a:blipFill>
                <a:blip r:embed="rId2"/>
                <a:stretch>
                  <a:fillRect t="-20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6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" name="Rectangle 65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4" name="Rectangle 66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5" name="Rectangle 67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6" name="Rectangle 68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Normalizzazione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9360" y="2036880"/>
            <a:ext cx="9723600" cy="2256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Idealmente, dati due tree A e B, vorremmo che: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 i due alberi sono identici allora K(A,B) = 1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 i due alberi sono completamente diversi allora K(A,B) = 0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Lo </a:t>
            </a:r>
            <a:r>
              <a:rPr lang="it-IT" sz="2000" b="1" strike="noStrike" spc="-1">
                <a:solidFill>
                  <a:srgbClr val="000000"/>
                </a:solidFill>
                <a:latin typeface="Calibri"/>
              </a:rPr>
              <a:t>SmoothedPartialTreeKernel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però non è normalizzato, pertanto si possono avere valori oltre l’intervallo [0,1].</a:t>
            </a:r>
          </a:p>
        </p:txBody>
      </p:sp>
      <p:sp>
        <p:nvSpPr>
          <p:cNvPr id="89" name="CasellaDiTesto 11"/>
          <p:cNvSpPr/>
          <p:nvPr/>
        </p:nvSpPr>
        <p:spPr>
          <a:xfrm>
            <a:off x="532800" y="4564080"/>
            <a:ext cx="9692280" cy="60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Normalizzazione: </a:t>
            </a: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8" name="Rectangle 7"/>
          <p:cNvSpPr/>
          <p:nvPr/>
        </p:nvSpPr>
        <p:spPr>
          <a:xfrm>
            <a:off x="0" y="177553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9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0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1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2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Examples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 –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near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-duplicates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408D016F-3874-356E-E883-A9ABB6520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343797"/>
              </p:ext>
            </p:extLst>
          </p:nvPr>
        </p:nvGraphicFramePr>
        <p:xfrm>
          <a:off x="326194" y="2317210"/>
          <a:ext cx="5435413" cy="381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0C99E7CB-287E-5B72-C14B-D0C1EB348A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797985"/>
              </p:ext>
            </p:extLst>
          </p:nvPr>
        </p:nvGraphicFramePr>
        <p:xfrm>
          <a:off x="5831867" y="2317210"/>
          <a:ext cx="5435413" cy="381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4" name="Rectangle 6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5" name="Rectangle 70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6" name="Rectangle 7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7" name="Rectangle 72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8" name="Rectangle 73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Examples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 –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D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ifferent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 pages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7BA753D-5092-9519-4D34-130CD71BC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499731"/>
              </p:ext>
            </p:extLst>
          </p:nvPr>
        </p:nvGraphicFramePr>
        <p:xfrm>
          <a:off x="326194" y="1984248"/>
          <a:ext cx="5435413" cy="4579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DC548577-D7B9-D71B-030D-973CE2764C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658489"/>
              </p:ext>
            </p:extLst>
          </p:nvPr>
        </p:nvGraphicFramePr>
        <p:xfrm>
          <a:off x="6087801" y="1984248"/>
          <a:ext cx="5435413" cy="4579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9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0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1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2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3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Histograms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5" name="Immagine 27" descr="Immagine che contiene testo, schermata, diagramma, Diagramma&#10;&#10;Descrizione generata automaticamente"/>
          <p:cNvPicPr/>
          <p:nvPr/>
        </p:nvPicPr>
        <p:blipFill>
          <a:blip r:embed="rId2"/>
          <a:stretch/>
        </p:blipFill>
        <p:spPr>
          <a:xfrm>
            <a:off x="459360" y="2444973"/>
            <a:ext cx="5314890" cy="3876561"/>
          </a:xfrm>
          <a:prstGeom prst="rect">
            <a:avLst/>
          </a:prstGeom>
          <a:ln w="0">
            <a:solidFill>
              <a:schemeClr val="accent1">
                <a:shade val="15000"/>
              </a:schemeClr>
            </a:solidFill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857274-B627-7898-D926-E8DC0841FF92}"/>
              </a:ext>
            </a:extLst>
          </p:cNvPr>
          <p:cNvSpPr txBox="1"/>
          <p:nvPr/>
        </p:nvSpPr>
        <p:spPr>
          <a:xfrm>
            <a:off x="2073679" y="2075641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Similarity</a:t>
            </a:r>
            <a:endParaRPr lang="it-IT" dirty="0"/>
          </a:p>
        </p:txBody>
      </p:sp>
      <p:pic>
        <p:nvPicPr>
          <p:cNvPr id="4" name="Immagine 3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4AD17319-8874-D28A-D26E-E37A2F0A7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52" y="2444973"/>
            <a:ext cx="5171400" cy="387855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6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7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8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9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0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Preprocessing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790113" y="1891081"/>
            <a:ext cx="10937289" cy="4243389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it-IT" sz="2000" dirty="0"/>
              <a:t>From multi-</a:t>
            </a:r>
            <a:r>
              <a:rPr lang="it-IT" sz="2000" dirty="0" err="1"/>
              <a:t>classification</a:t>
            </a:r>
            <a:r>
              <a:rPr lang="it-IT" sz="2000" dirty="0"/>
              <a:t> </a:t>
            </a:r>
            <a:r>
              <a:rPr lang="it-IT" sz="2000" dirty="0" err="1"/>
              <a:t>problem</a:t>
            </a:r>
            <a:r>
              <a:rPr lang="it-IT" sz="2000" dirty="0"/>
              <a:t> to </a:t>
            </a:r>
            <a:r>
              <a:rPr lang="it-IT" sz="2000" dirty="0" err="1"/>
              <a:t>binary</a:t>
            </a:r>
            <a:r>
              <a:rPr lang="it-IT" sz="2000" dirty="0"/>
              <a:t> </a:t>
            </a:r>
            <a:r>
              <a:rPr lang="it-IT" sz="2000" dirty="0" err="1"/>
              <a:t>classification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: from [0,1,2] to  [-1,1].</a:t>
            </a:r>
          </a:p>
          <a:p>
            <a:pPr marL="914400" lvl="1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Labels 2 are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"/>
              </a:rPr>
              <a:t>now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 -1</a:t>
            </a:r>
          </a:p>
          <a:p>
            <a:pPr marL="914400" lvl="1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it-IT" sz="2000" spc="-1" dirty="0">
                <a:solidFill>
                  <a:srgbClr val="000000"/>
                </a:solidFill>
                <a:latin typeface="Calibri"/>
              </a:rPr>
              <a:t>Labels 0 and 1 are </a:t>
            </a:r>
            <a:r>
              <a:rPr lang="it-IT" sz="2000" spc="-1" dirty="0" err="1">
                <a:solidFill>
                  <a:srgbClr val="000000"/>
                </a:solidFill>
                <a:latin typeface="Calibri"/>
              </a:rPr>
              <a:t>now</a:t>
            </a:r>
            <a:r>
              <a:rPr lang="it-IT" sz="2000" spc="-1" dirty="0">
                <a:solidFill>
                  <a:srgbClr val="000000"/>
                </a:solidFill>
                <a:latin typeface="Calibri"/>
              </a:rPr>
              <a:t> 1</a:t>
            </a:r>
            <a:endParaRPr lang="it-IT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it-IT" sz="2000" spc="-1" dirty="0" err="1">
                <a:solidFill>
                  <a:srgbClr val="000000"/>
                </a:solidFill>
                <a:latin typeface="Calibri"/>
              </a:rPr>
              <a:t>Created</a:t>
            </a:r>
            <a:r>
              <a:rPr lang="it-IT" sz="2000" spc="-1" dirty="0">
                <a:solidFill>
                  <a:srgbClr val="000000"/>
                </a:solidFill>
                <a:latin typeface="Calibri"/>
              </a:rPr>
              <a:t> one fold for </a:t>
            </a:r>
            <a:r>
              <a:rPr lang="it-IT" sz="20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it-IT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000" spc="-1" dirty="0" err="1">
                <a:solidFill>
                  <a:srgbClr val="000000"/>
                </a:solidFill>
                <a:latin typeface="Calibri"/>
              </a:rPr>
              <a:t>application</a:t>
            </a:r>
            <a:r>
              <a:rPr lang="it-IT" sz="2000" spc="-1" dirty="0">
                <a:solidFill>
                  <a:srgbClr val="000000"/>
                </a:solidFill>
                <a:latin typeface="Calibri"/>
              </a:rPr>
              <a:t>.</a:t>
            </a:r>
            <a:endParaRPr lang="it-IT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it-IT" sz="2000" dirty="0" err="1"/>
              <a:t>Stratified</a:t>
            </a:r>
            <a:r>
              <a:rPr lang="it-IT" sz="2000" dirty="0"/>
              <a:t> </a:t>
            </a:r>
            <a:r>
              <a:rPr lang="it-IT" sz="2000" dirty="0" err="1"/>
              <a:t>subsampling</a:t>
            </a:r>
            <a:r>
              <a:rPr lang="it-IT" sz="2000" dirty="0"/>
              <a:t> 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 on </a:t>
            </a:r>
            <a:r>
              <a:rPr lang="it-IT" sz="2000" dirty="0" err="1"/>
              <a:t>each</a:t>
            </a:r>
            <a:r>
              <a:rPr lang="it-IT" sz="2000" dirty="0"/>
              <a:t> fold (1000 samples per fold).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it-IT" sz="2000" dirty="0"/>
              <a:t>A complete dataset 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created</a:t>
            </a:r>
            <a:r>
              <a:rPr lang="it-IT" sz="2000" dirty="0"/>
              <a:t> by </a:t>
            </a:r>
            <a:r>
              <a:rPr lang="it-IT" sz="2000" dirty="0" err="1"/>
              <a:t>concatenating</a:t>
            </a:r>
            <a:r>
              <a:rPr lang="it-IT" sz="2000" dirty="0"/>
              <a:t> the folds one after the </a:t>
            </a:r>
            <a:r>
              <a:rPr lang="it-IT" sz="2000" dirty="0" err="1"/>
              <a:t>other</a:t>
            </a:r>
            <a:r>
              <a:rPr lang="it-IT" sz="2000" dirty="0"/>
              <a:t>. The dataset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a </a:t>
            </a:r>
            <a:r>
              <a:rPr lang="it-IT" sz="2000" dirty="0" err="1"/>
              <a:t>total</a:t>
            </a:r>
            <a:r>
              <a:rPr lang="it-IT" sz="2000" dirty="0"/>
              <a:t> of 9000 samples. With 9 folds in the cross-validation, 1000 samples are </a:t>
            </a:r>
            <a:r>
              <a:rPr lang="it-IT" sz="2000" dirty="0" err="1"/>
              <a:t>used</a:t>
            </a:r>
            <a:r>
              <a:rPr lang="it-IT" sz="2000" dirty="0"/>
              <a:t> for </a:t>
            </a:r>
            <a:r>
              <a:rPr lang="it-IT" sz="2000" dirty="0" err="1"/>
              <a:t>each</a:t>
            </a:r>
            <a:r>
              <a:rPr lang="it-IT" sz="2000" dirty="0"/>
              <a:t> fold (</a:t>
            </a:r>
            <a:r>
              <a:rPr lang="it-IT" sz="2000" dirty="0" err="1"/>
              <a:t>taken</a:t>
            </a:r>
            <a:r>
              <a:rPr lang="it-IT" sz="2000" dirty="0"/>
              <a:t> </a:t>
            </a:r>
            <a:r>
              <a:rPr lang="it-IT" sz="2000" dirty="0" err="1"/>
              <a:t>sequentially</a:t>
            </a:r>
            <a:r>
              <a:rPr lang="it-IT" sz="2000" dirty="0"/>
              <a:t>), making up a complete </a:t>
            </a:r>
            <a:r>
              <a:rPr lang="it-IT" sz="2000" dirty="0" err="1"/>
              <a:t>run</a:t>
            </a:r>
            <a:r>
              <a:rPr lang="it-IT" sz="2000" dirty="0"/>
              <a:t>.</a:t>
            </a:r>
            <a:endParaRPr lang="it-IT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3" name="Rectangle 7"/>
          <p:cNvSpPr/>
          <p:nvPr/>
        </p:nvSpPr>
        <p:spPr>
          <a:xfrm>
            <a:off x="-288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4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5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6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7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Validation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CasellaDiTesto 2"/>
          <p:cNvSpPr/>
          <p:nvPr/>
        </p:nvSpPr>
        <p:spPr>
          <a:xfrm>
            <a:off x="459360" y="1971360"/>
            <a:ext cx="1126728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Cross Validation with 9 folds.</a:t>
            </a:r>
            <a:endParaRPr lang="it-I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SVM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"/>
              </a:rPr>
              <a:t>classifier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"/>
              </a:rPr>
              <a:t>rbf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"/>
              </a:rPr>
              <a:t>as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 kernel (default). </a:t>
            </a:r>
            <a:r>
              <a:rPr lang="it-IT" sz="2000" dirty="0"/>
              <a:t>C and gamma are the </a:t>
            </a:r>
            <a:r>
              <a:rPr lang="it-IT" sz="2000" dirty="0" err="1"/>
              <a:t>parameters</a:t>
            </a:r>
            <a:r>
              <a:rPr lang="it-IT" sz="2000" dirty="0"/>
              <a:t> </a:t>
            </a:r>
            <a:r>
              <a:rPr lang="it-IT" sz="2000" dirty="0" err="1"/>
              <a:t>validated</a:t>
            </a:r>
            <a:r>
              <a:rPr lang="it-IT" sz="2000" dirty="0"/>
              <a:t> by </a:t>
            </a:r>
            <a:r>
              <a:rPr lang="it-IT" sz="2000" dirty="0" err="1"/>
              <a:t>varying</a:t>
            </a:r>
            <a:r>
              <a:rPr lang="it-IT" sz="2000" dirty="0"/>
              <a:t> </a:t>
            </a:r>
            <a:r>
              <a:rPr lang="it-IT" sz="2000" dirty="0" err="1"/>
              <a:t>their</a:t>
            </a:r>
            <a:r>
              <a:rPr lang="it-IT" sz="2000" dirty="0"/>
              <a:t> </a:t>
            </a:r>
            <a:r>
              <a:rPr lang="it-IT" sz="2000" dirty="0" err="1"/>
              <a:t>values</a:t>
            </a:r>
            <a:r>
              <a:rPr lang="it-IT" sz="2000" dirty="0"/>
              <a:t> </a:t>
            </a:r>
            <a:r>
              <a:rPr lang="it-IT" sz="2000" dirty="0" err="1"/>
              <a:t>reciprocally</a:t>
            </a:r>
            <a:r>
              <a:rPr lang="it-IT" sz="2000" dirty="0"/>
              <a:t>.</a:t>
            </a:r>
            <a:r>
              <a:rPr lang="it-I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2000" spc="-1" dirty="0">
                <a:solidFill>
                  <a:srgbClr val="000000"/>
                </a:solidFill>
                <a:latin typeface="Calibri"/>
              </a:rPr>
              <a:t>C and gamma </a:t>
            </a:r>
            <a:r>
              <a:rPr lang="it-IT" sz="2000" spc="-1" dirty="0" err="1">
                <a:solidFill>
                  <a:srgbClr val="000000"/>
                </a:solidFill>
                <a:latin typeface="Calibri"/>
              </a:rPr>
              <a:t>values</a:t>
            </a:r>
            <a:r>
              <a:rPr lang="it-IT" sz="2000" spc="-1" dirty="0">
                <a:solidFill>
                  <a:srgbClr val="000000"/>
                </a:solidFill>
                <a:latin typeface="Calibri"/>
              </a:rPr>
              <a:t> are in 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[1e-2, 1e5] 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2000" dirty="0" err="1"/>
              <a:t>Balanced</a:t>
            </a:r>
            <a:r>
              <a:rPr lang="it-IT" sz="2000" dirty="0"/>
              <a:t> weights for positive and negative labels.</a:t>
            </a:r>
            <a:endParaRPr lang="it-I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Scores:</a:t>
            </a:r>
            <a:endParaRPr lang="it-I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F1</a:t>
            </a:r>
            <a:endParaRPr lang="it-I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Precision</a:t>
            </a:r>
            <a:endParaRPr lang="it-I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recall</a:t>
            </a:r>
            <a:endParaRPr lang="it-I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6" name="Rectangle 35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3F9D8F26-9CA4-A938-FBE9-193102033258}"/>
              </a:ext>
            </a:extLst>
          </p:cNvPr>
          <p:cNvGrpSpPr/>
          <p:nvPr/>
        </p:nvGrpSpPr>
        <p:grpSpPr>
          <a:xfrm>
            <a:off x="135201" y="274320"/>
            <a:ext cx="11971455" cy="5618480"/>
            <a:chOff x="642938" y="849313"/>
            <a:chExt cx="10904537" cy="4041775"/>
          </a:xfrm>
        </p:grpSpPr>
        <p:pic>
          <p:nvPicPr>
            <p:cNvPr id="20" name="Immagine 19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B0D3A992-FB24-1C65-F0F4-0AF8D2283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849313"/>
              <a:ext cx="2670175" cy="1984375"/>
            </a:xfrm>
            <a:prstGeom prst="rect">
              <a:avLst/>
            </a:prstGeom>
          </p:spPr>
        </p:pic>
        <p:pic>
          <p:nvPicPr>
            <p:cNvPr id="22" name="Immagine 21" descr="Immagine che contiene testo, schermata, linea, diagramma&#10;&#10;Descrizione generata automaticamente">
              <a:extLst>
                <a:ext uri="{FF2B5EF4-FFF2-40B4-BE49-F238E27FC236}">
                  <a16:creationId xmlns:a16="http://schemas.microsoft.com/office/drawing/2014/main" id="{75EFBDF9-6AB8-0B2E-E0B5-66536F35E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849313"/>
              <a:ext cx="2670175" cy="1984375"/>
            </a:xfrm>
            <a:prstGeom prst="rect">
              <a:avLst/>
            </a:prstGeom>
          </p:spPr>
        </p:pic>
        <p:pic>
          <p:nvPicPr>
            <p:cNvPr id="24" name="Immagine 23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68BB7048-E435-47D8-ED5F-B3566B61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2906713"/>
              <a:ext cx="2670175" cy="1984375"/>
            </a:xfrm>
            <a:prstGeom prst="rect">
              <a:avLst/>
            </a:prstGeom>
          </p:spPr>
        </p:pic>
        <p:pic>
          <p:nvPicPr>
            <p:cNvPr id="26" name="Immagine 25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C4D0EBA4-CF51-30FD-971F-609FF6915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2906713"/>
              <a:ext cx="2670175" cy="1984375"/>
            </a:xfrm>
            <a:prstGeom prst="rect">
              <a:avLst/>
            </a:prstGeom>
          </p:spPr>
        </p:pic>
        <p:pic>
          <p:nvPicPr>
            <p:cNvPr id="28" name="Immagine 27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86926183-36DA-D600-EC57-7942E0276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849313"/>
              <a:ext cx="2670175" cy="1984375"/>
            </a:xfrm>
            <a:prstGeom prst="rect">
              <a:avLst/>
            </a:prstGeom>
          </p:spPr>
        </p:pic>
        <p:pic>
          <p:nvPicPr>
            <p:cNvPr id="30" name="Immagine 29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F58E5F45-57EF-4D92-4115-4DB25C2B8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849313"/>
              <a:ext cx="2670175" cy="1984375"/>
            </a:xfrm>
            <a:prstGeom prst="rect">
              <a:avLst/>
            </a:prstGeom>
          </p:spPr>
        </p:pic>
        <p:pic>
          <p:nvPicPr>
            <p:cNvPr id="32" name="Immagine 31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45C98278-0AF9-07BB-6298-CD0C5A70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2906713"/>
              <a:ext cx="2670175" cy="1984375"/>
            </a:xfrm>
            <a:prstGeom prst="rect">
              <a:avLst/>
            </a:prstGeom>
          </p:spPr>
        </p:pic>
        <p:pic>
          <p:nvPicPr>
            <p:cNvPr id="34" name="Immagine 33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22361F16-97F4-800C-80A5-4B2F19B3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2906713"/>
              <a:ext cx="2670175" cy="1984375"/>
            </a:xfrm>
            <a:prstGeom prst="rect">
              <a:avLst/>
            </a:prstGeom>
          </p:spPr>
        </p:pic>
      </p:grpSp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836855" y="5732252"/>
            <a:ext cx="10515240" cy="94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 algn="ctr"/>
            <a:r>
              <a:rPr lang="en-US" sz="48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Attribute similarity – f1 – varia gamma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" name="Rectangle 367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8015BC97-17BB-0204-A7D7-FF1DA3D9818D}"/>
              </a:ext>
            </a:extLst>
          </p:cNvPr>
          <p:cNvGrpSpPr/>
          <p:nvPr/>
        </p:nvGrpSpPr>
        <p:grpSpPr>
          <a:xfrm>
            <a:off x="-2" y="0"/>
            <a:ext cx="12188951" cy="5915520"/>
            <a:chOff x="642938" y="849313"/>
            <a:chExt cx="10904537" cy="4041775"/>
          </a:xfrm>
        </p:grpSpPr>
        <p:pic>
          <p:nvPicPr>
            <p:cNvPr id="19" name="Immagine 18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52AD1628-4C49-DAEF-B770-5F985F843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849313"/>
              <a:ext cx="2670175" cy="1984375"/>
            </a:xfrm>
            <a:prstGeom prst="rect">
              <a:avLst/>
            </a:prstGeom>
          </p:spPr>
        </p:pic>
        <p:pic>
          <p:nvPicPr>
            <p:cNvPr id="21" name="Immagine 20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0CAE6E44-4A82-F64B-1B75-2689E7CB6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2906713"/>
              <a:ext cx="2670175" cy="1984375"/>
            </a:xfrm>
            <a:prstGeom prst="rect">
              <a:avLst/>
            </a:prstGeom>
          </p:spPr>
        </p:pic>
        <p:pic>
          <p:nvPicPr>
            <p:cNvPr id="23" name="Immagine 2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69A5CAF5-2283-7300-59E6-5C45CE825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849313"/>
              <a:ext cx="2670175" cy="1984375"/>
            </a:xfrm>
            <a:prstGeom prst="rect">
              <a:avLst/>
            </a:prstGeom>
          </p:spPr>
        </p:pic>
        <p:pic>
          <p:nvPicPr>
            <p:cNvPr id="25" name="Immagine 24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49A969CF-FF93-4CBB-1A83-0F945B50A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849313"/>
              <a:ext cx="2670175" cy="1984375"/>
            </a:xfrm>
            <a:prstGeom prst="rect">
              <a:avLst/>
            </a:prstGeom>
          </p:spPr>
        </p:pic>
        <p:pic>
          <p:nvPicPr>
            <p:cNvPr id="27" name="Immagine 26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C367DDEB-FC54-3396-84C4-7B18BFA15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849313"/>
              <a:ext cx="2670175" cy="1984375"/>
            </a:xfrm>
            <a:prstGeom prst="rect">
              <a:avLst/>
            </a:prstGeom>
          </p:spPr>
        </p:pic>
        <p:pic>
          <p:nvPicPr>
            <p:cNvPr id="29" name="Immagine 28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FFE5B4EB-BC8C-6E22-FBAA-64F9144C8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2906713"/>
              <a:ext cx="2670175" cy="1984375"/>
            </a:xfrm>
            <a:prstGeom prst="rect">
              <a:avLst/>
            </a:prstGeom>
          </p:spPr>
        </p:pic>
        <p:pic>
          <p:nvPicPr>
            <p:cNvPr id="31" name="Immagine 30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8036FC74-DB7A-9695-DDFC-9D7E8267F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2906713"/>
              <a:ext cx="2670175" cy="1984375"/>
            </a:xfrm>
            <a:prstGeom prst="rect">
              <a:avLst/>
            </a:prstGeom>
          </p:spPr>
        </p:pic>
        <p:pic>
          <p:nvPicPr>
            <p:cNvPr id="33" name="Immagine 3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EDF211A3-F50E-9152-96EA-77E44619F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2906713"/>
              <a:ext cx="2670175" cy="1984375"/>
            </a:xfrm>
            <a:prstGeom prst="rect">
              <a:avLst/>
            </a:prstGeom>
          </p:spPr>
        </p:pic>
      </p:grpSp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836855" y="5915520"/>
            <a:ext cx="10515240" cy="94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 algn="ctr"/>
            <a:r>
              <a:rPr lang="en-US" sz="54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Attribute similarity</a:t>
            </a:r>
            <a:r>
              <a:rPr lang="en-US" sz="52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f1 – varia 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8" name="Rectangle 377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1CED0918-1353-0A91-6593-BD3861272015}"/>
              </a:ext>
            </a:extLst>
          </p:cNvPr>
          <p:cNvGrpSpPr/>
          <p:nvPr/>
        </p:nvGrpSpPr>
        <p:grpSpPr>
          <a:xfrm>
            <a:off x="112586" y="35497"/>
            <a:ext cx="11975782" cy="5844526"/>
            <a:chOff x="642938" y="849313"/>
            <a:chExt cx="10904537" cy="4041775"/>
          </a:xfrm>
        </p:grpSpPr>
        <p:pic>
          <p:nvPicPr>
            <p:cNvPr id="3" name="Immagine 2" descr="Immagine che contiene testo, schermata, linea, diagramma&#10;&#10;Descrizione generata automaticamente">
              <a:extLst>
                <a:ext uri="{FF2B5EF4-FFF2-40B4-BE49-F238E27FC236}">
                  <a16:creationId xmlns:a16="http://schemas.microsoft.com/office/drawing/2014/main" id="{21EB30D5-EFE9-6615-7227-5613E2431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849313"/>
              <a:ext cx="2670175" cy="1984375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BC16A5EA-B1C7-6B80-D581-8F7B00CF4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849313"/>
              <a:ext cx="2670175" cy="1984375"/>
            </a:xfrm>
            <a:prstGeom prst="rect">
              <a:avLst/>
            </a:prstGeom>
          </p:spPr>
        </p:pic>
        <p:pic>
          <p:nvPicPr>
            <p:cNvPr id="11" name="Immagine 10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F984C1D0-8700-2F0D-5421-0F7F1CFC1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849313"/>
              <a:ext cx="2670175" cy="1984375"/>
            </a:xfrm>
            <a:prstGeom prst="rect">
              <a:avLst/>
            </a:prstGeom>
          </p:spPr>
        </p:pic>
        <p:pic>
          <p:nvPicPr>
            <p:cNvPr id="15" name="Immagine 14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5F404B70-197D-76A1-8C35-D8E59F68C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849313"/>
              <a:ext cx="2670175" cy="1984375"/>
            </a:xfrm>
            <a:prstGeom prst="rect">
              <a:avLst/>
            </a:prstGeom>
          </p:spPr>
        </p:pic>
        <p:pic>
          <p:nvPicPr>
            <p:cNvPr id="5" name="Immagine 4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7EFBD09E-1B3F-B857-73FD-5ECB5D1F9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2906713"/>
              <a:ext cx="2670175" cy="1984375"/>
            </a:xfrm>
            <a:prstGeom prst="rect">
              <a:avLst/>
            </a:prstGeom>
          </p:spPr>
        </p:pic>
        <p:pic>
          <p:nvPicPr>
            <p:cNvPr id="9" name="Immagine 8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58B91D33-4116-7151-6984-111ADD406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2906713"/>
              <a:ext cx="2670175" cy="1984375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FE9496B0-3325-A877-2337-B8731F8DC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2906713"/>
              <a:ext cx="2670175" cy="1984375"/>
            </a:xfrm>
            <a:prstGeom prst="rect">
              <a:avLst/>
            </a:prstGeom>
          </p:spPr>
        </p:pic>
        <p:pic>
          <p:nvPicPr>
            <p:cNvPr id="17" name="Immagine 16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1BAB2BC1-8449-25ED-4D1B-6E89637F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2906713"/>
              <a:ext cx="2670175" cy="1984375"/>
            </a:xfrm>
            <a:prstGeom prst="rect">
              <a:avLst/>
            </a:prstGeom>
          </p:spPr>
        </p:pic>
      </p:grp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836855" y="5880023"/>
            <a:ext cx="10515240" cy="94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 algn="ctr"/>
            <a:r>
              <a:rPr lang="en-US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Nuovo kernel – precision – varia gamma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0" name="Rectangle 38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E90F42E4-F3D9-AA6B-D787-93E4B11A96BA}"/>
              </a:ext>
            </a:extLst>
          </p:cNvPr>
          <p:cNvGrpSpPr/>
          <p:nvPr/>
        </p:nvGrpSpPr>
        <p:grpSpPr>
          <a:xfrm>
            <a:off x="66866" y="0"/>
            <a:ext cx="12122085" cy="5915520"/>
            <a:chOff x="642938" y="849313"/>
            <a:chExt cx="10904537" cy="4041775"/>
          </a:xfrm>
        </p:grpSpPr>
        <p:pic>
          <p:nvPicPr>
            <p:cNvPr id="19" name="Immagine 18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92D0409F-F618-E205-1899-EF4226B94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849313"/>
              <a:ext cx="2670175" cy="1984375"/>
            </a:xfrm>
            <a:prstGeom prst="rect">
              <a:avLst/>
            </a:prstGeom>
          </p:spPr>
        </p:pic>
        <p:pic>
          <p:nvPicPr>
            <p:cNvPr id="21" name="Immagine 20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F8BB8646-5613-DE27-4FD8-7D1245CE5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2906713"/>
              <a:ext cx="2670175" cy="1984375"/>
            </a:xfrm>
            <a:prstGeom prst="rect">
              <a:avLst/>
            </a:prstGeom>
          </p:spPr>
        </p:pic>
        <p:pic>
          <p:nvPicPr>
            <p:cNvPr id="23" name="Immagine 2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6C4068CD-5B56-EF61-4CE4-22131076C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849313"/>
              <a:ext cx="2670175" cy="1984375"/>
            </a:xfrm>
            <a:prstGeom prst="rect">
              <a:avLst/>
            </a:prstGeom>
          </p:spPr>
        </p:pic>
        <p:pic>
          <p:nvPicPr>
            <p:cNvPr id="25" name="Immagine 24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B3EABAA5-C124-4D51-CC76-629D9AB75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849313"/>
              <a:ext cx="2670175" cy="1984375"/>
            </a:xfrm>
            <a:prstGeom prst="rect">
              <a:avLst/>
            </a:prstGeom>
          </p:spPr>
        </p:pic>
        <p:pic>
          <p:nvPicPr>
            <p:cNvPr id="27" name="Immagine 26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B6D8A676-B625-1953-855D-50881D944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849313"/>
              <a:ext cx="2670175" cy="1984375"/>
            </a:xfrm>
            <a:prstGeom prst="rect">
              <a:avLst/>
            </a:prstGeom>
          </p:spPr>
        </p:pic>
        <p:pic>
          <p:nvPicPr>
            <p:cNvPr id="29" name="Immagine 28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F6452616-5988-7205-8D63-AE6693D1E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2906713"/>
              <a:ext cx="2670175" cy="1984375"/>
            </a:xfrm>
            <a:prstGeom prst="rect">
              <a:avLst/>
            </a:prstGeom>
          </p:spPr>
        </p:pic>
        <p:pic>
          <p:nvPicPr>
            <p:cNvPr id="31" name="Immagine 30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F831A7A0-CEB1-F076-5428-B01DA2A3C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2906713"/>
              <a:ext cx="2670175" cy="1984375"/>
            </a:xfrm>
            <a:prstGeom prst="rect">
              <a:avLst/>
            </a:prstGeom>
          </p:spPr>
        </p:pic>
        <p:pic>
          <p:nvPicPr>
            <p:cNvPr id="33" name="Immagine 3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63B0B109-4F1B-39B2-A6AA-F668614BF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2906713"/>
              <a:ext cx="2670175" cy="1984375"/>
            </a:xfrm>
            <a:prstGeom prst="rect">
              <a:avLst/>
            </a:prstGeom>
          </p:spPr>
        </p:pic>
      </p:grpSp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836855" y="5915520"/>
            <a:ext cx="10515240" cy="94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 algn="ctr"/>
            <a:r>
              <a:rPr lang="en-US" sz="48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Attribute similarity - precision - varia 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0" name="Rectangle 39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F032B392-BE92-0AEF-1442-414AB3AA1B2D}"/>
              </a:ext>
            </a:extLst>
          </p:cNvPr>
          <p:cNvGrpSpPr/>
          <p:nvPr/>
        </p:nvGrpSpPr>
        <p:grpSpPr>
          <a:xfrm>
            <a:off x="0" y="218377"/>
            <a:ext cx="12188951" cy="5697143"/>
            <a:chOff x="642938" y="849313"/>
            <a:chExt cx="10904537" cy="4041775"/>
          </a:xfrm>
        </p:grpSpPr>
        <p:pic>
          <p:nvPicPr>
            <p:cNvPr id="3" name="Immagine 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257F59F9-EE6D-4761-56A2-0255AE44E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849313"/>
              <a:ext cx="2670175" cy="1984375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215E099E-226D-6F7E-7E3D-9C5188861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849313"/>
              <a:ext cx="2670175" cy="1984375"/>
            </a:xfrm>
            <a:prstGeom prst="rect">
              <a:avLst/>
            </a:prstGeom>
          </p:spPr>
        </p:pic>
        <p:pic>
          <p:nvPicPr>
            <p:cNvPr id="11" name="Immagine 10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16AB4D3C-6AF2-B571-6383-774548579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849313"/>
              <a:ext cx="2670175" cy="1984375"/>
            </a:xfrm>
            <a:prstGeom prst="rect">
              <a:avLst/>
            </a:prstGeom>
          </p:spPr>
        </p:pic>
        <p:pic>
          <p:nvPicPr>
            <p:cNvPr id="15" name="Immagine 14" descr="Immagine che contiene testo, schermata, diagramma&#10;&#10;Descrizione generata automaticamente">
              <a:extLst>
                <a:ext uri="{FF2B5EF4-FFF2-40B4-BE49-F238E27FC236}">
                  <a16:creationId xmlns:a16="http://schemas.microsoft.com/office/drawing/2014/main" id="{684310B6-DE44-0233-7F6E-185A57AFE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849313"/>
              <a:ext cx="2670175" cy="1984375"/>
            </a:xfrm>
            <a:prstGeom prst="rect">
              <a:avLst/>
            </a:prstGeom>
          </p:spPr>
        </p:pic>
        <p:pic>
          <p:nvPicPr>
            <p:cNvPr id="5" name="Immagine 4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63EB94E6-399A-2E80-876E-6AAD8BF9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2906713"/>
              <a:ext cx="2670175" cy="1984375"/>
            </a:xfrm>
            <a:prstGeom prst="rect">
              <a:avLst/>
            </a:prstGeom>
          </p:spPr>
        </p:pic>
        <p:pic>
          <p:nvPicPr>
            <p:cNvPr id="9" name="Immagine 8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9427F67F-46DA-AD4A-9706-F721D2B01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2906713"/>
              <a:ext cx="2670175" cy="1984375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B7FE501F-0A00-7085-A9B4-F4FE2C337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2906713"/>
              <a:ext cx="2670175" cy="1984375"/>
            </a:xfrm>
            <a:prstGeom prst="rect">
              <a:avLst/>
            </a:prstGeom>
          </p:spPr>
        </p:pic>
        <p:pic>
          <p:nvPicPr>
            <p:cNvPr id="17" name="Immagine 16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F141351A-C765-658A-6F16-A254C095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2906713"/>
              <a:ext cx="2670175" cy="1984375"/>
            </a:xfrm>
            <a:prstGeom prst="rect">
              <a:avLst/>
            </a:prstGeom>
          </p:spPr>
        </p:pic>
      </p:grpSp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836855" y="5915520"/>
            <a:ext cx="10515240" cy="94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 algn="ctr"/>
            <a:r>
              <a:rPr lang="en-US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Attribute similarity - recall – varia gamma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5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1" name="Rectangle 60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2" name="Rectangle 6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3" name="Rectangle 62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4" name="Rectangle 63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Idea - Parte 6 (funzione similitudine tra nodi)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asellaDiTesto 7"/>
          <p:cNvSpPr/>
          <p:nvPr/>
        </p:nvSpPr>
        <p:spPr>
          <a:xfrm>
            <a:off x="-101520" y="1885320"/>
            <a:ext cx="1250784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600" b="1" strike="noStrike" spc="-1">
                <a:solidFill>
                  <a:srgbClr val="000000"/>
                </a:solidFill>
                <a:latin typeface="Calibri"/>
              </a:rPr>
              <a:t>SmoothedPartialTreeKernel </a:t>
            </a:r>
            <a:r>
              <a:rPr lang="it-IT" sz="3600" b="0" strike="noStrike" spc="-1">
                <a:solidFill>
                  <a:srgbClr val="000000"/>
                </a:solidFill>
                <a:latin typeface="Calibri"/>
              </a:rPr>
              <a:t>permette di definire funzioni di similitudini tra nodi di un TreeRepresentation tramite l’implementazione dell’interfaccia </a:t>
            </a:r>
            <a:r>
              <a:rPr lang="it-IT" sz="3600" b="1" strike="noStrike" spc="-1">
                <a:solidFill>
                  <a:srgbClr val="000000"/>
                </a:solidFill>
                <a:latin typeface="Calibri"/>
              </a:rPr>
              <a:t>StructureElementSimilarityI</a:t>
            </a:r>
            <a:r>
              <a:rPr lang="it-IT" sz="36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000000"/>
                </a:solidFill>
                <a:latin typeface="Calibri"/>
              </a:rPr>
              <a:t>Implementare il metodo sim(StructureElement, StructureElement)</a:t>
            </a: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Ovale 1"/>
          <p:cNvSpPr/>
          <p:nvPr/>
        </p:nvSpPr>
        <p:spPr>
          <a:xfrm>
            <a:off x="733680" y="4539960"/>
            <a:ext cx="2483280" cy="18907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 e Attributi HTML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Ovale 7"/>
          <p:cNvSpPr/>
          <p:nvPr/>
        </p:nvSpPr>
        <p:spPr>
          <a:xfrm>
            <a:off x="3835800" y="4539960"/>
            <a:ext cx="2483280" cy="18907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 e Attributi HTML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Freccia destra 1"/>
          <p:cNvSpPr/>
          <p:nvPr/>
        </p:nvSpPr>
        <p:spPr>
          <a:xfrm>
            <a:off x="6764760" y="5019480"/>
            <a:ext cx="2051640" cy="93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chemeClr val="lt1"/>
                </a:solidFill>
                <a:latin typeface="Calibri"/>
              </a:rPr>
              <a:t>sim()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sellaDiTesto 9"/>
          <p:cNvSpPr/>
          <p:nvPr/>
        </p:nvSpPr>
        <p:spPr>
          <a:xfrm>
            <a:off x="9218160" y="5162400"/>
            <a:ext cx="187020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Similitudine dei due nodi in [0,1]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" name="Rectangle 411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9F0EEFB-8983-AB1A-CAC5-CFB7A967445F}"/>
              </a:ext>
            </a:extLst>
          </p:cNvPr>
          <p:cNvGrpSpPr/>
          <p:nvPr/>
        </p:nvGrpSpPr>
        <p:grpSpPr>
          <a:xfrm>
            <a:off x="0" y="0"/>
            <a:ext cx="12192000" cy="5915520"/>
            <a:chOff x="642938" y="849313"/>
            <a:chExt cx="10904537" cy="4041775"/>
          </a:xfrm>
        </p:grpSpPr>
        <p:pic>
          <p:nvPicPr>
            <p:cNvPr id="3" name="Immagine 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2D79ED37-53FC-C726-6254-AB4D94136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849313"/>
              <a:ext cx="2670175" cy="1984375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73FBE1A4-F838-E818-8E52-54FCE92F1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849313"/>
              <a:ext cx="2670175" cy="1984375"/>
            </a:xfrm>
            <a:prstGeom prst="rect">
              <a:avLst/>
            </a:prstGeom>
          </p:spPr>
        </p:pic>
        <p:pic>
          <p:nvPicPr>
            <p:cNvPr id="11" name="Immagine 10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A2BF9110-F2E3-F624-204C-32EE1DF8B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849313"/>
              <a:ext cx="2670175" cy="1984375"/>
            </a:xfrm>
            <a:prstGeom prst="rect">
              <a:avLst/>
            </a:prstGeom>
          </p:spPr>
        </p:pic>
        <p:pic>
          <p:nvPicPr>
            <p:cNvPr id="15" name="Immagine 14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58FD209E-67AE-7DE2-F304-40C47976F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849313"/>
              <a:ext cx="2670175" cy="1984375"/>
            </a:xfrm>
            <a:prstGeom prst="rect">
              <a:avLst/>
            </a:prstGeom>
          </p:spPr>
        </p:pic>
        <p:pic>
          <p:nvPicPr>
            <p:cNvPr id="5" name="Immagine 4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AF876AF5-B11A-D437-1D84-B4771C253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2906713"/>
              <a:ext cx="2670175" cy="1984375"/>
            </a:xfrm>
            <a:prstGeom prst="rect">
              <a:avLst/>
            </a:prstGeom>
          </p:spPr>
        </p:pic>
        <p:pic>
          <p:nvPicPr>
            <p:cNvPr id="9" name="Immagine 8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0E367A57-A3C9-7652-17EB-63D608601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2906713"/>
              <a:ext cx="2670175" cy="1984375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8BBA7374-4CB2-E247-424B-D2418E6D2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2906713"/>
              <a:ext cx="2670175" cy="1984375"/>
            </a:xfrm>
            <a:prstGeom prst="rect">
              <a:avLst/>
            </a:prstGeom>
          </p:spPr>
        </p:pic>
        <p:pic>
          <p:nvPicPr>
            <p:cNvPr id="17" name="Immagine 16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4FF1BFC1-F496-CA82-6C82-1CE59C86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2906713"/>
              <a:ext cx="2670175" cy="1984375"/>
            </a:xfrm>
            <a:prstGeom prst="rect">
              <a:avLst/>
            </a:prstGeom>
          </p:spPr>
        </p:pic>
      </p:grpSp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836855" y="5915520"/>
            <a:ext cx="10515240" cy="94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 algn="ctr"/>
            <a:r>
              <a:rPr lang="en-US" sz="48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Attribute similarity – recall – varia 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8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09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10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11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12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997560" y="294480"/>
            <a:ext cx="1026972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First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classifier</a:t>
            </a: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 on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Attribute</a:t>
            </a: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Similarity</a:t>
            </a: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-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Results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112BA629-0FE1-6DEB-1564-47016A639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174606"/>
              </p:ext>
            </p:extLst>
          </p:nvPr>
        </p:nvGraphicFramePr>
        <p:xfrm>
          <a:off x="310896" y="1902025"/>
          <a:ext cx="11667744" cy="443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3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4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5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9360" y="278640"/>
            <a:ext cx="1105812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First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classifier</a:t>
            </a: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 on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TreeEditDistance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-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Results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636C2048-D7AD-A36E-7983-876CF2149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442701"/>
              </p:ext>
            </p:extLst>
          </p:nvPr>
        </p:nvGraphicFramePr>
        <p:xfrm>
          <a:off x="310896" y="1902025"/>
          <a:ext cx="11667744" cy="443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1" name="Rectangle 420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756B2A8E-2065-E85B-1FD7-1BC9753ED848}"/>
              </a:ext>
            </a:extLst>
          </p:cNvPr>
          <p:cNvGrpSpPr/>
          <p:nvPr/>
        </p:nvGrpSpPr>
        <p:grpSpPr>
          <a:xfrm>
            <a:off x="225249" y="92958"/>
            <a:ext cx="11966751" cy="5858891"/>
            <a:chOff x="642938" y="849313"/>
            <a:chExt cx="10904537" cy="4041775"/>
          </a:xfrm>
        </p:grpSpPr>
        <p:pic>
          <p:nvPicPr>
            <p:cNvPr id="3" name="Immagine 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EA64D802-6FB7-BECB-D75D-08785B477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849313"/>
              <a:ext cx="2670175" cy="1984375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0B7F90BA-9F36-48D3-5411-5AF5D8A2E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849313"/>
              <a:ext cx="2670175" cy="1984375"/>
            </a:xfrm>
            <a:prstGeom prst="rect">
              <a:avLst/>
            </a:prstGeom>
          </p:spPr>
        </p:pic>
        <p:pic>
          <p:nvPicPr>
            <p:cNvPr id="11" name="Immagine 10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0894DD20-41FF-127C-996D-D486F342F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849313"/>
              <a:ext cx="2670175" cy="1984375"/>
            </a:xfrm>
            <a:prstGeom prst="rect">
              <a:avLst/>
            </a:prstGeom>
          </p:spPr>
        </p:pic>
        <p:pic>
          <p:nvPicPr>
            <p:cNvPr id="15" name="Immagine 14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7FE09B06-D9E6-8D20-2418-CBDC3F5D9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849313"/>
              <a:ext cx="2670175" cy="1984375"/>
            </a:xfrm>
            <a:prstGeom prst="rect">
              <a:avLst/>
            </a:prstGeom>
          </p:spPr>
        </p:pic>
        <p:pic>
          <p:nvPicPr>
            <p:cNvPr id="5" name="Immagine 4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038094FE-8B03-5BDA-1D3F-DA022DEB6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2906713"/>
              <a:ext cx="2670175" cy="1984375"/>
            </a:xfrm>
            <a:prstGeom prst="rect">
              <a:avLst/>
            </a:prstGeom>
          </p:spPr>
        </p:pic>
        <p:pic>
          <p:nvPicPr>
            <p:cNvPr id="9" name="Immagine 8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3FF7CF55-0C3E-2489-893D-AF980BA17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2906713"/>
              <a:ext cx="2670175" cy="1984375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E6DFD683-6E4F-323C-C9B6-BE97AF756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2906713"/>
              <a:ext cx="2670175" cy="1984375"/>
            </a:xfrm>
            <a:prstGeom prst="rect">
              <a:avLst/>
            </a:prstGeom>
          </p:spPr>
        </p:pic>
        <p:pic>
          <p:nvPicPr>
            <p:cNvPr id="17" name="Immagine 16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2F961C1D-8EB3-99B1-EE1F-8AEE30417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2906713"/>
              <a:ext cx="2670175" cy="1984375"/>
            </a:xfrm>
            <a:prstGeom prst="rect">
              <a:avLst/>
            </a:prstGeom>
          </p:spPr>
        </p:pic>
      </p:grpSp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836675" y="5951849"/>
            <a:ext cx="10515600" cy="94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 algn="ctr"/>
            <a:r>
              <a:rPr lang="en-US" sz="48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 edit distance – f1 – varia gamma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7" name="Rectangle 436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CDD34167-D033-FF48-D4B0-0741A0E8CE10}"/>
              </a:ext>
            </a:extLst>
          </p:cNvPr>
          <p:cNvGrpSpPr/>
          <p:nvPr/>
        </p:nvGrpSpPr>
        <p:grpSpPr>
          <a:xfrm>
            <a:off x="0" y="0"/>
            <a:ext cx="12192000" cy="5915336"/>
            <a:chOff x="642938" y="849313"/>
            <a:chExt cx="10904537" cy="4041775"/>
          </a:xfrm>
        </p:grpSpPr>
        <p:pic>
          <p:nvPicPr>
            <p:cNvPr id="19" name="Immagine 18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49D3B63B-6F91-92B5-F729-272D4654B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849313"/>
              <a:ext cx="2670175" cy="1984375"/>
            </a:xfrm>
            <a:prstGeom prst="rect">
              <a:avLst/>
            </a:prstGeom>
          </p:spPr>
        </p:pic>
        <p:pic>
          <p:nvPicPr>
            <p:cNvPr id="21" name="Immagine 20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249F8B3C-A513-E154-F64A-4AF3EDF6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2906713"/>
              <a:ext cx="2670175" cy="1984375"/>
            </a:xfrm>
            <a:prstGeom prst="rect">
              <a:avLst/>
            </a:prstGeom>
          </p:spPr>
        </p:pic>
        <p:pic>
          <p:nvPicPr>
            <p:cNvPr id="23" name="Immagine 2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E84F94E3-BB64-B21C-D67A-6A4277793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849313"/>
              <a:ext cx="2670175" cy="1984375"/>
            </a:xfrm>
            <a:prstGeom prst="rect">
              <a:avLst/>
            </a:prstGeom>
          </p:spPr>
        </p:pic>
        <p:pic>
          <p:nvPicPr>
            <p:cNvPr id="25" name="Immagine 24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3BBF7FB6-3AF9-977D-B830-F9F4DE340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849313"/>
              <a:ext cx="2670175" cy="1984375"/>
            </a:xfrm>
            <a:prstGeom prst="rect">
              <a:avLst/>
            </a:prstGeom>
          </p:spPr>
        </p:pic>
        <p:pic>
          <p:nvPicPr>
            <p:cNvPr id="27" name="Immagine 26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961DFE13-BFC4-E90E-4016-56905D570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849313"/>
              <a:ext cx="2670175" cy="1984375"/>
            </a:xfrm>
            <a:prstGeom prst="rect">
              <a:avLst/>
            </a:prstGeom>
          </p:spPr>
        </p:pic>
        <p:pic>
          <p:nvPicPr>
            <p:cNvPr id="29" name="Immagine 28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E73C1638-DDEA-1324-5920-61DE226B2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2906713"/>
              <a:ext cx="2670175" cy="1984375"/>
            </a:xfrm>
            <a:prstGeom prst="rect">
              <a:avLst/>
            </a:prstGeom>
          </p:spPr>
        </p:pic>
        <p:pic>
          <p:nvPicPr>
            <p:cNvPr id="31" name="Immagine 30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58F13C87-5483-55AD-3C8B-2152D5C6C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2906713"/>
              <a:ext cx="2670175" cy="1984375"/>
            </a:xfrm>
            <a:prstGeom prst="rect">
              <a:avLst/>
            </a:prstGeom>
          </p:spPr>
        </p:pic>
        <p:pic>
          <p:nvPicPr>
            <p:cNvPr id="33" name="Immagine 3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4DD05B4B-6014-60A9-8A80-8477B25E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2906713"/>
              <a:ext cx="2670175" cy="1984375"/>
            </a:xfrm>
            <a:prstGeom prst="rect">
              <a:avLst/>
            </a:prstGeom>
          </p:spPr>
        </p:pic>
      </p:grpSp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800100" y="5915336"/>
            <a:ext cx="10515600" cy="94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 algn="ctr"/>
            <a:r>
              <a:rPr lang="en-US" sz="52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 edit distance – f1 – varia 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6" name="Rectangle 44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2D6645C-CF08-0164-2CBC-F95518BB07E7}"/>
              </a:ext>
            </a:extLst>
          </p:cNvPr>
          <p:cNvGrpSpPr/>
          <p:nvPr/>
        </p:nvGrpSpPr>
        <p:grpSpPr>
          <a:xfrm>
            <a:off x="0" y="0"/>
            <a:ext cx="12188951" cy="5660136"/>
            <a:chOff x="642938" y="849313"/>
            <a:chExt cx="10904537" cy="4041775"/>
          </a:xfrm>
        </p:grpSpPr>
        <p:pic>
          <p:nvPicPr>
            <p:cNvPr id="3" name="Immagine 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906EF2E1-1F74-0DCF-1915-61CB632C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849313"/>
              <a:ext cx="2670175" cy="1984375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82586007-5C03-63FB-A889-B52B8F55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849313"/>
              <a:ext cx="2670175" cy="1984375"/>
            </a:xfrm>
            <a:prstGeom prst="rect">
              <a:avLst/>
            </a:prstGeom>
          </p:spPr>
        </p:pic>
        <p:pic>
          <p:nvPicPr>
            <p:cNvPr id="11" name="Immagine 10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8B6AA077-B200-17D1-7A14-FA1470026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849313"/>
              <a:ext cx="2670175" cy="1984375"/>
            </a:xfrm>
            <a:prstGeom prst="rect">
              <a:avLst/>
            </a:prstGeom>
          </p:spPr>
        </p:pic>
        <p:pic>
          <p:nvPicPr>
            <p:cNvPr id="15" name="Immagine 14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83EC0934-C510-5AF4-CC35-E0BBCC032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849313"/>
              <a:ext cx="2670175" cy="1984375"/>
            </a:xfrm>
            <a:prstGeom prst="rect">
              <a:avLst/>
            </a:prstGeom>
          </p:spPr>
        </p:pic>
        <p:pic>
          <p:nvPicPr>
            <p:cNvPr id="5" name="Immagine 4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ABA979DD-A64C-85AF-8033-A19F94450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2906713"/>
              <a:ext cx="2670175" cy="1984375"/>
            </a:xfrm>
            <a:prstGeom prst="rect">
              <a:avLst/>
            </a:prstGeom>
          </p:spPr>
        </p:pic>
        <p:pic>
          <p:nvPicPr>
            <p:cNvPr id="9" name="Immagine 8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CA6A2C5B-03D0-1707-B8BF-5556AA64B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2906713"/>
              <a:ext cx="2670175" cy="1984375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28AAE8B9-BC11-3D36-7B78-4EDB56A24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2906713"/>
              <a:ext cx="2670175" cy="1984375"/>
            </a:xfrm>
            <a:prstGeom prst="rect">
              <a:avLst/>
            </a:prstGeom>
          </p:spPr>
        </p:pic>
        <p:pic>
          <p:nvPicPr>
            <p:cNvPr id="17" name="Immagine 16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78F837B7-ED57-E435-C53A-37A848E5A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2906713"/>
              <a:ext cx="2670175" cy="1984375"/>
            </a:xfrm>
            <a:prstGeom prst="rect">
              <a:avLst/>
            </a:prstGeom>
          </p:spPr>
        </p:pic>
      </p:grpSp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836855" y="5787828"/>
            <a:ext cx="10515240" cy="94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 algn="ctr"/>
            <a:r>
              <a:rPr lang="en-US" sz="40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 edit distance – precision – varia gamma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6" name="Rectangle 45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2FA8E039-D610-F582-BCF0-5803FEF37910}"/>
              </a:ext>
            </a:extLst>
          </p:cNvPr>
          <p:cNvGrpSpPr/>
          <p:nvPr/>
        </p:nvGrpSpPr>
        <p:grpSpPr>
          <a:xfrm>
            <a:off x="0" y="0"/>
            <a:ext cx="12192000" cy="5915520"/>
            <a:chOff x="642938" y="849313"/>
            <a:chExt cx="10904537" cy="4041775"/>
          </a:xfrm>
        </p:grpSpPr>
        <p:pic>
          <p:nvPicPr>
            <p:cNvPr id="3" name="Immagine 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D92D2E36-24C3-C930-2B0A-83BC93D8E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849313"/>
              <a:ext cx="2670175" cy="1984375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11C7DFD9-4EEB-A099-3AC6-8BA7C6E58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849313"/>
              <a:ext cx="2670175" cy="1984375"/>
            </a:xfrm>
            <a:prstGeom prst="rect">
              <a:avLst/>
            </a:prstGeom>
          </p:spPr>
        </p:pic>
        <p:pic>
          <p:nvPicPr>
            <p:cNvPr id="11" name="Immagine 10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F0E1333C-02F2-648B-0313-B739178D2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849313"/>
              <a:ext cx="2670175" cy="1984375"/>
            </a:xfrm>
            <a:prstGeom prst="rect">
              <a:avLst/>
            </a:prstGeom>
          </p:spPr>
        </p:pic>
        <p:pic>
          <p:nvPicPr>
            <p:cNvPr id="15" name="Immagine 14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4878036F-BB58-088D-59FB-8B0761E4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849313"/>
              <a:ext cx="2670175" cy="1984375"/>
            </a:xfrm>
            <a:prstGeom prst="rect">
              <a:avLst/>
            </a:prstGeom>
          </p:spPr>
        </p:pic>
        <p:pic>
          <p:nvPicPr>
            <p:cNvPr id="5" name="Immagine 4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67C3E9A2-6FF3-6F22-9475-2405C43AB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2906713"/>
              <a:ext cx="2670175" cy="1984375"/>
            </a:xfrm>
            <a:prstGeom prst="rect">
              <a:avLst/>
            </a:prstGeom>
          </p:spPr>
        </p:pic>
        <p:pic>
          <p:nvPicPr>
            <p:cNvPr id="9" name="Immagine 8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7807F4E1-1CAF-60F6-28CD-C8C08CB62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2906713"/>
              <a:ext cx="2670175" cy="1984375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854F7EA8-D378-5549-C84C-CEBF3348C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2906713"/>
              <a:ext cx="2670175" cy="1984375"/>
            </a:xfrm>
            <a:prstGeom prst="rect">
              <a:avLst/>
            </a:prstGeom>
          </p:spPr>
        </p:pic>
        <p:pic>
          <p:nvPicPr>
            <p:cNvPr id="17" name="Immagine 16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A2A4C8D9-5893-F2D0-B9F4-FEEE7BD7C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2906713"/>
              <a:ext cx="2670175" cy="1984375"/>
            </a:xfrm>
            <a:prstGeom prst="rect">
              <a:avLst/>
            </a:prstGeom>
          </p:spPr>
        </p:pic>
      </p:grp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874893" y="5915520"/>
            <a:ext cx="10515240" cy="94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 algn="ctr"/>
            <a:r>
              <a:rPr lang="en-US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 edit distance – precision – varia 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5" name="Rectangle 46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A71CFE9C-90F0-11D5-9C31-F8396C4D595C}"/>
              </a:ext>
            </a:extLst>
          </p:cNvPr>
          <p:cNvGrpSpPr/>
          <p:nvPr/>
        </p:nvGrpSpPr>
        <p:grpSpPr>
          <a:xfrm>
            <a:off x="0" y="0"/>
            <a:ext cx="12188951" cy="5915520"/>
            <a:chOff x="642938" y="849313"/>
            <a:chExt cx="10904537" cy="4041775"/>
          </a:xfrm>
        </p:grpSpPr>
        <p:pic>
          <p:nvPicPr>
            <p:cNvPr id="3" name="Immagine 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BFFA5995-91A9-49EB-2624-3F6A5648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849313"/>
              <a:ext cx="2670175" cy="1984375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diagramma, design&#10;&#10;Descrizione generata automaticamente">
              <a:extLst>
                <a:ext uri="{FF2B5EF4-FFF2-40B4-BE49-F238E27FC236}">
                  <a16:creationId xmlns:a16="http://schemas.microsoft.com/office/drawing/2014/main" id="{F9BF0921-5D1D-9418-6386-E86F0AD89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849313"/>
              <a:ext cx="2670175" cy="1984375"/>
            </a:xfrm>
            <a:prstGeom prst="rect">
              <a:avLst/>
            </a:prstGeom>
          </p:spPr>
        </p:pic>
        <p:pic>
          <p:nvPicPr>
            <p:cNvPr id="11" name="Immagine 10" descr="Immagine che contiene testo, schermata, diagramma, design&#10;&#10;Descrizione generata automaticamente">
              <a:extLst>
                <a:ext uri="{FF2B5EF4-FFF2-40B4-BE49-F238E27FC236}">
                  <a16:creationId xmlns:a16="http://schemas.microsoft.com/office/drawing/2014/main" id="{1A27EDDA-EDD3-EC31-8B1C-D73A9F23F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849313"/>
              <a:ext cx="2670175" cy="1984375"/>
            </a:xfrm>
            <a:prstGeom prst="rect">
              <a:avLst/>
            </a:prstGeom>
          </p:spPr>
        </p:pic>
        <p:pic>
          <p:nvPicPr>
            <p:cNvPr id="15" name="Immagine 14" descr="Immagine che contiene testo, schermata, diagramma, design&#10;&#10;Descrizione generata automaticamente">
              <a:extLst>
                <a:ext uri="{FF2B5EF4-FFF2-40B4-BE49-F238E27FC236}">
                  <a16:creationId xmlns:a16="http://schemas.microsoft.com/office/drawing/2014/main" id="{02DEE07F-39DC-2FFD-CC8A-D99B40414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849313"/>
              <a:ext cx="2670175" cy="1984375"/>
            </a:xfrm>
            <a:prstGeom prst="rect">
              <a:avLst/>
            </a:prstGeom>
          </p:spPr>
        </p:pic>
        <p:pic>
          <p:nvPicPr>
            <p:cNvPr id="5" name="Immagine 4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ACBFC1E5-1BAB-83D1-F4B8-D2246A288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2906713"/>
              <a:ext cx="2670175" cy="1984375"/>
            </a:xfrm>
            <a:prstGeom prst="rect">
              <a:avLst/>
            </a:prstGeom>
          </p:spPr>
        </p:pic>
        <p:pic>
          <p:nvPicPr>
            <p:cNvPr id="9" name="Immagine 8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6D570889-4355-96F1-6641-8E7970632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2906713"/>
              <a:ext cx="2670175" cy="1984375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9A10502C-4757-16C7-F0E3-B68C578A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2906713"/>
              <a:ext cx="2670175" cy="1984375"/>
            </a:xfrm>
            <a:prstGeom prst="rect">
              <a:avLst/>
            </a:prstGeom>
          </p:spPr>
        </p:pic>
        <p:pic>
          <p:nvPicPr>
            <p:cNvPr id="17" name="Immagine 16" descr="Immagine che contiene testo, schermata, diagramma&#10;&#10;Descrizione generata automaticamente">
              <a:extLst>
                <a:ext uri="{FF2B5EF4-FFF2-40B4-BE49-F238E27FC236}">
                  <a16:creationId xmlns:a16="http://schemas.microsoft.com/office/drawing/2014/main" id="{A5BBE730-FB01-6385-C68A-108C426F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2906713"/>
              <a:ext cx="2670175" cy="1984375"/>
            </a:xfrm>
            <a:prstGeom prst="rect">
              <a:avLst/>
            </a:prstGeom>
          </p:spPr>
        </p:pic>
      </p:grpSp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836855" y="5915520"/>
            <a:ext cx="10515240" cy="94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 algn="ctr"/>
            <a:r>
              <a:rPr lang="en-US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 edit distance – recall – varia gamma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5" name="Rectangle 47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4D535193-E674-61D2-6EF1-AFFD69438B45}"/>
              </a:ext>
            </a:extLst>
          </p:cNvPr>
          <p:cNvGrpSpPr/>
          <p:nvPr/>
        </p:nvGrpSpPr>
        <p:grpSpPr>
          <a:xfrm>
            <a:off x="0" y="0"/>
            <a:ext cx="12192000" cy="5915520"/>
            <a:chOff x="642938" y="849313"/>
            <a:chExt cx="10904537" cy="4041775"/>
          </a:xfrm>
        </p:grpSpPr>
        <p:pic>
          <p:nvPicPr>
            <p:cNvPr id="3" name="Immagine 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F7DA1F4D-40B8-EEF0-8C96-61CC24401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849313"/>
              <a:ext cx="2670175" cy="1984375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6305E6A6-5DC7-23D7-7238-557118E18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849313"/>
              <a:ext cx="2670175" cy="1984375"/>
            </a:xfrm>
            <a:prstGeom prst="rect">
              <a:avLst/>
            </a:prstGeom>
          </p:spPr>
        </p:pic>
        <p:pic>
          <p:nvPicPr>
            <p:cNvPr id="11" name="Immagine 10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1F9FC6EC-5827-D5E2-4F0B-CCD56C51E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849313"/>
              <a:ext cx="2670175" cy="1984375"/>
            </a:xfrm>
            <a:prstGeom prst="rect">
              <a:avLst/>
            </a:prstGeom>
          </p:spPr>
        </p:pic>
        <p:pic>
          <p:nvPicPr>
            <p:cNvPr id="15" name="Immagine 14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33B2B350-7064-7D0D-5686-050EB9602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849313"/>
              <a:ext cx="2670175" cy="1984375"/>
            </a:xfrm>
            <a:prstGeom prst="rect">
              <a:avLst/>
            </a:prstGeom>
          </p:spPr>
        </p:pic>
        <p:pic>
          <p:nvPicPr>
            <p:cNvPr id="5" name="Immagine 4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5A6AF526-B9A2-E25E-C1F3-8C771F626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" y="2906713"/>
              <a:ext cx="2670175" cy="1984375"/>
            </a:xfrm>
            <a:prstGeom prst="rect">
              <a:avLst/>
            </a:prstGeom>
          </p:spPr>
        </p:pic>
        <p:pic>
          <p:nvPicPr>
            <p:cNvPr id="9" name="Immagine 8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DA83D256-A2E0-18E9-5A6E-581A5E572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25" y="2906713"/>
              <a:ext cx="2670175" cy="1984375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AF259545-DEFE-F1A4-E4E4-999C4180E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2906713"/>
              <a:ext cx="2670175" cy="1984375"/>
            </a:xfrm>
            <a:prstGeom prst="rect">
              <a:avLst/>
            </a:prstGeom>
          </p:spPr>
        </p:pic>
        <p:pic>
          <p:nvPicPr>
            <p:cNvPr id="17" name="Immagine 16" descr="Immagine che contiene testo, schermata, diagramma, Diagramma&#10;&#10;Descrizione generata automaticamente">
              <a:extLst>
                <a:ext uri="{FF2B5EF4-FFF2-40B4-BE49-F238E27FC236}">
                  <a16:creationId xmlns:a16="http://schemas.microsoft.com/office/drawing/2014/main" id="{D1E36795-C2D1-5738-D777-E6B911BAA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2906713"/>
              <a:ext cx="2670175" cy="1984375"/>
            </a:xfrm>
            <a:prstGeom prst="rect">
              <a:avLst/>
            </a:prstGeom>
          </p:spPr>
        </p:pic>
      </p:grpSp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800280" y="5915520"/>
            <a:ext cx="10515240" cy="94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 algn="ctr"/>
            <a:r>
              <a:rPr lang="en-US" sz="48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 edit distance – recall – varia 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3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4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5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9360" y="278640"/>
            <a:ext cx="1105812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First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classifier</a:t>
            </a: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 on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TreeEditDistance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-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Results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636C2048-D7AD-A36E-7983-876CF2149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173501"/>
              </p:ext>
            </p:extLst>
          </p:nvPr>
        </p:nvGraphicFramePr>
        <p:xfrm>
          <a:off x="310896" y="1902025"/>
          <a:ext cx="11667744" cy="443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962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BFF31E-7A63-77D0-BEB5-94548B12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Generazione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automatica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test end-to-end per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applicazioni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web in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ambito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industriale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9BB551-C3B0-421E-B031-F7CC7D7A825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Giuseppe Porcaro N97000362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4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3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4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5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9360" y="278640"/>
            <a:ext cx="1105812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First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classifier</a:t>
            </a: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 on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TreeEditDistance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-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Results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636C2048-D7AD-A36E-7983-876CF2149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0092671"/>
              </p:ext>
            </p:extLst>
          </p:nvPr>
        </p:nvGraphicFramePr>
        <p:xfrm>
          <a:off x="310896" y="1902025"/>
          <a:ext cx="11667744" cy="443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015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8" name="Rectangle 3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838080" y="5358240"/>
            <a:ext cx="10515240" cy="942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Nuovo kernel e attributi alberi </a:t>
            </a:r>
            <a:r>
              <a:rPr lang="en-US" sz="4000" b="0" strike="noStrike" spc="-1">
                <a:solidFill>
                  <a:srgbClr val="000000"/>
                </a:solidFill>
                <a:latin typeface="Calibri Light"/>
              </a:rPr>
              <a:t>– f1 – varia gamma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0" name="Rectangle 4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838080" y="5358240"/>
            <a:ext cx="10515240" cy="942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Nuovo kernel e attributi alberi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– f1 – varia C</a:t>
            </a:r>
            <a:endParaRPr lang="it-IT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838080" y="5358240"/>
            <a:ext cx="10515240" cy="942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7000"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Nuovo kernel e attributi alberi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</a:rPr>
              <a:t>– precision – varia gamma</a:t>
            </a:r>
            <a:endParaRPr lang="it-IT" sz="3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" name="Rectangle 4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838080" y="5358240"/>
            <a:ext cx="10515240" cy="942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Nuovo kernel e attributi alberi</a:t>
            </a:r>
            <a:r>
              <a:rPr lang="en-US" sz="4000" b="0" strike="noStrike" spc="-1">
                <a:solidFill>
                  <a:srgbClr val="000000"/>
                </a:solidFill>
                <a:latin typeface="Calibri Light"/>
              </a:rPr>
              <a:t>– precision – varia C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6" name="Rectangle 5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838080" y="5358240"/>
            <a:ext cx="10515240" cy="942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Nuovo kernel e attributi alberi</a:t>
            </a: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– recall – varia gamma</a:t>
            </a:r>
            <a:endParaRPr lang="it-IT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8" name="Rectangle 5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838080" y="5358240"/>
            <a:ext cx="10515240" cy="942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Nuovo kernel e attributi alberi</a:t>
            </a:r>
            <a:r>
              <a:rPr lang="en-US" sz="4000" b="0" strike="noStrike" spc="-1">
                <a:solidFill>
                  <a:srgbClr val="000000"/>
                </a:solidFill>
                <a:latin typeface="Calibri Light"/>
              </a:rPr>
              <a:t>– recall – varia C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First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classifier</a:t>
            </a: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-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Results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EC6F20E-D2F2-824F-8D9E-75C485AFE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9558865"/>
              </p:ext>
            </p:extLst>
          </p:nvPr>
        </p:nvGraphicFramePr>
        <p:xfrm>
          <a:off x="310896" y="1902025"/>
          <a:ext cx="11667744" cy="443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8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29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0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1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2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--------------------VECCHI GRAFICI--------------------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/>
          </p:nvPr>
        </p:nvSpPr>
        <p:spPr>
          <a:xfrm>
            <a:off x="1371600" y="2318040"/>
            <a:ext cx="9723600" cy="3683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it-IT" sz="1600" b="0" strike="noStrike" spc="-1">
                <a:solidFill>
                  <a:srgbClr val="FFFFFF"/>
                </a:solidFill>
                <a:latin typeface="Calibri"/>
              </a:rPr>
              <a:t>--------------------VEC -------------------- CHI GRAFICI--------------------</a:t>
            </a:r>
            <a:endParaRPr lang="it-IT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7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8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9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0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1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Altre similitudini – Tra padri e figli di un nodo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3" name="Ovale 3"/>
          <p:cNvSpPr/>
          <p:nvPr/>
        </p:nvSpPr>
        <p:spPr>
          <a:xfrm>
            <a:off x="552960" y="2138400"/>
            <a:ext cx="1799280" cy="17161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 e Attributi HTML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Figli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Ovale 4"/>
          <p:cNvSpPr/>
          <p:nvPr/>
        </p:nvSpPr>
        <p:spPr>
          <a:xfrm>
            <a:off x="552960" y="4408920"/>
            <a:ext cx="1799280" cy="17161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 e Attributi HTML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Figli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CasellaDiTesto 6"/>
          <p:cNvSpPr/>
          <p:nvPr/>
        </p:nvSpPr>
        <p:spPr>
          <a:xfrm>
            <a:off x="4687200" y="2296080"/>
            <a:ext cx="183852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TagA, nodo padre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Doppia parentesi graffa 10"/>
          <p:cNvSpPr/>
          <p:nvPr/>
        </p:nvSpPr>
        <p:spPr>
          <a:xfrm>
            <a:off x="3664800" y="2708280"/>
            <a:ext cx="3857760" cy="462960"/>
          </a:xfrm>
          <a:prstGeom prst="bracePair">
            <a:avLst>
              <a:gd name="adj" fmla="val 8333"/>
            </a:avLst>
          </a:prstGeom>
          <a:noFill/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7" name="CasellaDiTesto 14"/>
          <p:cNvSpPr/>
          <p:nvPr/>
        </p:nvSpPr>
        <p:spPr>
          <a:xfrm>
            <a:off x="995760" y="1769040"/>
            <a:ext cx="91404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Nodo A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CasellaDiTesto 16"/>
          <p:cNvSpPr/>
          <p:nvPr/>
        </p:nvSpPr>
        <p:spPr>
          <a:xfrm>
            <a:off x="995760" y="4075560"/>
            <a:ext cx="91404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Nodo B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CasellaDiTesto 17"/>
          <p:cNvSpPr/>
          <p:nvPr/>
        </p:nvSpPr>
        <p:spPr>
          <a:xfrm>
            <a:off x="4722480" y="4638240"/>
            <a:ext cx="203148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TagB, nodo padre 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CasellaDiTesto 24"/>
          <p:cNvSpPr/>
          <p:nvPr/>
        </p:nvSpPr>
        <p:spPr>
          <a:xfrm>
            <a:off x="8909640" y="3595320"/>
            <a:ext cx="3024000" cy="73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Indice di Jaccard su insieme.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Similitudine nodo-nodo tra figli -&gt; media delle sim. (Molto costosa)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CasellaDiTesto 25"/>
          <p:cNvSpPr/>
          <p:nvPr/>
        </p:nvSpPr>
        <p:spPr>
          <a:xfrm>
            <a:off x="3191400" y="2762640"/>
            <a:ext cx="61236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A =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CasellaDiTesto 26"/>
          <p:cNvSpPr/>
          <p:nvPr/>
        </p:nvSpPr>
        <p:spPr>
          <a:xfrm>
            <a:off x="3191400" y="5082480"/>
            <a:ext cx="61236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B =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Freccia destra 27"/>
          <p:cNvSpPr/>
          <p:nvPr/>
        </p:nvSpPr>
        <p:spPr>
          <a:xfrm>
            <a:off x="2453040" y="2804760"/>
            <a:ext cx="65664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4" name="Freccia destra 28"/>
          <p:cNvSpPr/>
          <p:nvPr/>
        </p:nvSpPr>
        <p:spPr>
          <a:xfrm>
            <a:off x="2453040" y="5117400"/>
            <a:ext cx="65664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5" name="Freccia destra 29"/>
          <p:cNvSpPr/>
          <p:nvPr/>
        </p:nvSpPr>
        <p:spPr>
          <a:xfrm rot="20362800">
            <a:off x="7532640" y="4885920"/>
            <a:ext cx="134784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6" name="Freccia destra 30"/>
          <p:cNvSpPr/>
          <p:nvPr/>
        </p:nvSpPr>
        <p:spPr>
          <a:xfrm rot="1401000">
            <a:off x="7507800" y="3063240"/>
            <a:ext cx="134784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7" name="Ovale 2"/>
          <p:cNvSpPr/>
          <p:nvPr/>
        </p:nvSpPr>
        <p:spPr>
          <a:xfrm>
            <a:off x="3763440" y="2676240"/>
            <a:ext cx="859320" cy="556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Child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Ovale 5"/>
          <p:cNvSpPr/>
          <p:nvPr/>
        </p:nvSpPr>
        <p:spPr>
          <a:xfrm>
            <a:off x="4687200" y="2669760"/>
            <a:ext cx="859320" cy="556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Child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Ovale 8"/>
          <p:cNvSpPr/>
          <p:nvPr/>
        </p:nvSpPr>
        <p:spPr>
          <a:xfrm>
            <a:off x="5624640" y="2676240"/>
            <a:ext cx="859320" cy="556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Child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Ovale 12"/>
          <p:cNvSpPr/>
          <p:nvPr/>
        </p:nvSpPr>
        <p:spPr>
          <a:xfrm>
            <a:off x="6545160" y="2681640"/>
            <a:ext cx="859320" cy="556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Child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Doppia parentesi graffa 19"/>
          <p:cNvSpPr/>
          <p:nvPr/>
        </p:nvSpPr>
        <p:spPr>
          <a:xfrm>
            <a:off x="3645720" y="5062680"/>
            <a:ext cx="3857760" cy="462960"/>
          </a:xfrm>
          <a:prstGeom prst="bracePair">
            <a:avLst>
              <a:gd name="adj" fmla="val 8333"/>
            </a:avLst>
          </a:prstGeom>
          <a:noFill/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2" name="Ovale 20"/>
          <p:cNvSpPr/>
          <p:nvPr/>
        </p:nvSpPr>
        <p:spPr>
          <a:xfrm>
            <a:off x="3744000" y="5030280"/>
            <a:ext cx="859320" cy="556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Child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Ovale 21"/>
          <p:cNvSpPr/>
          <p:nvPr/>
        </p:nvSpPr>
        <p:spPr>
          <a:xfrm>
            <a:off x="4667760" y="5023800"/>
            <a:ext cx="859320" cy="556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Child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Ovale 22"/>
          <p:cNvSpPr/>
          <p:nvPr/>
        </p:nvSpPr>
        <p:spPr>
          <a:xfrm>
            <a:off x="5605200" y="5030280"/>
            <a:ext cx="859320" cy="556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Child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Ovale 23"/>
          <p:cNvSpPr/>
          <p:nvPr/>
        </p:nvSpPr>
        <p:spPr>
          <a:xfrm>
            <a:off x="6526080" y="5035680"/>
            <a:ext cx="859320" cy="556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Child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CasellaDiTesto 31"/>
          <p:cNvSpPr/>
          <p:nvPr/>
        </p:nvSpPr>
        <p:spPr>
          <a:xfrm>
            <a:off x="3141000" y="6111720"/>
            <a:ext cx="481068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I figli di un nodo possono essere inseriti come informazione aggiuntiva ai StructureElement.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CasellaDiTesto 32"/>
          <p:cNvSpPr/>
          <p:nvPr/>
        </p:nvSpPr>
        <p:spPr>
          <a:xfrm>
            <a:off x="8067960" y="6111720"/>
            <a:ext cx="364572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Sono considerati solo i figli diretti dei nodi e non tutti i discendenti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7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8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9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Motivation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 rot="21593400">
            <a:off x="898560" y="1450440"/>
            <a:ext cx="10800000" cy="126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Creazione automatica di test per applicazioni web.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Come avviene?</a:t>
            </a:r>
          </a:p>
        </p:txBody>
      </p:sp>
      <p:pic>
        <p:nvPicPr>
          <p:cNvPr id="112" name="Immagine 111"/>
          <p:cNvPicPr/>
          <p:nvPr/>
        </p:nvPicPr>
        <p:blipFill>
          <a:blip r:embed="rId2"/>
          <a:stretch/>
        </p:blipFill>
        <p:spPr>
          <a:xfrm>
            <a:off x="2700000" y="2700000"/>
            <a:ext cx="928440" cy="882000"/>
          </a:xfrm>
          <a:prstGeom prst="rect">
            <a:avLst/>
          </a:prstGeom>
          <a:ln w="0">
            <a:noFill/>
          </a:ln>
        </p:spPr>
      </p:pic>
      <p:sp>
        <p:nvSpPr>
          <p:cNvPr id="113" name="Freccia destra 112"/>
          <p:cNvSpPr/>
          <p:nvPr/>
        </p:nvSpPr>
        <p:spPr>
          <a:xfrm>
            <a:off x="1800000" y="3420000"/>
            <a:ext cx="3240000" cy="7200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Crawling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Immagine 113"/>
          <p:cNvPicPr/>
          <p:nvPr/>
        </p:nvPicPr>
        <p:blipFill>
          <a:blip r:embed="rId3"/>
          <a:stretch/>
        </p:blipFill>
        <p:spPr>
          <a:xfrm>
            <a:off x="5220000" y="3060000"/>
            <a:ext cx="721440" cy="699120"/>
          </a:xfrm>
          <a:prstGeom prst="rect">
            <a:avLst/>
          </a:prstGeom>
          <a:ln w="0">
            <a:noFill/>
          </a:ln>
        </p:spPr>
      </p:pic>
      <p:pic>
        <p:nvPicPr>
          <p:cNvPr id="115" name="Immagine 114"/>
          <p:cNvPicPr/>
          <p:nvPr/>
        </p:nvPicPr>
        <p:blipFill>
          <a:blip r:embed="rId3"/>
          <a:stretch/>
        </p:blipFill>
        <p:spPr>
          <a:xfrm>
            <a:off x="5941440" y="3060000"/>
            <a:ext cx="721440" cy="699120"/>
          </a:xfrm>
          <a:prstGeom prst="rect">
            <a:avLst/>
          </a:prstGeom>
          <a:ln w="0">
            <a:noFill/>
          </a:ln>
        </p:spPr>
      </p:pic>
      <p:pic>
        <p:nvPicPr>
          <p:cNvPr id="116" name="Immagine 115"/>
          <p:cNvPicPr/>
          <p:nvPr/>
        </p:nvPicPr>
        <p:blipFill>
          <a:blip r:embed="rId3"/>
          <a:stretch/>
        </p:blipFill>
        <p:spPr>
          <a:xfrm>
            <a:off x="5942880" y="3780000"/>
            <a:ext cx="721440" cy="699120"/>
          </a:xfrm>
          <a:prstGeom prst="rect">
            <a:avLst/>
          </a:prstGeom>
          <a:ln w="0">
            <a:noFill/>
          </a:ln>
        </p:spPr>
      </p:pic>
      <p:pic>
        <p:nvPicPr>
          <p:cNvPr id="117" name="Immagine 116"/>
          <p:cNvPicPr/>
          <p:nvPr/>
        </p:nvPicPr>
        <p:blipFill>
          <a:blip r:embed="rId3"/>
          <a:stretch/>
        </p:blipFill>
        <p:spPr>
          <a:xfrm>
            <a:off x="5221440" y="3780000"/>
            <a:ext cx="721440" cy="699120"/>
          </a:xfrm>
          <a:prstGeom prst="rect">
            <a:avLst/>
          </a:prstGeom>
          <a:ln w="0">
            <a:noFill/>
          </a:ln>
        </p:spPr>
      </p:pic>
      <p:pic>
        <p:nvPicPr>
          <p:cNvPr id="118" name="Immagine 117"/>
          <p:cNvPicPr/>
          <p:nvPr/>
        </p:nvPicPr>
        <p:blipFill>
          <a:blip r:embed="rId4"/>
          <a:stretch/>
        </p:blipFill>
        <p:spPr>
          <a:xfrm>
            <a:off x="10080000" y="2859120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119" name="CasellaDiTesto 118"/>
          <p:cNvSpPr txBox="1"/>
          <p:nvPr/>
        </p:nvSpPr>
        <p:spPr>
          <a:xfrm>
            <a:off x="5224320" y="441684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Web pages</a:t>
            </a:r>
          </a:p>
          <a:p>
            <a:pPr algn="ctr"/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(states)</a:t>
            </a:r>
          </a:p>
        </p:txBody>
      </p:sp>
      <p:sp>
        <p:nvSpPr>
          <p:cNvPr id="120" name="CasellaDiTesto 119"/>
          <p:cNvSpPr txBox="1"/>
          <p:nvPr/>
        </p:nvSpPr>
        <p:spPr>
          <a:xfrm>
            <a:off x="10080000" y="4479120"/>
            <a:ext cx="16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Test methods</a:t>
            </a:r>
          </a:p>
        </p:txBody>
      </p:sp>
      <p:sp>
        <p:nvSpPr>
          <p:cNvPr id="121" name="Freccia giù 120"/>
          <p:cNvSpPr/>
          <p:nvPr/>
        </p:nvSpPr>
        <p:spPr>
          <a:xfrm>
            <a:off x="5760000" y="5019120"/>
            <a:ext cx="360000" cy="5400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asellaDiTesto 121"/>
          <p:cNvSpPr txBox="1"/>
          <p:nvPr/>
        </p:nvSpPr>
        <p:spPr>
          <a:xfrm>
            <a:off x="5040000" y="5580000"/>
            <a:ext cx="18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Any change in the DOM</a:t>
            </a:r>
          </a:p>
        </p:txBody>
      </p:sp>
      <p:pic>
        <p:nvPicPr>
          <p:cNvPr id="123" name="Immagine 122"/>
          <p:cNvPicPr/>
          <p:nvPr/>
        </p:nvPicPr>
        <p:blipFill>
          <a:blip r:embed="rId5"/>
          <a:stretch/>
        </p:blipFill>
        <p:spPr>
          <a:xfrm rot="21590400">
            <a:off x="361800" y="3083040"/>
            <a:ext cx="1432080" cy="1432080"/>
          </a:xfrm>
          <a:prstGeom prst="rect">
            <a:avLst/>
          </a:prstGeom>
          <a:ln w="0">
            <a:noFill/>
          </a:ln>
        </p:spPr>
      </p:pic>
      <p:sp>
        <p:nvSpPr>
          <p:cNvPr id="124" name="Freccia destra 123"/>
          <p:cNvSpPr/>
          <p:nvPr/>
        </p:nvSpPr>
        <p:spPr>
          <a:xfrm>
            <a:off x="6840000" y="3420000"/>
            <a:ext cx="3240000" cy="7200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Generating tests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asellaDiTesto 124"/>
          <p:cNvSpPr txBox="1"/>
          <p:nvPr/>
        </p:nvSpPr>
        <p:spPr>
          <a:xfrm>
            <a:off x="540000" y="433368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Web site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8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69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0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1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2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Altre similitudini – Analizzare testo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4" name="CasellaDiTesto 18"/>
          <p:cNvSpPr/>
          <p:nvPr/>
        </p:nvSpPr>
        <p:spPr>
          <a:xfrm>
            <a:off x="1066680" y="2100960"/>
            <a:ext cx="10722240" cy="116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Già sono stati usati alcuni?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Trovare dei pattern nel testo su cui basare la similarità (SSemantic Pattern Tree Kernels for Short-text Classification)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Da kelp c’è </a:t>
            </a:r>
            <a:r>
              <a:rPr lang="it-IT" sz="141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LexicalStructureElementSimilarity</a:t>
            </a: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  che basa la similarità su word embedding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5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6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7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8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9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Informazioni che ho su un nodo html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1371600" y="2238840"/>
            <a:ext cx="9723600" cy="3762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Tag html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Attributi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</a:rPr>
              <a:t>Class, id, attributi di form (nome e type),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Nodo padre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Nodi figlio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Contenuto testuale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Profondità nell’albero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Eventi javascript come onclick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it-IT" sz="2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it-IT" sz="2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it-IT" sz="2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it-IT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3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4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5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6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Nuove funzioni di similarità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/>
          </p:nvPr>
        </p:nvSpPr>
        <p:spPr>
          <a:xfrm>
            <a:off x="1371600" y="4404240"/>
            <a:ext cx="9723600" cy="1596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Migliorare la similarità considerando i figli e il padre di un nodo. Se hanno stesso padre e stessi figli, probabilmente saranno nello stesso contesto (slide precedenti)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Analizzare il testo dell’html (indicizzare il testo). Esiste già probabilmente (da KeLP </a:t>
            </a: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the </a:t>
            </a:r>
            <a:r>
              <a:rPr lang="it-IT" sz="14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LexicalStructureElementSimilarity</a:t>
            </a: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 applies a similarity based on word embeddings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)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it-IT" sz="2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it-IT" sz="2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it-IT" sz="2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it-IT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9" name="CasellaDiTesto 3"/>
          <p:cNvSpPr/>
          <p:nvPr/>
        </p:nvSpPr>
        <p:spPr>
          <a:xfrm>
            <a:off x="620280" y="1622880"/>
            <a:ext cx="1033128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Validazione su parametro C per SVC. 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 rappresenta il nostro desiderio di ottenere un iperpiano che separa correttamente più istanza possibili. Bassi valori di C portano ad un iperpiano con un grande minimo margine, mentre alti valori di C portano ad uno con un margine più piccolo. A seconda dei dati, potrebbe essere meglio l’uno o l’altro per evitare di etichettare male determinati campioni.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9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9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9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9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Debug su pagine che dovrebbero essere diverse secondo la classificazione umana, ma la similarità dice che sono uguali – Da cancellare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96" name="Tabella 4"/>
          <p:cNvGraphicFramePr/>
          <p:nvPr/>
        </p:nvGraphicFramePr>
        <p:xfrm>
          <a:off x="760320" y="1802160"/>
          <a:ext cx="10778400" cy="3571200"/>
        </p:xfrm>
        <a:graphic>
          <a:graphicData uri="http://schemas.openxmlformats.org/drawingml/2006/table">
            <a:tbl>
              <a:tblPr/>
              <a:tblGrid>
                <a:gridCol w="17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7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9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00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App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State1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State2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human_class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Attr_similarity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Controllo manuale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ppma 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state42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state683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1.0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La prima è una pagina per creare un tag, la seconda è una pagina per fare un update. I dom differiscono per la stessa cosa della riga sottostante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mantisbt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state1646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state1649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1.0001621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Cambiano per un &lt;div&gt; che in uno ha class=’’, mentre l’altro ha class=‘hidden’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claroline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state134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state1347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1.0003637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Cambiano solo per un tag &lt;span&gt; che fa passare la ricerca da »simple» ad «advanced» (select box)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claroline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state130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state1325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1.0008286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Cambiano solo per un tag &lt;span&gt; che fa passare la ricerca da »simple» ad «advanced» (select box)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Claroline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state16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state138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1.000645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Cambiano solo per un tag &lt;span&gt; che cambia la ricerda da «advanced» a «simple» (toglie una select box)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7" name="Rectangle 3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8" name="Rectangle 4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9" name="Rectangle 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Problem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 rot="21593400">
            <a:off x="718560" y="1810440"/>
            <a:ext cx="10800000" cy="126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 lnSpcReduction="10000"/>
          </a:bodyPr>
          <a:lstStyle/>
          <a:p>
            <a:pPr marL="397440" indent="-2980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The number of states can be quite high.</a:t>
            </a:r>
          </a:p>
          <a:p>
            <a:pPr marL="397440" indent="-2980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For the characteristics of a website, there is a high probability of many redundant tests.</a:t>
            </a:r>
          </a:p>
        </p:txBody>
      </p:sp>
      <p:pic>
        <p:nvPicPr>
          <p:cNvPr id="132" name="Immagine 131"/>
          <p:cNvPicPr/>
          <p:nvPr/>
        </p:nvPicPr>
        <p:blipFill>
          <a:blip r:embed="rId2"/>
          <a:stretch/>
        </p:blipFill>
        <p:spPr>
          <a:xfrm>
            <a:off x="3060000" y="3420000"/>
            <a:ext cx="5760000" cy="257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4" name="Rectangle 6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5" name="Rectangle 8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6" name="Rectangle 10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Our job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Immagine 137"/>
          <p:cNvPicPr/>
          <p:nvPr/>
        </p:nvPicPr>
        <p:blipFill>
          <a:blip r:embed="rId2"/>
          <a:stretch/>
        </p:blipFill>
        <p:spPr>
          <a:xfrm>
            <a:off x="5395680" y="1820880"/>
            <a:ext cx="928440" cy="882000"/>
          </a:xfrm>
          <a:prstGeom prst="rect">
            <a:avLst/>
          </a:prstGeom>
          <a:ln w="0">
            <a:noFill/>
          </a:ln>
        </p:spPr>
      </p:pic>
      <p:sp>
        <p:nvSpPr>
          <p:cNvPr id="139" name="Freccia destra 138"/>
          <p:cNvSpPr/>
          <p:nvPr/>
        </p:nvSpPr>
        <p:spPr>
          <a:xfrm>
            <a:off x="4495680" y="2540880"/>
            <a:ext cx="3240000" cy="7200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Crawling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Immagine 139"/>
          <p:cNvPicPr/>
          <p:nvPr/>
        </p:nvPicPr>
        <p:blipFill>
          <a:blip r:embed="rId3"/>
          <a:stretch/>
        </p:blipFill>
        <p:spPr>
          <a:xfrm>
            <a:off x="7915680" y="2180880"/>
            <a:ext cx="721440" cy="699120"/>
          </a:xfrm>
          <a:prstGeom prst="rect">
            <a:avLst/>
          </a:prstGeom>
          <a:ln w="0">
            <a:noFill/>
          </a:ln>
        </p:spPr>
      </p:pic>
      <p:pic>
        <p:nvPicPr>
          <p:cNvPr id="141" name="Immagine 140"/>
          <p:cNvPicPr/>
          <p:nvPr/>
        </p:nvPicPr>
        <p:blipFill>
          <a:blip r:embed="rId3"/>
          <a:stretch/>
        </p:blipFill>
        <p:spPr>
          <a:xfrm>
            <a:off x="8637120" y="2180880"/>
            <a:ext cx="721440" cy="699120"/>
          </a:xfrm>
          <a:prstGeom prst="rect">
            <a:avLst/>
          </a:prstGeom>
          <a:ln w="0">
            <a:noFill/>
          </a:ln>
        </p:spPr>
      </p:pic>
      <p:pic>
        <p:nvPicPr>
          <p:cNvPr id="142" name="Immagine 141"/>
          <p:cNvPicPr/>
          <p:nvPr/>
        </p:nvPicPr>
        <p:blipFill>
          <a:blip r:embed="rId3"/>
          <a:stretch/>
        </p:blipFill>
        <p:spPr>
          <a:xfrm>
            <a:off x="8638560" y="2900880"/>
            <a:ext cx="721440" cy="699120"/>
          </a:xfrm>
          <a:prstGeom prst="rect">
            <a:avLst/>
          </a:prstGeom>
          <a:ln w="0">
            <a:noFill/>
          </a:ln>
        </p:spPr>
      </p:pic>
      <p:pic>
        <p:nvPicPr>
          <p:cNvPr id="143" name="Immagine 142"/>
          <p:cNvPicPr/>
          <p:nvPr/>
        </p:nvPicPr>
        <p:blipFill>
          <a:blip r:embed="rId3"/>
          <a:stretch/>
        </p:blipFill>
        <p:spPr>
          <a:xfrm>
            <a:off x="7917120" y="2900880"/>
            <a:ext cx="721440" cy="699120"/>
          </a:xfrm>
          <a:prstGeom prst="rect">
            <a:avLst/>
          </a:prstGeom>
          <a:ln w="0">
            <a:noFill/>
          </a:ln>
        </p:spPr>
      </p:pic>
      <p:sp>
        <p:nvSpPr>
          <p:cNvPr id="144" name="CasellaDiTesto 143"/>
          <p:cNvSpPr txBox="1"/>
          <p:nvPr/>
        </p:nvSpPr>
        <p:spPr>
          <a:xfrm>
            <a:off x="7920000" y="353772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Web pages</a:t>
            </a:r>
          </a:p>
          <a:p>
            <a:pPr algn="ctr"/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(states)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3240000" y="344088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Web site</a:t>
            </a:r>
          </a:p>
        </p:txBody>
      </p:sp>
      <p:pic>
        <p:nvPicPr>
          <p:cNvPr id="146" name="Immagine 145"/>
          <p:cNvPicPr/>
          <p:nvPr/>
        </p:nvPicPr>
        <p:blipFill>
          <a:blip r:embed="rId4"/>
          <a:stretch/>
        </p:blipFill>
        <p:spPr>
          <a:xfrm rot="21590400">
            <a:off x="3061800" y="2006640"/>
            <a:ext cx="1432080" cy="1432080"/>
          </a:xfrm>
          <a:prstGeom prst="rect">
            <a:avLst/>
          </a:prstGeom>
          <a:ln w="0">
            <a:noFill/>
          </a:ln>
        </p:spPr>
      </p:pic>
      <p:sp>
        <p:nvSpPr>
          <p:cNvPr id="147" name="Freccia giù 146"/>
          <p:cNvSpPr/>
          <p:nvPr/>
        </p:nvSpPr>
        <p:spPr>
          <a:xfrm>
            <a:off x="5580000" y="3240000"/>
            <a:ext cx="540000" cy="12600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asellaDiTesto 147"/>
          <p:cNvSpPr txBox="1"/>
          <p:nvPr/>
        </p:nvSpPr>
        <p:spPr>
          <a:xfrm>
            <a:off x="3780000" y="4500000"/>
            <a:ext cx="432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Check if the new state is a near duplicate of a state already explored.</a:t>
            </a: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If yes, discard it.</a:t>
            </a: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If not, add it to the 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"/>
          <p:cNvSpPr/>
          <p:nvPr/>
        </p:nvSpPr>
        <p:spPr>
          <a:xfrm flipH="1">
            <a:off x="0" y="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0" name="Rectangle 16"/>
          <p:cNvSpPr/>
          <p:nvPr/>
        </p:nvSpPr>
        <p:spPr>
          <a:xfrm rot="10800000" flipH="1">
            <a:off x="8129160" y="360"/>
            <a:ext cx="4062960" cy="1576080"/>
          </a:xfrm>
          <a:prstGeom prst="rect">
            <a:avLst/>
          </a:prstGeom>
          <a:gradFill rotWithShape="0">
            <a:gsLst>
              <a:gs pos="19000">
                <a:srgbClr val="203864">
                  <a:alpha val="68235"/>
                </a:srgbClr>
              </a:gs>
              <a:gs pos="100000">
                <a:srgbClr val="4472C4">
                  <a:alpha val="79215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1" name="Rectangle 17"/>
          <p:cNvSpPr/>
          <p:nvPr/>
        </p:nvSpPr>
        <p:spPr>
          <a:xfrm rot="5400000">
            <a:off x="5308200" y="-5307840"/>
            <a:ext cx="1576080" cy="12191760"/>
          </a:xfrm>
          <a:prstGeom prst="rect">
            <a:avLst/>
          </a:prstGeom>
          <a:gradFill rotWithShape="0">
            <a:gsLst>
              <a:gs pos="0">
                <a:srgbClr val="4472C4">
                  <a:alpha val="0"/>
                </a:srgbClr>
              </a:gs>
              <a:gs pos="100000">
                <a:srgbClr val="000000">
                  <a:alpha val="74117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371600" y="348840"/>
            <a:ext cx="10043640" cy="877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How – Basic approach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Immagine 152"/>
          <p:cNvPicPr/>
          <p:nvPr/>
        </p:nvPicPr>
        <p:blipFill>
          <a:blip r:embed="rId2"/>
          <a:stretch/>
        </p:blipFill>
        <p:spPr>
          <a:xfrm>
            <a:off x="181440" y="2538360"/>
            <a:ext cx="1258560" cy="1219680"/>
          </a:xfrm>
          <a:prstGeom prst="rect">
            <a:avLst/>
          </a:prstGeom>
          <a:ln w="0">
            <a:noFill/>
          </a:ln>
        </p:spPr>
      </p:pic>
      <p:pic>
        <p:nvPicPr>
          <p:cNvPr id="154" name="Immagine 153"/>
          <p:cNvPicPr/>
          <p:nvPr/>
        </p:nvPicPr>
        <p:blipFill>
          <a:blip r:embed="rId2"/>
          <a:stretch/>
        </p:blipFill>
        <p:spPr>
          <a:xfrm>
            <a:off x="180000" y="3578040"/>
            <a:ext cx="1258560" cy="1219680"/>
          </a:xfrm>
          <a:prstGeom prst="rect">
            <a:avLst/>
          </a:prstGeom>
          <a:ln w="0">
            <a:noFill/>
          </a:ln>
        </p:spPr>
      </p:pic>
      <p:sp>
        <p:nvSpPr>
          <p:cNvPr id="155" name="Freccia destra 154"/>
          <p:cNvSpPr/>
          <p:nvPr/>
        </p:nvSpPr>
        <p:spPr>
          <a:xfrm>
            <a:off x="1620000" y="3420000"/>
            <a:ext cx="1260000" cy="5400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Input to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Immagine 155"/>
          <p:cNvPicPr/>
          <p:nvPr/>
        </p:nvPicPr>
        <p:blipFill>
          <a:blip r:embed="rId3"/>
          <a:stretch/>
        </p:blipFill>
        <p:spPr>
          <a:xfrm>
            <a:off x="2880000" y="2880000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157" name="CasellaDiTesto 156"/>
          <p:cNvSpPr txBox="1"/>
          <p:nvPr/>
        </p:nvSpPr>
        <p:spPr>
          <a:xfrm>
            <a:off x="0" y="4797720"/>
            <a:ext cx="1620000" cy="42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Pair of pages</a:t>
            </a:r>
          </a:p>
        </p:txBody>
      </p:sp>
      <p:sp>
        <p:nvSpPr>
          <p:cNvPr id="158" name="CasellaDiTesto 157"/>
          <p:cNvSpPr txBox="1"/>
          <p:nvPr/>
        </p:nvSpPr>
        <p:spPr>
          <a:xfrm>
            <a:off x="2880000" y="4320000"/>
            <a:ext cx="1620000" cy="42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Methodology</a:t>
            </a:r>
          </a:p>
        </p:txBody>
      </p:sp>
      <p:sp>
        <p:nvSpPr>
          <p:cNvPr id="159" name="Freccia destra 158"/>
          <p:cNvSpPr/>
          <p:nvPr/>
        </p:nvSpPr>
        <p:spPr>
          <a:xfrm>
            <a:off x="4320000" y="3420000"/>
            <a:ext cx="108000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Output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asellaDiTesto 159"/>
          <p:cNvSpPr txBox="1"/>
          <p:nvPr/>
        </p:nvSpPr>
        <p:spPr>
          <a:xfrm>
            <a:off x="5400000" y="352368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Similarity score</a:t>
            </a:r>
          </a:p>
        </p:txBody>
      </p:sp>
      <p:sp>
        <p:nvSpPr>
          <p:cNvPr id="161" name="Freccia destra 160"/>
          <p:cNvSpPr/>
          <p:nvPr/>
        </p:nvSpPr>
        <p:spPr>
          <a:xfrm>
            <a:off x="7200000" y="3433680"/>
            <a:ext cx="1260000" cy="5400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Input to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Immagine 161"/>
          <p:cNvPicPr/>
          <p:nvPr/>
        </p:nvPicPr>
        <p:blipFill>
          <a:blip r:embed="rId4"/>
          <a:stretch/>
        </p:blipFill>
        <p:spPr>
          <a:xfrm>
            <a:off x="8475840" y="3089520"/>
            <a:ext cx="1244160" cy="1244160"/>
          </a:xfrm>
          <a:prstGeom prst="rect">
            <a:avLst/>
          </a:prstGeom>
          <a:ln w="0">
            <a:noFill/>
          </a:ln>
        </p:spPr>
      </p:pic>
      <p:sp>
        <p:nvSpPr>
          <p:cNvPr id="163" name="CasellaDiTesto 162"/>
          <p:cNvSpPr txBox="1"/>
          <p:nvPr/>
        </p:nvSpPr>
        <p:spPr>
          <a:xfrm>
            <a:off x="8460000" y="4333680"/>
            <a:ext cx="12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Classifier</a:t>
            </a:r>
          </a:p>
        </p:txBody>
      </p:sp>
      <p:sp>
        <p:nvSpPr>
          <p:cNvPr id="164" name="Freccia destra 163"/>
          <p:cNvSpPr/>
          <p:nvPr/>
        </p:nvSpPr>
        <p:spPr>
          <a:xfrm>
            <a:off x="9720000" y="3433680"/>
            <a:ext cx="108000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Output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asellaDiTesto 164"/>
          <p:cNvSpPr txBox="1"/>
          <p:nvPr/>
        </p:nvSpPr>
        <p:spPr>
          <a:xfrm>
            <a:off x="10800000" y="3240000"/>
            <a:ext cx="144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Near duplicate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Different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2"/>
          <p:cNvSpPr/>
          <p:nvPr/>
        </p:nvSpPr>
        <p:spPr>
          <a:xfrm flipH="1">
            <a:off x="0" y="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7" name="Rectangle 18"/>
          <p:cNvSpPr/>
          <p:nvPr/>
        </p:nvSpPr>
        <p:spPr>
          <a:xfrm rot="10800000" flipH="1">
            <a:off x="8129160" y="360"/>
            <a:ext cx="4062960" cy="1576080"/>
          </a:xfrm>
          <a:prstGeom prst="rect">
            <a:avLst/>
          </a:prstGeom>
          <a:gradFill rotWithShape="0">
            <a:gsLst>
              <a:gs pos="19000">
                <a:srgbClr val="203864">
                  <a:alpha val="68235"/>
                </a:srgbClr>
              </a:gs>
              <a:gs pos="100000">
                <a:srgbClr val="4472C4">
                  <a:alpha val="79215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8" name="Rectangle 19"/>
          <p:cNvSpPr/>
          <p:nvPr/>
        </p:nvSpPr>
        <p:spPr>
          <a:xfrm rot="5400000">
            <a:off x="5308200" y="-5307840"/>
            <a:ext cx="1576080" cy="12191760"/>
          </a:xfrm>
          <a:prstGeom prst="rect">
            <a:avLst/>
          </a:prstGeom>
          <a:gradFill rotWithShape="0">
            <a:gsLst>
              <a:gs pos="0">
                <a:srgbClr val="4472C4">
                  <a:alpha val="0"/>
                </a:srgbClr>
              </a:gs>
              <a:gs pos="100000">
                <a:srgbClr val="000000">
                  <a:alpha val="74117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371600" y="348840"/>
            <a:ext cx="10043640" cy="877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Used methodologies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CasellaDiTesto 169"/>
          <p:cNvSpPr txBox="1"/>
          <p:nvPr/>
        </p:nvSpPr>
        <p:spPr>
          <a:xfrm>
            <a:off x="1260000" y="1800000"/>
            <a:ext cx="82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Word embeddings</a:t>
            </a:r>
          </a:p>
        </p:txBody>
      </p:sp>
      <p:pic>
        <p:nvPicPr>
          <p:cNvPr id="171" name="From Neural Embeddings for Web Testing" descr="Neural Embeddings for Web Testing"/>
          <p:cNvPicPr/>
          <p:nvPr/>
        </p:nvPicPr>
        <p:blipFill>
          <a:blip r:embed="rId2"/>
          <a:stretch/>
        </p:blipFill>
        <p:spPr>
          <a:xfrm>
            <a:off x="3240000" y="2160000"/>
            <a:ext cx="5400000" cy="1618200"/>
          </a:xfrm>
          <a:prstGeom prst="rect">
            <a:avLst/>
          </a:prstGeom>
          <a:ln w="0">
            <a:noFill/>
          </a:ln>
        </p:spPr>
      </p:pic>
      <p:sp>
        <p:nvSpPr>
          <p:cNvPr id="172" name="CasellaDiTesto 171"/>
          <p:cNvSpPr txBox="1"/>
          <p:nvPr/>
        </p:nvSpPr>
        <p:spPr>
          <a:xfrm>
            <a:off x="1260000" y="4140000"/>
            <a:ext cx="25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Tree kernels</a:t>
            </a:r>
          </a:p>
        </p:txBody>
      </p:sp>
      <p:pic>
        <p:nvPicPr>
          <p:cNvPr id="173" name="Immagine 172"/>
          <p:cNvPicPr/>
          <p:nvPr/>
        </p:nvPicPr>
        <p:blipFill>
          <a:blip r:embed="rId3"/>
          <a:stretch/>
        </p:blipFill>
        <p:spPr>
          <a:xfrm>
            <a:off x="3060000" y="4504320"/>
            <a:ext cx="5040000" cy="2094840"/>
          </a:xfrm>
          <a:prstGeom prst="rect">
            <a:avLst/>
          </a:prstGeom>
          <a:ln w="0">
            <a:noFill/>
          </a:ln>
        </p:spPr>
      </p:pic>
      <p:sp>
        <p:nvSpPr>
          <p:cNvPr id="174" name="CasellaDiTesto 173"/>
          <p:cNvSpPr txBox="1"/>
          <p:nvPr/>
        </p:nvSpPr>
        <p:spPr>
          <a:xfrm>
            <a:off x="4140000" y="3901680"/>
            <a:ext cx="3600000" cy="28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700" b="0" strike="noStrike" spc="-1">
                <a:solidFill>
                  <a:srgbClr val="000000"/>
                </a:solidFill>
                <a:latin typeface="Arial"/>
              </a:rPr>
              <a:t>From Neural Embeddings for Web Testing arXiv:2306.07400v1 [cs.SE] 12 Jun 2023</a:t>
            </a:r>
          </a:p>
        </p:txBody>
      </p:sp>
      <p:sp>
        <p:nvSpPr>
          <p:cNvPr id="175" name="CasellaDiTesto 174"/>
          <p:cNvSpPr txBox="1"/>
          <p:nvPr/>
        </p:nvSpPr>
        <p:spPr>
          <a:xfrm>
            <a:off x="3780000" y="6480000"/>
            <a:ext cx="4320000" cy="28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700" b="0" strike="noStrike" spc="-1">
                <a:solidFill>
                  <a:srgbClr val="000000"/>
                </a:solidFill>
                <a:latin typeface="Arial"/>
              </a:rPr>
              <a:t>From Web Application Testing: Using Tree Kernels to Detect Near-duplicate States in Automated Model Inference arXiv:2108.13322v1 [cs.SE] 30 Aug 2021</a:t>
            </a:r>
          </a:p>
        </p:txBody>
      </p:sp>
      <p:sp>
        <p:nvSpPr>
          <p:cNvPr id="176" name="CasellaDiTesto 175"/>
          <p:cNvSpPr txBox="1"/>
          <p:nvPr/>
        </p:nvSpPr>
        <p:spPr>
          <a:xfrm>
            <a:off x="8280000" y="5040000"/>
            <a:ext cx="32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Subtree kernels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Subset tree kernels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Partial Tree kernel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25188</TotalTime>
  <Words>1621</Words>
  <Application>Microsoft Macintosh PowerPoint</Application>
  <PresentationFormat>Widescreen</PresentationFormat>
  <Paragraphs>255</Paragraphs>
  <Slides>53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53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OpenSymbol</vt:lpstr>
      <vt:lpstr>Symbol</vt:lpstr>
      <vt:lpstr>Times New Roman</vt:lpstr>
      <vt:lpstr>Wingdings</vt:lpstr>
      <vt:lpstr>Tema di Office</vt:lpstr>
      <vt:lpstr>Tema di Office</vt:lpstr>
      <vt:lpstr>Altri esempi che mostrano rispetto la similarità con i figli dei nodi</vt:lpstr>
      <vt:lpstr>Normalizzazione</vt:lpstr>
      <vt:lpstr>Idea - Parte 6 (funzione similitudine tra nodi)</vt:lpstr>
      <vt:lpstr>Generazione automatica di test end-to-end per applicazioni web in ambito industriale</vt:lpstr>
      <vt:lpstr>Motivation</vt:lpstr>
      <vt:lpstr>Problem</vt:lpstr>
      <vt:lpstr>Our job</vt:lpstr>
      <vt:lpstr>How – Basic approach</vt:lpstr>
      <vt:lpstr>Used methodologies</vt:lpstr>
      <vt:lpstr>Dataset used to train classifiers</vt:lpstr>
      <vt:lpstr>Tecnologie</vt:lpstr>
      <vt:lpstr>KeLP</vt:lpstr>
      <vt:lpstr>New method – Attribute similarity</vt:lpstr>
      <vt:lpstr>Attribute similarity – From web page to tree</vt:lpstr>
      <vt:lpstr>Attribute similarity – From web page to tree</vt:lpstr>
      <vt:lpstr>Attribute similarity – From web page to tree</vt:lpstr>
      <vt:lpstr>Attribute similarity – From web page to tree</vt:lpstr>
      <vt:lpstr>Attribute similarity – Tree similarity</vt:lpstr>
      <vt:lpstr>Attribute similarity – Similarity function</vt:lpstr>
      <vt:lpstr>Examples – near-duplicates</vt:lpstr>
      <vt:lpstr>Examples – Different pages</vt:lpstr>
      <vt:lpstr>Histograms</vt:lpstr>
      <vt:lpstr>Preprocessing</vt:lpstr>
      <vt:lpstr>Validation</vt:lpstr>
      <vt:lpstr>Attribute similarity – f1 – varia gamma</vt:lpstr>
      <vt:lpstr>Attribute similarity– f1 – varia C</vt:lpstr>
      <vt:lpstr>Nuovo kernel – precision – varia gamma</vt:lpstr>
      <vt:lpstr>Attribute similarity - precision - varia C</vt:lpstr>
      <vt:lpstr>Attribute similarity - recall – varia gamma</vt:lpstr>
      <vt:lpstr>Attribute similarity – recall – varia C</vt:lpstr>
      <vt:lpstr>First classifier on Attribute Similarity - Results</vt:lpstr>
      <vt:lpstr>First classifier on TreeEditDistance- Results</vt:lpstr>
      <vt:lpstr>Tree edit distance – f1 – varia gamma</vt:lpstr>
      <vt:lpstr>Tree edit distance – f1 – varia C</vt:lpstr>
      <vt:lpstr>Tree edit distance – precision – varia gamma</vt:lpstr>
      <vt:lpstr>Tree edit distance – precision – varia C</vt:lpstr>
      <vt:lpstr>Tree edit distance – recall – varia gamma</vt:lpstr>
      <vt:lpstr>Tree edit distance – recall – varia C</vt:lpstr>
      <vt:lpstr>First classifier on TreeEditDistance- Results</vt:lpstr>
      <vt:lpstr>First classifier on TreeEditDistance- Results</vt:lpstr>
      <vt:lpstr>Nuovo kernel e attributi alberi – f1 – varia gamma</vt:lpstr>
      <vt:lpstr>Nuovo kernel e attributi alberi– f1 – varia C</vt:lpstr>
      <vt:lpstr>Nuovo kernel e attributi alberi– precision – varia gamma</vt:lpstr>
      <vt:lpstr>Nuovo kernel e attributi alberi– precision – varia C</vt:lpstr>
      <vt:lpstr>Nuovo kernel e attributi alberi– recall – varia gamma</vt:lpstr>
      <vt:lpstr>Nuovo kernel e attributi alberi– recall – varia C</vt:lpstr>
      <vt:lpstr>First classifier - Results</vt:lpstr>
      <vt:lpstr>--------------------VECCHI GRAFICI--------------------</vt:lpstr>
      <vt:lpstr>Altre similitudini – Tra padri e figli di un nodo</vt:lpstr>
      <vt:lpstr>Altre similitudini – Analizzare testo</vt:lpstr>
      <vt:lpstr>Informazioni che ho su un nodo html</vt:lpstr>
      <vt:lpstr>Nuove funzioni di similarità</vt:lpstr>
      <vt:lpstr>Debug su pagine che dovrebbero essere diverse secondo la classificazione umana, ma la similarità dice che sono uguali – Da cancellare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GIUSEPPE PORCARO</dc:creator>
  <dc:description/>
  <cp:lastModifiedBy>GIUSEPPE PORCARO</cp:lastModifiedBy>
  <cp:revision>23</cp:revision>
  <dcterms:created xsi:type="dcterms:W3CDTF">2023-08-26T00:18:07Z</dcterms:created>
  <dcterms:modified xsi:type="dcterms:W3CDTF">2023-10-03T15:42:15Z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ActionId">
    <vt:lpwstr>a19be3fd-6739-4bad-9263-33fa06b67d21</vt:lpwstr>
  </property>
  <property fmtid="{D5CDD505-2E9C-101B-9397-08002B2CF9AE}" pid="3" name="MSIP_Label_2ad0b24d-6422-44b0-b3de-abb3a9e8c81a_ContentBits">
    <vt:lpwstr>0</vt:lpwstr>
  </property>
  <property fmtid="{D5CDD505-2E9C-101B-9397-08002B2CF9AE}" pid="4" name="MSIP_Label_2ad0b24d-6422-44b0-b3de-abb3a9e8c81a_Enabled">
    <vt:lpwstr>true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etDate">
    <vt:lpwstr>2023-08-26T00:18:37Z</vt:lpwstr>
  </property>
  <property fmtid="{D5CDD505-2E9C-101B-9397-08002B2CF9AE}" pid="8" name="MSIP_Label_2ad0b24d-6422-44b0-b3de-abb3a9e8c81a_SiteId">
    <vt:lpwstr>2fcfe26a-bb62-46b0-b1e3-28f9da0c45fd</vt:lpwstr>
  </property>
  <property fmtid="{D5CDD505-2E9C-101B-9397-08002B2CF9AE}" pid="9" name="PresentationFormat">
    <vt:lpwstr>Widescreen</vt:lpwstr>
  </property>
  <property fmtid="{D5CDD505-2E9C-101B-9397-08002B2CF9AE}" pid="10" name="Slides">
    <vt:i4>67</vt:i4>
  </property>
</Properties>
</file>