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97" r:id="rId3"/>
    <p:sldId id="294" r:id="rId4"/>
    <p:sldId id="298" r:id="rId5"/>
    <p:sldId id="300" r:id="rId6"/>
    <p:sldId id="301" r:id="rId7"/>
    <p:sldId id="302" r:id="rId8"/>
    <p:sldId id="305" r:id="rId9"/>
    <p:sldId id="303" r:id="rId10"/>
    <p:sldId id="304" r:id="rId11"/>
    <p:sldId id="307" r:id="rId12"/>
    <p:sldId id="309" r:id="rId13"/>
    <p:sldId id="310" r:id="rId14"/>
    <p:sldId id="312" r:id="rId15"/>
    <p:sldId id="311"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1785DF-BD93-BC87-14B8-21BA34597368}" name="Giuseppe Prisco" initials="GP" userId="S::prisco.1895709@studenti.uniroma1.it::49c4cf13-20c4-4d96-a373-62a5858829c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579" autoAdjust="0"/>
  </p:normalViewPr>
  <p:slideViewPr>
    <p:cSldViewPr snapToGrid="0">
      <p:cViewPr varScale="1">
        <p:scale>
          <a:sx n="105" d="100"/>
          <a:sy n="105" d="100"/>
        </p:scale>
        <p:origin x="54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16E00-5CAB-4830-ACC5-DE116A84DE19}"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0A6B0-2DB5-433D-946D-B04D77DAEBB8}" type="slidenum">
              <a:rPr lang="en-GB" smtClean="0"/>
              <a:t>‹#›</a:t>
            </a:fld>
            <a:endParaRPr lang="en-GB"/>
          </a:p>
        </p:txBody>
      </p:sp>
    </p:spTree>
    <p:extLst>
      <p:ext uri="{BB962C8B-B14F-4D97-AF65-F5344CB8AC3E}">
        <p14:creationId xmlns:p14="http://schemas.microsoft.com/office/powerpoint/2010/main" val="3257302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424958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97998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31892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B711F85-D8BB-4A93-ADF4-A0FC3552E2B9}" type="slidenum">
              <a:rPr lang="it-IT" smtClean="0"/>
              <a:t>‹#›</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2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164531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199075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2437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dirty="0"/>
          </a:p>
        </p:txBody>
      </p:sp>
      <p:sp>
        <p:nvSpPr>
          <p:cNvPr id="9" name="Slide Number Placeholder 8"/>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56287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711F85-D8BB-4A93-ADF4-A0FC3552E2B9}" type="slidenum">
              <a:rPr lang="it-IT" smtClean="0"/>
              <a:t>‹#›</a:t>
            </a:fld>
            <a:endParaRPr lang="it-IT" dirty="0"/>
          </a:p>
        </p:txBody>
      </p:sp>
    </p:spTree>
    <p:extLst>
      <p:ext uri="{BB962C8B-B14F-4D97-AF65-F5344CB8AC3E}">
        <p14:creationId xmlns:p14="http://schemas.microsoft.com/office/powerpoint/2010/main" val="88098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957838A-63A4-4180-A42E-83DB475F20A9}" type="datetimeFigureOut">
              <a:rPr lang="it-IT" smtClean="0"/>
              <a:t>06/09/2023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B711F85-D8BB-4A93-ADF4-A0FC3552E2B9}" type="slidenum">
              <a:rPr lang="it-IT" smtClean="0"/>
              <a:t>‹#›</a:t>
            </a:fld>
            <a:endParaRPr lang="it-IT" dirty="0"/>
          </a:p>
        </p:txBody>
      </p:sp>
    </p:spTree>
    <p:extLst>
      <p:ext uri="{BB962C8B-B14F-4D97-AF65-F5344CB8AC3E}">
        <p14:creationId xmlns:p14="http://schemas.microsoft.com/office/powerpoint/2010/main" val="238584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57838A-63A4-4180-A42E-83DB475F20A9}" type="datetimeFigureOut">
              <a:rPr lang="it-IT" smtClean="0"/>
              <a:t>06/09/2023</a:t>
            </a:fld>
            <a:endParaRPr lang="it-IT"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711F85-D8BB-4A93-ADF4-A0FC3552E2B9}" type="slidenum">
              <a:rPr lang="it-IT" smtClean="0"/>
              <a:t>‹#›</a:t>
            </a:fld>
            <a:endParaRPr lang="it-IT"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942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FEB9A-72C3-A150-BA53-81CD3B0CBDBE}"/>
              </a:ext>
            </a:extLst>
          </p:cNvPr>
          <p:cNvSpPr>
            <a:spLocks noGrp="1"/>
          </p:cNvSpPr>
          <p:nvPr>
            <p:ph type="ctrTitle"/>
          </p:nvPr>
        </p:nvSpPr>
        <p:spPr/>
        <p:txBody>
          <a:bodyPr/>
          <a:lstStyle/>
          <a:p>
            <a:r>
              <a:rPr lang="it-IT" b="1" dirty="0"/>
              <a:t>The </a:t>
            </a:r>
            <a:r>
              <a:rPr lang="en-US" b="1" noProof="0" dirty="0"/>
              <a:t>wave-particle</a:t>
            </a:r>
            <a:r>
              <a:rPr lang="it-IT" b="1" dirty="0"/>
              <a:t> </a:t>
            </a:r>
            <a:r>
              <a:rPr lang="en-GB" b="1" dirty="0"/>
              <a:t>dualism</a:t>
            </a:r>
          </a:p>
        </p:txBody>
      </p:sp>
      <p:sp>
        <p:nvSpPr>
          <p:cNvPr id="6" name="CasellaDiTesto 5">
            <a:extLst>
              <a:ext uri="{FF2B5EF4-FFF2-40B4-BE49-F238E27FC236}">
                <a16:creationId xmlns:a16="http://schemas.microsoft.com/office/drawing/2014/main" id="{E3216DEE-B238-2C2F-8C76-0EC5D2749576}"/>
              </a:ext>
            </a:extLst>
          </p:cNvPr>
          <p:cNvSpPr txBox="1"/>
          <p:nvPr/>
        </p:nvSpPr>
        <p:spPr>
          <a:xfrm>
            <a:off x="435974" y="4996544"/>
            <a:ext cx="7654834" cy="584775"/>
          </a:xfrm>
          <a:prstGeom prst="rect">
            <a:avLst/>
          </a:prstGeom>
          <a:noFill/>
        </p:spPr>
        <p:txBody>
          <a:bodyPr wrap="square" rtlCol="0">
            <a:spAutoFit/>
          </a:bodyPr>
          <a:lstStyle/>
          <a:p>
            <a:r>
              <a:rPr lang="it-IT" sz="3200" spc="-50" dirty="0">
                <a:solidFill>
                  <a:schemeClr val="tx1">
                    <a:lumMod val="85000"/>
                    <a:lumOff val="15000"/>
                  </a:schemeClr>
                </a:solidFill>
                <a:latin typeface="+mj-lt"/>
                <a:ea typeface="+mj-ea"/>
                <a:cs typeface="+mj-cs"/>
              </a:rPr>
              <a:t>Giuseppe Prisco (1895709) – </a:t>
            </a:r>
            <a:r>
              <a:rPr lang="en-US" sz="3200" spc="-50" dirty="0">
                <a:solidFill>
                  <a:schemeClr val="tx1">
                    <a:lumMod val="85000"/>
                    <a:lumOff val="15000"/>
                  </a:schemeClr>
                </a:solidFill>
                <a:latin typeface="+mj-lt"/>
                <a:ea typeface="+mj-ea"/>
                <a:cs typeface="+mj-cs"/>
              </a:rPr>
              <a:t>Topics</a:t>
            </a:r>
            <a:r>
              <a:rPr lang="it-IT" sz="3200" spc="-50" dirty="0">
                <a:solidFill>
                  <a:schemeClr val="tx1">
                    <a:lumMod val="85000"/>
                    <a:lumOff val="15000"/>
                  </a:schemeClr>
                </a:solidFill>
                <a:latin typeface="+mj-lt"/>
                <a:ea typeface="+mj-ea"/>
                <a:cs typeface="+mj-cs"/>
              </a:rPr>
              <a:t> in </a:t>
            </a:r>
            <a:r>
              <a:rPr lang="en-US" sz="3200" spc="-50" dirty="0">
                <a:solidFill>
                  <a:schemeClr val="tx1">
                    <a:lumMod val="85000"/>
                    <a:lumOff val="15000"/>
                  </a:schemeClr>
                </a:solidFill>
                <a:latin typeface="+mj-lt"/>
                <a:ea typeface="+mj-ea"/>
                <a:cs typeface="+mj-cs"/>
              </a:rPr>
              <a:t>Physics</a:t>
            </a:r>
          </a:p>
        </p:txBody>
      </p:sp>
      <p:pic>
        <p:nvPicPr>
          <p:cNvPr id="8" name="Immagine 7" descr="Immagine che contiene testo, logo, Carattere, Elementi grafici&#10;&#10;Descrizione generata automaticamente">
            <a:extLst>
              <a:ext uri="{FF2B5EF4-FFF2-40B4-BE49-F238E27FC236}">
                <a16:creationId xmlns:a16="http://schemas.microsoft.com/office/drawing/2014/main" id="{7F853A18-9CFA-4E6B-FD51-D89098520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714" y="4568077"/>
            <a:ext cx="2133604" cy="1441707"/>
          </a:xfrm>
          <a:prstGeom prst="rect">
            <a:avLst/>
          </a:prstGeom>
        </p:spPr>
      </p:pic>
    </p:spTree>
    <p:extLst>
      <p:ext uri="{BB962C8B-B14F-4D97-AF65-F5344CB8AC3E}">
        <p14:creationId xmlns:p14="http://schemas.microsoft.com/office/powerpoint/2010/main" val="426523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Compton Effect</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945713"/>
              </a:xfrm>
              <a:prstGeom prst="rect">
                <a:avLst/>
              </a:prstGeom>
              <a:noFill/>
            </p:spPr>
            <p:txBody>
              <a:bodyPr wrap="square" rtlCol="0">
                <a:spAutoFit/>
              </a:bodyPr>
              <a:lstStyle/>
              <a:p>
                <a:pPr>
                  <a:spcAft>
                    <a:spcPts val="1200"/>
                  </a:spcAft>
                </a:pPr>
                <a:r>
                  <a:rPr lang="en-US" sz="2400" u="sng" dirty="0">
                    <a:latin typeface="+mj-lt"/>
                  </a:rPr>
                  <a:t>When a photon</a:t>
                </a:r>
                <a:r>
                  <a:rPr lang="en-US" sz="2400" dirty="0">
                    <a:latin typeface="+mj-lt"/>
                  </a:rPr>
                  <a:t> of a radiation </a:t>
                </a:r>
                <a:r>
                  <a:rPr lang="en-US" sz="2400" u="sng" dirty="0">
                    <a:latin typeface="+mj-lt"/>
                  </a:rPr>
                  <a:t>collides with an electron</a:t>
                </a:r>
                <a:r>
                  <a:rPr lang="en-US" sz="2400" dirty="0">
                    <a:latin typeface="+mj-lt"/>
                  </a:rPr>
                  <a:t>, </a:t>
                </a:r>
                <a:r>
                  <a:rPr lang="en-US" sz="2400" u="sng" dirty="0">
                    <a:latin typeface="+mj-lt"/>
                  </a:rPr>
                  <a:t>the radiation scatters</a:t>
                </a:r>
                <a:r>
                  <a:rPr lang="en-US" sz="2400" dirty="0">
                    <a:latin typeface="+mj-lt"/>
                  </a:rPr>
                  <a:t> and </a:t>
                </a:r>
                <a:r>
                  <a:rPr lang="en-US" sz="2400" u="sng" dirty="0">
                    <a:latin typeface="+mj-lt"/>
                  </a:rPr>
                  <a:t>part of the energy transforms into kinetic energy for the electron</a:t>
                </a:r>
                <a:r>
                  <a:rPr lang="en-US" sz="2400" dirty="0">
                    <a:latin typeface="+mj-lt"/>
                  </a:rPr>
                  <a:t> while the remainder is reradiated as electromagnetic radiation.</a:t>
                </a:r>
              </a:p>
              <a:p>
                <a:pPr>
                  <a:spcAft>
                    <a:spcPts val="1200"/>
                  </a:spcAft>
                </a:pPr>
                <a:endParaRPr lang="en-US" sz="100" dirty="0">
                  <a:latin typeface="+mj-lt"/>
                </a:endParaRPr>
              </a:p>
              <a:p>
                <a:pPr>
                  <a:spcAft>
                    <a:spcPts val="1200"/>
                  </a:spcAft>
                </a:pPr>
                <a:r>
                  <a:rPr lang="en-US" sz="2400" dirty="0">
                    <a:latin typeface="+mj-lt"/>
                  </a:rPr>
                  <a:t>The first experimental demonstration of this type of scattering was done by Arthur Compton in 1923. </a:t>
                </a:r>
              </a:p>
              <a:p>
                <a:pPr>
                  <a:spcAft>
                    <a:spcPts val="1200"/>
                  </a:spcAft>
                </a:pPr>
                <a:endParaRPr lang="en-US" sz="100" dirty="0">
                  <a:latin typeface="+mj-lt"/>
                </a:endParaRPr>
              </a:p>
              <a:p>
                <a:pPr>
                  <a:spcAft>
                    <a:spcPts val="1200"/>
                  </a:spcAft>
                </a:pPr>
                <a:r>
                  <a:rPr lang="en-US" sz="2400" dirty="0">
                    <a:latin typeface="+mj-lt"/>
                  </a:rPr>
                  <a:t>From the experiment, many results can be observed, including:</a:t>
                </a:r>
              </a:p>
              <a:p>
                <a:pPr marL="342900" indent="-342900">
                  <a:spcAft>
                    <a:spcPts val="1200"/>
                  </a:spcAft>
                  <a:buClr>
                    <a:schemeClr val="accent2"/>
                  </a:buClr>
                  <a:buFont typeface="Arial" panose="020B0604020202020204" pitchFamily="34" charset="0"/>
                  <a:buChar char="•"/>
                </a:pPr>
                <a:r>
                  <a:rPr lang="en-US" sz="2400" dirty="0">
                    <a:latin typeface="+mj-lt"/>
                  </a:rPr>
                  <a:t>photons have an energy </a:t>
                </a:r>
                <a14:m>
                  <m:oMath xmlns:m="http://schemas.openxmlformats.org/officeDocument/2006/math">
                    <m:r>
                      <a:rPr lang="it-IT" sz="2400" b="0" i="1" smtClean="0">
                        <a:latin typeface="Cambria Math" panose="02040503050406030204" pitchFamily="18" charset="0"/>
                      </a:rPr>
                      <m:t>𝐸</m:t>
                    </m:r>
                    <m:r>
                      <a:rPr lang="it-IT" sz="2400" b="0" i="1" smtClean="0">
                        <a:latin typeface="Cambria Math" panose="02040503050406030204" pitchFamily="18" charset="0"/>
                      </a:rPr>
                      <m:t>=</m:t>
                    </m:r>
                    <m:r>
                      <a:rPr lang="it-IT" sz="2400" b="0" i="1" smtClean="0">
                        <a:latin typeface="Cambria Math" panose="02040503050406030204" pitchFamily="18" charset="0"/>
                      </a:rPr>
                      <m:t>h𝑓</m:t>
                    </m:r>
                  </m:oMath>
                </a14:m>
                <a:r>
                  <a:rPr lang="en-US" sz="2400" dirty="0">
                    <a:latin typeface="+mj-lt"/>
                  </a:rPr>
                  <a:t> </a:t>
                </a:r>
              </a:p>
              <a:p>
                <a:pPr marL="342900" indent="-342900">
                  <a:spcAft>
                    <a:spcPts val="1200"/>
                  </a:spcAft>
                  <a:buClr>
                    <a:schemeClr val="accent2"/>
                  </a:buClr>
                  <a:buFont typeface="Arial" panose="020B0604020202020204" pitchFamily="34" charset="0"/>
                  <a:buChar char="•"/>
                </a:pPr>
                <a:r>
                  <a:rPr lang="en-US" sz="2400" dirty="0">
                    <a:latin typeface="+mj-lt"/>
                  </a:rPr>
                  <a:t>photons behave like particles with momentum </a:t>
                </a:r>
                <a14:m>
                  <m:oMath xmlns:m="http://schemas.openxmlformats.org/officeDocument/2006/math">
                    <m:r>
                      <m:rPr>
                        <m:sty m:val="p"/>
                      </m:rPr>
                      <a:rPr lang="it-IT" sz="2400" b="0" i="0" smtClean="0">
                        <a:latin typeface="Cambria Math" panose="02040503050406030204" pitchFamily="18" charset="0"/>
                      </a:rPr>
                      <m:t>p</m:t>
                    </m:r>
                    <m:r>
                      <a:rPr lang="it-IT" sz="2400" b="0" i="1" smtClean="0">
                        <a:latin typeface="Cambria Math" panose="02040503050406030204" pitchFamily="18" charset="0"/>
                      </a:rPr>
                      <m:t>=</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𝐸</m:t>
                            </m:r>
                          </m:num>
                          <m:den>
                            <m:r>
                              <a:rPr lang="it-IT" sz="2400" b="0" i="1" smtClean="0">
                                <a:latin typeface="Cambria Math" panose="02040503050406030204" pitchFamily="18" charset="0"/>
                              </a:rPr>
                              <m:t>𝑐</m:t>
                            </m:r>
                          </m:den>
                        </m:f>
                      </m:e>
                    </m:box>
                    <m:r>
                      <a:rPr lang="it-IT" sz="2400" b="0" i="1" smtClean="0">
                        <a:latin typeface="Cambria Math" panose="02040503050406030204" pitchFamily="18" charset="0"/>
                      </a:rPr>
                      <m:t>=</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h</m:t>
                            </m:r>
                          </m:num>
                          <m:den>
                            <m:r>
                              <a:rPr lang="el-GR" sz="2400" i="1">
                                <a:latin typeface="Cambria Math" panose="02040503050406030204" pitchFamily="18" charset="0"/>
                              </a:rPr>
                              <m:t>𝜆</m:t>
                            </m:r>
                          </m:den>
                        </m:f>
                      </m:e>
                    </m:box>
                  </m:oMath>
                </a14:m>
                <a:endParaRPr lang="en-US" sz="24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the change in the wavelengths of the scattered radiations is independent from the original wavelength and depends only on the incident angle </a:t>
                </a:r>
                <a:r>
                  <a:rPr lang="el-GR" sz="2400" dirty="0">
                    <a:latin typeface="+mj-lt"/>
                  </a:rPr>
                  <a:t>θ</a:t>
                </a:r>
                <a:endParaRPr lang="en-US" sz="2400" dirty="0">
                  <a:latin typeface="+mj-lt"/>
                </a:endParaRP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218295"/>
                <a:ext cx="10907486" cy="4945713"/>
              </a:xfrm>
              <a:prstGeom prst="rect">
                <a:avLst/>
              </a:prstGeom>
              <a:blipFill>
                <a:blip r:embed="rId3"/>
                <a:stretch>
                  <a:fillRect l="-838" t="-986" r="-1230" b="-1973"/>
                </a:stretch>
              </a:blipFill>
            </p:spPr>
            <p:txBody>
              <a:bodyPr/>
              <a:lstStyle/>
              <a:p>
                <a:r>
                  <a:rPr lang="en-GB">
                    <a:noFill/>
                  </a:rPr>
                  <a:t> </a:t>
                </a:r>
              </a:p>
            </p:txBody>
          </p:sp>
        </mc:Fallback>
      </mc:AlternateContent>
      <p:pic>
        <p:nvPicPr>
          <p:cNvPr id="6" name="Immagine 5" descr="Immagine che contiene testo, linea, Carattere, diagramma&#10;&#10;Descrizione generata automaticamente">
            <a:extLst>
              <a:ext uri="{FF2B5EF4-FFF2-40B4-BE49-F238E27FC236}">
                <a16:creationId xmlns:a16="http://schemas.microsoft.com/office/drawing/2014/main" id="{F67E663F-D52F-71D4-D1FC-F10B5186D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6111" y="3271160"/>
            <a:ext cx="2791215" cy="1743318"/>
          </a:xfrm>
          <a:prstGeom prst="rect">
            <a:avLst/>
          </a:prstGeom>
        </p:spPr>
      </p:pic>
    </p:spTree>
    <p:extLst>
      <p:ext uri="{BB962C8B-B14F-4D97-AF65-F5344CB8AC3E}">
        <p14:creationId xmlns:p14="http://schemas.microsoft.com/office/powerpoint/2010/main" val="183282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a:latin typeface="+mj-lt"/>
              </a:rPr>
              <a:t>De Broglie’s Hypothesis</a:t>
            </a:r>
            <a:endParaRPr lang="en-US" sz="4000" b="1" dirty="0">
              <a:latin typeface="+mj-lt"/>
            </a:endParaRP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542755"/>
                <a:ext cx="8318354" cy="4188006"/>
              </a:xfrm>
              <a:prstGeom prst="rect">
                <a:avLst/>
              </a:prstGeom>
              <a:noFill/>
            </p:spPr>
            <p:txBody>
              <a:bodyPr wrap="square" rtlCol="0">
                <a:spAutoFit/>
              </a:bodyPr>
              <a:lstStyle/>
              <a:p>
                <a:pPr>
                  <a:spcAft>
                    <a:spcPts val="1200"/>
                  </a:spcAft>
                </a:pPr>
                <a:r>
                  <a:rPr lang="en-US" sz="2400" u="sng" dirty="0">
                    <a:latin typeface="+mj-lt"/>
                  </a:rPr>
                  <a:t>Louis De Broglie</a:t>
                </a:r>
                <a:r>
                  <a:rPr lang="en-US" sz="2400" dirty="0">
                    <a:latin typeface="+mj-lt"/>
                  </a:rPr>
                  <a:t> in his 1924 PhD thesis </a:t>
                </a:r>
                <a:r>
                  <a:rPr lang="en-US" sz="2400" u="sng" dirty="0">
                    <a:latin typeface="+mj-lt"/>
                  </a:rPr>
                  <a:t>suggested</a:t>
                </a:r>
                <a:r>
                  <a:rPr lang="en-US" sz="2400" dirty="0">
                    <a:latin typeface="+mj-lt"/>
                  </a:rPr>
                  <a:t>, lacking any experimental evidence in support of his hypothesis, </a:t>
                </a:r>
                <a:r>
                  <a:rPr lang="en-US" sz="2400" u="sng" dirty="0">
                    <a:latin typeface="+mj-lt"/>
                  </a:rPr>
                  <a:t>that for every material particle moving with momentum </a:t>
                </a:r>
                <a:r>
                  <a:rPr lang="en-US" sz="2400" b="1" i="1" u="sng" dirty="0">
                    <a:latin typeface="+mj-lt"/>
                  </a:rPr>
                  <a:t>p</a:t>
                </a:r>
                <a:r>
                  <a:rPr lang="en-US" sz="2400" u="sng" dirty="0">
                    <a:latin typeface="+mj-lt"/>
                  </a:rPr>
                  <a:t> there is an associated wave of wavelength </a:t>
                </a:r>
                <a:r>
                  <a:rPr lang="en-US" sz="2400" b="1" u="sng" dirty="0">
                    <a:latin typeface="+mj-lt"/>
                  </a:rPr>
                  <a:t>λ</a:t>
                </a:r>
                <a:r>
                  <a:rPr lang="en-US" sz="2400" dirty="0">
                    <a:latin typeface="+mj-lt"/>
                  </a:rPr>
                  <a:t>, related to p according to:</a:t>
                </a:r>
              </a:p>
              <a:p>
                <a:pPr>
                  <a:spcAft>
                    <a:spcPts val="1200"/>
                  </a:spcAft>
                </a:pPr>
                <a:endParaRPr lang="en-US" sz="800" dirty="0">
                  <a:latin typeface="+mj-lt"/>
                </a:endParaRPr>
              </a:p>
              <a:p>
                <a:pPr>
                  <a:spcAft>
                    <a:spcPts val="1200"/>
                  </a:spcAft>
                </a:pPr>
                <a14:m>
                  <m:oMathPara xmlns:m="http://schemas.openxmlformats.org/officeDocument/2006/math">
                    <m:oMathParaPr>
                      <m:jc m:val="centerGroup"/>
                    </m:oMathParaPr>
                    <m:oMath xmlns:m="http://schemas.openxmlformats.org/officeDocument/2006/math">
                      <m:r>
                        <m:rPr>
                          <m:nor/>
                        </m:rPr>
                        <a:rPr lang="en-US" sz="3200" dirty="0" smtClean="0">
                          <a:latin typeface="+mj-lt"/>
                        </a:rPr>
                        <m:t>λ</m:t>
                      </m:r>
                      <m:r>
                        <a:rPr lang="it-IT" sz="3200" b="0" i="1" dirty="0" smtClean="0">
                          <a:latin typeface="Cambria Math" panose="02040503050406030204" pitchFamily="18" charset="0"/>
                        </a:rPr>
                        <m:t>=</m:t>
                      </m:r>
                      <m:f>
                        <m:fPr>
                          <m:ctrlPr>
                            <a:rPr lang="it-IT" sz="3200" b="0" i="1" dirty="0" smtClean="0">
                              <a:latin typeface="Cambria Math" panose="02040503050406030204" pitchFamily="18" charset="0"/>
                            </a:rPr>
                          </m:ctrlPr>
                        </m:fPr>
                        <m:num>
                          <m:r>
                            <a:rPr lang="it-IT" sz="3200" b="0" i="1" dirty="0" smtClean="0">
                              <a:latin typeface="Cambria Math" panose="02040503050406030204" pitchFamily="18" charset="0"/>
                            </a:rPr>
                            <m:t>h</m:t>
                          </m:r>
                        </m:num>
                        <m:den>
                          <m:r>
                            <a:rPr lang="it-IT" sz="3200" b="0" i="1" dirty="0" smtClean="0">
                              <a:latin typeface="Cambria Math" panose="02040503050406030204" pitchFamily="18" charset="0"/>
                            </a:rPr>
                            <m:t>𝑝</m:t>
                          </m:r>
                        </m:den>
                      </m:f>
                    </m:oMath>
                  </m:oMathPara>
                </a14:m>
                <a:endParaRPr lang="en-US" sz="3200" dirty="0">
                  <a:latin typeface="+mj-lt"/>
                </a:endParaRPr>
              </a:p>
              <a:p>
                <a:pPr>
                  <a:spcAft>
                    <a:spcPts val="1200"/>
                  </a:spcAft>
                </a:pPr>
                <a:endParaRPr lang="en-US" sz="800" dirty="0">
                  <a:latin typeface="+mj-lt"/>
                </a:endParaRPr>
              </a:p>
              <a:p>
                <a:pPr>
                  <a:spcAft>
                    <a:spcPts val="1200"/>
                  </a:spcAft>
                </a:pPr>
                <a:r>
                  <a:rPr lang="en-US" sz="2400" u="sng" dirty="0">
                    <a:latin typeface="+mj-lt"/>
                  </a:rPr>
                  <a:t>The wavelength λ </a:t>
                </a:r>
                <a:r>
                  <a:rPr lang="en-US" sz="2400" dirty="0">
                    <a:latin typeface="+mj-lt"/>
                  </a:rPr>
                  <a:t>of a particle </a:t>
                </a:r>
                <a:r>
                  <a:rPr lang="en-US" sz="2400" u="sng" dirty="0">
                    <a:latin typeface="+mj-lt"/>
                  </a:rPr>
                  <a:t>is called the De Broglie wavelength</a:t>
                </a:r>
                <a:r>
                  <a:rPr lang="en-US" sz="2400" dirty="0">
                    <a:latin typeface="+mj-lt"/>
                  </a:rPr>
                  <a:t>.</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542755"/>
                <a:ext cx="8318354" cy="4188006"/>
              </a:xfrm>
              <a:prstGeom prst="rect">
                <a:avLst/>
              </a:prstGeom>
              <a:blipFill>
                <a:blip r:embed="rId3"/>
                <a:stretch>
                  <a:fillRect l="-1099" t="-1164" r="-220" b="-2475"/>
                </a:stretch>
              </a:blipFill>
            </p:spPr>
            <p:txBody>
              <a:bodyPr/>
              <a:lstStyle/>
              <a:p>
                <a:r>
                  <a:rPr lang="en-GB">
                    <a:noFill/>
                  </a:rPr>
                  <a:t> </a:t>
                </a:r>
              </a:p>
            </p:txBody>
          </p:sp>
        </mc:Fallback>
      </mc:AlternateContent>
      <p:pic>
        <p:nvPicPr>
          <p:cNvPr id="6" name="Immagine 5" descr="Immagine che contiene Viso umano, uomo, ritratto, testo&#10;&#10;Descrizione generata automaticamente">
            <a:extLst>
              <a:ext uri="{FF2B5EF4-FFF2-40B4-BE49-F238E27FC236}">
                <a16:creationId xmlns:a16="http://schemas.microsoft.com/office/drawing/2014/main" id="{0392FEC4-D030-1D6C-F1BF-10E8B2351348}"/>
              </a:ext>
            </a:extLst>
          </p:cNvPr>
          <p:cNvPicPr>
            <a:picLocks noChangeAspect="1"/>
          </p:cNvPicPr>
          <p:nvPr/>
        </p:nvPicPr>
        <p:blipFill rotWithShape="1">
          <a:blip r:embed="rId4">
            <a:extLst>
              <a:ext uri="{28A0092B-C50C-407E-A947-70E740481C1C}">
                <a14:useLocalDpi xmlns:a14="http://schemas.microsoft.com/office/drawing/2010/main" val="0"/>
              </a:ext>
            </a:extLst>
          </a:blip>
          <a:srcRect l="1783" t="945" r="1926" b="1708"/>
          <a:stretch/>
        </p:blipFill>
        <p:spPr>
          <a:xfrm>
            <a:off x="8925339" y="1542755"/>
            <a:ext cx="2981739" cy="3744862"/>
          </a:xfrm>
          <a:prstGeom prst="rect">
            <a:avLst/>
          </a:prstGeom>
          <a:ln w="25400">
            <a:solidFill>
              <a:schemeClr val="accent2"/>
            </a:solidFill>
          </a:ln>
        </p:spPr>
      </p:pic>
    </p:spTree>
    <p:extLst>
      <p:ext uri="{BB962C8B-B14F-4D97-AF65-F5344CB8AC3E}">
        <p14:creationId xmlns:p14="http://schemas.microsoft.com/office/powerpoint/2010/main" val="419233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1323439"/>
          </a:xfrm>
          <a:prstGeom prst="rect">
            <a:avLst/>
          </a:prstGeom>
          <a:noFill/>
        </p:spPr>
        <p:txBody>
          <a:bodyPr wrap="square" rtlCol="0">
            <a:spAutoFit/>
          </a:bodyPr>
          <a:lstStyle/>
          <a:p>
            <a:r>
              <a:rPr lang="en-US" sz="4000" b="1" dirty="0">
                <a:latin typeface="+mj-lt"/>
              </a:rPr>
              <a:t>Experimental evidence for De Broglie waves: electron diffraction experiment</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947165"/>
            <a:ext cx="8746057" cy="2462213"/>
          </a:xfrm>
          <a:prstGeom prst="rect">
            <a:avLst/>
          </a:prstGeom>
          <a:noFill/>
        </p:spPr>
        <p:txBody>
          <a:bodyPr wrap="square" rtlCol="0">
            <a:spAutoFit/>
          </a:bodyPr>
          <a:lstStyle/>
          <a:p>
            <a:pPr>
              <a:spcAft>
                <a:spcPts val="1200"/>
              </a:spcAft>
            </a:pPr>
            <a:r>
              <a:rPr lang="en-US" sz="2400" dirty="0">
                <a:latin typeface="+mj-lt"/>
              </a:rPr>
              <a:t>The first experiments that verified De Broglie’s hypothesis involved </a:t>
            </a:r>
            <a:r>
              <a:rPr lang="en-US" sz="2400" u="sng" dirty="0">
                <a:latin typeface="+mj-lt"/>
              </a:rPr>
              <a:t>electron diffraction through the atoms of a crystal</a:t>
            </a:r>
            <a:r>
              <a:rPr lang="en-US" sz="2400" dirty="0">
                <a:latin typeface="+mj-lt"/>
              </a:rPr>
              <a:t>, performed by G. P. Thomson in 1927.</a:t>
            </a:r>
          </a:p>
          <a:p>
            <a:pPr>
              <a:spcAft>
                <a:spcPts val="1200"/>
              </a:spcAft>
            </a:pPr>
            <a:r>
              <a:rPr lang="en-US" sz="2400" dirty="0">
                <a:latin typeface="+mj-lt"/>
              </a:rPr>
              <a:t>In an electron diffraction experiment, a beam of electrons is accelerated from rest until it strikes the crystal, and the scattered beam is photographed.</a:t>
            </a:r>
          </a:p>
        </p:txBody>
      </p:sp>
      <p:pic>
        <p:nvPicPr>
          <p:cNvPr id="6" name="Immagine 5" descr="Immagine che contiene schermata, linea, diagramma, testo&#10;&#10;Descrizione generata automaticamente">
            <a:extLst>
              <a:ext uri="{FF2B5EF4-FFF2-40B4-BE49-F238E27FC236}">
                <a16:creationId xmlns:a16="http://schemas.microsoft.com/office/drawing/2014/main" id="{A20153CF-F22A-2386-8295-88615DC35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735" y="1947165"/>
            <a:ext cx="2648320" cy="2010056"/>
          </a:xfrm>
          <a:prstGeom prst="rect">
            <a:avLst/>
          </a:prstGeom>
        </p:spPr>
      </p:pic>
      <p:sp>
        <p:nvSpPr>
          <p:cNvPr id="7" name="CasellaDiTesto 6">
            <a:extLst>
              <a:ext uri="{FF2B5EF4-FFF2-40B4-BE49-F238E27FC236}">
                <a16:creationId xmlns:a16="http://schemas.microsoft.com/office/drawing/2014/main" id="{B7A1595E-756F-A967-EE4D-D2178E4654A8}"/>
              </a:ext>
            </a:extLst>
          </p:cNvPr>
          <p:cNvSpPr txBox="1"/>
          <p:nvPr/>
        </p:nvSpPr>
        <p:spPr>
          <a:xfrm>
            <a:off x="3067666" y="4616725"/>
            <a:ext cx="8476634" cy="1200329"/>
          </a:xfrm>
          <a:prstGeom prst="rect">
            <a:avLst/>
          </a:prstGeom>
          <a:noFill/>
        </p:spPr>
        <p:txBody>
          <a:bodyPr wrap="square" rtlCol="0">
            <a:spAutoFit/>
          </a:bodyPr>
          <a:lstStyle/>
          <a:p>
            <a:pPr>
              <a:spcAft>
                <a:spcPts val="1200"/>
              </a:spcAft>
            </a:pPr>
            <a:r>
              <a:rPr lang="en-US" sz="2400" dirty="0">
                <a:latin typeface="+mj-lt"/>
              </a:rPr>
              <a:t>The main observation is that </a:t>
            </a:r>
            <a:r>
              <a:rPr lang="en-US" sz="2400" u="sng" dirty="0">
                <a:latin typeface="+mj-lt"/>
              </a:rPr>
              <a:t>diffraction patterns of electrons and light waves show many similarities</a:t>
            </a:r>
            <a:r>
              <a:rPr lang="en-US" sz="2400" dirty="0">
                <a:latin typeface="+mj-lt"/>
              </a:rPr>
              <a:t>, suggesting that the </a:t>
            </a:r>
            <a:r>
              <a:rPr lang="en-US" sz="2400" u="sng" dirty="0">
                <a:latin typeface="+mj-lt"/>
              </a:rPr>
              <a:t>electrons are behaving as waves</a:t>
            </a:r>
            <a:r>
              <a:rPr lang="en-US" sz="2400" dirty="0">
                <a:latin typeface="+mj-lt"/>
              </a:rPr>
              <a:t>.</a:t>
            </a:r>
          </a:p>
        </p:txBody>
      </p:sp>
      <p:pic>
        <p:nvPicPr>
          <p:cNvPr id="9" name="Immagine 8" descr="Immagine che contiene Oggetto astronomico, testo, spazio, schermata&#10;&#10;Descrizione generata automaticamente">
            <a:extLst>
              <a:ext uri="{FF2B5EF4-FFF2-40B4-BE49-F238E27FC236}">
                <a16:creationId xmlns:a16="http://schemas.microsoft.com/office/drawing/2014/main" id="{1CBB7839-E157-4872-27C7-94AA056DD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64" y="4527363"/>
            <a:ext cx="1685803" cy="1578467"/>
          </a:xfrm>
          <a:prstGeom prst="rect">
            <a:avLst/>
          </a:prstGeom>
        </p:spPr>
      </p:pic>
    </p:spTree>
    <p:extLst>
      <p:ext uri="{BB962C8B-B14F-4D97-AF65-F5344CB8AC3E}">
        <p14:creationId xmlns:p14="http://schemas.microsoft.com/office/powerpoint/2010/main" val="101829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887660" cy="1323439"/>
          </a:xfrm>
          <a:prstGeom prst="rect">
            <a:avLst/>
          </a:prstGeom>
          <a:noFill/>
        </p:spPr>
        <p:txBody>
          <a:bodyPr wrap="square" rtlCol="0">
            <a:spAutoFit/>
          </a:bodyPr>
          <a:lstStyle/>
          <a:p>
            <a:r>
              <a:rPr lang="en-US" sz="4000" b="1" dirty="0">
                <a:latin typeface="+mj-lt"/>
              </a:rPr>
              <a:t>Experimental evidence for De Broglie waves: Davisson and Germer experiment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947165"/>
            <a:ext cx="10907486" cy="1523494"/>
          </a:xfrm>
          <a:prstGeom prst="rect">
            <a:avLst/>
          </a:prstGeom>
          <a:noFill/>
        </p:spPr>
        <p:txBody>
          <a:bodyPr wrap="square" rtlCol="0">
            <a:spAutoFit/>
          </a:bodyPr>
          <a:lstStyle/>
          <a:p>
            <a:pPr>
              <a:spcAft>
                <a:spcPts val="1200"/>
              </a:spcAft>
            </a:pPr>
            <a:r>
              <a:rPr lang="en-US" sz="2400" dirty="0">
                <a:latin typeface="+mj-lt"/>
              </a:rPr>
              <a:t>In 1926, Clinton Davisson and Lester Germer were studying the </a:t>
            </a:r>
            <a:r>
              <a:rPr lang="en-US" sz="2400" u="sng" dirty="0">
                <a:latin typeface="+mj-lt"/>
              </a:rPr>
              <a:t>reflection of electron beams</a:t>
            </a:r>
            <a:r>
              <a:rPr lang="en-US" sz="2400" dirty="0">
                <a:latin typeface="+mj-lt"/>
              </a:rPr>
              <a:t> from the surface of nickel crystals.</a:t>
            </a:r>
          </a:p>
          <a:p>
            <a:pPr>
              <a:spcAft>
                <a:spcPts val="1200"/>
              </a:spcAft>
            </a:pPr>
            <a:endParaRPr lang="en-US" sz="100" dirty="0">
              <a:latin typeface="+mj-lt"/>
            </a:endParaRPr>
          </a:p>
          <a:p>
            <a:pPr>
              <a:spcAft>
                <a:spcPts val="1200"/>
              </a:spcAft>
            </a:pPr>
            <a:r>
              <a:rPr lang="en-US" sz="2400" dirty="0">
                <a:latin typeface="+mj-lt"/>
              </a:rPr>
              <a:t>After passing through a small aperture, the beam strikes a single crystal of nickel.</a:t>
            </a:r>
          </a:p>
        </p:txBody>
      </p:sp>
      <p:pic>
        <p:nvPicPr>
          <p:cNvPr id="6" name="Immagine 5" descr="Immagine che contiene diagramma, linea, schermata, design&#10;&#10;Descrizione generata automaticamente">
            <a:extLst>
              <a:ext uri="{FF2B5EF4-FFF2-40B4-BE49-F238E27FC236}">
                <a16:creationId xmlns:a16="http://schemas.microsoft.com/office/drawing/2014/main" id="{33394FED-CE54-5608-69CE-24B7FC85A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266" y="3520440"/>
            <a:ext cx="2553056" cy="2648320"/>
          </a:xfrm>
          <a:prstGeom prst="rect">
            <a:avLst/>
          </a:prstGeom>
        </p:spPr>
      </p:pic>
      <p:sp>
        <p:nvSpPr>
          <p:cNvPr id="7" name="CasellaDiTesto 6">
            <a:extLst>
              <a:ext uri="{FF2B5EF4-FFF2-40B4-BE49-F238E27FC236}">
                <a16:creationId xmlns:a16="http://schemas.microsoft.com/office/drawing/2014/main" id="{92D5C242-3C0D-29D4-9393-ABE9855611C0}"/>
              </a:ext>
            </a:extLst>
          </p:cNvPr>
          <p:cNvSpPr txBox="1"/>
          <p:nvPr/>
        </p:nvSpPr>
        <p:spPr>
          <a:xfrm>
            <a:off x="530678" y="3794363"/>
            <a:ext cx="8406845" cy="2262158"/>
          </a:xfrm>
          <a:prstGeom prst="rect">
            <a:avLst/>
          </a:prstGeom>
          <a:noFill/>
        </p:spPr>
        <p:txBody>
          <a:bodyPr wrap="square" rtlCol="0">
            <a:spAutoFit/>
          </a:bodyPr>
          <a:lstStyle/>
          <a:p>
            <a:pPr>
              <a:spcAft>
                <a:spcPts val="1200"/>
              </a:spcAft>
            </a:pPr>
            <a:r>
              <a:rPr lang="en-US" sz="2400" u="sng" dirty="0">
                <a:latin typeface="+mj-lt"/>
              </a:rPr>
              <a:t>Electrons are scattered in all directions</a:t>
            </a:r>
            <a:r>
              <a:rPr lang="en-US" sz="2400" dirty="0">
                <a:latin typeface="+mj-lt"/>
              </a:rPr>
              <a:t> by the atoms of the nickel crystal, </a:t>
            </a:r>
            <a:r>
              <a:rPr lang="en-US" sz="2400" u="sng" dirty="0">
                <a:latin typeface="+mj-lt"/>
              </a:rPr>
              <a:t>generating a diffraction pattern similar to that of waves</a:t>
            </a:r>
            <a:r>
              <a:rPr lang="en-US" sz="2400" dirty="0">
                <a:latin typeface="+mj-lt"/>
              </a:rPr>
              <a:t>.</a:t>
            </a:r>
          </a:p>
          <a:p>
            <a:pPr>
              <a:spcAft>
                <a:spcPts val="1200"/>
              </a:spcAft>
            </a:pPr>
            <a:endParaRPr lang="en-US" sz="100" dirty="0">
              <a:latin typeface="+mj-lt"/>
            </a:endParaRPr>
          </a:p>
          <a:p>
            <a:pPr>
              <a:spcAft>
                <a:spcPts val="1200"/>
              </a:spcAft>
            </a:pPr>
            <a:r>
              <a:rPr lang="en-US" sz="2400" dirty="0">
                <a:latin typeface="+mj-lt"/>
              </a:rPr>
              <a:t>Some of the scattered electrons strike a detector, which can be moved to any angle </a:t>
            </a:r>
            <a:r>
              <a:rPr lang="el-GR" sz="2400" dirty="0">
                <a:latin typeface="+mj-lt"/>
              </a:rPr>
              <a:t>ϕ</a:t>
            </a:r>
            <a:r>
              <a:rPr lang="en-US" sz="2400" dirty="0">
                <a:latin typeface="+mj-lt"/>
              </a:rPr>
              <a:t> and which measures the intensity of the beam scattered at that angle.</a:t>
            </a:r>
          </a:p>
        </p:txBody>
      </p:sp>
    </p:spTree>
    <p:extLst>
      <p:ext uri="{BB962C8B-B14F-4D97-AF65-F5344CB8AC3E}">
        <p14:creationId xmlns:p14="http://schemas.microsoft.com/office/powerpoint/2010/main" val="369495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887660" cy="1323439"/>
          </a:xfrm>
          <a:prstGeom prst="rect">
            <a:avLst/>
          </a:prstGeom>
          <a:noFill/>
        </p:spPr>
        <p:txBody>
          <a:bodyPr wrap="square" rtlCol="0">
            <a:spAutoFit/>
          </a:bodyPr>
          <a:lstStyle/>
          <a:p>
            <a:r>
              <a:rPr lang="en-US" sz="4000" b="1" dirty="0">
                <a:latin typeface="+mj-lt"/>
              </a:rPr>
              <a:t>Experimental evidence for De Broglie waves: Davisson and Germer experiment (2)</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3605118" y="2124143"/>
                <a:ext cx="7833045" cy="1569660"/>
              </a:xfrm>
              <a:prstGeom prst="rect">
                <a:avLst/>
              </a:prstGeom>
              <a:noFill/>
            </p:spPr>
            <p:txBody>
              <a:bodyPr wrap="square" rtlCol="0">
                <a:spAutoFit/>
              </a:bodyPr>
              <a:lstStyle/>
              <a:p>
                <a:pPr>
                  <a:spcAft>
                    <a:spcPts val="1200"/>
                  </a:spcAft>
                </a:pPr>
                <a:r>
                  <a:rPr lang="en-US" sz="2400" dirty="0">
                    <a:latin typeface="+mj-lt"/>
                  </a:rPr>
                  <a:t>The maxima for a diffraction occurs at angles ϕ such that </a:t>
                </a:r>
                <a14:m>
                  <m:oMath xmlns:m="http://schemas.openxmlformats.org/officeDocument/2006/math">
                    <m:r>
                      <a:rPr lang="it-IT" sz="2400" b="0" i="1" smtClean="0">
                        <a:latin typeface="Cambria Math" panose="02040503050406030204" pitchFamily="18" charset="0"/>
                      </a:rPr>
                      <m:t>𝑑</m:t>
                    </m:r>
                    <m:r>
                      <a:rPr lang="it-IT" sz="2400" b="0" i="1" smtClean="0">
                        <a:latin typeface="Cambria Math" panose="02040503050406030204" pitchFamily="18" charset="0"/>
                      </a:rPr>
                      <m:t> </m:t>
                    </m:r>
                    <m:r>
                      <a:rPr lang="it-IT" sz="2400" b="0" i="1" smtClean="0">
                        <a:latin typeface="Cambria Math" panose="02040503050406030204" pitchFamily="18" charset="0"/>
                      </a:rPr>
                      <m:t>𝑠𝑖𝑛</m:t>
                    </m:r>
                    <m:r>
                      <a:rPr lang="el-GR" sz="2400" i="1">
                        <a:latin typeface="Cambria Math" panose="02040503050406030204" pitchFamily="18" charset="0"/>
                      </a:rPr>
                      <m:t>𝜙</m:t>
                    </m:r>
                    <m:r>
                      <a:rPr lang="it-IT" sz="2400" b="0" i="1" smtClean="0">
                        <a:latin typeface="Cambria Math" panose="02040503050406030204" pitchFamily="18" charset="0"/>
                      </a:rPr>
                      <m:t>=</m:t>
                    </m:r>
                    <m:r>
                      <a:rPr lang="it-IT" sz="2400" b="0" i="1" smtClean="0">
                        <a:latin typeface="Cambria Math" panose="02040503050406030204" pitchFamily="18" charset="0"/>
                      </a:rPr>
                      <m:t>𝑛</m:t>
                    </m:r>
                    <m:r>
                      <a:rPr lang="el-GR" sz="2400" i="1">
                        <a:latin typeface="Cambria Math" panose="02040503050406030204" pitchFamily="18" charset="0"/>
                      </a:rPr>
                      <m:t>𝜆</m:t>
                    </m:r>
                  </m:oMath>
                </a14:m>
                <a:r>
                  <a:rPr lang="en-US" sz="2400" dirty="0">
                    <a:latin typeface="+mj-lt"/>
                  </a:rPr>
                  <a:t>, where </a:t>
                </a:r>
                <a:r>
                  <a:rPr lang="en-US" sz="2400" i="1" dirty="0">
                    <a:latin typeface="+mj-lt"/>
                  </a:rPr>
                  <a:t>d</a:t>
                </a:r>
                <a:r>
                  <a:rPr lang="en-US" sz="2400" dirty="0">
                    <a:latin typeface="+mj-lt"/>
                  </a:rPr>
                  <a:t> is the space between the rows of atoms in the nickel crystal and is equal to </a:t>
                </a:r>
                <a14:m>
                  <m:oMath xmlns:m="http://schemas.openxmlformats.org/officeDocument/2006/math">
                    <m:r>
                      <a:rPr lang="it-IT" sz="2400" b="0" i="1" smtClean="0">
                        <a:latin typeface="Cambria Math" panose="02040503050406030204" pitchFamily="18" charset="0"/>
                      </a:rPr>
                      <m:t>𝑑</m:t>
                    </m:r>
                    <m:r>
                      <a:rPr lang="it-IT" sz="2400" b="0" i="1" smtClean="0">
                        <a:latin typeface="Cambria Math" panose="02040503050406030204" pitchFamily="18" charset="0"/>
                      </a:rPr>
                      <m:t>=0.215</m:t>
                    </m:r>
                    <m:r>
                      <a:rPr lang="it-IT" sz="2400" b="0" i="1" smtClean="0">
                        <a:latin typeface="Cambria Math" panose="02040503050406030204" pitchFamily="18" charset="0"/>
                      </a:rPr>
                      <m:t>𝑛𝑚</m:t>
                    </m:r>
                  </m:oMath>
                </a14:m>
                <a:r>
                  <a:rPr lang="en-US" sz="2400" dirty="0">
                    <a:latin typeface="+mj-lt"/>
                  </a:rPr>
                  <a:t> and </a:t>
                </a:r>
                <a:r>
                  <a:rPr lang="en-US" sz="2400" i="1" dirty="0">
                    <a:latin typeface="+mj-lt"/>
                  </a:rPr>
                  <a:t>n</a:t>
                </a:r>
                <a:r>
                  <a:rPr lang="en-US" sz="2400" dirty="0">
                    <a:latin typeface="+mj-lt"/>
                  </a:rPr>
                  <a:t> is the order number of the maximum.</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3605118" y="2124143"/>
                <a:ext cx="7833045" cy="1569660"/>
              </a:xfrm>
              <a:prstGeom prst="rect">
                <a:avLst/>
              </a:prstGeom>
              <a:blipFill>
                <a:blip r:embed="rId3"/>
                <a:stretch>
                  <a:fillRect l="-1167" t="-3101" r="-1089" b="-7752"/>
                </a:stretch>
              </a:blipFill>
            </p:spPr>
            <p:txBody>
              <a:bodyPr/>
              <a:lstStyle/>
              <a:p>
                <a:r>
                  <a:rPr lang="en-GB">
                    <a:noFill/>
                  </a:rPr>
                  <a:t> </a:t>
                </a:r>
              </a:p>
            </p:txBody>
          </p:sp>
        </mc:Fallback>
      </mc:AlternateContent>
      <p:pic>
        <p:nvPicPr>
          <p:cNvPr id="6" name="Immagine 5" descr="Immagine che contiene linea, Diagramma, diagramma, schermata&#10;&#10;Descrizione generata automaticamente">
            <a:extLst>
              <a:ext uri="{FF2B5EF4-FFF2-40B4-BE49-F238E27FC236}">
                <a16:creationId xmlns:a16="http://schemas.microsoft.com/office/drawing/2014/main" id="{3CBE935C-1700-D846-A4BF-709FA1CC1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899" y="1760157"/>
            <a:ext cx="2374754" cy="2065711"/>
          </a:xfrm>
          <a:prstGeom prst="rect">
            <a:avLst/>
          </a:prstGeom>
        </p:spPr>
      </p:pic>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DD5F3761-FBAA-62F8-7C96-F81475EC2D20}"/>
                  </a:ext>
                </a:extLst>
              </p:cNvPr>
              <p:cNvSpPr txBox="1"/>
              <p:nvPr/>
            </p:nvSpPr>
            <p:spPr>
              <a:xfrm>
                <a:off x="530678" y="3971271"/>
                <a:ext cx="11371270" cy="2246769"/>
              </a:xfrm>
              <a:prstGeom prst="rect">
                <a:avLst/>
              </a:prstGeom>
              <a:noFill/>
            </p:spPr>
            <p:txBody>
              <a:bodyPr wrap="square" rtlCol="0">
                <a:spAutoFit/>
              </a:bodyPr>
              <a:lstStyle/>
              <a:p>
                <a:pPr>
                  <a:spcAft>
                    <a:spcPts val="1200"/>
                  </a:spcAft>
                </a:pPr>
                <a:r>
                  <a:rPr lang="en-US" sz="2400" dirty="0">
                    <a:latin typeface="+mj-lt"/>
                  </a:rPr>
                  <a:t>The peak at ϕ = 50° must be a first-order peak (n=1), because no peaks were observed at smaller angles.</a:t>
                </a:r>
              </a:p>
              <a:p>
                <a:pPr>
                  <a:spcAft>
                    <a:spcPts val="1200"/>
                  </a:spcAft>
                </a:pPr>
                <a:r>
                  <a:rPr lang="en-US" sz="2400" dirty="0">
                    <a:latin typeface="+mj-lt"/>
                  </a:rPr>
                  <a:t>The corresponding wavelength is: </a:t>
                </a:r>
                <a14:m>
                  <m:oMath xmlns:m="http://schemas.openxmlformats.org/officeDocument/2006/math">
                    <m:r>
                      <a:rPr lang="el-GR" sz="2400" i="1">
                        <a:latin typeface="Cambria Math" panose="02040503050406030204" pitchFamily="18" charset="0"/>
                      </a:rPr>
                      <m:t>𝜆</m:t>
                    </m:r>
                    <m:r>
                      <a:rPr lang="it-IT" sz="2400" b="0" i="1" smtClean="0">
                        <a:latin typeface="Cambria Math" panose="02040503050406030204" pitchFamily="18" charset="0"/>
                      </a:rPr>
                      <m:t>=</m:t>
                    </m:r>
                    <m:r>
                      <a:rPr lang="it-IT" sz="2400" b="0" i="1" smtClean="0">
                        <a:latin typeface="Cambria Math" panose="02040503050406030204" pitchFamily="18" charset="0"/>
                      </a:rPr>
                      <m:t>𝑑</m:t>
                    </m:r>
                    <m:r>
                      <a:rPr lang="it-IT" sz="2400" b="0" i="1" smtClean="0">
                        <a:latin typeface="Cambria Math" panose="02040503050406030204" pitchFamily="18" charset="0"/>
                      </a:rPr>
                      <m:t> </m:t>
                    </m:r>
                    <m:r>
                      <a:rPr lang="it-IT" sz="2400" b="0" i="1" smtClean="0">
                        <a:latin typeface="Cambria Math" panose="02040503050406030204" pitchFamily="18" charset="0"/>
                      </a:rPr>
                      <m:t>𝑠𝑖𝑛</m:t>
                    </m:r>
                    <m:r>
                      <a:rPr lang="el-GR" sz="2400" i="1">
                        <a:latin typeface="Cambria Math" panose="02040503050406030204" pitchFamily="18" charset="0"/>
                      </a:rPr>
                      <m:t>𝜙</m:t>
                    </m:r>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0.215</m:t>
                        </m:r>
                        <m:r>
                          <a:rPr lang="it-IT" sz="2400" b="0" i="1" smtClean="0">
                            <a:latin typeface="Cambria Math" panose="02040503050406030204" pitchFamily="18" charset="0"/>
                          </a:rPr>
                          <m:t>𝑛𝑚</m:t>
                        </m:r>
                      </m:e>
                    </m:d>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𝑠𝑖𝑛</m:t>
                        </m:r>
                        <m:r>
                          <a:rPr lang="it-IT" sz="2400" b="0" i="1" smtClean="0">
                            <a:latin typeface="Cambria Math" panose="02040503050406030204" pitchFamily="18" charset="0"/>
                          </a:rPr>
                          <m:t>50°</m:t>
                        </m:r>
                      </m:e>
                    </m:d>
                    <m:r>
                      <a:rPr lang="it-IT" sz="2400" b="0" i="1" smtClean="0">
                        <a:latin typeface="Cambria Math" panose="02040503050406030204" pitchFamily="18" charset="0"/>
                      </a:rPr>
                      <m:t>=0.165</m:t>
                    </m:r>
                    <m:r>
                      <a:rPr lang="it-IT" sz="2400" b="0" i="1" smtClean="0">
                        <a:latin typeface="Cambria Math" panose="02040503050406030204" pitchFamily="18" charset="0"/>
                      </a:rPr>
                      <m:t>𝑛𝑚</m:t>
                    </m:r>
                  </m:oMath>
                </a14:m>
                <a:endParaRPr lang="en-US" sz="2400" dirty="0">
                  <a:latin typeface="+mj-lt"/>
                </a:endParaRPr>
              </a:p>
              <a:p>
                <a:pPr>
                  <a:spcAft>
                    <a:spcPts val="1200"/>
                  </a:spcAft>
                </a:pPr>
                <a:r>
                  <a:rPr lang="en-US" sz="2400" u="sng" dirty="0">
                    <a:latin typeface="+mj-lt"/>
                  </a:rPr>
                  <a:t>Comparing it with the expected value</a:t>
                </a:r>
                <a:r>
                  <a:rPr lang="en-US" sz="2400" dirty="0">
                    <a:latin typeface="+mj-lt"/>
                  </a:rPr>
                  <a:t> based on </a:t>
                </a:r>
                <a:r>
                  <a:rPr lang="en-US" sz="2400" u="sng" dirty="0">
                    <a:latin typeface="+mj-lt"/>
                  </a:rPr>
                  <a:t>the De Broglie theory</a:t>
                </a:r>
                <a:r>
                  <a:rPr lang="en-US" sz="2400" dirty="0">
                    <a:latin typeface="+mj-lt"/>
                  </a:rPr>
                  <a:t> (0.167nm), </a:t>
                </a:r>
                <a:r>
                  <a:rPr lang="en-US" sz="2400" u="sng" dirty="0">
                    <a:latin typeface="+mj-lt"/>
                  </a:rPr>
                  <a:t>we get a strong evidence in</a:t>
                </a:r>
                <a:r>
                  <a:rPr lang="it-IT" sz="2400" u="sng" dirty="0">
                    <a:latin typeface="+mj-lt"/>
                  </a:rPr>
                  <a:t> </a:t>
                </a:r>
                <a:r>
                  <a:rPr lang="en-US" sz="2400" u="sng" dirty="0">
                    <a:latin typeface="+mj-lt"/>
                  </a:rPr>
                  <a:t>favor of his theory</a:t>
                </a:r>
                <a:r>
                  <a:rPr lang="it-IT" sz="2400" dirty="0">
                    <a:latin typeface="+mj-lt"/>
                  </a:rPr>
                  <a:t>.</a:t>
                </a:r>
                <a:endParaRPr lang="en-US" sz="2400" dirty="0">
                  <a:latin typeface="+mj-lt"/>
                </a:endParaRPr>
              </a:p>
            </p:txBody>
          </p:sp>
        </mc:Choice>
        <mc:Fallback>
          <p:sp>
            <p:nvSpPr>
              <p:cNvPr id="7" name="CasellaDiTesto 6">
                <a:extLst>
                  <a:ext uri="{FF2B5EF4-FFF2-40B4-BE49-F238E27FC236}">
                    <a16:creationId xmlns:a16="http://schemas.microsoft.com/office/drawing/2014/main" id="{DD5F3761-FBAA-62F8-7C96-F81475EC2D20}"/>
                  </a:ext>
                </a:extLst>
              </p:cNvPr>
              <p:cNvSpPr txBox="1">
                <a:spLocks noRot="1" noChangeAspect="1" noMove="1" noResize="1" noEditPoints="1" noAdjustHandles="1" noChangeArrowheads="1" noChangeShapeType="1" noTextEdit="1"/>
              </p:cNvSpPr>
              <p:nvPr/>
            </p:nvSpPr>
            <p:spPr>
              <a:xfrm>
                <a:off x="530678" y="3971271"/>
                <a:ext cx="11371270" cy="2246769"/>
              </a:xfrm>
              <a:prstGeom prst="rect">
                <a:avLst/>
              </a:prstGeom>
              <a:blipFill>
                <a:blip r:embed="rId5"/>
                <a:stretch>
                  <a:fillRect l="-804" t="-2168" b="-5149"/>
                </a:stretch>
              </a:blipFill>
            </p:spPr>
            <p:txBody>
              <a:bodyPr/>
              <a:lstStyle/>
              <a:p>
                <a:r>
                  <a:rPr lang="en-GB">
                    <a:noFill/>
                  </a:rPr>
                  <a:t> </a:t>
                </a:r>
              </a:p>
            </p:txBody>
          </p:sp>
        </mc:Fallback>
      </mc:AlternateContent>
    </p:spTree>
    <p:extLst>
      <p:ext uri="{BB962C8B-B14F-4D97-AF65-F5344CB8AC3E}">
        <p14:creationId xmlns:p14="http://schemas.microsoft.com/office/powerpoint/2010/main" val="149746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5" y="416379"/>
            <a:ext cx="10469688" cy="1323439"/>
          </a:xfrm>
          <a:prstGeom prst="rect">
            <a:avLst/>
          </a:prstGeom>
          <a:noFill/>
        </p:spPr>
        <p:txBody>
          <a:bodyPr wrap="square" rtlCol="0">
            <a:spAutoFit/>
          </a:bodyPr>
          <a:lstStyle/>
          <a:p>
            <a:r>
              <a:rPr lang="en-US" sz="4000" b="1" dirty="0">
                <a:latin typeface="+mj-lt"/>
              </a:rPr>
              <a:t>Experimental evidence for De Broglie</a:t>
            </a:r>
          </a:p>
          <a:p>
            <a:r>
              <a:rPr lang="en-US" sz="4000" b="1" dirty="0">
                <a:latin typeface="+mj-lt"/>
              </a:rPr>
              <a:t>waves: double-slit experiment with particles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7" y="1947165"/>
            <a:ext cx="8274109" cy="2262158"/>
          </a:xfrm>
          <a:prstGeom prst="rect">
            <a:avLst/>
          </a:prstGeom>
          <a:noFill/>
        </p:spPr>
        <p:txBody>
          <a:bodyPr wrap="square" rtlCol="0">
            <a:spAutoFit/>
          </a:bodyPr>
          <a:lstStyle/>
          <a:p>
            <a:pPr>
              <a:spcAft>
                <a:spcPts val="1200"/>
              </a:spcAft>
            </a:pPr>
            <a:r>
              <a:rPr lang="en-US" sz="2400" dirty="0">
                <a:latin typeface="+mj-lt"/>
              </a:rPr>
              <a:t> The first double-slit experiment with particles was done in 1961, where electrons were accelerated through a potential difference and the passed through a double slit.</a:t>
            </a:r>
          </a:p>
          <a:p>
            <a:pPr>
              <a:spcAft>
                <a:spcPts val="1200"/>
              </a:spcAft>
            </a:pPr>
            <a:endParaRPr lang="en-US" sz="100" dirty="0">
              <a:latin typeface="+mj-lt"/>
            </a:endParaRPr>
          </a:p>
          <a:p>
            <a:pPr>
              <a:spcAft>
                <a:spcPts val="1200"/>
              </a:spcAft>
            </a:pPr>
            <a:r>
              <a:rPr lang="en-US" sz="2400" dirty="0">
                <a:latin typeface="+mj-lt"/>
              </a:rPr>
              <a:t>When they strike a fluorescent screen, </a:t>
            </a:r>
            <a:r>
              <a:rPr lang="en-US" sz="2400" u="sng" dirty="0">
                <a:latin typeface="+mj-lt"/>
              </a:rPr>
              <a:t>the pattern observed is the same of that obtained with light waves</a:t>
            </a:r>
            <a:r>
              <a:rPr lang="en-US" sz="2400" dirty="0">
                <a:latin typeface="+mj-lt"/>
              </a:rPr>
              <a:t>.</a:t>
            </a:r>
          </a:p>
        </p:txBody>
      </p:sp>
      <p:pic>
        <p:nvPicPr>
          <p:cNvPr id="6" name="Immagine 5" descr="Immagine che contiene testo, schermata, diagramma, linea&#10;&#10;Descrizione generata automaticamente">
            <a:extLst>
              <a:ext uri="{FF2B5EF4-FFF2-40B4-BE49-F238E27FC236}">
                <a16:creationId xmlns:a16="http://schemas.microsoft.com/office/drawing/2014/main" id="{74750B6E-1E06-F6BA-2D06-C011B97A0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7350" y="2026551"/>
            <a:ext cx="2715004" cy="2191056"/>
          </a:xfrm>
          <a:prstGeom prst="rect">
            <a:avLst/>
          </a:prstGeom>
        </p:spPr>
      </p:pic>
      <p:pic>
        <p:nvPicPr>
          <p:cNvPr id="8" name="Immagine 7" descr="Immagine che contiene tessuto, grigio, testo&#10;&#10;Descrizione generata automaticamente">
            <a:extLst>
              <a:ext uri="{FF2B5EF4-FFF2-40B4-BE49-F238E27FC236}">
                <a16:creationId xmlns:a16="http://schemas.microsoft.com/office/drawing/2014/main" id="{19FED6DA-231E-631C-B0B8-55A516F83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69" y="4327295"/>
            <a:ext cx="2657846" cy="1771897"/>
          </a:xfrm>
          <a:prstGeom prst="rect">
            <a:avLst/>
          </a:prstGeom>
        </p:spPr>
      </p:pic>
      <p:sp>
        <p:nvSpPr>
          <p:cNvPr id="9" name="CasellaDiTesto 8">
            <a:extLst>
              <a:ext uri="{FF2B5EF4-FFF2-40B4-BE49-F238E27FC236}">
                <a16:creationId xmlns:a16="http://schemas.microsoft.com/office/drawing/2014/main" id="{6DB67B63-0107-4265-F33A-D6E164A66346}"/>
              </a:ext>
            </a:extLst>
          </p:cNvPr>
          <p:cNvSpPr txBox="1"/>
          <p:nvPr/>
        </p:nvSpPr>
        <p:spPr>
          <a:xfrm>
            <a:off x="4188542" y="4797744"/>
            <a:ext cx="7146383" cy="830997"/>
          </a:xfrm>
          <a:prstGeom prst="rect">
            <a:avLst/>
          </a:prstGeom>
          <a:noFill/>
        </p:spPr>
        <p:txBody>
          <a:bodyPr wrap="square" rtlCol="0">
            <a:spAutoFit/>
          </a:bodyPr>
          <a:lstStyle/>
          <a:p>
            <a:pPr>
              <a:spcAft>
                <a:spcPts val="1200"/>
              </a:spcAft>
            </a:pPr>
            <a:r>
              <a:rPr lang="en-US" sz="2400" u="sng" dirty="0">
                <a:latin typeface="+mj-lt"/>
              </a:rPr>
              <a:t>Electrons are</a:t>
            </a:r>
            <a:r>
              <a:rPr lang="en-US" sz="2400" dirty="0">
                <a:latin typeface="+mj-lt"/>
              </a:rPr>
              <a:t> therefore </a:t>
            </a:r>
            <a:r>
              <a:rPr lang="en-US" sz="2400" u="sng" dirty="0">
                <a:latin typeface="+mj-lt"/>
              </a:rPr>
              <a:t>diffracting</a:t>
            </a:r>
            <a:r>
              <a:rPr lang="en-US" sz="2400" dirty="0">
                <a:latin typeface="+mj-lt"/>
              </a:rPr>
              <a:t> through the two slits </a:t>
            </a:r>
            <a:r>
              <a:rPr lang="en-US" sz="2400" u="sng" dirty="0">
                <a:latin typeface="+mj-lt"/>
              </a:rPr>
              <a:t>and are interfering with each other</a:t>
            </a:r>
            <a:r>
              <a:rPr lang="en-US" sz="2400" dirty="0">
                <a:latin typeface="+mj-lt"/>
              </a:rPr>
              <a:t>.</a:t>
            </a:r>
          </a:p>
        </p:txBody>
      </p:sp>
    </p:spTree>
    <p:extLst>
      <p:ext uri="{BB962C8B-B14F-4D97-AF65-F5344CB8AC3E}">
        <p14:creationId xmlns:p14="http://schemas.microsoft.com/office/powerpoint/2010/main" val="207255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5" y="416379"/>
            <a:ext cx="10469688" cy="1323439"/>
          </a:xfrm>
          <a:prstGeom prst="rect">
            <a:avLst/>
          </a:prstGeom>
          <a:noFill/>
        </p:spPr>
        <p:txBody>
          <a:bodyPr wrap="square" rtlCol="0">
            <a:spAutoFit/>
          </a:bodyPr>
          <a:lstStyle/>
          <a:p>
            <a:r>
              <a:rPr lang="en-US" sz="4000" b="1" dirty="0">
                <a:latin typeface="+mj-lt"/>
              </a:rPr>
              <a:t>Experimental evidence for De Broglie</a:t>
            </a:r>
          </a:p>
          <a:p>
            <a:r>
              <a:rPr lang="en-US" sz="4000" b="1" dirty="0">
                <a:latin typeface="+mj-lt"/>
              </a:rPr>
              <a:t>waves: double-slit experiment with particles (2)</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947165"/>
            <a:ext cx="10907486" cy="2092881"/>
          </a:xfrm>
          <a:prstGeom prst="rect">
            <a:avLst/>
          </a:prstGeom>
          <a:noFill/>
        </p:spPr>
        <p:txBody>
          <a:bodyPr wrap="square" rtlCol="0">
            <a:spAutoFit/>
          </a:bodyPr>
          <a:lstStyle/>
          <a:p>
            <a:pPr>
              <a:spcAft>
                <a:spcPts val="1200"/>
              </a:spcAft>
            </a:pPr>
            <a:r>
              <a:rPr lang="en-US" sz="2400" dirty="0">
                <a:latin typeface="+mj-lt"/>
              </a:rPr>
              <a:t>When performing a double-slit experiment with electrons, it is interesting in trying to determine through which slit the particles pass.</a:t>
            </a:r>
          </a:p>
          <a:p>
            <a:pPr>
              <a:spcAft>
                <a:spcPts val="1200"/>
              </a:spcAft>
            </a:pPr>
            <a:r>
              <a:rPr lang="en-US" sz="2400" u="sng" dirty="0">
                <a:latin typeface="+mj-lt"/>
              </a:rPr>
              <a:t>If the particles are fired</a:t>
            </a:r>
            <a:r>
              <a:rPr lang="en-US" sz="2400" dirty="0">
                <a:latin typeface="+mj-lt"/>
              </a:rPr>
              <a:t> through the slits </a:t>
            </a:r>
            <a:r>
              <a:rPr lang="en-US" sz="2400" u="sng" dirty="0">
                <a:latin typeface="+mj-lt"/>
              </a:rPr>
              <a:t>at a slow enough rate</a:t>
            </a:r>
            <a:r>
              <a:rPr lang="en-US" sz="2400" dirty="0">
                <a:latin typeface="+mj-lt"/>
              </a:rPr>
              <a:t>, such that we could track each particle as it passed through one slit or the other, </a:t>
            </a:r>
            <a:r>
              <a:rPr lang="en-US" sz="2400" u="sng" dirty="0">
                <a:latin typeface="+mj-lt"/>
              </a:rPr>
              <a:t>we will observe a different pattern with respect to when interference occurs</a:t>
            </a:r>
            <a:r>
              <a:rPr lang="en-US" sz="2400" dirty="0">
                <a:latin typeface="+mj-lt"/>
              </a:rPr>
              <a:t>.</a:t>
            </a:r>
          </a:p>
        </p:txBody>
      </p:sp>
      <p:pic>
        <p:nvPicPr>
          <p:cNvPr id="6" name="Immagine 5" descr="Immagine che contiene testo, diagramma, design, schermata&#10;&#10;Descrizione generata automaticamente">
            <a:extLst>
              <a:ext uri="{FF2B5EF4-FFF2-40B4-BE49-F238E27FC236}">
                <a16:creationId xmlns:a16="http://schemas.microsoft.com/office/drawing/2014/main" id="{61002262-31C3-16EE-7742-0BBFC0506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613" y="3740549"/>
            <a:ext cx="3372465" cy="2352591"/>
          </a:xfrm>
          <a:prstGeom prst="rect">
            <a:avLst/>
          </a:prstGeom>
        </p:spPr>
      </p:pic>
      <p:sp>
        <p:nvSpPr>
          <p:cNvPr id="7" name="CasellaDiTesto 6">
            <a:extLst>
              <a:ext uri="{FF2B5EF4-FFF2-40B4-BE49-F238E27FC236}">
                <a16:creationId xmlns:a16="http://schemas.microsoft.com/office/drawing/2014/main" id="{695A5BAA-2178-32DA-213F-68131BC18978}"/>
              </a:ext>
            </a:extLst>
          </p:cNvPr>
          <p:cNvSpPr txBox="1"/>
          <p:nvPr/>
        </p:nvSpPr>
        <p:spPr>
          <a:xfrm>
            <a:off x="530678" y="4120934"/>
            <a:ext cx="7403954" cy="2092881"/>
          </a:xfrm>
          <a:prstGeom prst="rect">
            <a:avLst/>
          </a:prstGeom>
          <a:noFill/>
        </p:spPr>
        <p:txBody>
          <a:bodyPr wrap="square" rtlCol="0">
            <a:spAutoFit/>
          </a:bodyPr>
          <a:lstStyle/>
          <a:p>
            <a:pPr>
              <a:spcAft>
                <a:spcPts val="1200"/>
              </a:spcAft>
            </a:pPr>
            <a:r>
              <a:rPr lang="en-US" sz="2400" dirty="0">
                <a:latin typeface="+mj-lt"/>
              </a:rPr>
              <a:t>The pattern observed would be that seen in the image, with</a:t>
            </a:r>
            <a:r>
              <a:rPr lang="en-US" sz="2400" u="sng" dirty="0">
                <a:latin typeface="+mj-lt"/>
              </a:rPr>
              <a:t> dots in front of each slit and without interference pattern</a:t>
            </a:r>
            <a:r>
              <a:rPr lang="en-US" sz="2400" dirty="0">
                <a:latin typeface="+mj-lt"/>
              </a:rPr>
              <a:t>.</a:t>
            </a:r>
          </a:p>
          <a:p>
            <a:pPr>
              <a:spcAft>
                <a:spcPts val="1200"/>
              </a:spcAft>
            </a:pPr>
            <a:r>
              <a:rPr lang="en-US" sz="2400" dirty="0">
                <a:latin typeface="+mj-lt"/>
              </a:rPr>
              <a:t>When performing this type of experiment, we are in fact only investigating the </a:t>
            </a:r>
            <a:r>
              <a:rPr lang="en-US" sz="2400" b="1" dirty="0">
                <a:latin typeface="+mj-lt"/>
              </a:rPr>
              <a:t>particle aspect</a:t>
            </a:r>
            <a:r>
              <a:rPr lang="en-US" sz="2400" dirty="0">
                <a:latin typeface="+mj-lt"/>
              </a:rPr>
              <a:t> and we cannot observe its </a:t>
            </a:r>
            <a:r>
              <a:rPr lang="en-US" sz="2400" b="1" dirty="0">
                <a:latin typeface="+mj-lt"/>
              </a:rPr>
              <a:t>wave nature</a:t>
            </a:r>
            <a:r>
              <a:rPr lang="en-US" sz="2400" dirty="0">
                <a:latin typeface="+mj-lt"/>
              </a:rPr>
              <a:t>.</a:t>
            </a:r>
          </a:p>
        </p:txBody>
      </p:sp>
    </p:spTree>
    <p:extLst>
      <p:ext uri="{BB962C8B-B14F-4D97-AF65-F5344CB8AC3E}">
        <p14:creationId xmlns:p14="http://schemas.microsoft.com/office/powerpoint/2010/main" val="2170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The principle of complementarity</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924425"/>
          </a:xfrm>
          <a:prstGeom prst="rect">
            <a:avLst/>
          </a:prstGeom>
          <a:noFill/>
        </p:spPr>
        <p:txBody>
          <a:bodyPr wrap="square" rtlCol="0">
            <a:spAutoFit/>
          </a:bodyPr>
          <a:lstStyle/>
          <a:p>
            <a:pPr>
              <a:spcAft>
                <a:spcPts val="1200"/>
              </a:spcAft>
            </a:pPr>
            <a:r>
              <a:rPr lang="en-US" sz="2400" dirty="0">
                <a:latin typeface="+mj-lt"/>
              </a:rPr>
              <a:t>According to the </a:t>
            </a:r>
            <a:r>
              <a:rPr lang="en-US" sz="2400" b="1" dirty="0">
                <a:latin typeface="+mj-lt"/>
              </a:rPr>
              <a:t>principle of complementarity</a:t>
            </a:r>
            <a:r>
              <a:rPr lang="en-US" sz="2400" dirty="0">
                <a:latin typeface="+mj-lt"/>
              </a:rPr>
              <a:t>, </a:t>
            </a:r>
            <a:r>
              <a:rPr lang="en-US" sz="2400" u="sng" dirty="0">
                <a:latin typeface="+mj-lt"/>
              </a:rPr>
              <a:t>particles can exhibit both particle and wave behaviors, but not both at the same time</a:t>
            </a:r>
            <a:r>
              <a:rPr lang="en-US" sz="2400" dirty="0">
                <a:latin typeface="+mj-lt"/>
              </a:rPr>
              <a:t>.</a:t>
            </a:r>
          </a:p>
          <a:p>
            <a:pPr>
              <a:spcAft>
                <a:spcPts val="1200"/>
              </a:spcAft>
            </a:pPr>
            <a:r>
              <a:rPr lang="en-US" sz="2400" dirty="0">
                <a:latin typeface="+mj-lt"/>
              </a:rPr>
              <a:t>A particle such as an electron can be described as either a point particle or a wave.</a:t>
            </a:r>
          </a:p>
          <a:p>
            <a:pPr>
              <a:spcAft>
                <a:spcPts val="1200"/>
              </a:spcAft>
            </a:pPr>
            <a:r>
              <a:rPr lang="en-US" sz="2400" u="sng" dirty="0">
                <a:latin typeface="+mj-lt"/>
              </a:rPr>
              <a:t>It is not possible to observe both aspects simultaneously</a:t>
            </a:r>
            <a:r>
              <a:rPr lang="en-US" sz="2400" dirty="0">
                <a:latin typeface="+mj-lt"/>
              </a:rPr>
              <a:t> in the execution of a single experiment or measurement:</a:t>
            </a:r>
          </a:p>
          <a:p>
            <a:pPr marL="800100" lvl="1" indent="-342900">
              <a:spcAft>
                <a:spcPts val="1200"/>
              </a:spcAft>
              <a:buClr>
                <a:schemeClr val="accent2"/>
              </a:buClr>
              <a:buFont typeface="Arial" panose="020B0604020202020204" pitchFamily="34" charset="0"/>
              <a:buChar char="•"/>
            </a:pPr>
            <a:r>
              <a:rPr lang="en-US" sz="2400" dirty="0">
                <a:latin typeface="+mj-lt"/>
              </a:rPr>
              <a:t>when performing a </a:t>
            </a:r>
            <a:r>
              <a:rPr lang="en-US" sz="2400" u="sng" dirty="0">
                <a:latin typeface="+mj-lt"/>
              </a:rPr>
              <a:t>particle-type experiment</a:t>
            </a:r>
            <a:r>
              <a:rPr lang="en-US" sz="2400" dirty="0">
                <a:latin typeface="+mj-lt"/>
              </a:rPr>
              <a:t> we only observe a </a:t>
            </a:r>
            <a:r>
              <a:rPr lang="en-US" sz="2400" u="sng" dirty="0">
                <a:latin typeface="+mj-lt"/>
              </a:rPr>
              <a:t>particle-like behavior</a:t>
            </a:r>
          </a:p>
          <a:p>
            <a:pPr marL="800100" lvl="1" indent="-342900">
              <a:spcAft>
                <a:spcPts val="1200"/>
              </a:spcAft>
              <a:buClr>
                <a:schemeClr val="accent2"/>
              </a:buClr>
              <a:buFont typeface="Arial" panose="020B0604020202020204" pitchFamily="34" charset="0"/>
              <a:buChar char="•"/>
            </a:pPr>
            <a:r>
              <a:rPr lang="en-US" sz="2400" dirty="0">
                <a:latin typeface="+mj-lt"/>
              </a:rPr>
              <a:t>when performing a </a:t>
            </a:r>
            <a:r>
              <a:rPr lang="en-US" sz="2400" u="sng" dirty="0">
                <a:latin typeface="+mj-lt"/>
              </a:rPr>
              <a:t>wave-type experiment</a:t>
            </a:r>
            <a:r>
              <a:rPr lang="en-US" sz="2400" dirty="0">
                <a:latin typeface="+mj-lt"/>
              </a:rPr>
              <a:t> we can only observe a </a:t>
            </a:r>
            <a:r>
              <a:rPr lang="en-US" sz="2400" u="sng" dirty="0">
                <a:latin typeface="+mj-lt"/>
              </a:rPr>
              <a:t>wave-like behavior</a:t>
            </a:r>
          </a:p>
          <a:p>
            <a:pPr>
              <a:spcAft>
                <a:spcPts val="1200"/>
              </a:spcAft>
            </a:pPr>
            <a:r>
              <a:rPr lang="en-US" sz="2400" dirty="0">
                <a:latin typeface="+mj-lt"/>
              </a:rPr>
              <a:t>In conclusion, this principle suggest that the subatomic </a:t>
            </a:r>
            <a:r>
              <a:rPr lang="en-US" sz="2400" b="1" dirty="0">
                <a:latin typeface="+mj-lt"/>
              </a:rPr>
              <a:t>particles’ nature</a:t>
            </a:r>
            <a:r>
              <a:rPr lang="en-US" sz="2400" dirty="0">
                <a:latin typeface="+mj-lt"/>
              </a:rPr>
              <a:t> is inherently </a:t>
            </a:r>
            <a:r>
              <a:rPr lang="en-US" sz="2400" b="1" dirty="0">
                <a:latin typeface="+mj-lt"/>
              </a:rPr>
              <a:t>dual</a:t>
            </a:r>
            <a:r>
              <a:rPr lang="en-US" sz="2400" dirty="0">
                <a:latin typeface="+mj-lt"/>
              </a:rPr>
              <a:t>, and the </a:t>
            </a:r>
            <a:r>
              <a:rPr lang="en-US" sz="2400" u="sng" dirty="0">
                <a:latin typeface="+mj-lt"/>
              </a:rPr>
              <a:t>particle and wave behaviors are complementary</a:t>
            </a:r>
            <a:r>
              <a:rPr lang="en-US" sz="2400" dirty="0">
                <a:latin typeface="+mj-lt"/>
              </a:rPr>
              <a:t> to each other.</a:t>
            </a:r>
          </a:p>
        </p:txBody>
      </p:sp>
    </p:spTree>
    <p:extLst>
      <p:ext uri="{BB962C8B-B14F-4D97-AF65-F5344CB8AC3E}">
        <p14:creationId xmlns:p14="http://schemas.microsoft.com/office/powerpoint/2010/main" val="23316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line with a white background&#10;&#10;Description automatically generated">
            <a:extLst>
              <a:ext uri="{FF2B5EF4-FFF2-40B4-BE49-F238E27FC236}">
                <a16:creationId xmlns:a16="http://schemas.microsoft.com/office/drawing/2014/main" id="{A2EA612E-FE10-50FA-C08D-A7362CE1A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56" y="2578281"/>
            <a:ext cx="4687738" cy="1384909"/>
          </a:xfrm>
          <a:prstGeom prst="rect">
            <a:avLst/>
          </a:prstGeom>
        </p:spPr>
      </p:pic>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3">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435784" y="416379"/>
            <a:ext cx="10684328" cy="707886"/>
          </a:xfrm>
          <a:prstGeom prst="rect">
            <a:avLst/>
          </a:prstGeom>
          <a:noFill/>
        </p:spPr>
        <p:txBody>
          <a:bodyPr wrap="square" rtlCol="0">
            <a:spAutoFit/>
          </a:bodyPr>
          <a:lstStyle/>
          <a:p>
            <a:r>
              <a:rPr lang="en-US" sz="4000" b="1" dirty="0">
                <a:latin typeface="+mj-lt"/>
              </a:rPr>
              <a:t>Uncertainty relationships for classical waves (1)</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816703"/>
              </a:xfrm>
              <a:prstGeom prst="rect">
                <a:avLst/>
              </a:prstGeom>
              <a:noFill/>
            </p:spPr>
            <p:txBody>
              <a:bodyPr wrap="square" rtlCol="0">
                <a:spAutoFit/>
              </a:bodyPr>
              <a:lstStyle/>
              <a:p>
                <a:pPr>
                  <a:spcAft>
                    <a:spcPts val="1200"/>
                  </a:spcAft>
                </a:pPr>
                <a:r>
                  <a:rPr lang="en-US" sz="2400" dirty="0">
                    <a:latin typeface="+mj-lt"/>
                  </a:rPr>
                  <a:t>In </a:t>
                </a:r>
                <a:r>
                  <a:rPr lang="en-US" sz="2400" u="sng" dirty="0">
                    <a:latin typeface="+mj-lt"/>
                  </a:rPr>
                  <a:t>quantum mechanics</a:t>
                </a:r>
                <a:r>
                  <a:rPr lang="en-US" sz="2400" dirty="0">
                    <a:latin typeface="+mj-lt"/>
                  </a:rPr>
                  <a:t>, </a:t>
                </a:r>
                <a:r>
                  <a:rPr lang="en-US" sz="2400" u="sng" dirty="0">
                    <a:latin typeface="+mj-lt"/>
                  </a:rPr>
                  <a:t>we want to use De Broglie waves to describe particles</a:t>
                </a:r>
                <a:r>
                  <a:rPr lang="en-US" sz="2400" dirty="0">
                    <a:latin typeface="+mj-lt"/>
                  </a:rPr>
                  <a:t>.</a:t>
                </a:r>
              </a:p>
              <a:p>
                <a:pPr>
                  <a:spcAft>
                    <a:spcPts val="1200"/>
                  </a:spcAft>
                </a:pPr>
                <a:r>
                  <a:rPr lang="en-US" sz="2400" dirty="0">
                    <a:latin typeface="+mj-lt"/>
                  </a:rPr>
                  <a:t>The amplitude of a wave will tell us something about the location of the particle.</a:t>
                </a: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2400" dirty="0">
                  <a:latin typeface="+mj-lt"/>
                </a:endParaRPr>
              </a:p>
              <a:p>
                <a:pPr>
                  <a:spcAft>
                    <a:spcPts val="1200"/>
                  </a:spcAft>
                </a:pPr>
                <a:endParaRPr lang="en-US" sz="10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when considering a pure </a:t>
                </a:r>
                <a:r>
                  <a:rPr lang="en-US" sz="2400" u="sng" dirty="0">
                    <a:latin typeface="+mj-lt"/>
                  </a:rPr>
                  <a:t>sinusoidal wave </a:t>
                </a:r>
                <a:r>
                  <a:rPr lang="en-US" sz="2400" dirty="0">
                    <a:latin typeface="+mj-lt"/>
                  </a:rPr>
                  <a:t>(image </a:t>
                </a:r>
                <a:r>
                  <a:rPr lang="en-US" sz="2400" i="1" dirty="0">
                    <a:latin typeface="+mj-lt"/>
                  </a:rPr>
                  <a:t>a</a:t>
                </a:r>
                <a:r>
                  <a:rPr lang="en-US" sz="2400" dirty="0">
                    <a:latin typeface="+mj-lt"/>
                  </a:rPr>
                  <a:t>), it is </a:t>
                </a:r>
                <a:r>
                  <a:rPr lang="en-US" sz="2400" u="sng" dirty="0">
                    <a:latin typeface="+mj-lt"/>
                  </a:rPr>
                  <a:t>difficult to locate the position of a particle </a:t>
                </a:r>
                <a:r>
                  <a:rPr lang="en-US" sz="2400" dirty="0">
                    <a:latin typeface="+mj-lt"/>
                  </a:rPr>
                  <a:t>since the wave extends from </a:t>
                </a:r>
                <a14:m>
                  <m:oMath xmlns:m="http://schemas.openxmlformats.org/officeDocument/2006/math">
                    <m:r>
                      <a:rPr lang="it-IT" sz="2400" b="0" i="0" smtClean="0">
                        <a:latin typeface="Cambria Math" panose="02040503050406030204" pitchFamily="18" charset="0"/>
                        <a:ea typeface="Cambria Math" panose="02040503050406030204" pitchFamily="18" charset="0"/>
                      </a:rPr>
                      <m:t>−</m:t>
                    </m:r>
                    <m:r>
                      <a:rPr lang="it-IT" sz="2400" i="1" smtClean="0">
                        <a:latin typeface="Cambria Math" panose="02040503050406030204" pitchFamily="18" charset="0"/>
                        <a:ea typeface="Cambria Math" panose="02040503050406030204" pitchFamily="18" charset="0"/>
                      </a:rPr>
                      <m:t>∞</m:t>
                    </m:r>
                  </m:oMath>
                </a14:m>
                <a:r>
                  <a:rPr lang="en-US" sz="2400" dirty="0">
                    <a:latin typeface="+mj-lt"/>
                  </a:rPr>
                  <a:t> to </a:t>
                </a:r>
                <a14:m>
                  <m:oMath xmlns:m="http://schemas.openxmlformats.org/officeDocument/2006/math">
                    <m:r>
                      <a:rPr lang="it-IT" sz="2400" i="1">
                        <a:latin typeface="Cambria Math" panose="02040503050406030204" pitchFamily="18" charset="0"/>
                        <a:ea typeface="Cambria Math" panose="02040503050406030204" pitchFamily="18" charset="0"/>
                      </a:rPr>
                      <m:t>+∞</m:t>
                    </m:r>
                  </m:oMath>
                </a14:m>
                <a:endParaRPr lang="en-US" sz="2400" dirty="0">
                  <a:latin typeface="+mj-lt"/>
                </a:endParaRPr>
              </a:p>
              <a:p>
                <a:pPr marL="342900" indent="-342900">
                  <a:spcAft>
                    <a:spcPts val="1200"/>
                  </a:spcAft>
                  <a:buClr>
                    <a:schemeClr val="accent2"/>
                  </a:buClr>
                  <a:buFont typeface="Arial" panose="020B0604020202020204" pitchFamily="34" charset="0"/>
                  <a:buChar char="•"/>
                </a:pPr>
                <a:endParaRPr lang="en-US" sz="1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when considering a wave as in image </a:t>
                </a:r>
                <a:r>
                  <a:rPr lang="en-US" sz="2400" i="1" dirty="0">
                    <a:latin typeface="+mj-lt"/>
                  </a:rPr>
                  <a:t>b</a:t>
                </a:r>
                <a:r>
                  <a:rPr lang="en-US" sz="2400" dirty="0">
                    <a:latin typeface="+mj-lt"/>
                  </a:rPr>
                  <a:t>, it is </a:t>
                </a:r>
                <a:r>
                  <a:rPr lang="en-US" sz="2400" u="sng" dirty="0">
                    <a:latin typeface="+mj-lt"/>
                  </a:rPr>
                  <a:t>easy to locate the position of a particle </a:t>
                </a:r>
                <a:r>
                  <a:rPr lang="en-US" sz="2400" dirty="0">
                    <a:latin typeface="+mj-lt"/>
                  </a:rPr>
                  <a:t>but there is </a:t>
                </a:r>
                <a:r>
                  <a:rPr lang="en-US" sz="2400" u="sng" dirty="0">
                    <a:latin typeface="+mj-lt"/>
                  </a:rPr>
                  <a:t>no easy way to identify its wavelength</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218295"/>
                <a:ext cx="10907486" cy="4816703"/>
              </a:xfrm>
              <a:prstGeom prst="rect">
                <a:avLst/>
              </a:prstGeom>
              <a:blipFill>
                <a:blip r:embed="rId4"/>
                <a:stretch>
                  <a:fillRect l="-838" t="-1013" b="-2025"/>
                </a:stretch>
              </a:blipFill>
            </p:spPr>
            <p:txBody>
              <a:bodyPr/>
              <a:lstStyle/>
              <a:p>
                <a:r>
                  <a:rPr lang="en-GB">
                    <a:noFill/>
                  </a:rPr>
                  <a:t> </a:t>
                </a:r>
              </a:p>
            </p:txBody>
          </p:sp>
        </mc:Fallback>
      </mc:AlternateContent>
      <p:pic>
        <p:nvPicPr>
          <p:cNvPr id="10" name="Picture 9" descr="A blue line with a black text&#10;&#10;Description automatically generated">
            <a:extLst>
              <a:ext uri="{FF2B5EF4-FFF2-40B4-BE49-F238E27FC236}">
                <a16:creationId xmlns:a16="http://schemas.microsoft.com/office/drawing/2014/main" id="{8DFC77DB-DB96-E5BF-7ECD-57EF81485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125" y="2801155"/>
            <a:ext cx="4479540" cy="1066340"/>
          </a:xfrm>
          <a:prstGeom prst="rect">
            <a:avLst/>
          </a:prstGeom>
        </p:spPr>
      </p:pic>
    </p:spTree>
    <p:extLst>
      <p:ext uri="{BB962C8B-B14F-4D97-AF65-F5344CB8AC3E}">
        <p14:creationId xmlns:p14="http://schemas.microsoft.com/office/powerpoint/2010/main" val="244757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435784" y="416379"/>
            <a:ext cx="10684328" cy="707886"/>
          </a:xfrm>
          <a:prstGeom prst="rect">
            <a:avLst/>
          </a:prstGeom>
          <a:noFill/>
        </p:spPr>
        <p:txBody>
          <a:bodyPr wrap="square" rtlCol="0">
            <a:spAutoFit/>
          </a:bodyPr>
          <a:lstStyle/>
          <a:p>
            <a:r>
              <a:rPr lang="en-US" sz="4000" b="1" dirty="0">
                <a:latin typeface="+mj-lt"/>
              </a:rPr>
              <a:t>Uncertainty relationships for classical waves (2)</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955203"/>
          </a:xfrm>
          <a:prstGeom prst="rect">
            <a:avLst/>
          </a:prstGeom>
          <a:noFill/>
        </p:spPr>
        <p:txBody>
          <a:bodyPr wrap="square" rtlCol="0">
            <a:spAutoFit/>
          </a:bodyPr>
          <a:lstStyle/>
          <a:p>
            <a:pPr>
              <a:spcAft>
                <a:spcPts val="1200"/>
              </a:spcAft>
              <a:buClr>
                <a:schemeClr val="accent2"/>
              </a:buClr>
            </a:pPr>
            <a:r>
              <a:rPr lang="en-US" sz="2400" dirty="0">
                <a:latin typeface="+mj-lt"/>
              </a:rPr>
              <a:t>In the case of the first image, we exactly know the wavelength, but we don’t know the position of the particle. In the case of the second image, we have a good knowledge of the position of the particle, but we have a little knowledge about its wavelength.</a:t>
            </a:r>
          </a:p>
          <a:p>
            <a:pPr>
              <a:spcAft>
                <a:spcPts val="1200"/>
              </a:spcAft>
            </a:pPr>
            <a:r>
              <a:rPr lang="en-US" sz="2400" dirty="0">
                <a:latin typeface="+mj-lt"/>
              </a:rPr>
              <a:t>Since the </a:t>
            </a:r>
            <a:r>
              <a:rPr lang="en-US" sz="2400" b="1" dirty="0">
                <a:latin typeface="+mj-lt"/>
              </a:rPr>
              <a:t>wavelength</a:t>
            </a:r>
            <a:r>
              <a:rPr lang="en-US" sz="2400" dirty="0">
                <a:latin typeface="+mj-lt"/>
              </a:rPr>
              <a:t> is associated with </a:t>
            </a:r>
            <a:r>
              <a:rPr lang="en-US" sz="2400" b="1" dirty="0">
                <a:latin typeface="+mj-lt"/>
              </a:rPr>
              <a:t>momentum</a:t>
            </a:r>
            <a:r>
              <a:rPr lang="en-US" sz="2400" dirty="0">
                <a:latin typeface="+mj-lt"/>
              </a:rPr>
              <a:t> by the De Broglie relationship, </a:t>
            </a:r>
            <a:r>
              <a:rPr lang="en-US" sz="2400" u="sng" dirty="0">
                <a:latin typeface="+mj-lt"/>
              </a:rPr>
              <a:t>a poor knowledge of the wavelength is associated with a poor knowledge of the particle’s momentum</a:t>
            </a:r>
            <a:r>
              <a:rPr lang="en-US" sz="2400" dirty="0">
                <a:latin typeface="+mj-lt"/>
              </a:rPr>
              <a:t>.</a:t>
            </a:r>
          </a:p>
          <a:p>
            <a:pPr>
              <a:spcAft>
                <a:spcPts val="1200"/>
              </a:spcAft>
            </a:pPr>
            <a:endParaRPr lang="en-US" sz="100" dirty="0">
              <a:latin typeface="+mj-lt"/>
            </a:endParaRPr>
          </a:p>
          <a:p>
            <a:pPr>
              <a:spcAft>
                <a:spcPts val="1200"/>
              </a:spcAft>
            </a:pPr>
            <a:r>
              <a:rPr lang="en-US" sz="2400" dirty="0">
                <a:latin typeface="+mj-lt"/>
              </a:rPr>
              <a:t>Whereas for a classical particle we would like to know both its location and momentum the most precise as possible, </a:t>
            </a:r>
            <a:r>
              <a:rPr lang="en-US" sz="2400" u="sng" dirty="0">
                <a:latin typeface="+mj-lt"/>
              </a:rPr>
              <a:t>for a quantum particle the better we know its wavelength </a:t>
            </a:r>
            <a:r>
              <a:rPr lang="en-US" sz="2400" dirty="0">
                <a:latin typeface="+mj-lt"/>
              </a:rPr>
              <a:t>(and consequently its momentum) </a:t>
            </a:r>
            <a:r>
              <a:rPr lang="en-US" sz="2400" u="sng" dirty="0">
                <a:latin typeface="+mj-lt"/>
              </a:rPr>
              <a:t>the less we know about its location</a:t>
            </a:r>
            <a:r>
              <a:rPr lang="en-US" sz="2400" dirty="0">
                <a:latin typeface="+mj-lt"/>
              </a:rPr>
              <a:t>.</a:t>
            </a:r>
          </a:p>
          <a:p>
            <a:pPr>
              <a:spcAft>
                <a:spcPts val="1200"/>
              </a:spcAft>
            </a:pPr>
            <a:endParaRPr lang="en-US" sz="100" dirty="0">
              <a:latin typeface="+mj-lt"/>
            </a:endParaRPr>
          </a:p>
          <a:p>
            <a:pPr>
              <a:spcAft>
                <a:spcPts val="1200"/>
              </a:spcAft>
            </a:pPr>
            <a:r>
              <a:rPr lang="en-US" sz="2400" dirty="0">
                <a:latin typeface="+mj-lt"/>
              </a:rPr>
              <a:t>We can only improve our knowledge of its location at the expense of our knowledge of its momentum and vice versa.</a:t>
            </a:r>
          </a:p>
        </p:txBody>
      </p:sp>
    </p:spTree>
    <p:extLst>
      <p:ext uri="{BB962C8B-B14F-4D97-AF65-F5344CB8AC3E}">
        <p14:creationId xmlns:p14="http://schemas.microsoft.com/office/powerpoint/2010/main" val="154625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it-IT" sz="4000" b="1" dirty="0">
                <a:latin typeface="+mj-lt"/>
              </a:rPr>
              <a:t>Index</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206477" y="1528011"/>
            <a:ext cx="11783961" cy="6150851"/>
          </a:xfrm>
          <a:prstGeom prst="rect">
            <a:avLst/>
          </a:prstGeom>
          <a:noFill/>
        </p:spPr>
        <p:txBody>
          <a:bodyPr wrap="square" numCol="2" rtlCol="0">
            <a:spAutoFit/>
          </a:bodyPr>
          <a:lstStyle/>
          <a:p>
            <a:pPr marL="457200" indent="-457200">
              <a:spcAft>
                <a:spcPts val="1200"/>
              </a:spcAft>
              <a:buClr>
                <a:schemeClr val="accent2"/>
              </a:buClr>
              <a:buFont typeface="+mj-lt"/>
              <a:buAutoNum type="arabicPeriod"/>
            </a:pPr>
            <a:r>
              <a:rPr lang="en-US" sz="2600" dirty="0">
                <a:latin typeface="+mj-lt"/>
              </a:rPr>
              <a:t>Introduction</a:t>
            </a:r>
          </a:p>
          <a:p>
            <a:pPr marL="914400" lvl="1" indent="-457200">
              <a:spcAft>
                <a:spcPts val="1200"/>
              </a:spcAft>
              <a:buClr>
                <a:schemeClr val="accent2"/>
              </a:buClr>
              <a:buFont typeface="Arial" panose="020B0604020202020204" pitchFamily="34" charset="0"/>
              <a:buChar char="•"/>
            </a:pPr>
            <a:r>
              <a:rPr lang="en-US" sz="2600" dirty="0">
                <a:latin typeface="+mj-lt"/>
              </a:rPr>
              <a:t>Double-slit experiment with waves</a:t>
            </a:r>
          </a:p>
          <a:p>
            <a:pPr marL="457200" indent="-457200">
              <a:spcAft>
                <a:spcPts val="1200"/>
              </a:spcAft>
              <a:buClr>
                <a:schemeClr val="accent2"/>
              </a:buClr>
              <a:buFont typeface="+mj-lt"/>
              <a:buAutoNum type="arabicPeriod"/>
            </a:pPr>
            <a:r>
              <a:rPr lang="en-US" sz="2600" dirty="0">
                <a:latin typeface="+mj-lt"/>
              </a:rPr>
              <a:t>Experimental problems</a:t>
            </a:r>
          </a:p>
          <a:p>
            <a:pPr marL="914400" lvl="1" indent="-457200">
              <a:spcAft>
                <a:spcPts val="1200"/>
              </a:spcAft>
              <a:buClr>
                <a:schemeClr val="accent2"/>
              </a:buClr>
              <a:buFont typeface="Arial" panose="020B0604020202020204" pitchFamily="34" charset="0"/>
              <a:buChar char="•"/>
            </a:pPr>
            <a:r>
              <a:rPr lang="en-US" sz="2600" dirty="0">
                <a:latin typeface="+mj-lt"/>
              </a:rPr>
              <a:t>Photoelectric Effect</a:t>
            </a:r>
          </a:p>
          <a:p>
            <a:pPr marL="914400" lvl="1" indent="-457200">
              <a:spcAft>
                <a:spcPts val="1200"/>
              </a:spcAft>
              <a:buClr>
                <a:schemeClr val="accent2"/>
              </a:buClr>
              <a:buFont typeface="Arial" panose="020B0604020202020204" pitchFamily="34" charset="0"/>
              <a:buChar char="•"/>
            </a:pPr>
            <a:r>
              <a:rPr lang="en-US" sz="2600" dirty="0">
                <a:latin typeface="+mj-lt"/>
              </a:rPr>
              <a:t>Black Body Radiation</a:t>
            </a:r>
          </a:p>
          <a:p>
            <a:pPr marL="914400" lvl="1" indent="-457200">
              <a:spcAft>
                <a:spcPts val="1200"/>
              </a:spcAft>
              <a:buClr>
                <a:schemeClr val="accent2"/>
              </a:buClr>
              <a:buFont typeface="Arial" panose="020B0604020202020204" pitchFamily="34" charset="0"/>
              <a:buChar char="•"/>
            </a:pPr>
            <a:r>
              <a:rPr lang="en-US" sz="2600" dirty="0">
                <a:latin typeface="+mj-lt"/>
              </a:rPr>
              <a:t>Compton Effect</a:t>
            </a:r>
          </a:p>
          <a:p>
            <a:pPr marL="457200" indent="-457200">
              <a:spcAft>
                <a:spcPts val="1200"/>
              </a:spcAft>
              <a:buClr>
                <a:schemeClr val="accent2"/>
              </a:buClr>
              <a:buFont typeface="+mj-lt"/>
              <a:buAutoNum type="arabicPeriod"/>
            </a:pPr>
            <a:r>
              <a:rPr lang="en-US" sz="2600" dirty="0">
                <a:latin typeface="+mj-lt"/>
              </a:rPr>
              <a:t>De Broglie Hypothesis</a:t>
            </a:r>
          </a:p>
          <a:p>
            <a:pPr marL="457200" indent="-457200">
              <a:spcAft>
                <a:spcPts val="1200"/>
              </a:spcAft>
              <a:buClr>
                <a:schemeClr val="accent2"/>
              </a:buClr>
              <a:buFont typeface="+mj-lt"/>
              <a:buAutoNum type="arabicPeriod"/>
            </a:pPr>
            <a:endParaRPr lang="en-US" sz="2600" dirty="0">
              <a:latin typeface="+mj-lt"/>
            </a:endParaRPr>
          </a:p>
          <a:p>
            <a:pPr marL="457200" indent="-457200">
              <a:spcAft>
                <a:spcPts val="1200"/>
              </a:spcAft>
              <a:buClr>
                <a:schemeClr val="accent2"/>
              </a:buClr>
              <a:buFont typeface="+mj-lt"/>
              <a:buAutoNum type="arabicPeriod"/>
            </a:pPr>
            <a:endParaRPr lang="en-US" sz="2600" dirty="0">
              <a:latin typeface="+mj-lt"/>
            </a:endParaRPr>
          </a:p>
          <a:p>
            <a:pPr marL="457200" indent="-457200">
              <a:spcAft>
                <a:spcPts val="1200"/>
              </a:spcAft>
              <a:buClr>
                <a:schemeClr val="accent2"/>
              </a:buClr>
              <a:buFont typeface="+mj-lt"/>
              <a:buAutoNum type="arabicPeriod"/>
            </a:pPr>
            <a:endParaRPr lang="en-US" sz="2600" dirty="0">
              <a:latin typeface="+mj-lt"/>
            </a:endParaRPr>
          </a:p>
          <a:p>
            <a:pPr marL="457200" indent="-457200">
              <a:spcAft>
                <a:spcPts val="1200"/>
              </a:spcAft>
              <a:buClr>
                <a:schemeClr val="accent2"/>
              </a:buClr>
              <a:buFont typeface="+mj-lt"/>
              <a:buAutoNum type="arabicPeriod"/>
            </a:pPr>
            <a:endParaRPr lang="en-US" sz="2600" dirty="0">
              <a:latin typeface="+mj-lt"/>
            </a:endParaRPr>
          </a:p>
          <a:p>
            <a:pPr marL="457200" indent="-457200">
              <a:spcAft>
                <a:spcPts val="1200"/>
              </a:spcAft>
              <a:buClr>
                <a:schemeClr val="accent2"/>
              </a:buClr>
              <a:buFont typeface="+mj-lt"/>
              <a:buAutoNum type="arabicPeriod"/>
            </a:pPr>
            <a:r>
              <a:rPr lang="en-US" sz="2600" dirty="0">
                <a:latin typeface="+mj-lt"/>
              </a:rPr>
              <a:t>Experimental evidence for De Broglie waves</a:t>
            </a:r>
          </a:p>
          <a:p>
            <a:pPr marL="800100" lvl="1" indent="-342900">
              <a:spcAft>
                <a:spcPts val="1200"/>
              </a:spcAft>
              <a:buClr>
                <a:schemeClr val="accent2"/>
              </a:buClr>
              <a:buFont typeface="Arial" panose="020B0604020202020204" pitchFamily="34" charset="0"/>
              <a:buChar char="•"/>
            </a:pPr>
            <a:r>
              <a:rPr lang="en-US" sz="2600" dirty="0">
                <a:latin typeface="+mj-lt"/>
              </a:rPr>
              <a:t>Electron diffraction experiment</a:t>
            </a:r>
          </a:p>
          <a:p>
            <a:pPr marL="800100" lvl="1" indent="-342900">
              <a:spcAft>
                <a:spcPts val="1200"/>
              </a:spcAft>
              <a:buClr>
                <a:schemeClr val="accent2"/>
              </a:buClr>
              <a:buFont typeface="Arial" panose="020B0604020202020204" pitchFamily="34" charset="0"/>
              <a:buChar char="•"/>
            </a:pPr>
            <a:r>
              <a:rPr lang="en-US" sz="2600" dirty="0">
                <a:latin typeface="+mj-lt"/>
              </a:rPr>
              <a:t>Davisson and Germer experiment</a:t>
            </a:r>
          </a:p>
          <a:p>
            <a:pPr marL="800100" lvl="1" indent="-342900">
              <a:spcAft>
                <a:spcPts val="1200"/>
              </a:spcAft>
              <a:buClr>
                <a:schemeClr val="accent2"/>
              </a:buClr>
              <a:buFont typeface="Arial" panose="020B0604020202020204" pitchFamily="34" charset="0"/>
              <a:buChar char="•"/>
            </a:pPr>
            <a:r>
              <a:rPr lang="en-US" sz="2600" dirty="0">
                <a:latin typeface="+mj-lt"/>
              </a:rPr>
              <a:t>Double-slit experiment with particles</a:t>
            </a:r>
          </a:p>
          <a:p>
            <a:pPr marL="457200" indent="-457200">
              <a:spcAft>
                <a:spcPts val="1200"/>
              </a:spcAft>
              <a:buClr>
                <a:schemeClr val="accent2"/>
              </a:buClr>
              <a:buFont typeface="+mj-lt"/>
              <a:buAutoNum type="arabicPeriod"/>
            </a:pPr>
            <a:r>
              <a:rPr lang="en-US" sz="2600" dirty="0">
                <a:latin typeface="+mj-lt"/>
              </a:rPr>
              <a:t>Uncertainty relationships for classical waves</a:t>
            </a:r>
          </a:p>
          <a:p>
            <a:pPr marL="457200" indent="-457200">
              <a:spcAft>
                <a:spcPts val="1200"/>
              </a:spcAft>
              <a:buClr>
                <a:schemeClr val="accent2"/>
              </a:buClr>
              <a:buFont typeface="+mj-lt"/>
              <a:buAutoNum type="arabicPeriod"/>
            </a:pPr>
            <a:r>
              <a:rPr lang="en-US" sz="2600" dirty="0">
                <a:latin typeface="+mj-lt"/>
              </a:rPr>
              <a:t>Heisenberg uncertainty relationships</a:t>
            </a:r>
          </a:p>
        </p:txBody>
      </p:sp>
    </p:spTree>
    <p:extLst>
      <p:ext uri="{BB962C8B-B14F-4D97-AF65-F5344CB8AC3E}">
        <p14:creationId xmlns:p14="http://schemas.microsoft.com/office/powerpoint/2010/main" val="220339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435784" y="416379"/>
            <a:ext cx="10684328" cy="707886"/>
          </a:xfrm>
          <a:prstGeom prst="rect">
            <a:avLst/>
          </a:prstGeom>
          <a:noFill/>
        </p:spPr>
        <p:txBody>
          <a:bodyPr wrap="square" rtlCol="0">
            <a:spAutoFit/>
          </a:bodyPr>
          <a:lstStyle/>
          <a:p>
            <a:r>
              <a:rPr lang="en-US" sz="4000" b="1" dirty="0">
                <a:latin typeface="+mj-lt"/>
              </a:rPr>
              <a:t>Uncertainty relationships for classical waves (3)</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589779"/>
            <a:ext cx="8527597" cy="1569660"/>
          </a:xfrm>
          <a:prstGeom prst="rect">
            <a:avLst/>
          </a:prstGeom>
          <a:noFill/>
        </p:spPr>
        <p:txBody>
          <a:bodyPr wrap="square" rtlCol="0">
            <a:spAutoFit/>
          </a:bodyPr>
          <a:lstStyle/>
          <a:p>
            <a:pPr>
              <a:spcAft>
                <a:spcPts val="1200"/>
              </a:spcAft>
              <a:buClr>
                <a:schemeClr val="accent2"/>
              </a:buClr>
            </a:pPr>
            <a:r>
              <a:rPr lang="en-US" sz="2400" dirty="0">
                <a:latin typeface="+mj-lt"/>
              </a:rPr>
              <a:t>All real waves can be described as </a:t>
            </a:r>
            <a:r>
              <a:rPr lang="en-US" sz="2400" b="1" dirty="0">
                <a:latin typeface="+mj-lt"/>
              </a:rPr>
              <a:t>wave packets</a:t>
            </a:r>
            <a:r>
              <a:rPr lang="en-US" sz="2400" dirty="0">
                <a:latin typeface="+mj-lt"/>
              </a:rPr>
              <a:t>, that are disturbances localized to a finite region of space. A wave packet has a form as the one in the figure where the disturbance is localized in a small region of space with length </a:t>
            </a:r>
            <a:r>
              <a:rPr lang="el-GR" sz="2400" dirty="0">
                <a:latin typeface="+mj-lt"/>
              </a:rPr>
              <a:t>Δ</a:t>
            </a:r>
            <a:r>
              <a:rPr lang="en-US" sz="2400" dirty="0">
                <a:latin typeface="+mj-lt"/>
              </a:rPr>
              <a:t>x.</a:t>
            </a:r>
          </a:p>
        </p:txBody>
      </p:sp>
      <p:pic>
        <p:nvPicPr>
          <p:cNvPr id="6" name="Immagine 5">
            <a:extLst>
              <a:ext uri="{FF2B5EF4-FFF2-40B4-BE49-F238E27FC236}">
                <a16:creationId xmlns:a16="http://schemas.microsoft.com/office/drawing/2014/main" id="{49A33566-54C7-8C82-9509-9998F2FEF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300" y="1321714"/>
            <a:ext cx="2520000" cy="2007457"/>
          </a:xfrm>
          <a:prstGeom prst="rect">
            <a:avLst/>
          </a:prstGeom>
        </p:spPr>
      </p:pic>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243E0DFD-6842-3D80-5360-58771D9CC5FE}"/>
                  </a:ext>
                </a:extLst>
              </p:cNvPr>
              <p:cNvSpPr txBox="1"/>
              <p:nvPr/>
            </p:nvSpPr>
            <p:spPr>
              <a:xfrm>
                <a:off x="530678" y="3463809"/>
                <a:ext cx="10907486" cy="2616101"/>
              </a:xfrm>
              <a:prstGeom prst="rect">
                <a:avLst/>
              </a:prstGeom>
              <a:noFill/>
            </p:spPr>
            <p:txBody>
              <a:bodyPr wrap="square" rtlCol="0">
                <a:spAutoFit/>
              </a:bodyPr>
              <a:lstStyle/>
              <a:p>
                <a:pPr>
                  <a:spcAft>
                    <a:spcPts val="1200"/>
                  </a:spcAft>
                  <a:buClr>
                    <a:schemeClr val="accent2"/>
                  </a:buClr>
                </a:pPr>
                <a:r>
                  <a:rPr lang="en-US" sz="2400" u="sng" dirty="0">
                    <a:latin typeface="+mj-lt"/>
                  </a:rPr>
                  <a:t>If we try to measure the wavelength</a:t>
                </a:r>
                <a:r>
                  <a:rPr lang="en-US" sz="2400" dirty="0">
                    <a:latin typeface="+mj-lt"/>
                  </a:rPr>
                  <a:t> of this wave packet, </a:t>
                </a:r>
                <a:r>
                  <a:rPr lang="en-US" sz="2400" u="sng" dirty="0">
                    <a:latin typeface="+mj-lt"/>
                  </a:rPr>
                  <a:t>we will have some difficulties in identifying exactly where the wave starts and ends</a:t>
                </a:r>
                <a:r>
                  <a:rPr lang="en-US" sz="2400" dirty="0">
                    <a:latin typeface="+mj-lt"/>
                  </a:rPr>
                  <a:t>. </a:t>
                </a:r>
              </a:p>
              <a:p>
                <a:pPr>
                  <a:spcAft>
                    <a:spcPts val="1200"/>
                  </a:spcAft>
                  <a:buClr>
                    <a:schemeClr val="accent2"/>
                  </a:buClr>
                </a:pPr>
                <a:r>
                  <a:rPr lang="en-US" sz="2400" dirty="0">
                    <a:latin typeface="+mj-lt"/>
                  </a:rPr>
                  <a:t>Therefore, the measurement of the wavelength is subject to a small uncertainty Δλ. We can represent this uncertainty as a fraction ε (which is smaller than 1) of the wavelength λ such that Δλ</a:t>
                </a:r>
                <a:r>
                  <a:rPr lang="it-IT" sz="2400" b="1" dirty="0">
                    <a:ea typeface="Cambria Math" panose="02040503050406030204" pitchFamily="18" charset="0"/>
                  </a:rPr>
                  <a:t> </a:t>
                </a:r>
                <a14:m>
                  <m:oMath xmlns:m="http://schemas.openxmlformats.org/officeDocument/2006/math">
                    <m:r>
                      <a:rPr lang="it-IT" sz="2400" b="1" i="1" dirty="0" smtClean="0">
                        <a:latin typeface="Cambria Math" panose="02040503050406030204" pitchFamily="18" charset="0"/>
                        <a:ea typeface="Cambria Math" panose="02040503050406030204" pitchFamily="18" charset="0"/>
                      </a:rPr>
                      <m:t>≈</m:t>
                    </m:r>
                  </m:oMath>
                </a14:m>
                <a:r>
                  <a:rPr lang="it-IT" sz="2400" dirty="0">
                    <a:latin typeface="+mj-lt"/>
                  </a:rPr>
                  <a:t> </a:t>
                </a:r>
                <a:r>
                  <a:rPr lang="el-GR" sz="2400" dirty="0">
                    <a:latin typeface="+mj-lt"/>
                  </a:rPr>
                  <a:t>ελ</a:t>
                </a:r>
                <a:r>
                  <a:rPr lang="it-IT" sz="2400" dirty="0">
                    <a:latin typeface="+mj-lt"/>
                  </a:rPr>
                  <a:t>.</a:t>
                </a:r>
              </a:p>
              <a:p>
                <a:pPr>
                  <a:spcAft>
                    <a:spcPts val="1200"/>
                  </a:spcAft>
                  <a:buClr>
                    <a:schemeClr val="accent2"/>
                  </a:buClr>
                </a:pPr>
                <a:r>
                  <a:rPr lang="en-US" sz="2400" dirty="0">
                    <a:latin typeface="+mj-lt"/>
                  </a:rPr>
                  <a:t>The size of the wave disturbance can be approximated as Δx</a:t>
                </a:r>
                <a:r>
                  <a:rPr lang="it-IT" sz="2400" b="1" dirty="0">
                    <a:ea typeface="Cambria Math" panose="02040503050406030204" pitchFamily="18" charset="0"/>
                  </a:rPr>
                  <a:t> </a:t>
                </a:r>
                <a14:m>
                  <m:oMath xmlns:m="http://schemas.openxmlformats.org/officeDocument/2006/math">
                    <m:r>
                      <a:rPr lang="it-IT" sz="2400" b="1" i="1" dirty="0" smtClean="0">
                        <a:latin typeface="Cambria Math" panose="02040503050406030204" pitchFamily="18" charset="0"/>
                        <a:ea typeface="Cambria Math" panose="02040503050406030204" pitchFamily="18" charset="0"/>
                      </a:rPr>
                      <m:t>≈</m:t>
                    </m:r>
                  </m:oMath>
                </a14:m>
                <a:r>
                  <a:rPr lang="it-IT" sz="2400" dirty="0">
                    <a:latin typeface="+mj-lt"/>
                  </a:rPr>
                  <a:t> </a:t>
                </a:r>
                <a:r>
                  <a:rPr lang="el-GR" sz="2400" dirty="0">
                    <a:latin typeface="+mj-lt"/>
                  </a:rPr>
                  <a:t>λ</a:t>
                </a:r>
                <a:r>
                  <a:rPr lang="en-US" sz="2400" dirty="0">
                    <a:latin typeface="+mj-lt"/>
                  </a:rPr>
                  <a:t>.</a:t>
                </a:r>
              </a:p>
            </p:txBody>
          </p:sp>
        </mc:Choice>
        <mc:Fallback>
          <p:sp>
            <p:nvSpPr>
              <p:cNvPr id="7" name="CasellaDiTesto 6">
                <a:extLst>
                  <a:ext uri="{FF2B5EF4-FFF2-40B4-BE49-F238E27FC236}">
                    <a16:creationId xmlns:a16="http://schemas.microsoft.com/office/drawing/2014/main" id="{243E0DFD-6842-3D80-5360-58771D9CC5FE}"/>
                  </a:ext>
                </a:extLst>
              </p:cNvPr>
              <p:cNvSpPr txBox="1">
                <a:spLocks noRot="1" noChangeAspect="1" noMove="1" noResize="1" noEditPoints="1" noAdjustHandles="1" noChangeArrowheads="1" noChangeShapeType="1" noTextEdit="1"/>
              </p:cNvSpPr>
              <p:nvPr/>
            </p:nvSpPr>
            <p:spPr>
              <a:xfrm>
                <a:off x="530678" y="3463809"/>
                <a:ext cx="10907486" cy="2616101"/>
              </a:xfrm>
              <a:prstGeom prst="rect">
                <a:avLst/>
              </a:prstGeom>
              <a:blipFill>
                <a:blip r:embed="rId4"/>
                <a:stretch>
                  <a:fillRect l="-838" t="-1865" r="-1397" b="-4429"/>
                </a:stretch>
              </a:blipFill>
            </p:spPr>
            <p:txBody>
              <a:bodyPr/>
              <a:lstStyle/>
              <a:p>
                <a:r>
                  <a:rPr lang="en-GB">
                    <a:noFill/>
                  </a:rPr>
                  <a:t> </a:t>
                </a:r>
              </a:p>
            </p:txBody>
          </p:sp>
        </mc:Fallback>
      </mc:AlternateContent>
    </p:spTree>
    <p:extLst>
      <p:ext uri="{BB962C8B-B14F-4D97-AF65-F5344CB8AC3E}">
        <p14:creationId xmlns:p14="http://schemas.microsoft.com/office/powerpoint/2010/main" val="4183999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435784" y="416379"/>
            <a:ext cx="10684328" cy="707886"/>
          </a:xfrm>
          <a:prstGeom prst="rect">
            <a:avLst/>
          </a:prstGeom>
          <a:noFill/>
        </p:spPr>
        <p:txBody>
          <a:bodyPr wrap="square" rtlCol="0">
            <a:spAutoFit/>
          </a:bodyPr>
          <a:lstStyle/>
          <a:p>
            <a:r>
              <a:rPr lang="en-US" sz="4000" b="1" dirty="0">
                <a:latin typeface="+mj-lt"/>
              </a:rPr>
              <a:t>Uncertainty relationships for classical waves (4)</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678204"/>
              </a:xfrm>
              <a:prstGeom prst="rect">
                <a:avLst/>
              </a:prstGeom>
              <a:noFill/>
            </p:spPr>
            <p:txBody>
              <a:bodyPr wrap="square" rtlCol="0">
                <a:spAutoFit/>
              </a:bodyPr>
              <a:lstStyle/>
              <a:p>
                <a:pPr>
                  <a:spcAft>
                    <a:spcPts val="1200"/>
                  </a:spcAft>
                  <a:buClr>
                    <a:schemeClr val="accent2"/>
                  </a:buClr>
                </a:pPr>
                <a:r>
                  <a:rPr lang="en-US" sz="2400" dirty="0">
                    <a:latin typeface="+mj-lt"/>
                  </a:rPr>
                  <a:t>The product of the size of the wave packet Δx and the uncertainty in its wavelength Δλ, with Δx</a:t>
                </a:r>
                <a:r>
                  <a:rPr lang="it-IT" sz="2400" b="1" dirty="0">
                    <a:ea typeface="Cambria Math" panose="02040503050406030204" pitchFamily="18" charset="0"/>
                  </a:rPr>
                  <a:t> </a:t>
                </a:r>
                <a14:m>
                  <m:oMath xmlns:m="http://schemas.openxmlformats.org/officeDocument/2006/math">
                    <m:r>
                      <a:rPr lang="it-IT" sz="2400" b="1" i="1" dirty="0" smtClean="0">
                        <a:latin typeface="Cambria Math" panose="02040503050406030204" pitchFamily="18" charset="0"/>
                        <a:ea typeface="Cambria Math" panose="02040503050406030204" pitchFamily="18" charset="0"/>
                      </a:rPr>
                      <m:t>≈</m:t>
                    </m:r>
                  </m:oMath>
                </a14:m>
                <a:r>
                  <a:rPr lang="it-IT" sz="2400" dirty="0">
                    <a:latin typeface="+mj-lt"/>
                  </a:rPr>
                  <a:t> </a:t>
                </a:r>
                <a:r>
                  <a:rPr lang="el-GR" sz="2400" dirty="0">
                    <a:latin typeface="+mj-lt"/>
                  </a:rPr>
                  <a:t>λ</a:t>
                </a:r>
                <a:r>
                  <a:rPr lang="it-IT" sz="2400" dirty="0">
                    <a:latin typeface="+mj-lt"/>
                  </a:rPr>
                  <a:t> and </a:t>
                </a:r>
                <a:r>
                  <a:rPr lang="el-GR" sz="2400" dirty="0">
                    <a:latin typeface="+mj-lt"/>
                  </a:rPr>
                  <a:t>Δλ ≈ ελ</a:t>
                </a:r>
                <a:r>
                  <a:rPr lang="it-IT" sz="2400" dirty="0">
                    <a:latin typeface="+mj-lt"/>
                  </a:rPr>
                  <a:t>,</a:t>
                </a:r>
                <a:r>
                  <a:rPr lang="en-US" sz="2400" dirty="0">
                    <a:latin typeface="+mj-lt"/>
                  </a:rPr>
                  <a:t> is</a:t>
                </a:r>
                <a:r>
                  <a:rPr lang="it-IT" sz="2400" dirty="0">
                    <a:latin typeface="+mj-lt"/>
                  </a:rPr>
                  <a:t>: 	</a:t>
                </a:r>
                <a:r>
                  <a:rPr lang="el-GR" sz="2800" dirty="0">
                    <a:latin typeface="+mj-lt"/>
                  </a:rPr>
                  <a:t>Δ</a:t>
                </a:r>
                <a:r>
                  <a:rPr lang="it-IT" sz="2800" dirty="0">
                    <a:latin typeface="+mj-lt"/>
                  </a:rPr>
                  <a:t>x</a:t>
                </a:r>
                <a:r>
                  <a:rPr lang="el-GR" sz="2800" dirty="0">
                    <a:latin typeface="+mj-lt"/>
                  </a:rPr>
                  <a:t>Δλ ≈ ελ</a:t>
                </a:r>
                <a:r>
                  <a:rPr lang="it-IT" sz="2800" baseline="30000" dirty="0">
                    <a:latin typeface="+mj-lt"/>
                  </a:rPr>
                  <a:t>2</a:t>
                </a:r>
                <a:endParaRPr lang="en-US" sz="2800" dirty="0">
                  <a:latin typeface="+mj-lt"/>
                </a:endParaRPr>
              </a:p>
              <a:p>
                <a:pPr>
                  <a:spcAft>
                    <a:spcPts val="1200"/>
                  </a:spcAft>
                  <a:buClr>
                    <a:schemeClr val="accent2"/>
                  </a:buClr>
                </a:pPr>
                <a:r>
                  <a:rPr lang="en-US" sz="2400" dirty="0">
                    <a:latin typeface="+mj-lt"/>
                  </a:rPr>
                  <a:t>This expression shows how for a given wavelength, </a:t>
                </a:r>
                <a:r>
                  <a:rPr lang="en-US" sz="2400" u="sng" dirty="0">
                    <a:latin typeface="+mj-lt"/>
                  </a:rPr>
                  <a:t>the smaller the </a:t>
                </a:r>
                <a:r>
                  <a:rPr lang="en-US" sz="2400" b="1" u="sng" dirty="0">
                    <a:latin typeface="+mj-lt"/>
                  </a:rPr>
                  <a:t>size</a:t>
                </a:r>
                <a:r>
                  <a:rPr lang="en-US" sz="2400" u="sng" dirty="0">
                    <a:latin typeface="+mj-lt"/>
                  </a:rPr>
                  <a:t> of the wave packet</a:t>
                </a:r>
                <a:r>
                  <a:rPr lang="en-US" sz="2400" dirty="0">
                    <a:latin typeface="+mj-lt"/>
                  </a:rPr>
                  <a:t>, </a:t>
                </a:r>
                <a:r>
                  <a:rPr lang="en-US" sz="2400" u="sng" dirty="0">
                    <a:latin typeface="+mj-lt"/>
                  </a:rPr>
                  <a:t>the greater the uncertainty in our knowledge of the </a:t>
                </a:r>
                <a:r>
                  <a:rPr lang="en-US" sz="2400" b="1" u="sng" dirty="0">
                    <a:latin typeface="+mj-lt"/>
                  </a:rPr>
                  <a:t>wavelength</a:t>
                </a:r>
                <a:r>
                  <a:rPr lang="en-US" sz="2400" dirty="0">
                    <a:latin typeface="+mj-lt"/>
                  </a:rPr>
                  <a:t>.</a:t>
                </a:r>
              </a:p>
              <a:p>
                <a:pPr>
                  <a:spcAft>
                    <a:spcPts val="1200"/>
                  </a:spcAft>
                  <a:buClr>
                    <a:schemeClr val="accent2"/>
                  </a:buClr>
                </a:pPr>
                <a:endParaRPr lang="en-US" sz="10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800" dirty="0">
                  <a:latin typeface="+mj-lt"/>
                </a:endParaRPr>
              </a:p>
              <a:p>
                <a:pPr>
                  <a:spcAft>
                    <a:spcPts val="1200"/>
                  </a:spcAft>
                  <a:buClr>
                    <a:schemeClr val="accent2"/>
                  </a:buClr>
                </a:pPr>
                <a:r>
                  <a:rPr lang="en-US" sz="2400" dirty="0">
                    <a:latin typeface="+mj-lt"/>
                  </a:rPr>
                  <a:t>In conclusion, the previous equation represents a </a:t>
                </a:r>
                <a:r>
                  <a:rPr lang="en-US" sz="2400" u="sng" dirty="0">
                    <a:latin typeface="+mj-lt"/>
                  </a:rPr>
                  <a:t>fundamental property of classical waves</a:t>
                </a:r>
                <a:r>
                  <a:rPr lang="en-US" sz="2400" dirty="0">
                    <a:latin typeface="+mj-lt"/>
                  </a:rPr>
                  <a:t> and reflects the fact that </a:t>
                </a:r>
                <a:r>
                  <a:rPr lang="en-US" sz="2400" u="sng" dirty="0">
                    <a:latin typeface="+mj-lt"/>
                  </a:rPr>
                  <a:t>it is not possible to accurately measure both a particle’s position and its wavelength</a:t>
                </a:r>
                <a:r>
                  <a:rPr lang="en-US" sz="2400" dirty="0">
                    <a:latin typeface="+mj-lt"/>
                  </a:rPr>
                  <a:t> at the same time with a high precision.</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218295"/>
                <a:ext cx="10907486" cy="4678204"/>
              </a:xfrm>
              <a:prstGeom prst="rect">
                <a:avLst/>
              </a:prstGeom>
              <a:blipFill>
                <a:blip r:embed="rId3"/>
                <a:stretch>
                  <a:fillRect l="-838" t="-1043" r="-671" b="-2086"/>
                </a:stretch>
              </a:blipFill>
            </p:spPr>
            <p:txBody>
              <a:bodyPr/>
              <a:lstStyle/>
              <a:p>
                <a:r>
                  <a:rPr lang="en-GB">
                    <a:noFill/>
                  </a:rPr>
                  <a:t> </a:t>
                </a:r>
              </a:p>
            </p:txBody>
          </p:sp>
        </mc:Fallback>
      </mc:AlternateContent>
      <p:pic>
        <p:nvPicPr>
          <p:cNvPr id="6" name="Immagine 5">
            <a:extLst>
              <a:ext uri="{FF2B5EF4-FFF2-40B4-BE49-F238E27FC236}">
                <a16:creationId xmlns:a16="http://schemas.microsoft.com/office/drawing/2014/main" id="{42D52121-E131-E350-2A1B-BCE7C5A18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735" y="3258267"/>
            <a:ext cx="5353797" cy="1276528"/>
          </a:xfrm>
          <a:prstGeom prst="rect">
            <a:avLst/>
          </a:prstGeom>
        </p:spPr>
      </p:pic>
      <p:sp>
        <p:nvSpPr>
          <p:cNvPr id="7" name="CasellaDiTesto 6">
            <a:extLst>
              <a:ext uri="{FF2B5EF4-FFF2-40B4-BE49-F238E27FC236}">
                <a16:creationId xmlns:a16="http://schemas.microsoft.com/office/drawing/2014/main" id="{CC55C2B3-C62A-E53E-2A5C-4EA80F91433D}"/>
              </a:ext>
            </a:extLst>
          </p:cNvPr>
          <p:cNvSpPr txBox="1"/>
          <p:nvPr/>
        </p:nvSpPr>
        <p:spPr>
          <a:xfrm>
            <a:off x="530680" y="3312541"/>
            <a:ext cx="6032352" cy="1200329"/>
          </a:xfrm>
          <a:prstGeom prst="rect">
            <a:avLst/>
          </a:prstGeom>
          <a:noFill/>
        </p:spPr>
        <p:txBody>
          <a:bodyPr wrap="square" rtlCol="0">
            <a:spAutoFit/>
          </a:bodyPr>
          <a:lstStyle/>
          <a:p>
            <a:pPr>
              <a:spcAft>
                <a:spcPts val="1200"/>
              </a:spcAft>
              <a:buClr>
                <a:schemeClr val="accent2"/>
              </a:buClr>
            </a:pPr>
            <a:r>
              <a:rPr lang="en-US" sz="2400" dirty="0">
                <a:latin typeface="+mj-lt"/>
              </a:rPr>
              <a:t>Even in the case of a larger wave packet as in the figure, the product of Δx with Δλ still yields </a:t>
            </a:r>
            <a:r>
              <a:rPr lang="el-GR" sz="2400" dirty="0">
                <a:latin typeface="+mj-lt"/>
              </a:rPr>
              <a:t>ελ</a:t>
            </a:r>
            <a:r>
              <a:rPr lang="it-IT" sz="2400" baseline="30000" dirty="0">
                <a:latin typeface="+mj-lt"/>
              </a:rPr>
              <a:t>2</a:t>
            </a:r>
            <a:r>
              <a:rPr lang="en-US" sz="2400" dirty="0">
                <a:latin typeface="+mj-lt"/>
              </a:rPr>
              <a:t>, as in the case of a smaller wave packet.</a:t>
            </a:r>
          </a:p>
        </p:txBody>
      </p:sp>
    </p:spTree>
    <p:extLst>
      <p:ext uri="{BB962C8B-B14F-4D97-AF65-F5344CB8AC3E}">
        <p14:creationId xmlns:p14="http://schemas.microsoft.com/office/powerpoint/2010/main" val="3216726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435784" y="416379"/>
            <a:ext cx="10684328" cy="707886"/>
          </a:xfrm>
          <a:prstGeom prst="rect">
            <a:avLst/>
          </a:prstGeom>
          <a:noFill/>
        </p:spPr>
        <p:txBody>
          <a:bodyPr wrap="square" rtlCol="0">
            <a:spAutoFit/>
          </a:bodyPr>
          <a:lstStyle/>
          <a:p>
            <a:r>
              <a:rPr lang="en-US" sz="4000" b="1" dirty="0">
                <a:latin typeface="+mj-lt"/>
              </a:rPr>
              <a:t>Uncertainty relationships for classical waves (5)</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074942"/>
            <a:ext cx="10907486" cy="5293757"/>
          </a:xfrm>
          <a:prstGeom prst="rect">
            <a:avLst/>
          </a:prstGeom>
          <a:noFill/>
        </p:spPr>
        <p:txBody>
          <a:bodyPr wrap="square" rtlCol="0">
            <a:spAutoFit/>
          </a:bodyPr>
          <a:lstStyle/>
          <a:p>
            <a:pPr>
              <a:spcAft>
                <a:spcPts val="1200"/>
              </a:spcAft>
              <a:buClr>
                <a:schemeClr val="accent2"/>
              </a:buClr>
            </a:pPr>
            <a:r>
              <a:rPr lang="en-US" sz="2400" dirty="0">
                <a:latin typeface="+mj-lt"/>
              </a:rPr>
              <a:t>The previous relationship considered the size of a wave packet and the uncertainty in its wavelength.</a:t>
            </a:r>
          </a:p>
          <a:p>
            <a:pPr>
              <a:spcAft>
                <a:spcPts val="1200"/>
              </a:spcAft>
              <a:buClr>
                <a:schemeClr val="accent2"/>
              </a:buClr>
            </a:pPr>
            <a:endParaRPr lang="en-US" sz="14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2400" dirty="0">
              <a:latin typeface="+mj-lt"/>
            </a:endParaRPr>
          </a:p>
          <a:p>
            <a:pPr>
              <a:spcAft>
                <a:spcPts val="1200"/>
              </a:spcAft>
              <a:buClr>
                <a:schemeClr val="accent2"/>
              </a:buClr>
            </a:pPr>
            <a:endParaRPr lang="en-US" sz="2800" dirty="0">
              <a:latin typeface="+mj-lt"/>
            </a:endParaRPr>
          </a:p>
          <a:p>
            <a:pPr>
              <a:spcAft>
                <a:spcPts val="1200"/>
              </a:spcAft>
              <a:buClr>
                <a:schemeClr val="accent2"/>
              </a:buClr>
            </a:pPr>
            <a:r>
              <a:rPr lang="en-US" sz="2400" dirty="0">
                <a:latin typeface="+mj-lt"/>
              </a:rPr>
              <a:t>This relationship is very similar to the previous one in that </a:t>
            </a:r>
            <a:r>
              <a:rPr lang="en-US" sz="2400" u="sng" dirty="0">
                <a:latin typeface="+mj-lt"/>
              </a:rPr>
              <a:t>we first considered a space relationship</a:t>
            </a:r>
            <a:r>
              <a:rPr lang="en-US" sz="2400" dirty="0">
                <a:latin typeface="+mj-lt"/>
              </a:rPr>
              <a:t> and </a:t>
            </a:r>
            <a:r>
              <a:rPr lang="en-US" sz="2400" u="sng" dirty="0">
                <a:latin typeface="+mj-lt"/>
              </a:rPr>
              <a:t>now it is a time relationship</a:t>
            </a:r>
            <a:r>
              <a:rPr lang="en-US" sz="2400" dirty="0">
                <a:latin typeface="+mj-lt"/>
              </a:rPr>
              <a:t>.</a:t>
            </a:r>
          </a:p>
          <a:p>
            <a:pPr>
              <a:spcAft>
                <a:spcPts val="1200"/>
              </a:spcAft>
              <a:buClr>
                <a:schemeClr val="accent2"/>
              </a:buClr>
            </a:pPr>
            <a:r>
              <a:rPr lang="en-US" sz="2400" dirty="0">
                <a:latin typeface="+mj-lt"/>
              </a:rPr>
              <a:t>We can additionally rewrite this relationship in terms of the frequency as: </a:t>
            </a:r>
            <a:r>
              <a:rPr lang="el-GR" sz="2400" dirty="0">
                <a:latin typeface="+mj-lt"/>
              </a:rPr>
              <a:t>Δ</a:t>
            </a:r>
            <a:r>
              <a:rPr lang="it-IT" sz="2400" dirty="0">
                <a:latin typeface="+mj-lt"/>
              </a:rPr>
              <a:t>f</a:t>
            </a:r>
            <a:r>
              <a:rPr lang="el-GR" sz="2400" dirty="0">
                <a:latin typeface="+mj-lt"/>
              </a:rPr>
              <a:t>Δ</a:t>
            </a:r>
            <a:r>
              <a:rPr lang="it-IT" sz="2400" dirty="0">
                <a:latin typeface="+mj-lt"/>
              </a:rPr>
              <a:t>t</a:t>
            </a:r>
            <a:r>
              <a:rPr lang="el-GR" sz="2400" dirty="0">
                <a:latin typeface="+mj-lt"/>
              </a:rPr>
              <a:t> ≈ ε</a:t>
            </a:r>
            <a:endParaRPr lang="en-US" sz="2400" dirty="0">
              <a:latin typeface="+mj-lt"/>
            </a:endParaRPr>
          </a:p>
        </p:txBody>
      </p:sp>
      <p:pic>
        <p:nvPicPr>
          <p:cNvPr id="6" name="Immagine 5">
            <a:extLst>
              <a:ext uri="{FF2B5EF4-FFF2-40B4-BE49-F238E27FC236}">
                <a16:creationId xmlns:a16="http://schemas.microsoft.com/office/drawing/2014/main" id="{E1EA2343-6799-7795-3E94-EC2F3DB18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2720" y="2107675"/>
            <a:ext cx="2543530" cy="2791215"/>
          </a:xfrm>
          <a:prstGeom prst="rect">
            <a:avLst/>
          </a:prstGeom>
        </p:spPr>
      </p:pic>
      <p:sp>
        <p:nvSpPr>
          <p:cNvPr id="7" name="CasellaDiTesto 6">
            <a:extLst>
              <a:ext uri="{FF2B5EF4-FFF2-40B4-BE49-F238E27FC236}">
                <a16:creationId xmlns:a16="http://schemas.microsoft.com/office/drawing/2014/main" id="{CD46C983-F811-214C-30BD-502E2F579D2C}"/>
              </a:ext>
            </a:extLst>
          </p:cNvPr>
          <p:cNvSpPr txBox="1"/>
          <p:nvPr/>
        </p:nvSpPr>
        <p:spPr>
          <a:xfrm>
            <a:off x="530678" y="1882365"/>
            <a:ext cx="9365490" cy="3200876"/>
          </a:xfrm>
          <a:prstGeom prst="rect">
            <a:avLst/>
          </a:prstGeom>
          <a:noFill/>
        </p:spPr>
        <p:txBody>
          <a:bodyPr wrap="square" rtlCol="0">
            <a:spAutoFit/>
          </a:bodyPr>
          <a:lstStyle/>
          <a:p>
            <a:pPr>
              <a:spcAft>
                <a:spcPts val="1200"/>
              </a:spcAft>
              <a:buClr>
                <a:schemeClr val="accent2"/>
              </a:buClr>
            </a:pPr>
            <a:r>
              <a:rPr lang="en-US" sz="2400" dirty="0">
                <a:latin typeface="+mj-lt"/>
              </a:rPr>
              <a:t>However, it is possible to define other uncertainty relationships as the </a:t>
            </a:r>
            <a:r>
              <a:rPr lang="en-US" sz="2400" b="1" dirty="0">
                <a:latin typeface="+mj-lt"/>
              </a:rPr>
              <a:t>frequency-time</a:t>
            </a:r>
            <a:r>
              <a:rPr lang="en-US" sz="2400" dirty="0">
                <a:latin typeface="+mj-lt"/>
              </a:rPr>
              <a:t> relationship:</a:t>
            </a:r>
          </a:p>
          <a:p>
            <a:pPr marL="342900" indent="-342900">
              <a:spcAft>
                <a:spcPts val="1200"/>
              </a:spcAft>
              <a:buClr>
                <a:schemeClr val="accent2"/>
              </a:buClr>
              <a:buFont typeface="Arial" panose="020B0604020202020204" pitchFamily="34" charset="0"/>
              <a:buChar char="•"/>
            </a:pPr>
            <a:r>
              <a:rPr lang="en-US" sz="2400" dirty="0">
                <a:latin typeface="+mj-lt"/>
              </a:rPr>
              <a:t>instead of measuring the wavelength of the wave packet, a measurement of the </a:t>
            </a:r>
            <a:r>
              <a:rPr lang="en-US" sz="2400" b="1" dirty="0">
                <a:latin typeface="+mj-lt"/>
              </a:rPr>
              <a:t>period</a:t>
            </a:r>
            <a:r>
              <a:rPr lang="en-US" sz="2400" dirty="0">
                <a:latin typeface="+mj-lt"/>
              </a:rPr>
              <a:t> </a:t>
            </a:r>
            <a:r>
              <a:rPr lang="el-GR" sz="2400" dirty="0">
                <a:latin typeface="+mj-lt"/>
              </a:rPr>
              <a:t>Δ</a:t>
            </a:r>
            <a:r>
              <a:rPr lang="it-IT" sz="2400" dirty="0">
                <a:latin typeface="+mj-lt"/>
              </a:rPr>
              <a:t>t </a:t>
            </a:r>
            <a:r>
              <a:rPr lang="en-US" sz="2400" dirty="0">
                <a:latin typeface="+mj-lt"/>
              </a:rPr>
              <a:t>is performed</a:t>
            </a:r>
          </a:p>
          <a:p>
            <a:pPr marL="342900" indent="-342900">
              <a:spcAft>
                <a:spcPts val="1200"/>
              </a:spcAft>
              <a:buClr>
                <a:schemeClr val="accent2"/>
              </a:buClr>
              <a:buFont typeface="Arial" panose="020B0604020202020204" pitchFamily="34" charset="0"/>
              <a:buChar char="•"/>
            </a:pPr>
            <a:r>
              <a:rPr lang="en-US" sz="2400" dirty="0">
                <a:latin typeface="+mj-lt"/>
              </a:rPr>
              <a:t>with the measurement of the period comes an </a:t>
            </a:r>
            <a:r>
              <a:rPr lang="en-US" sz="2400" b="1" dirty="0">
                <a:latin typeface="+mj-lt"/>
              </a:rPr>
              <a:t>uncertainty</a:t>
            </a:r>
            <a:r>
              <a:rPr lang="en-US" sz="2400" dirty="0">
                <a:latin typeface="+mj-lt"/>
              </a:rPr>
              <a:t> ΔT in measuring it</a:t>
            </a:r>
          </a:p>
          <a:p>
            <a:pPr marL="342900" indent="-342900">
              <a:spcAft>
                <a:spcPts val="1200"/>
              </a:spcAft>
              <a:buClr>
                <a:schemeClr val="accent2"/>
              </a:buClr>
              <a:buFont typeface="Arial" panose="020B0604020202020204" pitchFamily="34" charset="0"/>
              <a:buChar char="•"/>
            </a:pPr>
            <a:r>
              <a:rPr lang="en-US" sz="2400" dirty="0">
                <a:latin typeface="+mj-lt"/>
              </a:rPr>
              <a:t>we obtain the product of Δt and ΔT as: </a:t>
            </a:r>
            <a:r>
              <a:rPr lang="el-GR" sz="2800" dirty="0">
                <a:latin typeface="+mj-lt"/>
              </a:rPr>
              <a:t>Δ</a:t>
            </a:r>
            <a:r>
              <a:rPr lang="it-IT" sz="2800" dirty="0">
                <a:latin typeface="+mj-lt"/>
              </a:rPr>
              <a:t>t</a:t>
            </a:r>
            <a:r>
              <a:rPr lang="el-GR" sz="2800" dirty="0">
                <a:latin typeface="+mj-lt"/>
              </a:rPr>
              <a:t>Δ</a:t>
            </a:r>
            <a:r>
              <a:rPr lang="it-IT" sz="2800" dirty="0">
                <a:latin typeface="+mj-lt"/>
              </a:rPr>
              <a:t>T</a:t>
            </a:r>
            <a:r>
              <a:rPr lang="el-GR" sz="2800" dirty="0">
                <a:latin typeface="+mj-lt"/>
              </a:rPr>
              <a:t> ≈ ε</a:t>
            </a:r>
            <a:r>
              <a:rPr lang="it-IT" sz="2800" dirty="0">
                <a:latin typeface="+mj-lt"/>
              </a:rPr>
              <a:t>T</a:t>
            </a:r>
            <a:r>
              <a:rPr lang="it-IT" sz="2800" baseline="30000" dirty="0">
                <a:latin typeface="+mj-lt"/>
              </a:rPr>
              <a:t>2</a:t>
            </a:r>
          </a:p>
        </p:txBody>
      </p:sp>
    </p:spTree>
    <p:extLst>
      <p:ext uri="{BB962C8B-B14F-4D97-AF65-F5344CB8AC3E}">
        <p14:creationId xmlns:p14="http://schemas.microsoft.com/office/powerpoint/2010/main" val="351605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Heisenberg uncertainty relationships (1)</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5070299"/>
              </a:xfrm>
              <a:prstGeom prst="rect">
                <a:avLst/>
              </a:prstGeom>
              <a:noFill/>
            </p:spPr>
            <p:txBody>
              <a:bodyPr wrap="square" rtlCol="0">
                <a:spAutoFit/>
              </a:bodyPr>
              <a:lstStyle/>
              <a:p>
                <a:pPr>
                  <a:spcAft>
                    <a:spcPts val="1200"/>
                  </a:spcAft>
                </a:pPr>
                <a:r>
                  <a:rPr lang="en-US" sz="2400" u="sng" dirty="0">
                    <a:latin typeface="+mj-lt"/>
                  </a:rPr>
                  <a:t>Since the previous relationships can be applied to all waves, we can also apply them to the De Broglie waves</a:t>
                </a:r>
                <a:r>
                  <a:rPr lang="en-US" sz="2400" dirty="0">
                    <a:latin typeface="+mj-lt"/>
                  </a:rPr>
                  <a:t>. Starting from </a:t>
                </a:r>
                <a14:m>
                  <m:oMath xmlns:m="http://schemas.openxmlformats.org/officeDocument/2006/math">
                    <m:r>
                      <a:rPr lang="it-IT" sz="2800" b="0" i="1" smtClean="0">
                        <a:latin typeface="Cambria Math" panose="02040503050406030204" pitchFamily="18" charset="0"/>
                      </a:rPr>
                      <m:t>𝑝</m:t>
                    </m:r>
                    <m:r>
                      <a:rPr lang="it-IT" sz="2800" b="0" i="1" smtClean="0">
                        <a:latin typeface="Cambria Math" panose="02040503050406030204" pitchFamily="18" charset="0"/>
                      </a:rPr>
                      <m:t>=</m:t>
                    </m:r>
                    <m:box>
                      <m:boxPr>
                        <m:ctrlPr>
                          <a:rPr lang="it-IT" sz="2800" b="0" i="1" smtClean="0">
                            <a:latin typeface="Cambria Math" panose="02040503050406030204" pitchFamily="18" charset="0"/>
                          </a:rPr>
                        </m:ctrlPr>
                      </m:boxPr>
                      <m:e>
                        <m:argPr>
                          <m:argSz m:val="-1"/>
                        </m:argP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h</m:t>
                            </m:r>
                          </m:num>
                          <m:den>
                            <m:r>
                              <a:rPr lang="el-GR" sz="2800" i="1">
                                <a:latin typeface="Cambria Math" panose="02040503050406030204" pitchFamily="18" charset="0"/>
                              </a:rPr>
                              <m:t>𝜆</m:t>
                            </m:r>
                          </m:den>
                        </m:f>
                      </m:e>
                    </m:box>
                  </m:oMath>
                </a14:m>
                <a:r>
                  <a:rPr lang="en-US" sz="2400" dirty="0">
                    <a:latin typeface="+mj-lt"/>
                  </a:rPr>
                  <a:t> we can take differentials on both sides and obtain </a:t>
                </a:r>
                <a14:m>
                  <m:oMath xmlns:m="http://schemas.openxmlformats.org/officeDocument/2006/math">
                    <m:r>
                      <m:rPr>
                        <m:sty m:val="p"/>
                      </m:rPr>
                      <a:rPr lang="it-IT" sz="2400" b="0" i="0" smtClean="0">
                        <a:latin typeface="Cambria Math" panose="02040503050406030204" pitchFamily="18" charset="0"/>
                      </a:rPr>
                      <m:t>d</m:t>
                    </m:r>
                    <m:r>
                      <a:rPr lang="it-IT" sz="2400" i="1">
                        <a:latin typeface="Cambria Math" panose="02040503050406030204" pitchFamily="18" charset="0"/>
                      </a:rPr>
                      <m:t>𝑝</m:t>
                    </m:r>
                    <m:r>
                      <a:rPr lang="it-IT" sz="2400" i="1">
                        <a:latin typeface="Cambria Math" panose="02040503050406030204" pitchFamily="18" charset="0"/>
                      </a:rPr>
                      <m:t>=</m:t>
                    </m:r>
                    <m:box>
                      <m:boxPr>
                        <m:ctrlPr>
                          <a:rPr lang="it-IT" sz="2400" i="1">
                            <a:latin typeface="Cambria Math" panose="02040503050406030204" pitchFamily="18" charset="0"/>
                          </a:rPr>
                        </m:ctrlPr>
                      </m:boxPr>
                      <m:e>
                        <m:argPr>
                          <m:argSz m:val="-1"/>
                        </m:argPr>
                        <m:d>
                          <m:dPr>
                            <m:ctrlPr>
                              <a:rPr lang="it-IT" sz="2400" b="0" i="1" smtClean="0">
                                <a:latin typeface="Cambria Math" panose="02040503050406030204" pitchFamily="18" charset="0"/>
                              </a:rPr>
                            </m:ctrlPr>
                          </m:dPr>
                          <m:e>
                            <m:r>
                              <m:rPr>
                                <m:brk m:alnAt="63"/>
                              </m:rPr>
                              <a:rPr lang="it-IT" sz="2400" b="0" i="1" smtClean="0">
                                <a:latin typeface="Cambria Math" panose="02040503050406030204" pitchFamily="18" charset="0"/>
                              </a:rPr>
                              <m:t>−</m:t>
                            </m:r>
                            <m:f>
                              <m:fPr>
                                <m:ctrlPr>
                                  <a:rPr lang="it-IT" sz="2400" i="1">
                                    <a:latin typeface="Cambria Math" panose="02040503050406030204" pitchFamily="18" charset="0"/>
                                  </a:rPr>
                                </m:ctrlPr>
                              </m:fPr>
                              <m:num>
                                <m:r>
                                  <a:rPr lang="it-IT" sz="2400" i="1">
                                    <a:latin typeface="Cambria Math" panose="02040503050406030204" pitchFamily="18" charset="0"/>
                                  </a:rPr>
                                  <m:t>h</m:t>
                                </m:r>
                              </m:num>
                              <m:den>
                                <m:sSup>
                                  <m:sSupPr>
                                    <m:ctrlPr>
                                      <a:rPr lang="el-GR" sz="2400" i="1" smtClean="0">
                                        <a:latin typeface="Cambria Math" panose="02040503050406030204" pitchFamily="18" charset="0"/>
                                      </a:rPr>
                                    </m:ctrlPr>
                                  </m:sSupPr>
                                  <m:e>
                                    <m:r>
                                      <a:rPr lang="el-GR" sz="2400" i="1">
                                        <a:latin typeface="Cambria Math" panose="02040503050406030204" pitchFamily="18" charset="0"/>
                                      </a:rPr>
                                      <m:t>𝜆</m:t>
                                    </m:r>
                                  </m:e>
                                  <m:sup>
                                    <m:r>
                                      <a:rPr lang="it-IT" sz="2400" b="0" i="1" smtClean="0">
                                        <a:latin typeface="Cambria Math" panose="02040503050406030204" pitchFamily="18" charset="0"/>
                                      </a:rPr>
                                      <m:t>2</m:t>
                                    </m:r>
                                  </m:sup>
                                </m:sSup>
                              </m:den>
                            </m:f>
                          </m:e>
                        </m:d>
                        <m:r>
                          <a:rPr lang="it-IT" sz="2400" i="1">
                            <a:latin typeface="Cambria Math" panose="02040503050406030204" pitchFamily="18" charset="0"/>
                          </a:rPr>
                          <m:t>𝑑</m:t>
                        </m:r>
                        <m:r>
                          <a:rPr lang="it-IT" sz="2400" i="1">
                            <a:latin typeface="Cambria Math" panose="02040503050406030204" pitchFamily="18" charset="0"/>
                          </a:rPr>
                          <m:t>𝜆</m:t>
                        </m:r>
                      </m:e>
                    </m:box>
                  </m:oMath>
                </a14:m>
                <a:r>
                  <a:rPr lang="en-US" sz="2400" dirty="0">
                    <a:latin typeface="+mj-lt"/>
                  </a:rPr>
                  <a:t>.</a:t>
                </a:r>
              </a:p>
              <a:p>
                <a:pPr>
                  <a:spcAft>
                    <a:spcPts val="1200"/>
                  </a:spcAft>
                </a:pPr>
                <a:r>
                  <a:rPr lang="en-US" sz="2400" dirty="0">
                    <a:latin typeface="+mj-lt"/>
                  </a:rPr>
                  <a:t>We can subsequently change the differentials into differences and ignore the “</a:t>
                </a:r>
                <a14:m>
                  <m:oMath xmlns:m="http://schemas.openxmlformats.org/officeDocument/2006/math">
                    <m:r>
                      <a:rPr lang="it-IT" sz="2400" b="0" i="0" smtClean="0">
                        <a:latin typeface="Cambria Math" panose="02040503050406030204" pitchFamily="18" charset="0"/>
                        <a:ea typeface="Cambria Math" panose="02040503050406030204" pitchFamily="18" charset="0"/>
                      </a:rPr>
                      <m:t>−</m:t>
                    </m:r>
                  </m:oMath>
                </a14:m>
                <a:r>
                  <a:rPr lang="en-US" sz="2400" dirty="0">
                    <a:latin typeface="+mj-lt"/>
                  </a:rPr>
                  <a:t>” sign:</a:t>
                </a:r>
              </a:p>
              <a:p>
                <a:pPr>
                  <a:spcAft>
                    <a:spcPts val="1200"/>
                  </a:spcAft>
                </a:pPr>
                <a14:m>
                  <m:oMathPara xmlns:m="http://schemas.openxmlformats.org/officeDocument/2006/math">
                    <m:oMathParaPr>
                      <m:jc m:val="centerGroup"/>
                    </m:oMathParaPr>
                    <m:oMath xmlns:m="http://schemas.openxmlformats.org/officeDocument/2006/math">
                      <m:r>
                        <m:rPr>
                          <m:sty m:val="p"/>
                        </m:rPr>
                        <a:rPr lang="el-GR" sz="2400">
                          <a:latin typeface="Cambria Math" panose="02040503050406030204" pitchFamily="18" charset="0"/>
                        </a:rPr>
                        <m:t>Δ</m:t>
                      </m:r>
                      <m:r>
                        <a:rPr lang="it-IT" sz="2400" i="1">
                          <a:latin typeface="Cambria Math" panose="02040503050406030204" pitchFamily="18" charset="0"/>
                        </a:rPr>
                        <m:t>𝑝</m:t>
                      </m:r>
                      <m:r>
                        <a:rPr lang="it-IT" sz="2400" i="1">
                          <a:latin typeface="Cambria Math" panose="02040503050406030204" pitchFamily="18" charset="0"/>
                        </a:rPr>
                        <m:t>=</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h</m:t>
                              </m:r>
                            </m:num>
                            <m:den>
                              <m:sSup>
                                <m:sSupPr>
                                  <m:ctrlPr>
                                    <a:rPr lang="el-GR" sz="2400" i="1">
                                      <a:latin typeface="Cambria Math" panose="02040503050406030204" pitchFamily="18" charset="0"/>
                                    </a:rPr>
                                  </m:ctrlPr>
                                </m:sSupPr>
                                <m:e>
                                  <m:r>
                                    <a:rPr lang="el-GR" sz="2400" i="1">
                                      <a:latin typeface="Cambria Math" panose="02040503050406030204" pitchFamily="18" charset="0"/>
                                    </a:rPr>
                                    <m:t>𝜆</m:t>
                                  </m:r>
                                </m:e>
                                <m:sup>
                                  <m:r>
                                    <a:rPr lang="it-IT" sz="2400" i="1">
                                      <a:latin typeface="Cambria Math" panose="02040503050406030204" pitchFamily="18" charset="0"/>
                                    </a:rPr>
                                    <m:t>2</m:t>
                                  </m:r>
                                </m:sup>
                              </m:sSup>
                            </m:den>
                          </m:f>
                          <m:r>
                            <m:rPr>
                              <m:sty m:val="p"/>
                            </m:rPr>
                            <a:rPr lang="el-GR" sz="2400">
                              <a:latin typeface="Cambria Math" panose="02040503050406030204" pitchFamily="18" charset="0"/>
                            </a:rPr>
                            <m:t>Δ</m:t>
                          </m:r>
                          <m:r>
                            <a:rPr lang="it-IT" sz="2400" i="1">
                              <a:latin typeface="Cambria Math" panose="02040503050406030204" pitchFamily="18" charset="0"/>
                            </a:rPr>
                            <m:t>𝜆</m:t>
                          </m:r>
                        </m:e>
                      </m:box>
                    </m:oMath>
                  </m:oMathPara>
                </a14:m>
                <a:endParaRPr lang="en-US" sz="2400" dirty="0">
                  <a:latin typeface="+mj-lt"/>
                </a:endParaRPr>
              </a:p>
              <a:p>
                <a:pPr>
                  <a:spcAft>
                    <a:spcPts val="1200"/>
                  </a:spcAft>
                </a:pPr>
                <a:r>
                  <a:rPr lang="en-US" sz="2400" u="sng" dirty="0">
                    <a:latin typeface="+mj-lt"/>
                  </a:rPr>
                  <a:t>An uncertainty in the momentum</a:t>
                </a:r>
                <a:r>
                  <a:rPr lang="en-US" sz="2400" dirty="0">
                    <a:latin typeface="+mj-lt"/>
                  </a:rPr>
                  <a:t> of the particle </a:t>
                </a:r>
                <a:r>
                  <a:rPr lang="en-US" sz="2400" u="sng" dirty="0">
                    <a:latin typeface="+mj-lt"/>
                  </a:rPr>
                  <a:t>is directly related to the uncertainty in the wavelength</a:t>
                </a:r>
                <a:r>
                  <a:rPr lang="en-US" sz="2400" dirty="0">
                    <a:latin typeface="+mj-lt"/>
                  </a:rPr>
                  <a:t> associated with the particle’s De Broglie wave packet.</a:t>
                </a:r>
              </a:p>
              <a:p>
                <a:pPr>
                  <a:spcAft>
                    <a:spcPts val="1200"/>
                  </a:spcAft>
                </a:pPr>
                <a:endParaRPr lang="en-US" sz="100" dirty="0">
                  <a:latin typeface="+mj-lt"/>
                </a:endParaRPr>
              </a:p>
              <a:p>
                <a:pPr>
                  <a:spcAft>
                    <a:spcPts val="1200"/>
                  </a:spcAft>
                </a:pPr>
                <a:r>
                  <a:rPr lang="en-US" sz="2400" dirty="0">
                    <a:latin typeface="+mj-lt"/>
                  </a:rPr>
                  <a:t>If we combine </a:t>
                </a:r>
                <a:r>
                  <a:rPr lang="el-GR" sz="2400" dirty="0">
                    <a:latin typeface="+mj-lt"/>
                  </a:rPr>
                  <a:t>Δ</a:t>
                </a:r>
                <a:r>
                  <a:rPr lang="it-IT" sz="2400" dirty="0">
                    <a:latin typeface="+mj-lt"/>
                  </a:rPr>
                  <a:t>x</a:t>
                </a:r>
                <a:r>
                  <a:rPr lang="el-GR" sz="2400" dirty="0">
                    <a:latin typeface="+mj-lt"/>
                  </a:rPr>
                  <a:t>Δλ ≈ ελ</a:t>
                </a:r>
                <a:r>
                  <a:rPr lang="it-IT" sz="2400" baseline="30000" dirty="0">
                    <a:latin typeface="+mj-lt"/>
                  </a:rPr>
                  <a:t>2</a:t>
                </a:r>
                <a:r>
                  <a:rPr lang="en-US" sz="2400" dirty="0">
                    <a:latin typeface="+mj-lt"/>
                  </a:rPr>
                  <a:t> and </a:t>
                </a:r>
                <a14:m>
                  <m:oMath xmlns:m="http://schemas.openxmlformats.org/officeDocument/2006/math">
                    <m:r>
                      <m:rPr>
                        <m:sty m:val="p"/>
                      </m:rPr>
                      <a:rPr lang="el-GR" sz="2400" smtClean="0">
                        <a:latin typeface="Cambria Math" panose="02040503050406030204" pitchFamily="18" charset="0"/>
                      </a:rPr>
                      <m:t>Δ</m:t>
                    </m:r>
                    <m:r>
                      <a:rPr lang="it-IT" sz="2400" i="1">
                        <a:latin typeface="Cambria Math" panose="02040503050406030204" pitchFamily="18" charset="0"/>
                      </a:rPr>
                      <m:t>𝑝</m:t>
                    </m:r>
                    <m:r>
                      <a:rPr lang="it-IT" sz="2400" i="1">
                        <a:latin typeface="Cambria Math" panose="02040503050406030204" pitchFamily="18" charset="0"/>
                      </a:rPr>
                      <m:t>=</m:t>
                    </m:r>
                    <m:box>
                      <m:boxPr>
                        <m:ctrlPr>
                          <a:rPr lang="it-IT" sz="2400" i="1">
                            <a:latin typeface="Cambria Math" panose="02040503050406030204" pitchFamily="18" charset="0"/>
                          </a:rPr>
                        </m:ctrlPr>
                      </m:boxPr>
                      <m:e>
                        <m:argPr>
                          <m:argSz m:val="-1"/>
                        </m:argPr>
                        <m:f>
                          <m:fPr>
                            <m:ctrlPr>
                              <a:rPr lang="it-IT" sz="2400" i="1">
                                <a:latin typeface="Cambria Math" panose="02040503050406030204" pitchFamily="18" charset="0"/>
                              </a:rPr>
                            </m:ctrlPr>
                          </m:fPr>
                          <m:num>
                            <m:r>
                              <a:rPr lang="it-IT" sz="2400" i="1">
                                <a:latin typeface="Cambria Math" panose="02040503050406030204" pitchFamily="18" charset="0"/>
                              </a:rPr>
                              <m:t>h</m:t>
                            </m:r>
                          </m:num>
                          <m:den>
                            <m:sSup>
                              <m:sSupPr>
                                <m:ctrlPr>
                                  <a:rPr lang="el-GR" sz="2400" i="1">
                                    <a:latin typeface="Cambria Math" panose="02040503050406030204" pitchFamily="18" charset="0"/>
                                  </a:rPr>
                                </m:ctrlPr>
                              </m:sSupPr>
                              <m:e>
                                <m:r>
                                  <a:rPr lang="el-GR" sz="2400" i="1">
                                    <a:latin typeface="Cambria Math" panose="02040503050406030204" pitchFamily="18" charset="0"/>
                                  </a:rPr>
                                  <m:t>𝜆</m:t>
                                </m:r>
                              </m:e>
                              <m:sup>
                                <m:r>
                                  <a:rPr lang="it-IT" sz="2400" i="1">
                                    <a:latin typeface="Cambria Math" panose="02040503050406030204" pitchFamily="18" charset="0"/>
                                  </a:rPr>
                                  <m:t>2</m:t>
                                </m:r>
                              </m:sup>
                            </m:sSup>
                          </m:den>
                        </m:f>
                        <m:r>
                          <m:rPr>
                            <m:sty m:val="p"/>
                          </m:rPr>
                          <a:rPr lang="el-GR" sz="2400">
                            <a:latin typeface="Cambria Math" panose="02040503050406030204" pitchFamily="18" charset="0"/>
                          </a:rPr>
                          <m:t>Δ</m:t>
                        </m:r>
                        <m:r>
                          <a:rPr lang="it-IT" sz="2400" i="1">
                            <a:latin typeface="Cambria Math" panose="02040503050406030204" pitchFamily="18" charset="0"/>
                          </a:rPr>
                          <m:t>𝜆</m:t>
                        </m:r>
                      </m:e>
                    </m:box>
                  </m:oMath>
                </a14:m>
                <a:r>
                  <a:rPr lang="en-US" sz="2400" dirty="0">
                    <a:latin typeface="+mj-lt"/>
                  </a:rPr>
                  <a:t> we obtain: 	</a:t>
                </a:r>
                <a:r>
                  <a:rPr lang="el-GR" sz="2800" dirty="0">
                    <a:solidFill>
                      <a:srgbClr val="000000"/>
                    </a:solidFill>
                    <a:latin typeface="Times New Roman" panose="02020603050405020304"/>
                  </a:rPr>
                  <a:t>Δ</a:t>
                </a:r>
                <a:r>
                  <a:rPr lang="it-IT" sz="2800" dirty="0">
                    <a:solidFill>
                      <a:srgbClr val="000000"/>
                    </a:solidFill>
                    <a:latin typeface="Times New Roman" panose="02020603050405020304"/>
                  </a:rPr>
                  <a:t>x</a:t>
                </a:r>
                <a:r>
                  <a:rPr lang="el-GR" sz="2800" dirty="0">
                    <a:solidFill>
                      <a:srgbClr val="000000"/>
                    </a:solidFill>
                    <a:latin typeface="Times New Roman" panose="02020603050405020304"/>
                  </a:rPr>
                  <a:t>Δ</a:t>
                </a:r>
                <a:r>
                  <a:rPr lang="it-IT" sz="2800" dirty="0">
                    <a:solidFill>
                      <a:srgbClr val="000000"/>
                    </a:solidFill>
                    <a:latin typeface="Times New Roman" panose="02020603050405020304"/>
                  </a:rPr>
                  <a:t>p</a:t>
                </a:r>
                <a:r>
                  <a:rPr lang="el-GR" sz="2800" dirty="0">
                    <a:solidFill>
                      <a:srgbClr val="000000"/>
                    </a:solidFill>
                    <a:latin typeface="Times New Roman" panose="02020603050405020304"/>
                  </a:rPr>
                  <a:t> ≈ ε</a:t>
                </a:r>
                <a:r>
                  <a:rPr lang="it-IT" sz="2800" i="1" dirty="0">
                    <a:solidFill>
                      <a:srgbClr val="000000"/>
                    </a:solidFill>
                    <a:latin typeface="Times New Roman" panose="02020603050405020304"/>
                  </a:rPr>
                  <a:t>h</a:t>
                </a:r>
                <a:r>
                  <a:rPr lang="en-US" sz="2800" dirty="0">
                    <a:solidFill>
                      <a:srgbClr val="000000"/>
                    </a:solidFill>
                    <a:latin typeface="Times New Roman" panose="02020603050405020304"/>
                  </a:rPr>
                  <a:t> </a:t>
                </a:r>
              </a:p>
              <a:p>
                <a:pPr>
                  <a:spcAft>
                    <a:spcPts val="1200"/>
                  </a:spcAft>
                </a:pPr>
                <a:r>
                  <a:rPr lang="en-US" sz="2400" dirty="0">
                    <a:solidFill>
                      <a:srgbClr val="000000"/>
                    </a:solidFill>
                    <a:latin typeface="Times New Roman" panose="02020603050405020304"/>
                  </a:rPr>
                  <a:t>Just as the previous relationships, this equation suggests an </a:t>
                </a:r>
                <a:r>
                  <a:rPr lang="en-US" sz="2400" u="sng" dirty="0">
                    <a:solidFill>
                      <a:srgbClr val="000000"/>
                    </a:solidFill>
                    <a:latin typeface="Times New Roman" panose="02020603050405020304"/>
                  </a:rPr>
                  <a:t>inverse relationship between </a:t>
                </a:r>
                <a:r>
                  <a:rPr lang="el-GR" sz="2400" u="sng" dirty="0">
                    <a:latin typeface="+mj-lt"/>
                  </a:rPr>
                  <a:t>Δ</a:t>
                </a:r>
                <a:r>
                  <a:rPr lang="it-IT" sz="2400" u="sng" dirty="0">
                    <a:latin typeface="+mj-lt"/>
                  </a:rPr>
                  <a:t>x and </a:t>
                </a:r>
                <a:r>
                  <a:rPr lang="el-GR" sz="2400" u="sng" dirty="0">
                    <a:latin typeface="+mj-lt"/>
                  </a:rPr>
                  <a:t>Δ</a:t>
                </a:r>
                <a:r>
                  <a:rPr lang="it-IT" sz="2400" u="sng" dirty="0">
                    <a:latin typeface="+mj-lt"/>
                  </a:rPr>
                  <a:t>p</a:t>
                </a:r>
                <a:r>
                  <a:rPr lang="it-IT" sz="2400" dirty="0">
                    <a:latin typeface="+mj-lt"/>
                  </a:rPr>
                  <a:t>.</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218295"/>
                <a:ext cx="10907486" cy="5070299"/>
              </a:xfrm>
              <a:prstGeom prst="rect">
                <a:avLst/>
              </a:prstGeom>
              <a:blipFill>
                <a:blip r:embed="rId3"/>
                <a:stretch>
                  <a:fillRect l="-838" t="-962" r="-168" b="-1803"/>
                </a:stretch>
              </a:blipFill>
            </p:spPr>
            <p:txBody>
              <a:bodyPr/>
              <a:lstStyle/>
              <a:p>
                <a:r>
                  <a:rPr lang="en-GB">
                    <a:noFill/>
                  </a:rPr>
                  <a:t> </a:t>
                </a:r>
              </a:p>
            </p:txBody>
          </p:sp>
        </mc:Fallback>
      </mc:AlternateContent>
    </p:spTree>
    <p:extLst>
      <p:ext uri="{BB962C8B-B14F-4D97-AF65-F5344CB8AC3E}">
        <p14:creationId xmlns:p14="http://schemas.microsoft.com/office/powerpoint/2010/main" val="335674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Heisenberg uncertainty relationships (2)</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1013622" cy="5186548"/>
              </a:xfrm>
              <a:prstGeom prst="rect">
                <a:avLst/>
              </a:prstGeom>
              <a:noFill/>
            </p:spPr>
            <p:txBody>
              <a:bodyPr wrap="square" rtlCol="0">
                <a:spAutoFit/>
              </a:bodyPr>
              <a:lstStyle/>
              <a:p>
                <a:pPr>
                  <a:spcAft>
                    <a:spcPts val="1200"/>
                  </a:spcAft>
                </a:pPr>
                <a:r>
                  <a:rPr lang="en-US" sz="2400" dirty="0">
                    <a:latin typeface="+mj-lt"/>
                  </a:rPr>
                  <a:t>Following the previous equation, in 1927 Werner Heisenberg identified his </a:t>
                </a:r>
                <a:r>
                  <a:rPr lang="en-US" sz="2400" b="1" dirty="0">
                    <a:latin typeface="+mj-lt"/>
                  </a:rPr>
                  <a:t>first uncertainty relationship</a:t>
                </a:r>
                <a:r>
                  <a:rPr lang="it-IT" sz="2400" dirty="0">
                    <a:latin typeface="+mj-lt"/>
                  </a:rPr>
                  <a:t>: 	</a:t>
                </a:r>
                <a14:m>
                  <m:oMath xmlns:m="http://schemas.openxmlformats.org/officeDocument/2006/math">
                    <m:r>
                      <a:rPr lang="el-GR" sz="3200" i="1">
                        <a:latin typeface="Cambria Math" panose="02040503050406030204" pitchFamily="18" charset="0"/>
                      </a:rPr>
                      <m:t>𝛥</m:t>
                    </m:r>
                    <m:r>
                      <a:rPr lang="it-IT" sz="3200" b="0" i="1" smtClean="0">
                        <a:latin typeface="Cambria Math" panose="02040503050406030204" pitchFamily="18" charset="0"/>
                      </a:rPr>
                      <m:t>𝑥</m:t>
                    </m:r>
                    <m:r>
                      <a:rPr lang="el-GR" sz="3200" i="1">
                        <a:latin typeface="Cambria Math" panose="02040503050406030204" pitchFamily="18" charset="0"/>
                      </a:rPr>
                      <m:t>𝛥</m:t>
                    </m:r>
                    <m:sSub>
                      <m:sSubPr>
                        <m:ctrlPr>
                          <a:rPr lang="el-GR" sz="3200" i="1" smtClean="0">
                            <a:latin typeface="Cambria Math" panose="02040503050406030204" pitchFamily="18" charset="0"/>
                          </a:rPr>
                        </m:ctrlPr>
                      </m:sSubPr>
                      <m:e>
                        <m:r>
                          <a:rPr lang="it-IT" sz="3200" b="0" i="1" smtClean="0">
                            <a:latin typeface="Cambria Math" panose="02040503050406030204" pitchFamily="18" charset="0"/>
                          </a:rPr>
                          <m:t>𝑝</m:t>
                        </m:r>
                      </m:e>
                      <m:sub>
                        <m:r>
                          <a:rPr lang="it-IT" sz="3200" b="0" i="1" smtClean="0">
                            <a:latin typeface="Cambria Math" panose="02040503050406030204" pitchFamily="18" charset="0"/>
                          </a:rPr>
                          <m:t>𝑥</m:t>
                        </m:r>
                      </m:sub>
                    </m:sSub>
                    <m:r>
                      <a:rPr lang="it-IT" sz="3200" b="0" i="1" smtClean="0">
                        <a:latin typeface="Cambria Math" panose="02040503050406030204" pitchFamily="18" charset="0"/>
                      </a:rPr>
                      <m:t>≥</m:t>
                    </m:r>
                    <m:box>
                      <m:boxPr>
                        <m:ctrlPr>
                          <a:rPr lang="el-GR" sz="3200" i="1" smtClean="0">
                            <a:latin typeface="Cambria Math" panose="02040503050406030204" pitchFamily="18" charset="0"/>
                          </a:rPr>
                        </m:ctrlPr>
                      </m:boxPr>
                      <m:e>
                        <m:argPr>
                          <m:argSz m:val="-1"/>
                        </m:argPr>
                        <m:f>
                          <m:fPr>
                            <m:ctrlPr>
                              <a:rPr lang="el-GR" sz="3200" i="1" smtClean="0">
                                <a:latin typeface="Cambria Math" panose="02040503050406030204" pitchFamily="18" charset="0"/>
                              </a:rPr>
                            </m:ctrlPr>
                          </m:fPr>
                          <m:num>
                            <m:r>
                              <a:rPr lang="it-IT" sz="3200" i="1">
                                <a:latin typeface="Cambria Math" panose="02040503050406030204" pitchFamily="18" charset="0"/>
                              </a:rPr>
                              <m:t>ℏ</m:t>
                            </m:r>
                          </m:num>
                          <m:den>
                            <m:r>
                              <a:rPr lang="it-IT" sz="3200" b="0" i="1" smtClean="0">
                                <a:latin typeface="Cambria Math" panose="02040503050406030204" pitchFamily="18" charset="0"/>
                              </a:rPr>
                              <m:t>2</m:t>
                            </m:r>
                          </m:den>
                        </m:f>
                      </m:e>
                    </m:box>
                  </m:oMath>
                </a14:m>
                <a:endParaRPr lang="it-IT" sz="3200" dirty="0">
                  <a:latin typeface="+mj-lt"/>
                </a:endParaRPr>
              </a:p>
              <a:p>
                <a:pPr>
                  <a:spcAft>
                    <a:spcPts val="1200"/>
                  </a:spcAft>
                </a:pPr>
                <a:endParaRPr lang="it-IT" sz="100" dirty="0">
                  <a:latin typeface="+mj-lt"/>
                </a:endParaRPr>
              </a:p>
              <a:p>
                <a:pPr marL="342900" indent="-342900">
                  <a:spcAft>
                    <a:spcPts val="1200"/>
                  </a:spcAft>
                  <a:buClr>
                    <a:schemeClr val="accent2"/>
                  </a:buClr>
                  <a:buFont typeface="Arial" panose="020B0604020202020204" pitchFamily="34" charset="0"/>
                  <a:buChar char="•"/>
                </a:pPr>
                <a14:m>
                  <m:oMath xmlns:m="http://schemas.openxmlformats.org/officeDocument/2006/math">
                    <m:r>
                      <a:rPr lang="it-IT" sz="2400" i="1">
                        <a:latin typeface="Cambria Math" panose="02040503050406030204" pitchFamily="18" charset="0"/>
                      </a:rPr>
                      <m:t>ℏ</m:t>
                    </m:r>
                    <m:r>
                      <a:rPr lang="it-IT" sz="2400" b="0" i="1" smtClean="0">
                        <a:latin typeface="Cambria Math" panose="02040503050406030204" pitchFamily="18" charset="0"/>
                      </a:rPr>
                      <m:t>=</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h</m:t>
                            </m:r>
                          </m:num>
                          <m:den>
                            <m:r>
                              <a:rPr lang="it-IT" sz="2400" b="0" i="1" smtClean="0">
                                <a:latin typeface="Cambria Math" panose="02040503050406030204" pitchFamily="18" charset="0"/>
                              </a:rPr>
                              <m:t>2</m:t>
                            </m:r>
                            <m:r>
                              <a:rPr lang="el-GR" sz="2400" i="1">
                                <a:latin typeface="Cambria Math" panose="02040503050406030204" pitchFamily="18" charset="0"/>
                              </a:rPr>
                              <m:t>𝜋</m:t>
                            </m:r>
                          </m:den>
                        </m:f>
                      </m:e>
                    </m:box>
                    <m:r>
                      <a:rPr lang="it-IT" sz="2400" i="1">
                        <a:latin typeface="Cambria Math" panose="02040503050406030204" pitchFamily="18" charset="0"/>
                      </a:rPr>
                      <m:t>=1.05×</m:t>
                    </m:r>
                    <m:r>
                      <a:rPr lang="it-IT" sz="2400" b="0" i="1" smtClean="0">
                        <a:latin typeface="Cambria Math" panose="02040503050406030204" pitchFamily="18" charset="0"/>
                      </a:rPr>
                      <m:t>1</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0</m:t>
                        </m:r>
                      </m:e>
                      <m:sup>
                        <m:r>
                          <a:rPr lang="it-IT" sz="2400" b="0" i="1" smtClean="0">
                            <a:latin typeface="Cambria Math" panose="02040503050406030204" pitchFamily="18" charset="0"/>
                          </a:rPr>
                          <m:t>−34</m:t>
                        </m:r>
                      </m:sup>
                    </m:sSup>
                    <m:r>
                      <a:rPr lang="it-IT" sz="2400" b="0" i="1" smtClean="0">
                        <a:latin typeface="Cambria Math" panose="02040503050406030204" pitchFamily="18" charset="0"/>
                      </a:rPr>
                      <m:t>𝐽</m:t>
                    </m:r>
                    <m:r>
                      <m:rPr>
                        <m:nor/>
                      </m:rPr>
                      <a:rPr lang="it-IT" sz="2400"/>
                      <m:t>·</m:t>
                    </m:r>
                    <m:r>
                      <a:rPr lang="it-IT" sz="2400" i="1">
                        <a:latin typeface="Cambria Math" panose="02040503050406030204" pitchFamily="18" charset="0"/>
                      </a:rPr>
                      <m:t>𝑠</m:t>
                    </m:r>
                    <m:r>
                      <a:rPr lang="it-IT" sz="2400" i="1">
                        <a:latin typeface="Cambria Math" panose="02040503050406030204" pitchFamily="18" charset="0"/>
                      </a:rPr>
                      <m:t>=6.58×1</m:t>
                    </m:r>
                    <m:sSup>
                      <m:sSupPr>
                        <m:ctrlPr>
                          <a:rPr lang="it-IT" sz="2400" i="1">
                            <a:latin typeface="Cambria Math" panose="02040503050406030204" pitchFamily="18" charset="0"/>
                          </a:rPr>
                        </m:ctrlPr>
                      </m:sSupPr>
                      <m:e>
                        <m:r>
                          <a:rPr lang="it-IT" sz="2400" i="1">
                            <a:latin typeface="Cambria Math" panose="02040503050406030204" pitchFamily="18" charset="0"/>
                          </a:rPr>
                          <m:t>0</m:t>
                        </m:r>
                      </m:e>
                      <m:sup>
                        <m:r>
                          <a:rPr lang="it-IT" sz="2400" i="1">
                            <a:latin typeface="Cambria Math" panose="02040503050406030204" pitchFamily="18" charset="0"/>
                          </a:rPr>
                          <m:t>−</m:t>
                        </m:r>
                        <m:r>
                          <a:rPr lang="it-IT" sz="2400" b="0" i="1" smtClean="0">
                            <a:latin typeface="Cambria Math" panose="02040503050406030204" pitchFamily="18" charset="0"/>
                          </a:rPr>
                          <m:t>16</m:t>
                        </m:r>
                      </m:sup>
                    </m:sSup>
                    <m:r>
                      <m:rPr>
                        <m:nor/>
                      </m:rPr>
                      <a:rPr lang="it-IT" sz="2400" b="0" i="0" smtClean="0">
                        <a:latin typeface="Cambria Math" panose="02040503050406030204" pitchFamily="18" charset="0"/>
                      </a:rPr>
                      <m:t>eV</m:t>
                    </m:r>
                    <m:r>
                      <m:rPr>
                        <m:nor/>
                      </m:rPr>
                      <a:rPr lang="it-IT" sz="2400"/>
                      <m:t>·</m:t>
                    </m:r>
                    <m:r>
                      <a:rPr lang="it-IT" sz="2400" i="1">
                        <a:latin typeface="Cambria Math" panose="02040503050406030204" pitchFamily="18" charset="0"/>
                      </a:rPr>
                      <m:t>𝑠</m:t>
                    </m:r>
                  </m:oMath>
                </a14:m>
                <a:endParaRPr lang="it-IT" sz="2400" dirty="0">
                  <a:latin typeface="+mj-lt"/>
                </a:endParaRPr>
              </a:p>
              <a:p>
                <a:pPr marL="342900" indent="-342900">
                  <a:spcAft>
                    <a:spcPts val="1200"/>
                  </a:spcAft>
                  <a:buClr>
                    <a:schemeClr val="accent2"/>
                  </a:buClr>
                  <a:buFont typeface="Arial" panose="020B0604020202020204" pitchFamily="34" charset="0"/>
                  <a:buChar char="•"/>
                </a:pPr>
                <a14:m>
                  <m:oMath xmlns:m="http://schemas.openxmlformats.org/officeDocument/2006/math">
                    <m:r>
                      <a:rPr lang="el-GR" sz="2400" i="1" smtClean="0">
                        <a:latin typeface="Cambria Math" panose="02040503050406030204" pitchFamily="18" charset="0"/>
                      </a:rPr>
                      <m:t>𝛥</m:t>
                    </m:r>
                    <m:sSub>
                      <m:sSubPr>
                        <m:ctrlPr>
                          <a:rPr lang="el-GR" sz="2400" i="1" smtClean="0">
                            <a:latin typeface="Cambria Math" panose="02040503050406030204" pitchFamily="18" charset="0"/>
                          </a:rPr>
                        </m:ctrlPr>
                      </m:sSubPr>
                      <m:e>
                        <m:r>
                          <a:rPr lang="it-IT" sz="2400" b="0" i="1" smtClean="0">
                            <a:latin typeface="Cambria Math" panose="02040503050406030204" pitchFamily="18" charset="0"/>
                          </a:rPr>
                          <m:t>𝑝</m:t>
                        </m:r>
                      </m:e>
                      <m:sub>
                        <m:r>
                          <a:rPr lang="it-IT" sz="2400" b="0" i="1" smtClean="0">
                            <a:latin typeface="Cambria Math" panose="02040503050406030204" pitchFamily="18" charset="0"/>
                          </a:rPr>
                          <m:t>𝑥</m:t>
                        </m:r>
                      </m:sub>
                    </m:sSub>
                  </m:oMath>
                </a14:m>
                <a:r>
                  <a:rPr lang="it-IT" sz="2400" dirty="0">
                    <a:latin typeface="+mj-lt"/>
                  </a:rPr>
                  <a:t> </a:t>
                </a:r>
                <a:r>
                  <a:rPr lang="en-US" sz="2400" dirty="0">
                    <a:latin typeface="+mj-lt"/>
                  </a:rPr>
                  <a:t>highlights that the uncertainty in the momentum is applied to the x direction only</a:t>
                </a:r>
                <a:endParaRPr lang="en-US" sz="100" dirty="0">
                  <a:latin typeface="+mj-lt"/>
                </a:endParaRPr>
              </a:p>
              <a:p>
                <a:pPr>
                  <a:spcAft>
                    <a:spcPts val="1200"/>
                  </a:spcAft>
                  <a:buClr>
                    <a:schemeClr val="accent2"/>
                  </a:buClr>
                </a:pPr>
                <a:r>
                  <a:rPr lang="it-IT" sz="2400" u="sng" dirty="0">
                    <a:latin typeface="+mj-lt"/>
                  </a:rPr>
                  <a:t>The </a:t>
                </a:r>
                <a:r>
                  <a:rPr lang="en-US" sz="2400" u="sng" dirty="0">
                    <a:latin typeface="+mj-lt"/>
                  </a:rPr>
                  <a:t>quantity</a:t>
                </a:r>
                <a:r>
                  <a:rPr lang="it-IT" sz="2400" dirty="0">
                    <a:latin typeface="+mj-lt"/>
                  </a:rPr>
                  <a:t> </a:t>
                </a:r>
                <a14:m>
                  <m:oMath xmlns:m="http://schemas.openxmlformats.org/officeDocument/2006/math">
                    <m:box>
                      <m:boxPr>
                        <m:ctrlPr>
                          <a:rPr lang="el-GR" sz="2400" i="1" smtClean="0">
                            <a:latin typeface="Cambria Math" panose="02040503050406030204" pitchFamily="18" charset="0"/>
                          </a:rPr>
                        </m:ctrlPr>
                      </m:boxPr>
                      <m:e>
                        <m:argPr>
                          <m:argSz m:val="-1"/>
                        </m:argPr>
                        <m:f>
                          <m:fPr>
                            <m:ctrlPr>
                              <a:rPr lang="el-GR" sz="2400" i="1" smtClean="0">
                                <a:latin typeface="Cambria Math" panose="02040503050406030204" pitchFamily="18" charset="0"/>
                              </a:rPr>
                            </m:ctrlPr>
                          </m:fPr>
                          <m:num>
                            <m:r>
                              <a:rPr lang="it-IT" sz="2400" i="1">
                                <a:latin typeface="Cambria Math" panose="02040503050406030204" pitchFamily="18" charset="0"/>
                              </a:rPr>
                              <m:t>ℏ</m:t>
                            </m:r>
                          </m:num>
                          <m:den>
                            <m:r>
                              <a:rPr lang="it-IT" sz="2400" b="0" i="1" smtClean="0">
                                <a:latin typeface="Cambria Math" panose="02040503050406030204" pitchFamily="18" charset="0"/>
                              </a:rPr>
                              <m:t>2</m:t>
                            </m:r>
                          </m:den>
                        </m:f>
                      </m:e>
                    </m:box>
                  </m:oMath>
                </a14:m>
                <a:r>
                  <a:rPr lang="it-IT" sz="2400" dirty="0">
                    <a:latin typeface="+mj-lt"/>
                  </a:rPr>
                  <a:t> (or </a:t>
                </a:r>
                <a:r>
                  <a:rPr lang="en-US" sz="2400" dirty="0">
                    <a:latin typeface="+mj-lt"/>
                  </a:rPr>
                  <a:t>equivalently</a:t>
                </a:r>
                <a:r>
                  <a:rPr lang="it-IT" sz="2400" dirty="0">
                    <a:latin typeface="+mj-lt"/>
                  </a:rPr>
                  <a:t> </a:t>
                </a:r>
                <a14:m>
                  <m:oMath xmlns:m="http://schemas.openxmlformats.org/officeDocument/2006/math">
                    <m:box>
                      <m:boxPr>
                        <m:ctrlPr>
                          <a:rPr lang="it-IT" sz="2400" i="1" smtClean="0">
                            <a:latin typeface="Cambria Math" panose="02040503050406030204" pitchFamily="18" charset="0"/>
                          </a:rPr>
                        </m:ctrlPr>
                      </m:boxPr>
                      <m:e>
                        <m:argPr>
                          <m:argSz m:val="-1"/>
                        </m:argPr>
                        <m:f>
                          <m:fPr>
                            <m:ctrlPr>
                              <a:rPr lang="it-IT" sz="2400" i="1" smtClean="0">
                                <a:latin typeface="Cambria Math" panose="02040503050406030204" pitchFamily="18" charset="0"/>
                              </a:rPr>
                            </m:ctrlPr>
                          </m:fPr>
                          <m:num>
                            <m:r>
                              <a:rPr lang="it-IT" sz="2400" b="0" i="1" smtClean="0">
                                <a:latin typeface="Cambria Math" panose="02040503050406030204" pitchFamily="18" charset="0"/>
                              </a:rPr>
                              <m:t>h</m:t>
                            </m:r>
                          </m:num>
                          <m:den>
                            <m:r>
                              <a:rPr lang="it-IT" sz="2400" b="0" i="1" smtClean="0">
                                <a:latin typeface="Cambria Math" panose="02040503050406030204" pitchFamily="18" charset="0"/>
                              </a:rPr>
                              <m:t>4</m:t>
                            </m:r>
                            <m:r>
                              <a:rPr lang="el-GR" sz="2400" i="1">
                                <a:latin typeface="Cambria Math" panose="02040503050406030204" pitchFamily="18" charset="0"/>
                              </a:rPr>
                              <m:t>𝜋</m:t>
                            </m:r>
                          </m:den>
                        </m:f>
                      </m:e>
                    </m:box>
                  </m:oMath>
                </a14:m>
                <a:r>
                  <a:rPr lang="it-IT" sz="2400" dirty="0">
                    <a:latin typeface="+mj-lt"/>
                  </a:rPr>
                  <a:t>) </a:t>
                </a:r>
                <a:r>
                  <a:rPr lang="en-US" sz="2400" dirty="0">
                    <a:latin typeface="+mj-lt"/>
                  </a:rPr>
                  <a:t>corresponds to the wave packet with the </a:t>
                </a:r>
                <a:r>
                  <a:rPr lang="en-US" sz="2400" u="sng" dirty="0">
                    <a:latin typeface="+mj-lt"/>
                  </a:rPr>
                  <a:t>smallest possible value for the product </a:t>
                </a:r>
                <a:r>
                  <a:rPr lang="el-GR" sz="2400" u="sng" dirty="0">
                    <a:solidFill>
                      <a:srgbClr val="000000"/>
                    </a:solidFill>
                    <a:latin typeface="Times New Roman" panose="02020603050405020304"/>
                  </a:rPr>
                  <a:t>Δ</a:t>
                </a:r>
                <a:r>
                  <a:rPr lang="it-IT" sz="2400" u="sng" dirty="0">
                    <a:solidFill>
                      <a:srgbClr val="000000"/>
                    </a:solidFill>
                    <a:latin typeface="Times New Roman" panose="02020603050405020304"/>
                  </a:rPr>
                  <a:t>x</a:t>
                </a:r>
                <a:r>
                  <a:rPr lang="el-GR" sz="2400" u="sng" dirty="0">
                    <a:solidFill>
                      <a:srgbClr val="000000"/>
                    </a:solidFill>
                    <a:latin typeface="Times New Roman" panose="02020603050405020304"/>
                  </a:rPr>
                  <a:t>Δ</a:t>
                </a:r>
                <a:r>
                  <a:rPr lang="it-IT" sz="2400" u="sng" dirty="0">
                    <a:solidFill>
                      <a:srgbClr val="000000"/>
                    </a:solidFill>
                    <a:latin typeface="Times New Roman" panose="02020603050405020304"/>
                  </a:rPr>
                  <a:t>p</a:t>
                </a:r>
                <a:r>
                  <a:rPr lang="it-IT" sz="2400" dirty="0">
                    <a:latin typeface="+mj-lt"/>
                  </a:rPr>
                  <a:t>.</a:t>
                </a:r>
              </a:p>
              <a:p>
                <a:pPr>
                  <a:spcAft>
                    <a:spcPts val="1200"/>
                  </a:spcAft>
                  <a:buClr>
                    <a:schemeClr val="accent2"/>
                  </a:buClr>
                </a:pPr>
                <a:r>
                  <a:rPr lang="en-US" sz="2400" u="sng" dirty="0">
                    <a:latin typeface="+mj-lt"/>
                  </a:rPr>
                  <a:t>This result sets the limit on the best result</a:t>
                </a:r>
                <a:r>
                  <a:rPr lang="en-US" sz="2400" dirty="0">
                    <a:latin typeface="+mj-lt"/>
                  </a:rPr>
                  <a:t> we can get in an experiment </a:t>
                </a:r>
                <a:r>
                  <a:rPr lang="en-US" sz="2400" u="sng" dirty="0">
                    <a:latin typeface="+mj-lt"/>
                  </a:rPr>
                  <a:t>to measure simultaneously</a:t>
                </a:r>
                <a:r>
                  <a:rPr lang="en-US" sz="2400" dirty="0">
                    <a:latin typeface="+mj-lt"/>
                  </a:rPr>
                  <a:t> the </a:t>
                </a:r>
                <a:r>
                  <a:rPr lang="en-US" sz="2400" b="1" dirty="0">
                    <a:latin typeface="+mj-lt"/>
                  </a:rPr>
                  <a:t>location</a:t>
                </a:r>
                <a:r>
                  <a:rPr lang="en-US" sz="2400" dirty="0">
                    <a:latin typeface="+mj-lt"/>
                  </a:rPr>
                  <a:t> and the </a:t>
                </a:r>
                <a:r>
                  <a:rPr lang="en-US" sz="2400" b="1" dirty="0">
                    <a:latin typeface="+mj-lt"/>
                  </a:rPr>
                  <a:t>momentum</a:t>
                </a:r>
                <a:r>
                  <a:rPr lang="en-US" sz="2400" dirty="0">
                    <a:latin typeface="+mj-lt"/>
                  </a:rPr>
                  <a:t> of a particle.</a:t>
                </a:r>
              </a:p>
              <a:p>
                <a:pPr>
                  <a:spcAft>
                    <a:spcPts val="1200"/>
                  </a:spcAft>
                  <a:buClr>
                    <a:schemeClr val="accent2"/>
                  </a:buClr>
                </a:pPr>
                <a:r>
                  <a:rPr lang="en-US" sz="2400" dirty="0">
                    <a:latin typeface="+mj-lt"/>
                  </a:rPr>
                  <a:t>Since the previous quantity is the minimum possible result, in general we would get values worse than that.</a:t>
                </a:r>
                <a:endParaRPr lang="it-IT" sz="2400" dirty="0">
                  <a:latin typeface="+mj-lt"/>
                </a:endParaRP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218295"/>
                <a:ext cx="11013622" cy="5186548"/>
              </a:xfrm>
              <a:prstGeom prst="rect">
                <a:avLst/>
              </a:prstGeom>
              <a:blipFill>
                <a:blip r:embed="rId3"/>
                <a:stretch>
                  <a:fillRect l="-830" t="-940" r="-332"/>
                </a:stretch>
              </a:blipFill>
            </p:spPr>
            <p:txBody>
              <a:bodyPr/>
              <a:lstStyle/>
              <a:p>
                <a:r>
                  <a:rPr lang="en-GB">
                    <a:noFill/>
                  </a:rPr>
                  <a:t> </a:t>
                </a:r>
              </a:p>
            </p:txBody>
          </p:sp>
        </mc:Fallback>
      </mc:AlternateContent>
    </p:spTree>
    <p:extLst>
      <p:ext uri="{BB962C8B-B14F-4D97-AF65-F5344CB8AC3E}">
        <p14:creationId xmlns:p14="http://schemas.microsoft.com/office/powerpoint/2010/main" val="60559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Heisenberg uncertainty relationships (3)</a:t>
            </a: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541852"/>
                <a:ext cx="11013622" cy="4357347"/>
              </a:xfrm>
              <a:prstGeom prst="rect">
                <a:avLst/>
              </a:prstGeom>
              <a:noFill/>
            </p:spPr>
            <p:txBody>
              <a:bodyPr wrap="square" rtlCol="0">
                <a:spAutoFit/>
              </a:bodyPr>
              <a:lstStyle/>
              <a:p>
                <a:pPr>
                  <a:spcAft>
                    <a:spcPts val="1200"/>
                  </a:spcAft>
                </a:pPr>
                <a:r>
                  <a:rPr lang="en-US" sz="2400" dirty="0">
                    <a:latin typeface="+mj-lt"/>
                  </a:rPr>
                  <a:t>If we apply the second uncertainty relationship to the De Broglie waves</a:t>
                </a:r>
                <a:r>
                  <a:rPr lang="it-IT" sz="2400" dirty="0">
                    <a:latin typeface="+mj-lt"/>
                  </a:rPr>
                  <a:t> (</a:t>
                </a:r>
                <a:r>
                  <a:rPr lang="el-GR" sz="2400" dirty="0">
                    <a:latin typeface="+mj-lt"/>
                  </a:rPr>
                  <a:t>Δ</a:t>
                </a:r>
                <a:r>
                  <a:rPr lang="it-IT" sz="2400" dirty="0">
                    <a:latin typeface="+mj-lt"/>
                  </a:rPr>
                  <a:t>f</a:t>
                </a:r>
                <a:r>
                  <a:rPr lang="el-GR" sz="2400" dirty="0">
                    <a:latin typeface="+mj-lt"/>
                  </a:rPr>
                  <a:t>Δ</a:t>
                </a:r>
                <a:r>
                  <a:rPr lang="it-IT" sz="2400" dirty="0">
                    <a:latin typeface="+mj-lt"/>
                  </a:rPr>
                  <a:t>t</a:t>
                </a:r>
                <a:r>
                  <a:rPr lang="el-GR" sz="2400" dirty="0">
                    <a:latin typeface="+mj-lt"/>
                  </a:rPr>
                  <a:t> ≈ ε</a:t>
                </a:r>
                <a:r>
                  <a:rPr lang="it-IT" sz="2400" dirty="0">
                    <a:latin typeface="+mj-lt"/>
                  </a:rPr>
                  <a:t>) </a:t>
                </a:r>
                <a:r>
                  <a:rPr lang="en-US" sz="2400" dirty="0">
                    <a:latin typeface="+mj-lt"/>
                  </a:rPr>
                  <a:t>while also assuming that the energy-frequency relationship for light </a:t>
                </a:r>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h𝑓</m:t>
                    </m:r>
                  </m:oMath>
                </a14:m>
                <a:r>
                  <a:rPr lang="en-US" sz="2400" dirty="0">
                    <a:latin typeface="+mj-lt"/>
                  </a:rPr>
                  <a:t> can be applied to particles, we obtain</a:t>
                </a:r>
                <a:r>
                  <a:rPr lang="it-IT" sz="2400" dirty="0">
                    <a:latin typeface="+mj-lt"/>
                  </a:rPr>
                  <a:t>: 	</a:t>
                </a:r>
                <a14:m>
                  <m:oMath xmlns:m="http://schemas.openxmlformats.org/officeDocument/2006/math">
                    <m:r>
                      <a:rPr lang="el-GR" sz="2800" i="1">
                        <a:latin typeface="Cambria Math" panose="02040503050406030204" pitchFamily="18" charset="0"/>
                      </a:rPr>
                      <m:t>𝛥</m:t>
                    </m:r>
                    <m:r>
                      <a:rPr lang="it-IT" sz="2800" b="0" i="1" smtClean="0">
                        <a:latin typeface="Cambria Math" panose="02040503050406030204" pitchFamily="18" charset="0"/>
                      </a:rPr>
                      <m:t>𝐸</m:t>
                    </m:r>
                    <m:r>
                      <a:rPr lang="el-GR" sz="2800" i="1">
                        <a:latin typeface="Cambria Math" panose="02040503050406030204" pitchFamily="18" charset="0"/>
                      </a:rPr>
                      <m:t>𝛥</m:t>
                    </m:r>
                    <m:r>
                      <a:rPr lang="it-IT" sz="2800" i="1">
                        <a:latin typeface="Cambria Math" panose="02040503050406030204" pitchFamily="18" charset="0"/>
                      </a:rPr>
                      <m:t>𝑡</m:t>
                    </m:r>
                    <m:r>
                      <a:rPr lang="it-IT" sz="2800" i="1">
                        <a:latin typeface="Cambria Math" panose="02040503050406030204" pitchFamily="18" charset="0"/>
                      </a:rPr>
                      <m:t>≈</m:t>
                    </m:r>
                    <m:r>
                      <a:rPr lang="el-GR" sz="2800" i="1">
                        <a:latin typeface="Cambria Math" panose="02040503050406030204" pitchFamily="18" charset="0"/>
                      </a:rPr>
                      <m:t>𝜀</m:t>
                    </m:r>
                    <m:r>
                      <a:rPr lang="it-IT" sz="2800" b="0" i="1" smtClean="0">
                        <a:latin typeface="Cambria Math" panose="02040503050406030204" pitchFamily="18" charset="0"/>
                      </a:rPr>
                      <m:t>h</m:t>
                    </m:r>
                  </m:oMath>
                </a14:m>
                <a:endParaRPr lang="it-IT" sz="2800" dirty="0">
                  <a:latin typeface="+mj-lt"/>
                </a:endParaRPr>
              </a:p>
              <a:p>
                <a:pPr>
                  <a:spcAft>
                    <a:spcPts val="1200"/>
                  </a:spcAft>
                </a:pPr>
                <a:endParaRPr lang="it-IT" sz="1000" dirty="0">
                  <a:latin typeface="+mj-lt"/>
                </a:endParaRPr>
              </a:p>
              <a:p>
                <a:pPr>
                  <a:spcAft>
                    <a:spcPts val="1200"/>
                  </a:spcAft>
                </a:pPr>
                <a:r>
                  <a:rPr lang="en-US" sz="2400" dirty="0">
                    <a:latin typeface="+mj-lt"/>
                  </a:rPr>
                  <a:t>If we consider once again the minimum uncertainty wave packet which gives </a:t>
                </a:r>
                <a14:m>
                  <m:oMath xmlns:m="http://schemas.openxmlformats.org/officeDocument/2006/math">
                    <m:r>
                      <a:rPr lang="el-GR" sz="2400" i="1">
                        <a:latin typeface="Cambria Math" panose="02040503050406030204" pitchFamily="18" charset="0"/>
                      </a:rPr>
                      <m:t>𝜀</m:t>
                    </m:r>
                    <m:r>
                      <a:rPr lang="it-IT" sz="2400" b="0" i="1" smtClean="0">
                        <a:latin typeface="Cambria Math" panose="02040503050406030204" pitchFamily="18" charset="0"/>
                      </a:rPr>
                      <m:t>=</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i="1">
                                <a:latin typeface="Cambria Math" panose="02040503050406030204" pitchFamily="18" charset="0"/>
                              </a:rPr>
                              <m:t>4</m:t>
                            </m:r>
                            <m:r>
                              <a:rPr lang="it-IT" sz="2400" i="1">
                                <a:latin typeface="Cambria Math" panose="02040503050406030204" pitchFamily="18" charset="0"/>
                              </a:rPr>
                              <m:t>𝜋</m:t>
                            </m:r>
                          </m:den>
                        </m:f>
                      </m:e>
                    </m:box>
                  </m:oMath>
                </a14:m>
                <a:r>
                  <a:rPr lang="it-IT" sz="2400" dirty="0">
                    <a:latin typeface="+mj-lt"/>
                  </a:rPr>
                  <a:t>, </a:t>
                </a:r>
                <a:r>
                  <a:rPr lang="en-US" sz="2400" dirty="0">
                    <a:latin typeface="+mj-lt"/>
                  </a:rPr>
                  <a:t>we get the </a:t>
                </a:r>
                <a:r>
                  <a:rPr lang="en-US" sz="2400" b="1" dirty="0">
                    <a:latin typeface="+mj-lt"/>
                  </a:rPr>
                  <a:t>second Heisenberg uncertainty relationship</a:t>
                </a:r>
                <a:r>
                  <a:rPr lang="it-IT" sz="2400" dirty="0">
                    <a:latin typeface="+mj-lt"/>
                  </a:rPr>
                  <a:t>:</a:t>
                </a:r>
              </a:p>
              <a:p>
                <a:pPr>
                  <a:spcAft>
                    <a:spcPts val="1200"/>
                  </a:spcAft>
                </a:pPr>
                <a14:m>
                  <m:oMathPara xmlns:m="http://schemas.openxmlformats.org/officeDocument/2006/math">
                    <m:oMathParaPr>
                      <m:jc m:val="centerGroup"/>
                    </m:oMathParaPr>
                    <m:oMath xmlns:m="http://schemas.openxmlformats.org/officeDocument/2006/math">
                      <m:r>
                        <a:rPr lang="el-GR" sz="3200" i="1" smtClean="0">
                          <a:latin typeface="Cambria Math" panose="02040503050406030204" pitchFamily="18" charset="0"/>
                        </a:rPr>
                        <m:t>𝛥</m:t>
                      </m:r>
                      <m:r>
                        <a:rPr lang="it-IT" sz="3200" b="0" i="1" smtClean="0">
                          <a:latin typeface="Cambria Math" panose="02040503050406030204" pitchFamily="18" charset="0"/>
                        </a:rPr>
                        <m:t>𝐸</m:t>
                      </m:r>
                      <m:r>
                        <a:rPr lang="el-GR" sz="3200" i="1">
                          <a:latin typeface="Cambria Math" panose="02040503050406030204" pitchFamily="18" charset="0"/>
                        </a:rPr>
                        <m:t>𝛥</m:t>
                      </m:r>
                      <m:r>
                        <a:rPr lang="it-IT" sz="3200" b="0" i="1" smtClean="0">
                          <a:latin typeface="Cambria Math" panose="02040503050406030204" pitchFamily="18" charset="0"/>
                        </a:rPr>
                        <m:t>𝑡</m:t>
                      </m:r>
                      <m:r>
                        <a:rPr lang="it-IT" sz="3200" b="0" i="1" smtClean="0">
                          <a:latin typeface="Cambria Math" panose="02040503050406030204" pitchFamily="18" charset="0"/>
                        </a:rPr>
                        <m:t>≥</m:t>
                      </m:r>
                      <m:box>
                        <m:boxPr>
                          <m:ctrlPr>
                            <a:rPr lang="el-GR" sz="3200" i="1" smtClean="0">
                              <a:latin typeface="Cambria Math" panose="02040503050406030204" pitchFamily="18" charset="0"/>
                            </a:rPr>
                          </m:ctrlPr>
                        </m:boxPr>
                        <m:e>
                          <m:argPr>
                            <m:argSz m:val="-1"/>
                          </m:argPr>
                          <m:f>
                            <m:fPr>
                              <m:ctrlPr>
                                <a:rPr lang="el-GR" sz="3200" i="1" smtClean="0">
                                  <a:latin typeface="Cambria Math" panose="02040503050406030204" pitchFamily="18" charset="0"/>
                                </a:rPr>
                              </m:ctrlPr>
                            </m:fPr>
                            <m:num>
                              <m:r>
                                <a:rPr lang="it-IT" sz="3200" i="1">
                                  <a:latin typeface="Cambria Math" panose="02040503050406030204" pitchFamily="18" charset="0"/>
                                </a:rPr>
                                <m:t>ℏ</m:t>
                              </m:r>
                            </m:num>
                            <m:den>
                              <m:r>
                                <a:rPr lang="it-IT" sz="3200" b="0" i="1" smtClean="0">
                                  <a:latin typeface="Cambria Math" panose="02040503050406030204" pitchFamily="18" charset="0"/>
                                </a:rPr>
                                <m:t>2</m:t>
                              </m:r>
                            </m:den>
                          </m:f>
                        </m:e>
                      </m:box>
                    </m:oMath>
                  </m:oMathPara>
                </a14:m>
                <a:endParaRPr lang="it-IT" sz="3200" dirty="0">
                  <a:latin typeface="+mj-lt"/>
                </a:endParaRPr>
              </a:p>
              <a:p>
                <a:pPr>
                  <a:spcAft>
                    <a:spcPts val="1200"/>
                  </a:spcAft>
                </a:pPr>
                <a:endParaRPr lang="it-IT" sz="400" dirty="0">
                  <a:latin typeface="+mj-lt"/>
                </a:endParaRPr>
              </a:p>
              <a:p>
                <a:pPr>
                  <a:spcAft>
                    <a:spcPts val="1200"/>
                  </a:spcAft>
                </a:pPr>
                <a:r>
                  <a:rPr lang="en-US" sz="2400" dirty="0">
                    <a:latin typeface="+mj-lt"/>
                  </a:rPr>
                  <a:t>This relationship highlights the fact that </a:t>
                </a:r>
                <a:r>
                  <a:rPr lang="en-US" sz="2400" u="sng" dirty="0">
                    <a:latin typeface="+mj-lt"/>
                  </a:rPr>
                  <a:t>the more we try to determine the time coordinate of a particle</a:t>
                </a:r>
                <a:r>
                  <a:rPr lang="en-US" sz="2400" dirty="0">
                    <a:latin typeface="+mj-lt"/>
                  </a:rPr>
                  <a:t>, </a:t>
                </a:r>
                <a:r>
                  <a:rPr lang="en-US" sz="2400" u="sng" dirty="0">
                    <a:latin typeface="+mj-lt"/>
                  </a:rPr>
                  <a:t>the less knowledge we have of its energy</a:t>
                </a:r>
                <a:r>
                  <a:rPr lang="en-US" sz="2400" dirty="0">
                    <a:latin typeface="+mj-lt"/>
                  </a:rPr>
                  <a:t>.</a:t>
                </a:r>
              </a:p>
            </p:txBody>
          </p:sp>
        </mc:Choice>
        <mc:Fallback>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541852"/>
                <a:ext cx="11013622" cy="4357347"/>
              </a:xfrm>
              <a:prstGeom prst="rect">
                <a:avLst/>
              </a:prstGeom>
              <a:blipFill>
                <a:blip r:embed="rId3"/>
                <a:stretch>
                  <a:fillRect l="-830" t="-1119" r="-1217" b="-2238"/>
                </a:stretch>
              </a:blipFill>
            </p:spPr>
            <p:txBody>
              <a:bodyPr/>
              <a:lstStyle/>
              <a:p>
                <a:r>
                  <a:rPr lang="en-GB">
                    <a:noFill/>
                  </a:rPr>
                  <a:t> </a:t>
                </a:r>
              </a:p>
            </p:txBody>
          </p:sp>
        </mc:Fallback>
      </mc:AlternateContent>
    </p:spTree>
    <p:extLst>
      <p:ext uri="{BB962C8B-B14F-4D97-AF65-F5344CB8AC3E}">
        <p14:creationId xmlns:p14="http://schemas.microsoft.com/office/powerpoint/2010/main" val="246164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Heisenberg uncertainty relationships (4)</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1013622" cy="4909036"/>
          </a:xfrm>
          <a:prstGeom prst="rect">
            <a:avLst/>
          </a:prstGeom>
          <a:noFill/>
        </p:spPr>
        <p:txBody>
          <a:bodyPr wrap="square" rtlCol="0">
            <a:spAutoFit/>
          </a:bodyPr>
          <a:lstStyle/>
          <a:p>
            <a:pPr>
              <a:spcAft>
                <a:spcPts val="1200"/>
              </a:spcAft>
            </a:pPr>
            <a:r>
              <a:rPr lang="en-US" sz="2400" dirty="0">
                <a:latin typeface="+mj-lt"/>
              </a:rPr>
              <a:t>In conclusion, the Heisenberg uncertainty relationships mathematically represent the </a:t>
            </a:r>
            <a:r>
              <a:rPr lang="en-US" sz="2400" b="1" dirty="0">
                <a:latin typeface="+mj-lt"/>
              </a:rPr>
              <a:t>Heisenberg</a:t>
            </a:r>
            <a:r>
              <a:rPr lang="en-US" sz="2400" dirty="0">
                <a:latin typeface="+mj-lt"/>
              </a:rPr>
              <a:t> </a:t>
            </a:r>
            <a:r>
              <a:rPr lang="en-US" sz="2400" b="1" dirty="0">
                <a:latin typeface="+mj-lt"/>
              </a:rPr>
              <a:t>uncertainty principle</a:t>
            </a:r>
            <a:r>
              <a:rPr lang="en-US" sz="2400" dirty="0">
                <a:latin typeface="+mj-lt"/>
              </a:rPr>
              <a:t>, which states:</a:t>
            </a:r>
          </a:p>
          <a:p>
            <a:pPr>
              <a:spcAft>
                <a:spcPts val="1200"/>
              </a:spcAft>
            </a:pPr>
            <a:endParaRPr lang="en-US" sz="100" dirty="0">
              <a:latin typeface="+mj-lt"/>
            </a:endParaRPr>
          </a:p>
          <a:p>
            <a:pPr marL="342900" indent="-342900">
              <a:spcAft>
                <a:spcPts val="1200"/>
              </a:spcAft>
              <a:buClr>
                <a:schemeClr val="accent2"/>
              </a:buClr>
              <a:buFont typeface="Arial" panose="020B0604020202020204" pitchFamily="34" charset="0"/>
              <a:buChar char="•"/>
            </a:pPr>
            <a:r>
              <a:rPr lang="en-US" sz="2400" dirty="0">
                <a:latin typeface="+mj-lt"/>
              </a:rPr>
              <a:t>it is not possible to make a simultaneous determination of </a:t>
            </a:r>
            <a:r>
              <a:rPr lang="en-US" sz="2400" u="sng" dirty="0">
                <a:latin typeface="+mj-lt"/>
              </a:rPr>
              <a:t>the position</a:t>
            </a:r>
            <a:r>
              <a:rPr lang="en-US" sz="2400" dirty="0">
                <a:latin typeface="+mj-lt"/>
              </a:rPr>
              <a:t> and </a:t>
            </a:r>
            <a:r>
              <a:rPr lang="en-US" sz="2400" u="sng" dirty="0">
                <a:latin typeface="+mj-lt"/>
              </a:rPr>
              <a:t>the momentum</a:t>
            </a:r>
            <a:r>
              <a:rPr lang="en-US" sz="2400" dirty="0">
                <a:latin typeface="+mj-lt"/>
              </a:rPr>
              <a:t> of a particle with unlimited precision</a:t>
            </a:r>
          </a:p>
          <a:p>
            <a:pPr marL="342900" indent="-342900">
              <a:spcAft>
                <a:spcPts val="1200"/>
              </a:spcAft>
              <a:buClr>
                <a:schemeClr val="accent2"/>
              </a:buClr>
              <a:buFont typeface="Arial" panose="020B0604020202020204" pitchFamily="34" charset="0"/>
              <a:buChar char="•"/>
            </a:pPr>
            <a:r>
              <a:rPr lang="en-US" sz="2400" dirty="0">
                <a:latin typeface="+mj-lt"/>
              </a:rPr>
              <a:t>it is not possible to make a simultaneous determination of </a:t>
            </a:r>
            <a:r>
              <a:rPr lang="en-US" sz="2400" u="sng" dirty="0">
                <a:latin typeface="+mj-lt"/>
              </a:rPr>
              <a:t>the energy</a:t>
            </a:r>
            <a:r>
              <a:rPr lang="en-US" sz="2400" dirty="0">
                <a:latin typeface="+mj-lt"/>
              </a:rPr>
              <a:t> and </a:t>
            </a:r>
            <a:r>
              <a:rPr lang="en-US" sz="2400" u="sng" dirty="0">
                <a:latin typeface="+mj-lt"/>
              </a:rPr>
              <a:t>the time coordinate</a:t>
            </a:r>
            <a:r>
              <a:rPr lang="en-US" sz="2400" dirty="0">
                <a:latin typeface="+mj-lt"/>
              </a:rPr>
              <a:t> of a particle with unlimited precision</a:t>
            </a:r>
          </a:p>
          <a:p>
            <a:pPr marL="342900" indent="-342900">
              <a:spcAft>
                <a:spcPts val="1200"/>
              </a:spcAft>
              <a:buClr>
                <a:schemeClr val="accent2"/>
              </a:buClr>
              <a:buFont typeface="Arial" panose="020B0604020202020204" pitchFamily="34" charset="0"/>
              <a:buChar char="•"/>
            </a:pPr>
            <a:endParaRPr lang="it-IT" sz="100" dirty="0">
              <a:latin typeface="+mj-lt"/>
            </a:endParaRPr>
          </a:p>
          <a:p>
            <a:pPr>
              <a:spcAft>
                <a:spcPts val="1200"/>
              </a:spcAft>
            </a:pPr>
            <a:r>
              <a:rPr lang="en-US" sz="2400" dirty="0">
                <a:latin typeface="+mj-lt"/>
              </a:rPr>
              <a:t>The previous Heisenberg relationships impose a </a:t>
            </a:r>
            <a:r>
              <a:rPr lang="en-US" sz="2400" u="sng" dirty="0">
                <a:latin typeface="+mj-lt"/>
              </a:rPr>
              <a:t>limit on the accuracy with which we can do experiments</a:t>
            </a:r>
            <a:r>
              <a:rPr lang="en-US" sz="2400" dirty="0">
                <a:latin typeface="+mj-lt"/>
              </a:rPr>
              <a:t>, a limit that cannot be reduced with technological improvements.</a:t>
            </a:r>
          </a:p>
          <a:p>
            <a:pPr>
              <a:spcAft>
                <a:spcPts val="1200"/>
              </a:spcAft>
            </a:pPr>
            <a:endParaRPr lang="en-US" sz="100" dirty="0">
              <a:latin typeface="+mj-lt"/>
            </a:endParaRPr>
          </a:p>
          <a:p>
            <a:pPr>
              <a:spcAft>
                <a:spcPts val="1200"/>
              </a:spcAft>
            </a:pPr>
            <a:r>
              <a:rPr lang="en-US" sz="2400" dirty="0">
                <a:latin typeface="+mj-lt"/>
              </a:rPr>
              <a:t>This is the reason why instead of being named “uncertainty” relationships, sometimes they are called “indeterminacy” relationships.</a:t>
            </a:r>
          </a:p>
        </p:txBody>
      </p:sp>
    </p:spTree>
    <p:extLst>
      <p:ext uri="{BB962C8B-B14F-4D97-AF65-F5344CB8AC3E}">
        <p14:creationId xmlns:p14="http://schemas.microsoft.com/office/powerpoint/2010/main" val="255835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D7725-E70B-242B-EE71-9BE386B8B12B}"/>
              </a:ext>
            </a:extLst>
          </p:cNvPr>
          <p:cNvSpPr>
            <a:spLocks noGrp="1"/>
          </p:cNvSpPr>
          <p:nvPr>
            <p:ph type="ctrTitle"/>
          </p:nvPr>
        </p:nvSpPr>
        <p:spPr/>
        <p:txBody>
          <a:bodyPr/>
          <a:lstStyle/>
          <a:p>
            <a:pPr algn="ctr"/>
            <a:r>
              <a:rPr lang="en-GB" dirty="0"/>
              <a:t>Thank you for the attention</a:t>
            </a:r>
          </a:p>
        </p:txBody>
      </p:sp>
      <p:sp>
        <p:nvSpPr>
          <p:cNvPr id="3" name="Sottotitolo 2">
            <a:extLst>
              <a:ext uri="{FF2B5EF4-FFF2-40B4-BE49-F238E27FC236}">
                <a16:creationId xmlns:a16="http://schemas.microsoft.com/office/drawing/2014/main" id="{15D581A3-118A-BCC6-8A33-782A5B03DF5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5825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Introduction</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346311"/>
            <a:ext cx="10907486" cy="4678204"/>
          </a:xfrm>
          <a:prstGeom prst="rect">
            <a:avLst/>
          </a:prstGeom>
          <a:noFill/>
        </p:spPr>
        <p:txBody>
          <a:bodyPr wrap="square" rtlCol="0">
            <a:spAutoFit/>
          </a:bodyPr>
          <a:lstStyle/>
          <a:p>
            <a:pPr>
              <a:spcAft>
                <a:spcPts val="1200"/>
              </a:spcAft>
            </a:pPr>
            <a:r>
              <a:rPr lang="en-US" sz="2400" dirty="0">
                <a:latin typeface="+mj-lt"/>
              </a:rPr>
              <a:t>In </a:t>
            </a:r>
            <a:r>
              <a:rPr lang="en-US" sz="2400" u="sng" dirty="0">
                <a:latin typeface="+mj-lt"/>
              </a:rPr>
              <a:t>classical physics</a:t>
            </a:r>
            <a:r>
              <a:rPr lang="en-US" sz="2400" dirty="0">
                <a:latin typeface="+mj-lt"/>
              </a:rPr>
              <a:t>, the waves and particles’ behavior are described by different laws and properties.</a:t>
            </a:r>
          </a:p>
          <a:p>
            <a:pPr>
              <a:spcAft>
                <a:spcPts val="1200"/>
              </a:spcAft>
            </a:pPr>
            <a:endParaRPr lang="en-US" sz="100" dirty="0">
              <a:latin typeface="+mj-lt"/>
            </a:endParaRPr>
          </a:p>
          <a:p>
            <a:pPr>
              <a:spcAft>
                <a:spcPts val="1200"/>
              </a:spcAft>
            </a:pPr>
            <a:r>
              <a:rPr lang="en-US" sz="2400" dirty="0">
                <a:latin typeface="+mj-lt"/>
              </a:rPr>
              <a:t>One of the properties that characterizes waves is the </a:t>
            </a:r>
            <a:r>
              <a:rPr lang="en-US" sz="2400" b="1" dirty="0">
                <a:latin typeface="+mj-lt"/>
              </a:rPr>
              <a:t>principle of superposition</a:t>
            </a:r>
            <a:r>
              <a:rPr lang="en-US" sz="2400" dirty="0">
                <a:latin typeface="+mj-lt"/>
              </a:rPr>
              <a:t>.</a:t>
            </a:r>
          </a:p>
          <a:p>
            <a:pPr>
              <a:spcAft>
                <a:spcPts val="1200"/>
              </a:spcAft>
            </a:pPr>
            <a:endParaRPr lang="en-US" sz="100" dirty="0">
              <a:latin typeface="+mj-lt"/>
            </a:endParaRPr>
          </a:p>
          <a:p>
            <a:pPr>
              <a:spcAft>
                <a:spcPts val="1200"/>
              </a:spcAft>
            </a:pPr>
            <a:r>
              <a:rPr lang="en-US" sz="2400" dirty="0">
                <a:latin typeface="+mj-lt"/>
              </a:rPr>
              <a:t>This principle states that in any point in which two or more different waves meet, the net </a:t>
            </a:r>
            <a:r>
              <a:rPr lang="en-US" sz="2400" u="sng" dirty="0">
                <a:latin typeface="+mj-lt"/>
              </a:rPr>
              <a:t>amplitude</a:t>
            </a:r>
            <a:r>
              <a:rPr lang="en-US" sz="2400" dirty="0">
                <a:latin typeface="+mj-lt"/>
              </a:rPr>
              <a:t> at that point </a:t>
            </a:r>
            <a:r>
              <a:rPr lang="en-US" sz="2400" u="sng" dirty="0">
                <a:latin typeface="+mj-lt"/>
              </a:rPr>
              <a:t>will be the sum of the amplitudes</a:t>
            </a:r>
            <a:r>
              <a:rPr lang="en-US" sz="2400" dirty="0">
                <a:latin typeface="+mj-lt"/>
              </a:rPr>
              <a:t> produced by the individual waves separately. </a:t>
            </a:r>
            <a:endParaRPr lang="en-US" sz="1000" dirty="0">
              <a:latin typeface="+mj-lt"/>
            </a:endParaRPr>
          </a:p>
          <a:p>
            <a:pPr>
              <a:spcAft>
                <a:spcPts val="1200"/>
              </a:spcAft>
            </a:pPr>
            <a:r>
              <a:rPr lang="en-US" sz="2400" dirty="0">
                <a:latin typeface="+mj-lt"/>
              </a:rPr>
              <a:t>Moreover, when leaving the point of collision each wave will not present any distortion of its initial properties.</a:t>
            </a:r>
          </a:p>
          <a:p>
            <a:pPr>
              <a:spcAft>
                <a:spcPts val="1200"/>
              </a:spcAft>
            </a:pPr>
            <a:endParaRPr lang="en-US" sz="100" dirty="0">
              <a:latin typeface="+mj-lt"/>
            </a:endParaRPr>
          </a:p>
          <a:p>
            <a:pPr>
              <a:spcAft>
                <a:spcPts val="1200"/>
              </a:spcAft>
            </a:pPr>
            <a:r>
              <a:rPr lang="en-US" sz="2400" dirty="0">
                <a:latin typeface="+mj-lt"/>
              </a:rPr>
              <a:t>This property leads to the phenomenon of waves’ </a:t>
            </a:r>
            <a:r>
              <a:rPr lang="en-US" sz="2400" b="1" dirty="0">
                <a:latin typeface="+mj-lt"/>
              </a:rPr>
              <a:t>interference</a:t>
            </a:r>
            <a:r>
              <a:rPr lang="en-US" sz="2400" dirty="0">
                <a:latin typeface="+mj-lt"/>
              </a:rPr>
              <a:t> and </a:t>
            </a:r>
            <a:r>
              <a:rPr lang="en-US" sz="2400" b="1" dirty="0">
                <a:latin typeface="+mj-lt"/>
              </a:rPr>
              <a:t>diffraction</a:t>
            </a:r>
            <a:r>
              <a:rPr lang="en-US" sz="2400" dirty="0">
                <a:latin typeface="+mj-lt"/>
              </a:rPr>
              <a:t>.</a:t>
            </a:r>
          </a:p>
        </p:txBody>
      </p:sp>
    </p:spTree>
    <p:extLst>
      <p:ext uri="{BB962C8B-B14F-4D97-AF65-F5344CB8AC3E}">
        <p14:creationId xmlns:p14="http://schemas.microsoft.com/office/powerpoint/2010/main" val="192232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Double-slit experiment with waves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8746057" cy="4862870"/>
          </a:xfrm>
          <a:prstGeom prst="rect">
            <a:avLst/>
          </a:prstGeom>
          <a:noFill/>
        </p:spPr>
        <p:txBody>
          <a:bodyPr wrap="square" rtlCol="0">
            <a:spAutoFit/>
          </a:bodyPr>
          <a:lstStyle/>
          <a:p>
            <a:pPr>
              <a:spcAft>
                <a:spcPts val="1200"/>
              </a:spcAft>
            </a:pPr>
            <a:r>
              <a:rPr lang="en-US" sz="2400" dirty="0">
                <a:latin typeface="+mj-lt"/>
              </a:rPr>
              <a:t>In the experiment performed by Thomas Young in 1801 , a light wave illuminates a plate pierced with two parallel slits and the light passing through the slits is observed on a screen placed behind the plate.</a:t>
            </a:r>
          </a:p>
          <a:p>
            <a:pPr>
              <a:spcAft>
                <a:spcPts val="1200"/>
              </a:spcAft>
            </a:pPr>
            <a:endParaRPr lang="en-US" sz="100" dirty="0">
              <a:latin typeface="+mj-lt"/>
            </a:endParaRPr>
          </a:p>
          <a:p>
            <a:pPr>
              <a:spcAft>
                <a:spcPts val="1200"/>
              </a:spcAft>
            </a:pPr>
            <a:r>
              <a:rPr lang="en-US" sz="2400" dirty="0">
                <a:latin typeface="+mj-lt"/>
              </a:rPr>
              <a:t>The light wave is </a:t>
            </a:r>
            <a:r>
              <a:rPr lang="en-US" sz="2400" u="sng" dirty="0">
                <a:latin typeface="+mj-lt"/>
              </a:rPr>
              <a:t>diffracted</a:t>
            </a:r>
            <a:r>
              <a:rPr lang="en-US" sz="2400" dirty="0">
                <a:latin typeface="+mj-lt"/>
              </a:rPr>
              <a:t> by the two slits and the resulting light will overlap on the screen, producing the </a:t>
            </a:r>
            <a:r>
              <a:rPr lang="en-US" sz="2400" u="sng" dirty="0">
                <a:latin typeface="+mj-lt"/>
              </a:rPr>
              <a:t>interference</a:t>
            </a:r>
            <a:r>
              <a:rPr lang="en-US" sz="2400" dirty="0">
                <a:latin typeface="+mj-lt"/>
              </a:rPr>
              <a:t>.</a:t>
            </a:r>
          </a:p>
          <a:p>
            <a:pPr>
              <a:spcAft>
                <a:spcPts val="1200"/>
              </a:spcAft>
            </a:pPr>
            <a:endParaRPr lang="en-US" sz="800" dirty="0">
              <a:latin typeface="+mj-lt"/>
            </a:endParaRPr>
          </a:p>
          <a:p>
            <a:pPr>
              <a:spcAft>
                <a:spcPts val="1200"/>
              </a:spcAft>
            </a:pPr>
            <a:r>
              <a:rPr lang="en-US" sz="2400" dirty="0">
                <a:latin typeface="+mj-lt"/>
              </a:rPr>
              <a:t>When any wave crest from one slit arrives simultaneously with another from the other slit, we have a </a:t>
            </a:r>
            <a:r>
              <a:rPr lang="en-US" sz="2400" b="1" dirty="0">
                <a:latin typeface="+mj-lt"/>
              </a:rPr>
              <a:t>constructive interference</a:t>
            </a:r>
            <a:r>
              <a:rPr lang="en-US" sz="2400" dirty="0">
                <a:latin typeface="+mj-lt"/>
              </a:rPr>
              <a:t>.</a:t>
            </a:r>
            <a:endParaRPr lang="en-US" sz="100" dirty="0">
              <a:latin typeface="+mj-lt"/>
            </a:endParaRPr>
          </a:p>
          <a:p>
            <a:pPr>
              <a:spcAft>
                <a:spcPts val="1200"/>
              </a:spcAft>
            </a:pPr>
            <a:r>
              <a:rPr lang="en-US" sz="2400" dirty="0">
                <a:latin typeface="+mj-lt"/>
              </a:rPr>
              <a:t>When a crest of the wave from one slit arrives at a point on the screen simultaneously with the valley of the wave from the other slit, the two waves cancel out and we have a </a:t>
            </a:r>
            <a:r>
              <a:rPr lang="en-US" sz="2400" b="1" dirty="0">
                <a:latin typeface="+mj-lt"/>
              </a:rPr>
              <a:t>destructive interference</a:t>
            </a:r>
            <a:r>
              <a:rPr lang="en-US" sz="2400" dirty="0">
                <a:latin typeface="+mj-lt"/>
              </a:rPr>
              <a:t>.</a:t>
            </a:r>
          </a:p>
        </p:txBody>
      </p:sp>
      <p:pic>
        <p:nvPicPr>
          <p:cNvPr id="6" name="Immagine 5" descr="Immagine che contiene testo, diagramma, Carattere, schermata&#10;&#10;Descrizione generata automaticamente">
            <a:extLst>
              <a:ext uri="{FF2B5EF4-FFF2-40B4-BE49-F238E27FC236}">
                <a16:creationId xmlns:a16="http://schemas.microsoft.com/office/drawing/2014/main" id="{B811AB63-9E23-2393-B146-DF909F0FB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757" y="1218295"/>
            <a:ext cx="2632705" cy="2542544"/>
          </a:xfrm>
          <a:prstGeom prst="rect">
            <a:avLst/>
          </a:prstGeom>
        </p:spPr>
      </p:pic>
      <p:pic>
        <p:nvPicPr>
          <p:cNvPr id="8" name="Immagine 7" descr="Immagine che contiene schermata, nero, Rettangolo&#10;&#10;Descrizione generata automaticamente">
            <a:extLst>
              <a:ext uri="{FF2B5EF4-FFF2-40B4-BE49-F238E27FC236}">
                <a16:creationId xmlns:a16="http://schemas.microsoft.com/office/drawing/2014/main" id="{50F23BA8-F055-145D-2F52-8C7168A87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6735" y="3986560"/>
            <a:ext cx="2585029" cy="1726885"/>
          </a:xfrm>
          <a:prstGeom prst="rect">
            <a:avLst/>
          </a:prstGeom>
        </p:spPr>
      </p:pic>
    </p:spTree>
    <p:extLst>
      <p:ext uri="{BB962C8B-B14F-4D97-AF65-F5344CB8AC3E}">
        <p14:creationId xmlns:p14="http://schemas.microsoft.com/office/powerpoint/2010/main" val="138222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Double-slit experiment with waves (2)</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764290D-4421-39CE-B0A3-F91D8A631E18}"/>
                  </a:ext>
                </a:extLst>
              </p:cNvPr>
              <p:cNvSpPr txBox="1"/>
              <p:nvPr/>
            </p:nvSpPr>
            <p:spPr>
              <a:xfrm>
                <a:off x="530678" y="1415247"/>
                <a:ext cx="10907486" cy="4744953"/>
              </a:xfrm>
              <a:prstGeom prst="rect">
                <a:avLst/>
              </a:prstGeom>
              <a:noFill/>
            </p:spPr>
            <p:txBody>
              <a:bodyPr wrap="square" rtlCol="0">
                <a:spAutoFit/>
              </a:bodyPr>
              <a:lstStyle/>
              <a:p>
                <a:pPr>
                  <a:spcAft>
                    <a:spcPts val="1200"/>
                  </a:spcAft>
                </a:pPr>
                <a:r>
                  <a:rPr lang="en-US" sz="2400" dirty="0">
                    <a:latin typeface="+mj-lt"/>
                  </a:rPr>
                  <a:t>A </a:t>
                </a:r>
                <a:r>
                  <a:rPr lang="en-US" sz="2400" u="sng" dirty="0">
                    <a:latin typeface="+mj-lt"/>
                  </a:rPr>
                  <a:t>constructive interference</a:t>
                </a:r>
                <a:r>
                  <a:rPr lang="en-US" sz="2400" dirty="0">
                    <a:latin typeface="+mj-lt"/>
                  </a:rPr>
                  <a:t> occurs repeatedly at the point on the screen that is exactly one wavelength further from one slit than from the other. If we denote the distances from the point on the screen to the two slits as X</a:t>
                </a:r>
                <a:r>
                  <a:rPr lang="en-US" sz="2400" baseline="-25000" dirty="0">
                    <a:latin typeface="+mj-lt"/>
                  </a:rPr>
                  <a:t>1</a:t>
                </a:r>
                <a:r>
                  <a:rPr lang="en-US" sz="2400" dirty="0">
                    <a:latin typeface="+mj-lt"/>
                  </a:rPr>
                  <a:t> and X</a:t>
                </a:r>
                <a:r>
                  <a:rPr lang="en-US" sz="2400" baseline="-25000" dirty="0">
                    <a:latin typeface="+mj-lt"/>
                  </a:rPr>
                  <a:t>2</a:t>
                </a:r>
                <a:r>
                  <a:rPr lang="en-US" sz="2400" dirty="0">
                    <a:latin typeface="+mj-lt"/>
                  </a:rPr>
                  <a:t>, the condition for maximum constructive interference is </a:t>
                </a:r>
                <a14:m>
                  <m:oMath xmlns:m="http://schemas.openxmlformats.org/officeDocument/2006/math">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𝑋</m:t>
                        </m:r>
                        <m:r>
                          <a:rPr lang="it-IT" sz="2400" b="0" i="1" baseline="-25000" smtClean="0">
                            <a:latin typeface="Cambria Math" panose="02040503050406030204" pitchFamily="18" charset="0"/>
                          </a:rPr>
                          <m:t>1</m:t>
                        </m:r>
                        <m:r>
                          <a:rPr lang="it-IT" sz="2400" b="0" i="1" smtClean="0">
                            <a:latin typeface="Cambria Math" panose="02040503050406030204" pitchFamily="18" charset="0"/>
                          </a:rPr>
                          <m:t> −</m:t>
                        </m:r>
                        <m:r>
                          <a:rPr lang="it-IT" sz="2400" b="0" i="1" smtClean="0">
                            <a:latin typeface="Cambria Math" panose="02040503050406030204" pitchFamily="18" charset="0"/>
                          </a:rPr>
                          <m:t>𝑋</m:t>
                        </m:r>
                        <m:r>
                          <a:rPr lang="it-IT" sz="2400" b="0" i="1" baseline="-25000" smtClean="0">
                            <a:latin typeface="Cambria Math" panose="02040503050406030204" pitchFamily="18" charset="0"/>
                          </a:rPr>
                          <m:t>2</m:t>
                        </m:r>
                      </m:e>
                    </m:d>
                    <m:r>
                      <a:rPr lang="it-IT" sz="2400" b="0" i="1" smtClean="0">
                        <a:latin typeface="Cambria Math" panose="02040503050406030204" pitchFamily="18" charset="0"/>
                      </a:rPr>
                      <m:t>=</m:t>
                    </m:r>
                    <m:r>
                      <m:rPr>
                        <m:nor/>
                      </m:rPr>
                      <a:rPr lang="it-IT" sz="2400" b="0" i="0" smtClean="0">
                        <a:latin typeface="Cambria Math" panose="02040503050406030204" pitchFamily="18" charset="0"/>
                      </a:rPr>
                      <m:t>n</m:t>
                    </m:r>
                    <m:r>
                      <m:rPr>
                        <m:nor/>
                      </m:rPr>
                      <a:rPr lang="en-US" sz="2400" dirty="0"/>
                      <m:t>λ</m:t>
                    </m:r>
                  </m:oMath>
                </a14:m>
                <a:r>
                  <a:rPr lang="en-US" sz="2400" dirty="0">
                    <a:latin typeface="+mj-lt"/>
                  </a:rPr>
                  <a:t>, with n = 0,1,2,…</a:t>
                </a:r>
              </a:p>
              <a:p>
                <a:pPr>
                  <a:spcAft>
                    <a:spcPts val="1200"/>
                  </a:spcAft>
                </a:pPr>
                <a:endParaRPr lang="en-US" sz="1000" dirty="0">
                  <a:latin typeface="+mj-lt"/>
                </a:endParaRPr>
              </a:p>
              <a:p>
                <a:pPr>
                  <a:spcAft>
                    <a:spcPts val="1200"/>
                  </a:spcAft>
                </a:pPr>
                <a:r>
                  <a:rPr lang="en-US" sz="2400" dirty="0">
                    <a:latin typeface="+mj-lt"/>
                  </a:rPr>
                  <a:t>						A </a:t>
                </a:r>
                <a:r>
                  <a:rPr lang="en-US" sz="2400" u="sng" dirty="0">
                    <a:latin typeface="+mj-lt"/>
                  </a:rPr>
                  <a:t>destructive interference</a:t>
                </a:r>
                <a:r>
                  <a:rPr lang="en-US" sz="2400" dirty="0">
                    <a:latin typeface="+mj-lt"/>
                  </a:rPr>
                  <a:t> occurs whenever the distances X</a:t>
                </a:r>
                <a:r>
                  <a:rPr lang="en-US" sz="2400" baseline="-25000" dirty="0">
                    <a:latin typeface="+mj-lt"/>
                  </a:rPr>
                  <a:t>1</a:t>
                </a:r>
                <a:r>
                  <a:rPr lang="en-US" sz="2400" dirty="0">
                    <a:latin typeface="+mj-lt"/>
                  </a:rPr>
                  <a:t> and 						X</a:t>
                </a:r>
                <a:r>
                  <a:rPr lang="en-US" sz="2400" baseline="-25000" dirty="0">
                    <a:latin typeface="+mj-lt"/>
                  </a:rPr>
                  <a:t>2</a:t>
                </a:r>
                <a:r>
                  <a:rPr lang="en-US" sz="2400" dirty="0">
                    <a:latin typeface="+mj-lt"/>
                  </a:rPr>
                  <a:t> are such that the phase of one wave differs from the other by 						a half cycle or any number of odd cycles divided by 2, that is: 							</a:t>
                </a:r>
                <a14:m>
                  <m:oMath xmlns:m="http://schemas.openxmlformats.org/officeDocument/2006/math">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𝑋</m:t>
                        </m:r>
                        <m:r>
                          <a:rPr lang="it-IT" sz="2400" b="0" i="1" baseline="-25000" smtClean="0">
                            <a:latin typeface="Cambria Math" panose="02040503050406030204" pitchFamily="18" charset="0"/>
                          </a:rPr>
                          <m:t>1</m:t>
                        </m:r>
                        <m:r>
                          <a:rPr lang="it-IT" sz="2400" b="0" i="1" smtClean="0">
                            <a:latin typeface="Cambria Math" panose="02040503050406030204" pitchFamily="18" charset="0"/>
                          </a:rPr>
                          <m:t> −</m:t>
                        </m:r>
                        <m:r>
                          <a:rPr lang="it-IT" sz="2400" b="0" i="1" smtClean="0">
                            <a:latin typeface="Cambria Math" panose="02040503050406030204" pitchFamily="18" charset="0"/>
                          </a:rPr>
                          <m:t>𝑋</m:t>
                        </m:r>
                        <m:r>
                          <a:rPr lang="it-IT" sz="2400" b="0" i="1" baseline="-25000" smtClean="0">
                            <a:latin typeface="Cambria Math" panose="02040503050406030204" pitchFamily="18" charset="0"/>
                          </a:rPr>
                          <m:t>2</m:t>
                        </m:r>
                      </m:e>
                    </m:d>
                    <m:r>
                      <a:rPr lang="it-IT" sz="2400" b="0" i="1" smtClean="0">
                        <a:latin typeface="Cambria Math" panose="02040503050406030204" pitchFamily="18" charset="0"/>
                      </a:rPr>
                      <m:t>=</m:t>
                    </m:r>
                    <m:r>
                      <m:rPr>
                        <m:nor/>
                      </m:rPr>
                      <a:rPr lang="it-IT" sz="2400" b="0" i="0" smtClean="0">
                        <a:latin typeface="Cambria Math" panose="02040503050406030204" pitchFamily="18" charset="0"/>
                      </a:rPr>
                      <m:t>(</m:t>
                    </m:r>
                    <m:r>
                      <m:rPr>
                        <m:nor/>
                      </m:rPr>
                      <a:rPr lang="it-IT" sz="2400" b="0" i="0" smtClean="0">
                        <a:latin typeface="Cambria Math" panose="02040503050406030204" pitchFamily="18" charset="0"/>
                      </a:rPr>
                      <m:t>n</m:t>
                    </m:r>
                    <m:r>
                      <m:rPr>
                        <m:nor/>
                      </m:rPr>
                      <a:rPr lang="it-IT" sz="2400" b="0" i="0" smtClean="0">
                        <a:latin typeface="Cambria Math" panose="02040503050406030204" pitchFamily="18" charset="0"/>
                      </a:rPr>
                      <m:t> + </m:t>
                    </m:r>
                    <m:box>
                      <m:boxPr>
                        <m:ctrlPr>
                          <a:rPr lang="it-IT" sz="2400" b="0" i="1" smtClean="0">
                            <a:latin typeface="Cambria Math" panose="02040503050406030204" pitchFamily="18" charset="0"/>
                          </a:rPr>
                        </m:ctrlPr>
                      </m:boxPr>
                      <m:e>
                        <m:argPr>
                          <m:argSz m:val="-1"/>
                        </m:argP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2</m:t>
                            </m:r>
                          </m:den>
                        </m:f>
                      </m:e>
                    </m:box>
                    <m:r>
                      <a:rPr lang="it-IT" sz="2400" b="0" i="1" smtClean="0">
                        <a:latin typeface="Cambria Math" panose="02040503050406030204" pitchFamily="18" charset="0"/>
                      </a:rPr>
                      <m:t>) </m:t>
                    </m:r>
                    <m:r>
                      <m:rPr>
                        <m:nor/>
                      </m:rPr>
                      <a:rPr lang="en-US" sz="2400" dirty="0"/>
                      <m:t>λ</m:t>
                    </m:r>
                  </m:oMath>
                </a14:m>
                <a:r>
                  <a:rPr lang="en-US" sz="2400" dirty="0">
                    <a:latin typeface="+mj-lt"/>
                  </a:rPr>
                  <a:t>, with n = 0,1,2,…</a:t>
                </a:r>
              </a:p>
              <a:p>
                <a:pPr>
                  <a:spcAft>
                    <a:spcPts val="1200"/>
                  </a:spcAft>
                </a:pPr>
                <a:endParaRPr lang="en-US" sz="1000" dirty="0">
                  <a:latin typeface="+mj-lt"/>
                </a:endParaRPr>
              </a:p>
              <a:p>
                <a:pPr>
                  <a:spcAft>
                    <a:spcPts val="1200"/>
                  </a:spcAft>
                </a:pPr>
                <a:r>
                  <a:rPr lang="en-US" sz="2400" dirty="0">
                    <a:latin typeface="+mj-lt"/>
                  </a:rPr>
                  <a:t>						y</a:t>
                </a:r>
                <a:r>
                  <a:rPr lang="en-US" sz="2400" baseline="-25000" dirty="0">
                    <a:latin typeface="+mj-lt"/>
                  </a:rPr>
                  <a:t>n</a:t>
                </a:r>
                <a:r>
                  <a:rPr lang="en-US" sz="2400" dirty="0">
                    <a:latin typeface="+mj-lt"/>
                  </a:rPr>
                  <a:t> represents the distance from the center of the screen to the n-th 						maximum.</a:t>
                </a:r>
              </a:p>
            </p:txBody>
          </p:sp>
        </mc:Choice>
        <mc:Fallback xmlns="">
          <p:sp>
            <p:nvSpPr>
              <p:cNvPr id="5" name="CasellaDiTesto 4">
                <a:extLst>
                  <a:ext uri="{FF2B5EF4-FFF2-40B4-BE49-F238E27FC236}">
                    <a16:creationId xmlns:a16="http://schemas.microsoft.com/office/drawing/2014/main" id="{D764290D-4421-39CE-B0A3-F91D8A631E18}"/>
                  </a:ext>
                </a:extLst>
              </p:cNvPr>
              <p:cNvSpPr txBox="1">
                <a:spLocks noRot="1" noChangeAspect="1" noMove="1" noResize="1" noEditPoints="1" noAdjustHandles="1" noChangeArrowheads="1" noChangeShapeType="1" noTextEdit="1"/>
              </p:cNvSpPr>
              <p:nvPr/>
            </p:nvSpPr>
            <p:spPr>
              <a:xfrm>
                <a:off x="530678" y="1415247"/>
                <a:ext cx="10907486" cy="4744953"/>
              </a:xfrm>
              <a:prstGeom prst="rect">
                <a:avLst/>
              </a:prstGeom>
              <a:blipFill>
                <a:blip r:embed="rId3"/>
                <a:stretch>
                  <a:fillRect l="-838" t="-1027" r="-894" b="-1926"/>
                </a:stretch>
              </a:blipFill>
            </p:spPr>
            <p:txBody>
              <a:bodyPr/>
              <a:lstStyle/>
              <a:p>
                <a:r>
                  <a:rPr lang="en-GB">
                    <a:noFill/>
                  </a:rPr>
                  <a:t> </a:t>
                </a:r>
              </a:p>
            </p:txBody>
          </p:sp>
        </mc:Fallback>
      </mc:AlternateContent>
      <p:pic>
        <p:nvPicPr>
          <p:cNvPr id="6" name="Immagine 5" descr="Immagine che contiene linea, diagramma, Diagramma, Parallelo&#10;&#10;Descrizione generata automaticamente">
            <a:extLst>
              <a:ext uri="{FF2B5EF4-FFF2-40B4-BE49-F238E27FC236}">
                <a16:creationId xmlns:a16="http://schemas.microsoft.com/office/drawing/2014/main" id="{E14A50A2-1F00-D1F8-DF59-F280EC519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76" y="3457205"/>
            <a:ext cx="2686425" cy="2305372"/>
          </a:xfrm>
          <a:prstGeom prst="rect">
            <a:avLst/>
          </a:prstGeom>
        </p:spPr>
      </p:pic>
    </p:spTree>
    <p:extLst>
      <p:ext uri="{BB962C8B-B14F-4D97-AF65-F5344CB8AC3E}">
        <p14:creationId xmlns:p14="http://schemas.microsoft.com/office/powerpoint/2010/main" val="304636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Experimental problems</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601260"/>
          </a:xfrm>
          <a:prstGeom prst="rect">
            <a:avLst/>
          </a:prstGeom>
          <a:noFill/>
        </p:spPr>
        <p:txBody>
          <a:bodyPr wrap="square" rtlCol="0">
            <a:spAutoFit/>
          </a:bodyPr>
          <a:lstStyle/>
          <a:p>
            <a:pPr>
              <a:spcAft>
                <a:spcPts val="1200"/>
              </a:spcAft>
            </a:pPr>
            <a:endParaRPr lang="en-US" sz="2400" dirty="0">
              <a:latin typeface="+mj-lt"/>
            </a:endParaRPr>
          </a:p>
          <a:p>
            <a:pPr>
              <a:spcAft>
                <a:spcPts val="1200"/>
              </a:spcAft>
            </a:pPr>
            <a:r>
              <a:rPr lang="en-US" sz="2400" u="sng" dirty="0">
                <a:latin typeface="+mj-lt"/>
              </a:rPr>
              <a:t>Other experiments</a:t>
            </a:r>
            <a:r>
              <a:rPr lang="en-US" sz="2400" dirty="0">
                <a:latin typeface="+mj-lt"/>
              </a:rPr>
              <a:t> performed in the years following the Young’s experiment </a:t>
            </a:r>
            <a:r>
              <a:rPr lang="en-US" sz="2400" u="sng" dirty="0">
                <a:latin typeface="+mj-lt"/>
              </a:rPr>
              <a:t>showed contradictions with the wave theory of light and could not be directly explained</a:t>
            </a:r>
            <a:r>
              <a:rPr lang="en-US" sz="2400" dirty="0">
                <a:latin typeface="+mj-lt"/>
              </a:rPr>
              <a:t> by that theory.</a:t>
            </a:r>
          </a:p>
          <a:p>
            <a:pPr>
              <a:spcAft>
                <a:spcPts val="1200"/>
              </a:spcAft>
            </a:pPr>
            <a:endParaRPr lang="en-US" sz="800" dirty="0">
              <a:latin typeface="+mj-lt"/>
            </a:endParaRPr>
          </a:p>
          <a:p>
            <a:pPr>
              <a:spcAft>
                <a:spcPts val="1200"/>
              </a:spcAft>
            </a:pPr>
            <a:r>
              <a:rPr lang="en-US" sz="2400" dirty="0">
                <a:latin typeface="+mj-lt"/>
              </a:rPr>
              <a:t>These experiments include:</a:t>
            </a:r>
          </a:p>
          <a:p>
            <a:pPr>
              <a:spcAft>
                <a:spcPts val="1200"/>
              </a:spcAft>
            </a:pPr>
            <a:endParaRPr lang="en-US" sz="100" dirty="0">
              <a:latin typeface="+mj-lt"/>
            </a:endParaRPr>
          </a:p>
          <a:p>
            <a:pPr marL="800100" lvl="1" indent="-342900">
              <a:spcAft>
                <a:spcPts val="1200"/>
              </a:spcAft>
              <a:buClr>
                <a:schemeClr val="accent2"/>
              </a:buClr>
              <a:buFont typeface="Arial" panose="020B0604020202020204" pitchFamily="34" charset="0"/>
              <a:buChar char="•"/>
            </a:pPr>
            <a:r>
              <a:rPr lang="en-US" sz="2400" dirty="0">
                <a:latin typeface="+mj-lt"/>
              </a:rPr>
              <a:t>Photoelectric Effect</a:t>
            </a:r>
          </a:p>
          <a:p>
            <a:pPr marL="800100" lvl="1" indent="-342900">
              <a:spcAft>
                <a:spcPts val="1200"/>
              </a:spcAft>
              <a:buClr>
                <a:schemeClr val="accent2"/>
              </a:buClr>
              <a:buFont typeface="Arial" panose="020B0604020202020204" pitchFamily="34" charset="0"/>
              <a:buChar char="•"/>
            </a:pPr>
            <a:endParaRPr lang="en-US" sz="100" dirty="0">
              <a:latin typeface="+mj-lt"/>
            </a:endParaRPr>
          </a:p>
          <a:p>
            <a:pPr marL="800100" lvl="1" indent="-342900">
              <a:spcAft>
                <a:spcPts val="1200"/>
              </a:spcAft>
              <a:buClr>
                <a:schemeClr val="accent2"/>
              </a:buClr>
              <a:buFont typeface="Arial" panose="020B0604020202020204" pitchFamily="34" charset="0"/>
              <a:buChar char="•"/>
            </a:pPr>
            <a:r>
              <a:rPr lang="en-US" sz="2400" dirty="0">
                <a:latin typeface="+mj-lt"/>
              </a:rPr>
              <a:t>Black Body Radiation</a:t>
            </a:r>
          </a:p>
          <a:p>
            <a:pPr marL="800100" lvl="1" indent="-342900">
              <a:spcAft>
                <a:spcPts val="1200"/>
              </a:spcAft>
              <a:buClr>
                <a:schemeClr val="accent2"/>
              </a:buClr>
              <a:buFont typeface="Arial" panose="020B0604020202020204" pitchFamily="34" charset="0"/>
              <a:buChar char="•"/>
            </a:pPr>
            <a:endParaRPr lang="en-US" sz="100" dirty="0">
              <a:latin typeface="+mj-lt"/>
            </a:endParaRPr>
          </a:p>
          <a:p>
            <a:pPr marL="800100" lvl="1" indent="-342900">
              <a:spcAft>
                <a:spcPts val="1200"/>
              </a:spcAft>
              <a:buClr>
                <a:schemeClr val="accent2"/>
              </a:buClr>
              <a:buFont typeface="Arial" panose="020B0604020202020204" pitchFamily="34" charset="0"/>
              <a:buChar char="•"/>
            </a:pPr>
            <a:r>
              <a:rPr lang="en-US" sz="2400" dirty="0">
                <a:latin typeface="+mj-lt"/>
              </a:rPr>
              <a:t>Compton Effect</a:t>
            </a:r>
          </a:p>
        </p:txBody>
      </p:sp>
    </p:spTree>
    <p:extLst>
      <p:ext uri="{BB962C8B-B14F-4D97-AF65-F5344CB8AC3E}">
        <p14:creationId xmlns:p14="http://schemas.microsoft.com/office/powerpoint/2010/main" val="193221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Photoelectric Effect (1)</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4770537"/>
          </a:xfrm>
          <a:prstGeom prst="rect">
            <a:avLst/>
          </a:prstGeom>
          <a:noFill/>
        </p:spPr>
        <p:txBody>
          <a:bodyPr wrap="square" rtlCol="0">
            <a:spAutoFit/>
          </a:bodyPr>
          <a:lstStyle/>
          <a:p>
            <a:pPr>
              <a:spcAft>
                <a:spcPts val="1200"/>
              </a:spcAft>
            </a:pPr>
            <a:r>
              <a:rPr lang="en-US" sz="2400" dirty="0">
                <a:latin typeface="+mj-lt"/>
              </a:rPr>
              <a:t>In 1887, Heinrich Hertz discovered that when an electromagnetic radiation hits a metal surface, </a:t>
            </a:r>
            <a:r>
              <a:rPr lang="en-US" sz="2400" b="1" dirty="0">
                <a:latin typeface="+mj-lt"/>
              </a:rPr>
              <a:t>electrons are emitted,</a:t>
            </a:r>
            <a:r>
              <a:rPr lang="en-US" sz="2400" dirty="0">
                <a:latin typeface="+mj-lt"/>
              </a:rPr>
              <a:t> and they are called </a:t>
            </a:r>
            <a:r>
              <a:rPr lang="en-US" sz="2400" u="sng" dirty="0">
                <a:latin typeface="+mj-lt"/>
              </a:rPr>
              <a:t>photoelectrons</a:t>
            </a:r>
            <a:r>
              <a:rPr lang="en-US" sz="2400" dirty="0">
                <a:latin typeface="+mj-lt"/>
              </a:rPr>
              <a:t>.</a:t>
            </a:r>
          </a:p>
          <a:p>
            <a:pPr>
              <a:spcAft>
                <a:spcPts val="1200"/>
              </a:spcAft>
            </a:pPr>
            <a:r>
              <a:rPr lang="en-US" sz="2400" dirty="0">
                <a:latin typeface="+mj-lt"/>
              </a:rPr>
              <a:t>In contrast to what the classical physics predicted, the following properties were proved by experimental results:</a:t>
            </a:r>
          </a:p>
          <a:p>
            <a:pPr marL="800100" lvl="1" indent="-342900">
              <a:spcAft>
                <a:spcPts val="1200"/>
              </a:spcAft>
              <a:buClr>
                <a:schemeClr val="accent2"/>
              </a:buClr>
              <a:buFont typeface="Arial" panose="020B0604020202020204" pitchFamily="34" charset="0"/>
              <a:buChar char="•"/>
            </a:pPr>
            <a:r>
              <a:rPr lang="en-US" sz="2400" dirty="0">
                <a:latin typeface="+mj-lt"/>
              </a:rPr>
              <a:t>given a fixed value for the frequency or the wavelength of the light source, the maximum </a:t>
            </a:r>
            <a:r>
              <a:rPr lang="en-US" sz="2400" u="sng" dirty="0">
                <a:latin typeface="+mj-lt"/>
              </a:rPr>
              <a:t>kinetic energy</a:t>
            </a:r>
            <a:r>
              <a:rPr lang="en-US" sz="2400" dirty="0">
                <a:latin typeface="+mj-lt"/>
              </a:rPr>
              <a:t> of the emitted photoelectrons </a:t>
            </a:r>
            <a:r>
              <a:rPr lang="en-US" sz="2400" u="sng" dirty="0">
                <a:latin typeface="+mj-lt"/>
              </a:rPr>
              <a:t>is independent of the intensity of the source</a:t>
            </a:r>
          </a:p>
          <a:p>
            <a:pPr marL="800100" lvl="1" indent="-342900">
              <a:spcAft>
                <a:spcPts val="1200"/>
              </a:spcAft>
              <a:buClr>
                <a:schemeClr val="accent2"/>
              </a:buClr>
              <a:buFont typeface="Arial" panose="020B0604020202020204" pitchFamily="34" charset="0"/>
              <a:buChar char="•"/>
            </a:pPr>
            <a:r>
              <a:rPr lang="en-US" sz="2400" u="sng" dirty="0">
                <a:latin typeface="+mj-lt"/>
              </a:rPr>
              <a:t>if the frequency</a:t>
            </a:r>
            <a:r>
              <a:rPr lang="en-US" sz="2400" dirty="0">
                <a:latin typeface="+mj-lt"/>
              </a:rPr>
              <a:t> of the light source </a:t>
            </a:r>
            <a:r>
              <a:rPr lang="en-US" sz="2400" u="sng" dirty="0">
                <a:latin typeface="+mj-lt"/>
              </a:rPr>
              <a:t>is below a certain threshold</a:t>
            </a:r>
            <a:r>
              <a:rPr lang="en-US" sz="2400" dirty="0">
                <a:latin typeface="+mj-lt"/>
              </a:rPr>
              <a:t>, the </a:t>
            </a:r>
            <a:r>
              <a:rPr lang="en-US" sz="2400" u="sng" dirty="0">
                <a:latin typeface="+mj-lt"/>
              </a:rPr>
              <a:t>photoelectric effect does not occur</a:t>
            </a:r>
          </a:p>
          <a:p>
            <a:pPr marL="800100" lvl="1" indent="-342900">
              <a:spcAft>
                <a:spcPts val="1200"/>
              </a:spcAft>
              <a:buClr>
                <a:schemeClr val="accent2"/>
              </a:buClr>
              <a:buFont typeface="Arial" panose="020B0604020202020204" pitchFamily="34" charset="0"/>
              <a:buChar char="•"/>
            </a:pPr>
            <a:r>
              <a:rPr lang="en-US" sz="2400" dirty="0">
                <a:latin typeface="+mj-lt"/>
              </a:rPr>
              <a:t>when the light source is turned on, the </a:t>
            </a:r>
            <a:r>
              <a:rPr lang="en-US" sz="2400" u="sng" dirty="0">
                <a:latin typeface="+mj-lt"/>
              </a:rPr>
              <a:t>photoelectric effect occurs almost instantaneously</a:t>
            </a:r>
          </a:p>
        </p:txBody>
      </p:sp>
    </p:spTree>
    <p:extLst>
      <p:ext uri="{BB962C8B-B14F-4D97-AF65-F5344CB8AC3E}">
        <p14:creationId xmlns:p14="http://schemas.microsoft.com/office/powerpoint/2010/main" val="32234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Photoelectric Effect (2)</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1354217"/>
          </a:xfrm>
          <a:prstGeom prst="rect">
            <a:avLst/>
          </a:prstGeom>
          <a:noFill/>
        </p:spPr>
        <p:txBody>
          <a:bodyPr wrap="square" rtlCol="0">
            <a:spAutoFit/>
          </a:bodyPr>
          <a:lstStyle/>
          <a:p>
            <a:pPr>
              <a:spcAft>
                <a:spcPts val="1200"/>
              </a:spcAft>
            </a:pPr>
            <a:r>
              <a:rPr lang="en-US" sz="2400" dirty="0">
                <a:latin typeface="+mj-lt"/>
              </a:rPr>
              <a:t>Albert Einstein developed in 1905 a successful theory of the photoelectric effect:</a:t>
            </a:r>
          </a:p>
          <a:p>
            <a:pPr marL="342900" indent="-342900">
              <a:spcAft>
                <a:spcPts val="1200"/>
              </a:spcAft>
              <a:buClr>
                <a:schemeClr val="accent2"/>
              </a:buClr>
              <a:buFont typeface="Arial" panose="020B0604020202020204" pitchFamily="34" charset="0"/>
              <a:buChar char="•"/>
            </a:pPr>
            <a:r>
              <a:rPr lang="en-US" sz="2400" u="sng" dirty="0">
                <a:latin typeface="+mj-lt"/>
              </a:rPr>
              <a:t>the energy</a:t>
            </a:r>
            <a:r>
              <a:rPr lang="en-US" sz="2400" dirty="0">
                <a:latin typeface="+mj-lt"/>
              </a:rPr>
              <a:t> of electromagnetic radiation is concentrated in localized bundles, called </a:t>
            </a:r>
            <a:r>
              <a:rPr lang="en-US" sz="2400" b="1" dirty="0">
                <a:latin typeface="+mj-lt"/>
              </a:rPr>
              <a:t>photons</a:t>
            </a:r>
            <a:endParaRPr lang="en-US" sz="2400" dirty="0">
              <a:latin typeface="+mj-lt"/>
            </a:endParaRPr>
          </a:p>
        </p:txBody>
      </p:sp>
      <p:pic>
        <p:nvPicPr>
          <p:cNvPr id="6" name="Immagine 5" descr="Immagine che contiene diagramma, schermata&#10;&#10;Descrizione generata automaticamente">
            <a:extLst>
              <a:ext uri="{FF2B5EF4-FFF2-40B4-BE49-F238E27FC236}">
                <a16:creationId xmlns:a16="http://schemas.microsoft.com/office/drawing/2014/main" id="{8191CD04-58F1-81D9-DDF8-0332E99D3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494" y="2422171"/>
            <a:ext cx="4534267" cy="2274684"/>
          </a:xfrm>
          <a:prstGeom prst="rect">
            <a:avLst/>
          </a:prstGeom>
        </p:spPr>
      </p:pic>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D6051119-ED0C-E715-ED9E-7494C14E44CC}"/>
                  </a:ext>
                </a:extLst>
              </p:cNvPr>
              <p:cNvSpPr txBox="1"/>
              <p:nvPr/>
            </p:nvSpPr>
            <p:spPr>
              <a:xfrm>
                <a:off x="530678" y="2658145"/>
                <a:ext cx="7182728" cy="2092881"/>
              </a:xfrm>
              <a:prstGeom prst="rect">
                <a:avLst/>
              </a:prstGeom>
              <a:noFill/>
            </p:spPr>
            <p:txBody>
              <a:bodyPr wrap="square" rtlCol="0">
                <a:spAutoFit/>
              </a:bodyPr>
              <a:lstStyle/>
              <a:p>
                <a:pPr marL="342900" indent="-342900">
                  <a:spcAft>
                    <a:spcPts val="1200"/>
                  </a:spcAft>
                  <a:buClr>
                    <a:schemeClr val="accent2"/>
                  </a:buClr>
                  <a:buFont typeface="Arial" panose="020B0604020202020204" pitchFamily="34" charset="0"/>
                  <a:buChar char="•"/>
                </a:pPr>
                <a:r>
                  <a:rPr lang="en-US" sz="2400" dirty="0">
                    <a:latin typeface="+mj-lt"/>
                  </a:rPr>
                  <a:t>the </a:t>
                </a:r>
                <a:r>
                  <a:rPr lang="en-US" sz="2400" b="1" dirty="0">
                    <a:latin typeface="+mj-lt"/>
                  </a:rPr>
                  <a:t>energy </a:t>
                </a:r>
                <a:r>
                  <a:rPr lang="en-US" sz="2400" b="1" i="1" dirty="0">
                    <a:latin typeface="+mj-lt"/>
                  </a:rPr>
                  <a:t>E</a:t>
                </a:r>
                <a:r>
                  <a:rPr lang="en-US" sz="2400" dirty="0">
                    <a:latin typeface="+mj-lt"/>
                  </a:rPr>
                  <a:t> of a photon associated with an electromagnetic wave of frequency </a:t>
                </a:r>
                <a:r>
                  <a:rPr lang="en-US" sz="2400" b="1" i="1" dirty="0">
                    <a:latin typeface="+mj-lt"/>
                  </a:rPr>
                  <a:t>f</a:t>
                </a:r>
                <a:r>
                  <a:rPr lang="en-US" sz="2400" dirty="0">
                    <a:latin typeface="+mj-lt"/>
                  </a:rPr>
                  <a:t> is </a:t>
                </a:r>
                <a14:m>
                  <m:oMath xmlns:m="http://schemas.openxmlformats.org/officeDocument/2006/math">
                    <m:r>
                      <a:rPr lang="it-IT" sz="2400" b="0" i="1" smtClean="0">
                        <a:latin typeface="Cambria Math" panose="02040503050406030204" pitchFamily="18" charset="0"/>
                      </a:rPr>
                      <m:t>𝐸</m:t>
                    </m:r>
                    <m:r>
                      <a:rPr lang="it-IT" sz="2400" b="0" i="1" smtClean="0">
                        <a:latin typeface="Cambria Math" panose="02040503050406030204" pitchFamily="18" charset="0"/>
                      </a:rPr>
                      <m:t>=</m:t>
                    </m:r>
                    <m:r>
                      <a:rPr lang="it-IT" sz="2400" b="0" i="1" smtClean="0">
                        <a:latin typeface="Cambria Math" panose="02040503050406030204" pitchFamily="18" charset="0"/>
                      </a:rPr>
                      <m:t>h𝑓</m:t>
                    </m:r>
                  </m:oMath>
                </a14:m>
                <a:r>
                  <a:rPr lang="en-US" sz="2400" dirty="0">
                    <a:latin typeface="+mj-lt"/>
                  </a:rPr>
                  <a:t>, where </a:t>
                </a:r>
                <a:r>
                  <a:rPr lang="en-US" sz="2400" i="1" dirty="0">
                    <a:latin typeface="+mj-lt"/>
                  </a:rPr>
                  <a:t>h</a:t>
                </a:r>
                <a:r>
                  <a:rPr lang="en-US" sz="2400" dirty="0">
                    <a:latin typeface="+mj-lt"/>
                  </a:rPr>
                  <a:t> is the Planck’s constant</a:t>
                </a:r>
              </a:p>
              <a:p>
                <a:pPr marL="342900" indent="-342900">
                  <a:spcAft>
                    <a:spcPts val="1200"/>
                  </a:spcAft>
                  <a:buClr>
                    <a:schemeClr val="accent2"/>
                  </a:buClr>
                  <a:buFont typeface="Arial" panose="020B0604020202020204" pitchFamily="34" charset="0"/>
                  <a:buChar char="•"/>
                </a:pPr>
                <a:r>
                  <a:rPr lang="en-US" sz="2400" dirty="0">
                    <a:latin typeface="+mj-lt"/>
                  </a:rPr>
                  <a:t>since photons travel at the speed of light, they have </a:t>
                </a:r>
                <a:r>
                  <a:rPr lang="en-US" sz="2400" b="1" dirty="0">
                    <a:latin typeface="+mj-lt"/>
                  </a:rPr>
                  <a:t>zero mass</a:t>
                </a:r>
              </a:p>
            </p:txBody>
          </p:sp>
        </mc:Choice>
        <mc:Fallback>
          <p:sp>
            <p:nvSpPr>
              <p:cNvPr id="7" name="CasellaDiTesto 6">
                <a:extLst>
                  <a:ext uri="{FF2B5EF4-FFF2-40B4-BE49-F238E27FC236}">
                    <a16:creationId xmlns:a16="http://schemas.microsoft.com/office/drawing/2014/main" id="{D6051119-ED0C-E715-ED9E-7494C14E44CC}"/>
                  </a:ext>
                </a:extLst>
              </p:cNvPr>
              <p:cNvSpPr txBox="1">
                <a:spLocks noRot="1" noChangeAspect="1" noMove="1" noResize="1" noEditPoints="1" noAdjustHandles="1" noChangeArrowheads="1" noChangeShapeType="1" noTextEdit="1"/>
              </p:cNvSpPr>
              <p:nvPr/>
            </p:nvSpPr>
            <p:spPr>
              <a:xfrm>
                <a:off x="530678" y="2658145"/>
                <a:ext cx="7182728" cy="2092881"/>
              </a:xfrm>
              <a:prstGeom prst="rect">
                <a:avLst/>
              </a:prstGeom>
              <a:blipFill>
                <a:blip r:embed="rId4"/>
                <a:stretch>
                  <a:fillRect l="-1104" t="-2332" b="-583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02427278-496B-81CA-5ABF-B27B5BA8A54F}"/>
                  </a:ext>
                </a:extLst>
              </p:cNvPr>
              <p:cNvSpPr txBox="1"/>
              <p:nvPr/>
            </p:nvSpPr>
            <p:spPr>
              <a:xfrm>
                <a:off x="530677" y="4839519"/>
                <a:ext cx="11150045" cy="1200329"/>
              </a:xfrm>
              <a:prstGeom prst="rect">
                <a:avLst/>
              </a:prstGeom>
              <a:noFill/>
            </p:spPr>
            <p:txBody>
              <a:bodyPr wrap="square" rtlCol="0">
                <a:spAutoFit/>
              </a:bodyPr>
              <a:lstStyle/>
              <a:p>
                <a:pPr marL="342900" indent="-342900">
                  <a:spcAft>
                    <a:spcPts val="1200"/>
                  </a:spcAft>
                  <a:buClr>
                    <a:schemeClr val="accent2"/>
                  </a:buClr>
                  <a:buFont typeface="Arial" panose="020B0604020202020204" pitchFamily="34" charset="0"/>
                  <a:buChar char="•"/>
                </a:pPr>
                <a:r>
                  <a:rPr lang="en-US" sz="2400" dirty="0">
                    <a:latin typeface="+mj-lt"/>
                  </a:rPr>
                  <a:t>if the photon energy </a:t>
                </a:r>
                <a:r>
                  <a:rPr lang="en-US" sz="2400" i="1" dirty="0">
                    <a:latin typeface="+mj-lt"/>
                  </a:rPr>
                  <a:t>E</a:t>
                </a:r>
                <a:r>
                  <a:rPr lang="en-US" sz="2400" dirty="0">
                    <a:latin typeface="+mj-lt"/>
                  </a:rPr>
                  <a:t> exceeds the work function </a:t>
                </a:r>
                <a:r>
                  <a:rPr lang="el-GR" sz="2400" dirty="0">
                    <a:latin typeface="+mj-lt"/>
                  </a:rPr>
                  <a:t>φ</a:t>
                </a:r>
                <a:r>
                  <a:rPr lang="it-IT" sz="2400" dirty="0">
                    <a:latin typeface="+mj-lt"/>
                  </a:rPr>
                  <a:t> </a:t>
                </a:r>
                <a:r>
                  <a:rPr lang="en-US" sz="2400" dirty="0">
                    <a:latin typeface="+mj-lt"/>
                  </a:rPr>
                  <a:t>of the material, the photoelectron will be released, and the remaining energy appears as the kinetic energy of the electron:  </a:t>
                </a:r>
                <a14:m>
                  <m:oMath xmlns:m="http://schemas.openxmlformats.org/officeDocument/2006/math">
                    <m:r>
                      <m:rPr>
                        <m:sty m:val="p"/>
                      </m:rPr>
                      <a:rPr lang="it-IT" sz="2400" b="0" i="0" smtClean="0">
                        <a:latin typeface="Cambria Math" panose="02040503050406030204" pitchFamily="18" charset="0"/>
                      </a:rPr>
                      <m:t>K</m:t>
                    </m:r>
                    <m:r>
                      <m:rPr>
                        <m:sty m:val="p"/>
                      </m:rPr>
                      <a:rPr lang="it-IT" sz="2400" b="0" i="0" baseline="-25000" smtClean="0">
                        <a:latin typeface="Cambria Math" panose="02040503050406030204" pitchFamily="18" charset="0"/>
                      </a:rPr>
                      <m:t>MAX</m:t>
                    </m:r>
                    <m:r>
                      <a:rPr lang="it-IT" sz="2400" b="0" i="1" smtClean="0">
                        <a:latin typeface="Cambria Math" panose="02040503050406030204" pitchFamily="18" charset="0"/>
                      </a:rPr>
                      <m:t>=</m:t>
                    </m:r>
                    <m:r>
                      <a:rPr lang="it-IT" sz="2400" b="0" i="1" smtClean="0">
                        <a:latin typeface="Cambria Math" panose="02040503050406030204" pitchFamily="18" charset="0"/>
                      </a:rPr>
                      <m:t>h𝑓</m:t>
                    </m:r>
                    <m:r>
                      <a:rPr lang="it-IT" sz="2400" b="0" i="1" smtClean="0">
                        <a:latin typeface="Cambria Math" panose="02040503050406030204" pitchFamily="18" charset="0"/>
                      </a:rPr>
                      <m:t>−</m:t>
                    </m:r>
                    <m:r>
                      <m:rPr>
                        <m:nor/>
                      </m:rPr>
                      <a:rPr lang="el-GR" sz="2400" dirty="0"/>
                      <m:t>φ</m:t>
                    </m:r>
                  </m:oMath>
                </a14:m>
                <a:endParaRPr lang="en-US" sz="2400" dirty="0">
                  <a:latin typeface="+mj-lt"/>
                </a:endParaRPr>
              </a:p>
            </p:txBody>
          </p:sp>
        </mc:Choice>
        <mc:Fallback>
          <p:sp>
            <p:nvSpPr>
              <p:cNvPr id="8" name="CasellaDiTesto 7">
                <a:extLst>
                  <a:ext uri="{FF2B5EF4-FFF2-40B4-BE49-F238E27FC236}">
                    <a16:creationId xmlns:a16="http://schemas.microsoft.com/office/drawing/2014/main" id="{02427278-496B-81CA-5ABF-B27B5BA8A54F}"/>
                  </a:ext>
                </a:extLst>
              </p:cNvPr>
              <p:cNvSpPr txBox="1">
                <a:spLocks noRot="1" noChangeAspect="1" noMove="1" noResize="1" noEditPoints="1" noAdjustHandles="1" noChangeArrowheads="1" noChangeShapeType="1" noTextEdit="1"/>
              </p:cNvSpPr>
              <p:nvPr/>
            </p:nvSpPr>
            <p:spPr>
              <a:xfrm>
                <a:off x="530677" y="4839519"/>
                <a:ext cx="11150045" cy="1200329"/>
              </a:xfrm>
              <a:prstGeom prst="rect">
                <a:avLst/>
              </a:prstGeom>
              <a:blipFill>
                <a:blip r:embed="rId5"/>
                <a:stretch>
                  <a:fillRect l="-711" t="-4061" b="-10660"/>
                </a:stretch>
              </a:blipFill>
            </p:spPr>
            <p:txBody>
              <a:bodyPr/>
              <a:lstStyle/>
              <a:p>
                <a:r>
                  <a:rPr lang="en-GB">
                    <a:noFill/>
                  </a:rPr>
                  <a:t> </a:t>
                </a:r>
              </a:p>
            </p:txBody>
          </p:sp>
        </mc:Fallback>
      </mc:AlternateContent>
    </p:spTree>
    <p:extLst>
      <p:ext uri="{BB962C8B-B14F-4D97-AF65-F5344CB8AC3E}">
        <p14:creationId xmlns:p14="http://schemas.microsoft.com/office/powerpoint/2010/main" val="267010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logo, Carattere, Elementi grafici&#10;&#10;Descrizione generata automaticamente">
            <a:extLst>
              <a:ext uri="{FF2B5EF4-FFF2-40B4-BE49-F238E27FC236}">
                <a16:creationId xmlns:a16="http://schemas.microsoft.com/office/drawing/2014/main" id="{C6A79D73-73EE-8C22-3E11-220F27E15EF6}"/>
              </a:ext>
            </a:extLst>
          </p:cNvPr>
          <p:cNvPicPr>
            <a:picLocks noChangeAspect="1"/>
          </p:cNvPicPr>
          <p:nvPr/>
        </p:nvPicPr>
        <p:blipFill rotWithShape="1">
          <a:blip r:embed="rId2">
            <a:extLst>
              <a:ext uri="{28A0092B-C50C-407E-A947-70E740481C1C}">
                <a14:useLocalDpi xmlns:a14="http://schemas.microsoft.com/office/drawing/2010/main" val="0"/>
              </a:ext>
            </a:extLst>
          </a:blip>
          <a:srcRect t="26489" r="66607" b="24411"/>
          <a:stretch/>
        </p:blipFill>
        <p:spPr>
          <a:xfrm>
            <a:off x="10831828" y="416379"/>
            <a:ext cx="712472" cy="707886"/>
          </a:xfrm>
          <a:prstGeom prst="rect">
            <a:avLst/>
          </a:prstGeom>
        </p:spPr>
      </p:pic>
      <p:sp>
        <p:nvSpPr>
          <p:cNvPr id="3" name="CasellaDiTesto 2">
            <a:extLst>
              <a:ext uri="{FF2B5EF4-FFF2-40B4-BE49-F238E27FC236}">
                <a16:creationId xmlns:a16="http://schemas.microsoft.com/office/drawing/2014/main" id="{23EDDF49-0647-85A3-9718-81F835678C23}"/>
              </a:ext>
            </a:extLst>
          </p:cNvPr>
          <p:cNvSpPr txBox="1"/>
          <p:nvPr/>
        </p:nvSpPr>
        <p:spPr>
          <a:xfrm>
            <a:off x="753836" y="416379"/>
            <a:ext cx="9650185" cy="707886"/>
          </a:xfrm>
          <a:prstGeom prst="rect">
            <a:avLst/>
          </a:prstGeom>
          <a:noFill/>
        </p:spPr>
        <p:txBody>
          <a:bodyPr wrap="square" rtlCol="0">
            <a:spAutoFit/>
          </a:bodyPr>
          <a:lstStyle/>
          <a:p>
            <a:r>
              <a:rPr lang="en-US" sz="4000" b="1" dirty="0">
                <a:latin typeface="+mj-lt"/>
              </a:rPr>
              <a:t>Black Body Radiation</a:t>
            </a:r>
          </a:p>
        </p:txBody>
      </p:sp>
      <p:sp>
        <p:nvSpPr>
          <p:cNvPr id="5" name="CasellaDiTesto 4">
            <a:extLst>
              <a:ext uri="{FF2B5EF4-FFF2-40B4-BE49-F238E27FC236}">
                <a16:creationId xmlns:a16="http://schemas.microsoft.com/office/drawing/2014/main" id="{D764290D-4421-39CE-B0A3-F91D8A631E18}"/>
              </a:ext>
            </a:extLst>
          </p:cNvPr>
          <p:cNvSpPr txBox="1"/>
          <p:nvPr/>
        </p:nvSpPr>
        <p:spPr>
          <a:xfrm>
            <a:off x="530678" y="1218295"/>
            <a:ext cx="10907486" cy="2616101"/>
          </a:xfrm>
          <a:prstGeom prst="rect">
            <a:avLst/>
          </a:prstGeom>
          <a:noFill/>
        </p:spPr>
        <p:txBody>
          <a:bodyPr wrap="square" rtlCol="0">
            <a:spAutoFit/>
          </a:bodyPr>
          <a:lstStyle/>
          <a:p>
            <a:pPr>
              <a:spcAft>
                <a:spcPts val="1200"/>
              </a:spcAft>
            </a:pPr>
            <a:r>
              <a:rPr lang="en-US" sz="2400" dirty="0">
                <a:latin typeface="+mj-lt"/>
              </a:rPr>
              <a:t>The electromagnetic radiation emitted by objects according to their temperature is called </a:t>
            </a:r>
            <a:r>
              <a:rPr lang="en-US" sz="2400" b="1" dirty="0">
                <a:latin typeface="+mj-lt"/>
              </a:rPr>
              <a:t>thermal radiation</a:t>
            </a:r>
            <a:r>
              <a:rPr lang="en-US" sz="2400" dirty="0">
                <a:latin typeface="+mj-lt"/>
              </a:rPr>
              <a:t>.</a:t>
            </a:r>
          </a:p>
          <a:p>
            <a:pPr>
              <a:spcAft>
                <a:spcPts val="1200"/>
              </a:spcAft>
            </a:pPr>
            <a:r>
              <a:rPr lang="en-US" sz="2400" dirty="0">
                <a:latin typeface="+mj-lt"/>
              </a:rPr>
              <a:t>An object which absorbs all the incident radiation and does not reflect any of that radiation is called a </a:t>
            </a:r>
            <a:r>
              <a:rPr lang="en-US" sz="2400" b="1" dirty="0">
                <a:latin typeface="+mj-lt"/>
              </a:rPr>
              <a:t>blackbody</a:t>
            </a:r>
            <a:r>
              <a:rPr lang="en-US" sz="2400" dirty="0">
                <a:latin typeface="+mj-lt"/>
              </a:rPr>
              <a:t>.</a:t>
            </a:r>
          </a:p>
          <a:p>
            <a:pPr>
              <a:spcAft>
                <a:spcPts val="1200"/>
              </a:spcAft>
            </a:pPr>
            <a:r>
              <a:rPr lang="en-US" sz="2400" u="sng" dirty="0">
                <a:latin typeface="+mj-lt"/>
              </a:rPr>
              <a:t>Classical theories</a:t>
            </a:r>
            <a:r>
              <a:rPr lang="en-US" sz="2400" dirty="0">
                <a:latin typeface="+mj-lt"/>
              </a:rPr>
              <a:t> of electromagnetism and thermodynamics </a:t>
            </a:r>
            <a:r>
              <a:rPr lang="en-US" sz="2400" u="sng" dirty="0">
                <a:latin typeface="+mj-lt"/>
              </a:rPr>
              <a:t>predicted that the intensity of the radiation would tend to infinity as its wavelength tends to zero</a:t>
            </a:r>
            <a:r>
              <a:rPr lang="en-US" sz="2400" dirty="0">
                <a:latin typeface="+mj-lt"/>
              </a:rPr>
              <a:t>.</a:t>
            </a:r>
          </a:p>
        </p:txBody>
      </p:sp>
      <p:pic>
        <p:nvPicPr>
          <p:cNvPr id="6" name="Immagine 5" descr="Immagine che contiene testo, diagramma, schermata, linea&#10;&#10;Descrizione generata automaticamente">
            <a:extLst>
              <a:ext uri="{FF2B5EF4-FFF2-40B4-BE49-F238E27FC236}">
                <a16:creationId xmlns:a16="http://schemas.microsoft.com/office/drawing/2014/main" id="{2C0E6CE4-DB8F-572F-E496-842D2469B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5914" y="3635472"/>
            <a:ext cx="2781688" cy="2676899"/>
          </a:xfrm>
          <a:prstGeom prst="rect">
            <a:avLst/>
          </a:prstGeom>
        </p:spPr>
      </p:pic>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03A323DB-6E33-D564-88AA-5BEDFBC99226}"/>
                  </a:ext>
                </a:extLst>
              </p:cNvPr>
              <p:cNvSpPr txBox="1"/>
              <p:nvPr/>
            </p:nvSpPr>
            <p:spPr>
              <a:xfrm>
                <a:off x="530678" y="4035833"/>
                <a:ext cx="8482499" cy="1938992"/>
              </a:xfrm>
              <a:prstGeom prst="rect">
                <a:avLst/>
              </a:prstGeom>
              <a:noFill/>
            </p:spPr>
            <p:txBody>
              <a:bodyPr wrap="square" rtlCol="0">
                <a:spAutoFit/>
              </a:bodyPr>
              <a:lstStyle/>
              <a:p>
                <a:pPr>
                  <a:spcAft>
                    <a:spcPts val="1200"/>
                  </a:spcAft>
                </a:pPr>
                <a:r>
                  <a:rPr lang="en-US" sz="2400" dirty="0">
                    <a:latin typeface="+mj-lt"/>
                  </a:rPr>
                  <a:t>However Max Plank provided in 1900 the </a:t>
                </a:r>
                <a:r>
                  <a:rPr lang="en-US" sz="2400" u="sng" dirty="0">
                    <a:latin typeface="+mj-lt"/>
                  </a:rPr>
                  <a:t>correct interpretation</a:t>
                </a:r>
                <a:r>
                  <a:rPr lang="en-US" sz="2400" dirty="0">
                    <a:latin typeface="+mj-lt"/>
                  </a:rPr>
                  <a:t> of the emission spectrum of thermal radiation by suggesting that an </a:t>
                </a:r>
                <a:r>
                  <a:rPr lang="en-US" sz="2400" u="sng" dirty="0">
                    <a:latin typeface="+mj-lt"/>
                  </a:rPr>
                  <a:t>atom can absorb or emit energy only in discrete bundles</a:t>
                </a:r>
                <a:r>
                  <a:rPr lang="en-US" sz="2400" dirty="0">
                    <a:latin typeface="+mj-lt"/>
                  </a:rPr>
                  <a:t> (called </a:t>
                </a:r>
                <a:r>
                  <a:rPr lang="en-US" sz="2400" b="1" dirty="0">
                    <a:latin typeface="+mj-lt"/>
                  </a:rPr>
                  <a:t>quanta</a:t>
                </a:r>
                <a:r>
                  <a:rPr lang="en-US" sz="2400" dirty="0">
                    <a:latin typeface="+mj-lt"/>
                  </a:rPr>
                  <a:t>) that are multiples of a certain quantity of energy: </a:t>
                </a:r>
                <a14:m>
                  <m:oMath xmlns:m="http://schemas.openxmlformats.org/officeDocument/2006/math">
                    <m:r>
                      <a:rPr lang="it-IT" sz="2400" b="0" i="1" smtClean="0">
                        <a:latin typeface="Cambria Math" panose="02040503050406030204" pitchFamily="18" charset="0"/>
                      </a:rPr>
                      <m:t>𝐸</m:t>
                    </m:r>
                    <m:r>
                      <a:rPr lang="it-IT" sz="2400" b="0" i="1" baseline="-25000" smtClean="0">
                        <a:latin typeface="Cambria Math" panose="02040503050406030204" pitchFamily="18" charset="0"/>
                      </a:rPr>
                      <m:t>𝑛</m:t>
                    </m:r>
                    <m:r>
                      <a:rPr lang="it-IT" sz="2400" b="0" i="1" smtClean="0">
                        <a:latin typeface="Cambria Math" panose="02040503050406030204" pitchFamily="18" charset="0"/>
                      </a:rPr>
                      <m:t>=</m:t>
                    </m:r>
                    <m:r>
                      <a:rPr lang="it-IT" sz="2400" b="0" i="1" smtClean="0">
                        <a:latin typeface="Cambria Math" panose="02040503050406030204" pitchFamily="18" charset="0"/>
                      </a:rPr>
                      <m:t>𝑛</m:t>
                    </m:r>
                    <m:r>
                      <a:rPr lang="el-GR" sz="2400" i="1">
                        <a:latin typeface="Cambria Math" panose="02040503050406030204" pitchFamily="18" charset="0"/>
                      </a:rPr>
                      <m:t>𝜀</m:t>
                    </m:r>
                  </m:oMath>
                </a14:m>
                <a:r>
                  <a:rPr lang="en-US" sz="2400" dirty="0">
                    <a:latin typeface="+mj-lt"/>
                  </a:rPr>
                  <a:t>, where </a:t>
                </a:r>
                <a:r>
                  <a:rPr lang="en-US" sz="2400" i="1" dirty="0">
                    <a:latin typeface="+mj-lt"/>
                  </a:rPr>
                  <a:t>n</a:t>
                </a:r>
                <a:r>
                  <a:rPr lang="en-US" sz="2400" dirty="0">
                    <a:latin typeface="+mj-lt"/>
                  </a:rPr>
                  <a:t> is the number of quanta and </a:t>
                </a:r>
                <a14:m>
                  <m:oMath xmlns:m="http://schemas.openxmlformats.org/officeDocument/2006/math">
                    <m:r>
                      <a:rPr lang="el-GR" sz="2400" i="1">
                        <a:latin typeface="Cambria Math" panose="02040503050406030204" pitchFamily="18" charset="0"/>
                      </a:rPr>
                      <m:t>𝜀</m:t>
                    </m:r>
                    <m:r>
                      <a:rPr lang="it-IT" sz="2400" b="0" i="1" smtClean="0">
                        <a:latin typeface="Cambria Math" panose="02040503050406030204" pitchFamily="18" charset="0"/>
                      </a:rPr>
                      <m:t>=</m:t>
                    </m:r>
                    <m:r>
                      <a:rPr lang="it-IT" sz="2400" b="0" i="1" smtClean="0">
                        <a:latin typeface="Cambria Math" panose="02040503050406030204" pitchFamily="18" charset="0"/>
                      </a:rPr>
                      <m:t>h𝑓</m:t>
                    </m:r>
                  </m:oMath>
                </a14:m>
                <a:endParaRPr lang="en-US" sz="2400" dirty="0">
                  <a:latin typeface="+mj-lt"/>
                </a:endParaRPr>
              </a:p>
            </p:txBody>
          </p:sp>
        </mc:Choice>
        <mc:Fallback>
          <p:sp>
            <p:nvSpPr>
              <p:cNvPr id="7" name="CasellaDiTesto 6">
                <a:extLst>
                  <a:ext uri="{FF2B5EF4-FFF2-40B4-BE49-F238E27FC236}">
                    <a16:creationId xmlns:a16="http://schemas.microsoft.com/office/drawing/2014/main" id="{03A323DB-6E33-D564-88AA-5BEDFBC99226}"/>
                  </a:ext>
                </a:extLst>
              </p:cNvPr>
              <p:cNvSpPr txBox="1">
                <a:spLocks noRot="1" noChangeAspect="1" noMove="1" noResize="1" noEditPoints="1" noAdjustHandles="1" noChangeArrowheads="1" noChangeShapeType="1" noTextEdit="1"/>
              </p:cNvSpPr>
              <p:nvPr/>
            </p:nvSpPr>
            <p:spPr>
              <a:xfrm>
                <a:off x="530678" y="4035833"/>
                <a:ext cx="8482499" cy="1938992"/>
              </a:xfrm>
              <a:prstGeom prst="rect">
                <a:avLst/>
              </a:prstGeom>
              <a:blipFill>
                <a:blip r:embed="rId4"/>
                <a:stretch>
                  <a:fillRect l="-1078" t="-2516" r="-1078" b="-6289"/>
                </a:stretch>
              </a:blipFill>
            </p:spPr>
            <p:txBody>
              <a:bodyPr/>
              <a:lstStyle/>
              <a:p>
                <a:r>
                  <a:rPr lang="en-GB">
                    <a:noFill/>
                  </a:rPr>
                  <a:t> </a:t>
                </a:r>
              </a:p>
            </p:txBody>
          </p:sp>
        </mc:Fallback>
      </mc:AlternateContent>
    </p:spTree>
    <p:extLst>
      <p:ext uri="{BB962C8B-B14F-4D97-AF65-F5344CB8AC3E}">
        <p14:creationId xmlns:p14="http://schemas.microsoft.com/office/powerpoint/2010/main" val="718486381"/>
      </p:ext>
    </p:extLst>
  </p:cSld>
  <p:clrMapOvr>
    <a:masterClrMapping/>
  </p:clrMapOvr>
</p:sld>
</file>

<file path=ppt/theme/theme1.xml><?xml version="1.0" encoding="utf-8"?>
<a:theme xmlns:a="http://schemas.openxmlformats.org/drawingml/2006/main" name="Retrospettivo">
  <a:themeElements>
    <a:clrScheme name="Personalizzato 4">
      <a:dk1>
        <a:srgbClr val="000000"/>
      </a:dk1>
      <a:lt1>
        <a:sysClr val="window" lastClr="FFFFFF"/>
      </a:lt1>
      <a:dk2>
        <a:srgbClr val="637052"/>
      </a:dk2>
      <a:lt2>
        <a:srgbClr val="CCDDEA"/>
      </a:lt2>
      <a:accent1>
        <a:srgbClr val="480000"/>
      </a:accent1>
      <a:accent2>
        <a:srgbClr val="480000"/>
      </a:accent2>
      <a:accent3>
        <a:srgbClr val="865640"/>
      </a:accent3>
      <a:accent4>
        <a:srgbClr val="9B8357"/>
      </a:accent4>
      <a:accent5>
        <a:srgbClr val="C2BC80"/>
      </a:accent5>
      <a:accent6>
        <a:srgbClr val="94A088"/>
      </a:accent6>
      <a:hlink>
        <a:srgbClr val="2998E3"/>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7793</TotalTime>
  <Words>2846</Words>
  <Application>Microsoft Office PowerPoint</Application>
  <PresentationFormat>Widescreen</PresentationFormat>
  <Paragraphs>198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Times New Roman</vt:lpstr>
      <vt:lpstr>Retrospettivo</vt:lpstr>
      <vt:lpstr>The wave-particle dualism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wave-particle dualism</dc:title>
  <dc:creator>Giuseppe Prisco</dc:creator>
  <cp:lastModifiedBy>Giuseppe Prisco</cp:lastModifiedBy>
  <cp:revision>46</cp:revision>
  <dcterms:created xsi:type="dcterms:W3CDTF">2023-04-27T11:14:29Z</dcterms:created>
  <dcterms:modified xsi:type="dcterms:W3CDTF">2023-09-06T10:30:11Z</dcterms:modified>
</cp:coreProperties>
</file>