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6" r:id="rId1"/>
  </p:sldMasterIdLst>
  <p:notesMasterIdLst>
    <p:notesMasterId r:id="rId31"/>
  </p:notesMasterIdLst>
  <p:sldIdLst>
    <p:sldId id="256" r:id="rId2"/>
    <p:sldId id="325" r:id="rId3"/>
    <p:sldId id="326" r:id="rId4"/>
    <p:sldId id="356" r:id="rId5"/>
    <p:sldId id="328" r:id="rId6"/>
    <p:sldId id="329" r:id="rId7"/>
    <p:sldId id="330" r:id="rId8"/>
    <p:sldId id="331" r:id="rId9"/>
    <p:sldId id="327" r:id="rId10"/>
    <p:sldId id="332" r:id="rId11"/>
    <p:sldId id="333" r:id="rId12"/>
    <p:sldId id="334" r:id="rId13"/>
    <p:sldId id="335" r:id="rId14"/>
    <p:sldId id="336" r:id="rId15"/>
    <p:sldId id="337" r:id="rId16"/>
    <p:sldId id="338" r:id="rId17"/>
    <p:sldId id="339" r:id="rId18"/>
    <p:sldId id="340" r:id="rId19"/>
    <p:sldId id="341" r:id="rId20"/>
    <p:sldId id="343" r:id="rId21"/>
    <p:sldId id="344" r:id="rId22"/>
    <p:sldId id="346" r:id="rId23"/>
    <p:sldId id="348" r:id="rId24"/>
    <p:sldId id="350" r:id="rId25"/>
    <p:sldId id="351" r:id="rId26"/>
    <p:sldId id="352" r:id="rId27"/>
    <p:sldId id="353" r:id="rId28"/>
    <p:sldId id="354" r:id="rId29"/>
    <p:sldId id="342" r:id="rId30"/>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Cambria Math" panose="02040503050406030204" pitchFamily="18" charset="0"/>
      <p:regular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11785DF-BD93-BC87-14B8-21BA34597368}" name="Giuseppe Prisco" initials="GP" userId="S::prisco.1895709@studenti.uniroma1.it::49c4cf13-20c4-4d96-a373-62a5858829c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35" autoAdjust="0"/>
    <p:restoredTop sz="94242" autoAdjust="0"/>
  </p:normalViewPr>
  <p:slideViewPr>
    <p:cSldViewPr snapToGrid="0">
      <p:cViewPr varScale="1">
        <p:scale>
          <a:sx n="107" d="100"/>
          <a:sy n="107" d="100"/>
        </p:scale>
        <p:origin x="672" y="11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D4D58A-2889-4669-9CFF-2295A95605FE}" type="datetimeFigureOut">
              <a:rPr lang="en-GB" smtClean="0"/>
              <a:t>06/09/2023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EBEBA8-1654-4227-AAA8-CB652440BA26}" type="slidenum">
              <a:rPr lang="en-GB" smtClean="0"/>
              <a:t>‹#›</a:t>
            </a:fld>
            <a:endParaRPr lang="en-GB"/>
          </a:p>
        </p:txBody>
      </p:sp>
    </p:spTree>
    <p:extLst>
      <p:ext uri="{BB962C8B-B14F-4D97-AF65-F5344CB8AC3E}">
        <p14:creationId xmlns:p14="http://schemas.microsoft.com/office/powerpoint/2010/main" val="3485816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DEBEBA8-1654-4227-AAA8-CB652440BA26}" type="slidenum">
              <a:rPr lang="en-GB" smtClean="0"/>
              <a:t>23</a:t>
            </a:fld>
            <a:endParaRPr lang="en-GB"/>
          </a:p>
        </p:txBody>
      </p:sp>
    </p:spTree>
    <p:extLst>
      <p:ext uri="{BB962C8B-B14F-4D97-AF65-F5344CB8AC3E}">
        <p14:creationId xmlns:p14="http://schemas.microsoft.com/office/powerpoint/2010/main" val="455341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C957838A-63A4-4180-A42E-83DB475F20A9}" type="datetimeFigureOut">
              <a:rPr lang="it-IT" smtClean="0"/>
              <a:t>06/09/2023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CB711F85-D8BB-4A93-ADF4-A0FC3552E2B9}" type="slidenum">
              <a:rPr lang="it-IT" smtClean="0"/>
              <a:t>‹#›</a:t>
            </a:fld>
            <a:endParaRPr lang="it-IT"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63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957838A-63A4-4180-A42E-83DB475F20A9}" type="datetimeFigureOut">
              <a:rPr lang="it-IT" smtClean="0"/>
              <a:t>06/09/2023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CB711F85-D8BB-4A93-ADF4-A0FC3552E2B9}" type="slidenum">
              <a:rPr lang="it-IT" smtClean="0"/>
              <a:t>‹#›</a:t>
            </a:fld>
            <a:endParaRPr lang="it-IT" dirty="0"/>
          </a:p>
        </p:txBody>
      </p:sp>
    </p:spTree>
    <p:extLst>
      <p:ext uri="{BB962C8B-B14F-4D97-AF65-F5344CB8AC3E}">
        <p14:creationId xmlns:p14="http://schemas.microsoft.com/office/powerpoint/2010/main" val="4249580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957838A-63A4-4180-A42E-83DB475F20A9}" type="datetimeFigureOut">
              <a:rPr lang="it-IT" smtClean="0"/>
              <a:t>06/09/2023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CB711F85-D8BB-4A93-ADF4-A0FC3552E2B9}" type="slidenum">
              <a:rPr lang="it-IT" smtClean="0"/>
              <a:t>‹#›</a:t>
            </a:fld>
            <a:endParaRPr lang="it-IT" dirty="0"/>
          </a:p>
        </p:txBody>
      </p:sp>
    </p:spTree>
    <p:extLst>
      <p:ext uri="{BB962C8B-B14F-4D97-AF65-F5344CB8AC3E}">
        <p14:creationId xmlns:p14="http://schemas.microsoft.com/office/powerpoint/2010/main" val="2979988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957838A-63A4-4180-A42E-83DB475F20A9}" type="datetimeFigureOut">
              <a:rPr lang="it-IT" smtClean="0"/>
              <a:t>06/09/2023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CB711F85-D8BB-4A93-ADF4-A0FC3552E2B9}" type="slidenum">
              <a:rPr lang="it-IT" smtClean="0"/>
              <a:t>‹#›</a:t>
            </a:fld>
            <a:endParaRPr lang="it-IT" dirty="0"/>
          </a:p>
        </p:txBody>
      </p:sp>
    </p:spTree>
    <p:extLst>
      <p:ext uri="{BB962C8B-B14F-4D97-AF65-F5344CB8AC3E}">
        <p14:creationId xmlns:p14="http://schemas.microsoft.com/office/powerpoint/2010/main" val="318924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C957838A-63A4-4180-A42E-83DB475F20A9}" type="datetimeFigureOut">
              <a:rPr lang="it-IT" smtClean="0"/>
              <a:t>06/09/2023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CB711F85-D8BB-4A93-ADF4-A0FC3552E2B9}" type="slidenum">
              <a:rPr lang="it-IT" smtClean="0"/>
              <a:t>‹#›</a:t>
            </a:fld>
            <a:endParaRPr lang="it-IT"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12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C957838A-63A4-4180-A42E-83DB475F20A9}" type="datetimeFigureOut">
              <a:rPr lang="it-IT" smtClean="0"/>
              <a:t>06/09/2023</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CB711F85-D8BB-4A93-ADF4-A0FC3552E2B9}" type="slidenum">
              <a:rPr lang="it-IT" smtClean="0"/>
              <a:t>‹#›</a:t>
            </a:fld>
            <a:endParaRPr lang="it-IT" dirty="0"/>
          </a:p>
        </p:txBody>
      </p:sp>
    </p:spTree>
    <p:extLst>
      <p:ext uri="{BB962C8B-B14F-4D97-AF65-F5344CB8AC3E}">
        <p14:creationId xmlns:p14="http://schemas.microsoft.com/office/powerpoint/2010/main" val="1645316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C957838A-63A4-4180-A42E-83DB475F20A9}" type="datetimeFigureOut">
              <a:rPr lang="it-IT" smtClean="0"/>
              <a:t>06/09/2023</a:t>
            </a:fld>
            <a:endParaRPr lang="it-IT" dirty="0"/>
          </a:p>
        </p:txBody>
      </p:sp>
      <p:sp>
        <p:nvSpPr>
          <p:cNvPr id="8" name="Footer Placeholder 7"/>
          <p:cNvSpPr>
            <a:spLocks noGrp="1"/>
          </p:cNvSpPr>
          <p:nvPr>
            <p:ph type="ftr" sz="quarter" idx="11"/>
          </p:nvPr>
        </p:nvSpPr>
        <p:spPr/>
        <p:txBody>
          <a:bodyPr/>
          <a:lstStyle/>
          <a:p>
            <a:endParaRPr lang="it-IT" dirty="0"/>
          </a:p>
        </p:txBody>
      </p:sp>
      <p:sp>
        <p:nvSpPr>
          <p:cNvPr id="9" name="Slide Number Placeholder 8"/>
          <p:cNvSpPr>
            <a:spLocks noGrp="1"/>
          </p:cNvSpPr>
          <p:nvPr>
            <p:ph type="sldNum" sz="quarter" idx="12"/>
          </p:nvPr>
        </p:nvSpPr>
        <p:spPr/>
        <p:txBody>
          <a:bodyPr/>
          <a:lstStyle/>
          <a:p>
            <a:fld id="{CB711F85-D8BB-4A93-ADF4-A0FC3552E2B9}" type="slidenum">
              <a:rPr lang="it-IT" smtClean="0"/>
              <a:t>‹#›</a:t>
            </a:fld>
            <a:endParaRPr lang="it-IT" dirty="0"/>
          </a:p>
        </p:txBody>
      </p:sp>
    </p:spTree>
    <p:extLst>
      <p:ext uri="{BB962C8B-B14F-4D97-AF65-F5344CB8AC3E}">
        <p14:creationId xmlns:p14="http://schemas.microsoft.com/office/powerpoint/2010/main" val="1990759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C957838A-63A4-4180-A42E-83DB475F20A9}" type="datetimeFigureOut">
              <a:rPr lang="it-IT" smtClean="0"/>
              <a:t>06/09/2023</a:t>
            </a:fld>
            <a:endParaRPr lang="it-IT" dirty="0"/>
          </a:p>
        </p:txBody>
      </p:sp>
      <p:sp>
        <p:nvSpPr>
          <p:cNvPr id="4" name="Footer Placeholder 3"/>
          <p:cNvSpPr>
            <a:spLocks noGrp="1"/>
          </p:cNvSpPr>
          <p:nvPr>
            <p:ph type="ftr" sz="quarter" idx="11"/>
          </p:nvPr>
        </p:nvSpPr>
        <p:spPr/>
        <p:txBody>
          <a:bodyPr/>
          <a:lstStyle/>
          <a:p>
            <a:endParaRPr lang="it-IT" dirty="0"/>
          </a:p>
        </p:txBody>
      </p:sp>
      <p:sp>
        <p:nvSpPr>
          <p:cNvPr id="5" name="Slide Number Placeholder 4"/>
          <p:cNvSpPr>
            <a:spLocks noGrp="1"/>
          </p:cNvSpPr>
          <p:nvPr>
            <p:ph type="sldNum" sz="quarter" idx="12"/>
          </p:nvPr>
        </p:nvSpPr>
        <p:spPr/>
        <p:txBody>
          <a:bodyPr/>
          <a:lstStyle/>
          <a:p>
            <a:fld id="{CB711F85-D8BB-4A93-ADF4-A0FC3552E2B9}" type="slidenum">
              <a:rPr lang="it-IT" smtClean="0"/>
              <a:t>‹#›</a:t>
            </a:fld>
            <a:endParaRPr lang="it-IT" dirty="0"/>
          </a:p>
        </p:txBody>
      </p:sp>
    </p:spTree>
    <p:extLst>
      <p:ext uri="{BB962C8B-B14F-4D97-AF65-F5344CB8AC3E}">
        <p14:creationId xmlns:p14="http://schemas.microsoft.com/office/powerpoint/2010/main" val="2243757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957838A-63A4-4180-A42E-83DB475F20A9}" type="datetimeFigureOut">
              <a:rPr lang="it-IT" smtClean="0"/>
              <a:t>06/09/2023</a:t>
            </a:fld>
            <a:endParaRPr lang="it-IT"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dirty="0"/>
          </a:p>
        </p:txBody>
      </p:sp>
      <p:sp>
        <p:nvSpPr>
          <p:cNvPr id="9" name="Slide Number Placeholder 8"/>
          <p:cNvSpPr>
            <a:spLocks noGrp="1"/>
          </p:cNvSpPr>
          <p:nvPr>
            <p:ph type="sldNum" sz="quarter" idx="12"/>
          </p:nvPr>
        </p:nvSpPr>
        <p:spPr/>
        <p:txBody>
          <a:bodyPr/>
          <a:lstStyle/>
          <a:p>
            <a:fld id="{CB711F85-D8BB-4A93-ADF4-A0FC3552E2B9}" type="slidenum">
              <a:rPr lang="it-IT" smtClean="0"/>
              <a:t>‹#›</a:t>
            </a:fld>
            <a:endParaRPr lang="it-IT" dirty="0"/>
          </a:p>
        </p:txBody>
      </p:sp>
    </p:spTree>
    <p:extLst>
      <p:ext uri="{BB962C8B-B14F-4D97-AF65-F5344CB8AC3E}">
        <p14:creationId xmlns:p14="http://schemas.microsoft.com/office/powerpoint/2010/main" val="562873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957838A-63A4-4180-A42E-83DB475F20A9}" type="datetimeFigureOut">
              <a:rPr lang="it-IT" smtClean="0"/>
              <a:t>06/09/2023</a:t>
            </a:fld>
            <a:endParaRPr lang="it-IT"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B711F85-D8BB-4A93-ADF4-A0FC3552E2B9}" type="slidenum">
              <a:rPr lang="it-IT" smtClean="0"/>
              <a:t>‹#›</a:t>
            </a:fld>
            <a:endParaRPr lang="it-IT" dirty="0"/>
          </a:p>
        </p:txBody>
      </p:sp>
    </p:spTree>
    <p:extLst>
      <p:ext uri="{BB962C8B-B14F-4D97-AF65-F5344CB8AC3E}">
        <p14:creationId xmlns:p14="http://schemas.microsoft.com/office/powerpoint/2010/main" val="880981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957838A-63A4-4180-A42E-83DB475F20A9}" type="datetimeFigureOut">
              <a:rPr lang="it-IT" smtClean="0"/>
              <a:t>06/09/2023</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CB711F85-D8BB-4A93-ADF4-A0FC3552E2B9}" type="slidenum">
              <a:rPr lang="it-IT" smtClean="0"/>
              <a:t>‹#›</a:t>
            </a:fld>
            <a:endParaRPr lang="it-IT" dirty="0"/>
          </a:p>
        </p:txBody>
      </p:sp>
    </p:spTree>
    <p:extLst>
      <p:ext uri="{BB962C8B-B14F-4D97-AF65-F5344CB8AC3E}">
        <p14:creationId xmlns:p14="http://schemas.microsoft.com/office/powerpoint/2010/main" val="2385847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957838A-63A4-4180-A42E-83DB475F20A9}" type="datetimeFigureOut">
              <a:rPr lang="it-IT" smtClean="0"/>
              <a:t>06/09/2023</a:t>
            </a:fld>
            <a:endParaRPr lang="it-IT"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B711F85-D8BB-4A93-ADF4-A0FC3552E2B9}" type="slidenum">
              <a:rPr lang="it-IT" smtClean="0"/>
              <a:t>‹#›</a:t>
            </a:fld>
            <a:endParaRPr lang="it-IT"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19426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sv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7"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FFEB9A-72C3-A150-BA53-81CD3B0CBDBE}"/>
              </a:ext>
            </a:extLst>
          </p:cNvPr>
          <p:cNvSpPr>
            <a:spLocks noGrp="1"/>
          </p:cNvSpPr>
          <p:nvPr>
            <p:ph type="ctrTitle"/>
          </p:nvPr>
        </p:nvSpPr>
        <p:spPr/>
        <p:txBody>
          <a:bodyPr/>
          <a:lstStyle/>
          <a:p>
            <a:r>
              <a:rPr lang="en-US" b="1" dirty="0"/>
              <a:t>Dense Coding and Teleportation</a:t>
            </a:r>
          </a:p>
        </p:txBody>
      </p:sp>
      <p:sp>
        <p:nvSpPr>
          <p:cNvPr id="6" name="CasellaDiTesto 5">
            <a:extLst>
              <a:ext uri="{FF2B5EF4-FFF2-40B4-BE49-F238E27FC236}">
                <a16:creationId xmlns:a16="http://schemas.microsoft.com/office/drawing/2014/main" id="{E3216DEE-B238-2C2F-8C76-0EC5D2749576}"/>
              </a:ext>
            </a:extLst>
          </p:cNvPr>
          <p:cNvSpPr txBox="1"/>
          <p:nvPr/>
        </p:nvSpPr>
        <p:spPr>
          <a:xfrm>
            <a:off x="435974" y="4996544"/>
            <a:ext cx="7654834" cy="584775"/>
          </a:xfrm>
          <a:prstGeom prst="rect">
            <a:avLst/>
          </a:prstGeom>
          <a:noFill/>
        </p:spPr>
        <p:txBody>
          <a:bodyPr wrap="square" rtlCol="0">
            <a:spAutoFit/>
          </a:bodyPr>
          <a:lstStyle/>
          <a:p>
            <a:r>
              <a:rPr lang="it-IT" sz="3200" spc="-50" dirty="0">
                <a:solidFill>
                  <a:schemeClr val="tx1">
                    <a:lumMod val="85000"/>
                    <a:lumOff val="15000"/>
                  </a:schemeClr>
                </a:solidFill>
                <a:latin typeface="+mj-lt"/>
                <a:ea typeface="+mj-ea"/>
                <a:cs typeface="+mj-cs"/>
              </a:rPr>
              <a:t>Giuseppe Prisco (1895709) – </a:t>
            </a:r>
            <a:r>
              <a:rPr lang="en-US" sz="3200" spc="-50" dirty="0">
                <a:solidFill>
                  <a:schemeClr val="tx1">
                    <a:lumMod val="85000"/>
                    <a:lumOff val="15000"/>
                  </a:schemeClr>
                </a:solidFill>
                <a:latin typeface="+mj-lt"/>
                <a:ea typeface="+mj-ea"/>
                <a:cs typeface="+mj-cs"/>
              </a:rPr>
              <a:t>Topics</a:t>
            </a:r>
            <a:r>
              <a:rPr lang="it-IT" sz="3200" spc="-50" dirty="0">
                <a:solidFill>
                  <a:schemeClr val="tx1">
                    <a:lumMod val="85000"/>
                    <a:lumOff val="15000"/>
                  </a:schemeClr>
                </a:solidFill>
                <a:latin typeface="+mj-lt"/>
                <a:ea typeface="+mj-ea"/>
                <a:cs typeface="+mj-cs"/>
              </a:rPr>
              <a:t> in </a:t>
            </a:r>
            <a:r>
              <a:rPr lang="en-US" sz="3200" spc="-50" dirty="0">
                <a:solidFill>
                  <a:schemeClr val="tx1">
                    <a:lumMod val="85000"/>
                    <a:lumOff val="15000"/>
                  </a:schemeClr>
                </a:solidFill>
                <a:latin typeface="+mj-lt"/>
                <a:ea typeface="+mj-ea"/>
                <a:cs typeface="+mj-cs"/>
              </a:rPr>
              <a:t>Physics</a:t>
            </a:r>
          </a:p>
        </p:txBody>
      </p:sp>
      <p:pic>
        <p:nvPicPr>
          <p:cNvPr id="8" name="Immagine 7" descr="Immagine che contiene testo, logo, Carattere, Elementi grafici&#10;&#10;Descrizione generata automaticamente">
            <a:extLst>
              <a:ext uri="{FF2B5EF4-FFF2-40B4-BE49-F238E27FC236}">
                <a16:creationId xmlns:a16="http://schemas.microsoft.com/office/drawing/2014/main" id="{7F853A18-9CFA-4E6B-FD51-D89098520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7714" y="4568077"/>
            <a:ext cx="2133604" cy="1441707"/>
          </a:xfrm>
          <a:prstGeom prst="rect">
            <a:avLst/>
          </a:prstGeom>
        </p:spPr>
      </p:pic>
    </p:spTree>
    <p:extLst>
      <p:ext uri="{BB962C8B-B14F-4D97-AF65-F5344CB8AC3E}">
        <p14:creationId xmlns:p14="http://schemas.microsoft.com/office/powerpoint/2010/main" val="4265233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dirty="0">
                <a:latin typeface="+mj-lt"/>
              </a:rPr>
              <a:t>What is a Qubit? (1)</a:t>
            </a:r>
          </a:p>
        </p:txBody>
      </p:sp>
      <p:sp>
        <p:nvSpPr>
          <p:cNvPr id="5" name="CasellaDiTesto 4">
            <a:extLst>
              <a:ext uri="{FF2B5EF4-FFF2-40B4-BE49-F238E27FC236}">
                <a16:creationId xmlns:a16="http://schemas.microsoft.com/office/drawing/2014/main" id="{D764290D-4421-39CE-B0A3-F91D8A631E18}"/>
              </a:ext>
            </a:extLst>
          </p:cNvPr>
          <p:cNvSpPr txBox="1"/>
          <p:nvPr/>
        </p:nvSpPr>
        <p:spPr>
          <a:xfrm>
            <a:off x="530678" y="1343803"/>
            <a:ext cx="10907486" cy="2616101"/>
          </a:xfrm>
          <a:prstGeom prst="rect">
            <a:avLst/>
          </a:prstGeom>
          <a:noFill/>
        </p:spPr>
        <p:txBody>
          <a:bodyPr wrap="square" rtlCol="0">
            <a:spAutoFit/>
          </a:bodyPr>
          <a:lstStyle/>
          <a:p>
            <a:pPr marL="342900" indent="-342900">
              <a:spcAft>
                <a:spcPts val="1200"/>
              </a:spcAft>
              <a:buClr>
                <a:schemeClr val="accent2"/>
              </a:buClr>
              <a:buFont typeface="Arial" panose="020B0604020202020204" pitchFamily="34" charset="0"/>
              <a:buChar char="•"/>
            </a:pPr>
            <a:r>
              <a:rPr lang="en-GB" sz="2400" dirty="0">
                <a:latin typeface="+mj-lt"/>
              </a:rPr>
              <a:t>A quantum bit, or </a:t>
            </a:r>
            <a:r>
              <a:rPr lang="en-GB" sz="2400" b="1" dirty="0">
                <a:latin typeface="+mj-lt"/>
              </a:rPr>
              <a:t>qubit</a:t>
            </a:r>
            <a:r>
              <a:rPr lang="en-GB" sz="2400" dirty="0">
                <a:latin typeface="+mj-lt"/>
              </a:rPr>
              <a:t>, is a unit vector in a two-dimensional complex vector space for which a particular basis, denoted by </a:t>
            </a:r>
            <a:r>
              <a:rPr lang="en-US" sz="2400" dirty="0">
                <a:latin typeface="+mj-lt"/>
              </a:rPr>
              <a:t>{</a:t>
            </a:r>
            <a:r>
              <a:rPr lang="en-US" sz="2400" b="1" dirty="0">
                <a:latin typeface="+mj-lt"/>
              </a:rPr>
              <a:t>|</a:t>
            </a:r>
            <a:r>
              <a:rPr lang="en-US" sz="2400" dirty="0">
                <a:latin typeface="+mj-lt"/>
              </a:rPr>
              <a:t>0⟩, </a:t>
            </a:r>
            <a:r>
              <a:rPr lang="en-US" sz="2400" b="1" dirty="0">
                <a:latin typeface="+mj-lt"/>
              </a:rPr>
              <a:t>|</a:t>
            </a:r>
            <a:r>
              <a:rPr lang="en-US" sz="2400" dirty="0">
                <a:latin typeface="+mj-lt"/>
              </a:rPr>
              <a:t>1⟩}, </a:t>
            </a:r>
            <a:r>
              <a:rPr lang="en-GB" sz="2400" dirty="0">
                <a:latin typeface="+mj-lt"/>
              </a:rPr>
              <a:t>has been fixed. </a:t>
            </a:r>
          </a:p>
          <a:p>
            <a:pPr marL="342900" indent="-342900">
              <a:spcAft>
                <a:spcPts val="1200"/>
              </a:spcAft>
              <a:buClr>
                <a:schemeClr val="accent2"/>
              </a:buClr>
              <a:buFont typeface="Arial" panose="020B0604020202020204" pitchFamily="34" charset="0"/>
              <a:buChar char="•"/>
            </a:pPr>
            <a:r>
              <a:rPr lang="en-GB" sz="2400" dirty="0">
                <a:latin typeface="+mj-lt"/>
              </a:rPr>
              <a:t>The orthonormal basis </a:t>
            </a:r>
            <a:r>
              <a:rPr lang="en-US" sz="2400" b="1" dirty="0">
                <a:latin typeface="+mj-lt"/>
              </a:rPr>
              <a:t>|</a:t>
            </a:r>
            <a:r>
              <a:rPr lang="en-US" sz="2400" dirty="0">
                <a:latin typeface="+mj-lt"/>
              </a:rPr>
              <a:t>0⟩ and </a:t>
            </a:r>
            <a:r>
              <a:rPr lang="en-US" sz="2400" b="1" dirty="0">
                <a:latin typeface="+mj-lt"/>
              </a:rPr>
              <a:t>|</a:t>
            </a:r>
            <a:r>
              <a:rPr lang="en-US" sz="2400" dirty="0">
                <a:latin typeface="+mj-lt"/>
              </a:rPr>
              <a:t>1⟩ </a:t>
            </a:r>
            <a:r>
              <a:rPr lang="en-GB" sz="2400" dirty="0">
                <a:latin typeface="+mj-lt"/>
              </a:rPr>
              <a:t>may correspond to the </a:t>
            </a:r>
            <a:r>
              <a:rPr lang="en-GB" sz="2400" b="1" dirty="0">
                <a:latin typeface="+mj-lt"/>
              </a:rPr>
              <a:t>|</a:t>
            </a:r>
            <a:r>
              <a:rPr lang="en-GB" sz="2400" dirty="0">
                <a:latin typeface="+mj-lt"/>
              </a:rPr>
              <a:t>↑</a:t>
            </a:r>
            <a:r>
              <a:rPr lang="en-US" sz="2400" dirty="0">
                <a:latin typeface="+mj-lt"/>
              </a:rPr>
              <a:t>⟩</a:t>
            </a:r>
            <a:r>
              <a:rPr lang="en-GB" sz="2400" dirty="0">
                <a:latin typeface="+mj-lt"/>
              </a:rPr>
              <a:t> and </a:t>
            </a:r>
            <a:r>
              <a:rPr lang="en-GB" sz="2400" b="1" dirty="0">
                <a:latin typeface="+mj-lt"/>
              </a:rPr>
              <a:t>|</a:t>
            </a:r>
            <a:r>
              <a:rPr lang="en-GB" sz="2400" dirty="0">
                <a:latin typeface="+mj-lt"/>
              </a:rPr>
              <a:t>→</a:t>
            </a:r>
            <a:r>
              <a:rPr lang="en-US" sz="2400" dirty="0">
                <a:latin typeface="+mj-lt"/>
              </a:rPr>
              <a:t>⟩ </a:t>
            </a:r>
            <a:r>
              <a:rPr lang="en-GB" sz="2400" dirty="0">
                <a:latin typeface="+mj-lt"/>
              </a:rPr>
              <a:t>polarizations of a photon or to the polarizations </a:t>
            </a:r>
            <a:r>
              <a:rPr lang="en-GB" sz="2400" dirty="0"/>
              <a:t>|↗| </a:t>
            </a:r>
            <a:r>
              <a:rPr lang="en-GB" sz="2400" dirty="0">
                <a:latin typeface="+mj-lt"/>
              </a:rPr>
              <a:t>and</a:t>
            </a:r>
            <a:r>
              <a:rPr lang="en-GB" sz="2400" dirty="0"/>
              <a:t> |↖|.</a:t>
            </a:r>
          </a:p>
          <a:p>
            <a:pPr marL="342900" indent="-342900">
              <a:spcAft>
                <a:spcPts val="1200"/>
              </a:spcAft>
              <a:buClr>
                <a:schemeClr val="accent2"/>
              </a:buClr>
              <a:buFont typeface="Arial" panose="020B0604020202020204" pitchFamily="34" charset="0"/>
              <a:buChar char="•"/>
            </a:pPr>
            <a:r>
              <a:rPr lang="en-US" sz="2400" dirty="0">
                <a:latin typeface="+mj-lt"/>
              </a:rPr>
              <a:t>For quantum computation,</a:t>
            </a:r>
            <a:r>
              <a:rPr lang="en-GB" sz="2400" dirty="0">
                <a:latin typeface="+mj-lt"/>
              </a:rPr>
              <a:t> the basis states </a:t>
            </a:r>
            <a:r>
              <a:rPr lang="en-US" sz="2400" b="1" dirty="0">
                <a:latin typeface="+mj-lt"/>
              </a:rPr>
              <a:t>|</a:t>
            </a:r>
            <a:r>
              <a:rPr lang="en-US" sz="2400" dirty="0">
                <a:latin typeface="+mj-lt"/>
              </a:rPr>
              <a:t>0⟩ and </a:t>
            </a:r>
            <a:r>
              <a:rPr lang="en-US" sz="2400" b="1" dirty="0">
                <a:latin typeface="+mj-lt"/>
              </a:rPr>
              <a:t>|</a:t>
            </a:r>
            <a:r>
              <a:rPr lang="en-US" sz="2400" dirty="0">
                <a:latin typeface="+mj-lt"/>
              </a:rPr>
              <a:t>1⟩ </a:t>
            </a:r>
            <a:r>
              <a:rPr lang="en-GB" sz="2400" dirty="0">
                <a:latin typeface="+mj-lt"/>
              </a:rPr>
              <a:t>are taken to represent the classical bit values 0 and 1, respectively.</a:t>
            </a:r>
          </a:p>
        </p:txBody>
      </p:sp>
      <p:sp>
        <p:nvSpPr>
          <p:cNvPr id="4" name="CasellaDiTesto 4">
            <a:extLst>
              <a:ext uri="{FF2B5EF4-FFF2-40B4-BE49-F238E27FC236}">
                <a16:creationId xmlns:a16="http://schemas.microsoft.com/office/drawing/2014/main" id="{BAE36BF1-E546-5458-6D88-C34550AE3393}"/>
              </a:ext>
            </a:extLst>
          </p:cNvPr>
          <p:cNvSpPr txBox="1"/>
          <p:nvPr/>
        </p:nvSpPr>
        <p:spPr>
          <a:xfrm>
            <a:off x="530678" y="4066669"/>
            <a:ext cx="6474155" cy="1569660"/>
          </a:xfrm>
          <a:prstGeom prst="rect">
            <a:avLst/>
          </a:prstGeom>
          <a:noFill/>
        </p:spPr>
        <p:txBody>
          <a:bodyPr wrap="square" rtlCol="0">
            <a:spAutoFit/>
          </a:bodyPr>
          <a:lstStyle/>
          <a:p>
            <a:pPr marL="342900" indent="-342900">
              <a:spcAft>
                <a:spcPts val="1200"/>
              </a:spcAft>
              <a:buClr>
                <a:schemeClr val="accent2"/>
              </a:buClr>
              <a:buFont typeface="Arial" panose="020B0604020202020204" pitchFamily="34" charset="0"/>
              <a:buChar char="•"/>
            </a:pPr>
            <a:r>
              <a:rPr lang="en-GB" sz="2400" dirty="0">
                <a:latin typeface="+mj-lt"/>
              </a:rPr>
              <a:t>Differently from classical bits, </a:t>
            </a:r>
            <a:r>
              <a:rPr lang="en-GB" sz="2400" u="sng" dirty="0">
                <a:latin typeface="+mj-lt"/>
              </a:rPr>
              <a:t>qubits can be in a superposition</a:t>
            </a:r>
            <a:r>
              <a:rPr lang="en-GB" sz="2400" dirty="0">
                <a:latin typeface="+mj-lt"/>
              </a:rPr>
              <a:t> of </a:t>
            </a:r>
            <a:r>
              <a:rPr lang="en-US" sz="2400" b="1" dirty="0">
                <a:latin typeface="+mj-lt"/>
              </a:rPr>
              <a:t>|</a:t>
            </a:r>
            <a:r>
              <a:rPr lang="en-US" sz="2400" dirty="0">
                <a:latin typeface="+mj-lt"/>
              </a:rPr>
              <a:t>0⟩ and </a:t>
            </a:r>
            <a:r>
              <a:rPr lang="en-US" sz="2400" b="1" dirty="0">
                <a:latin typeface="+mj-lt"/>
              </a:rPr>
              <a:t>|</a:t>
            </a:r>
            <a:r>
              <a:rPr lang="en-US" sz="2400" dirty="0">
                <a:latin typeface="+mj-lt"/>
              </a:rPr>
              <a:t>1⟩ </a:t>
            </a:r>
            <a:r>
              <a:rPr lang="en-GB" sz="2400" dirty="0">
                <a:latin typeface="+mj-lt"/>
              </a:rPr>
              <a:t>such as </a:t>
            </a:r>
            <a:r>
              <a:rPr lang="en-GB" sz="2400" i="1" dirty="0">
                <a:latin typeface="+mj-lt"/>
              </a:rPr>
              <a:t>a</a:t>
            </a:r>
            <a:r>
              <a:rPr lang="en-US" sz="2400" b="1" dirty="0">
                <a:latin typeface="+mj-lt"/>
              </a:rPr>
              <a:t>|</a:t>
            </a:r>
            <a:r>
              <a:rPr lang="en-US" sz="2400" dirty="0">
                <a:latin typeface="+mj-lt"/>
              </a:rPr>
              <a:t>0⟩</a:t>
            </a:r>
            <a:r>
              <a:rPr lang="en-GB" sz="2400" dirty="0">
                <a:latin typeface="+mj-lt"/>
              </a:rPr>
              <a:t> + </a:t>
            </a:r>
            <a:r>
              <a:rPr lang="en-GB" sz="2400" i="1" dirty="0">
                <a:latin typeface="+mj-lt"/>
              </a:rPr>
              <a:t>b</a:t>
            </a:r>
            <a:r>
              <a:rPr lang="en-US" sz="2400" b="1" dirty="0">
                <a:latin typeface="+mj-lt"/>
              </a:rPr>
              <a:t>|</a:t>
            </a:r>
            <a:r>
              <a:rPr lang="en-US" sz="2400" dirty="0">
                <a:latin typeface="+mj-lt"/>
              </a:rPr>
              <a:t>1⟩, </a:t>
            </a:r>
            <a:r>
              <a:rPr lang="en-GB" sz="2400" dirty="0">
                <a:latin typeface="+mj-lt"/>
              </a:rPr>
              <a:t>with </a:t>
            </a:r>
            <a:r>
              <a:rPr lang="en-GB" sz="2400" i="1" dirty="0">
                <a:latin typeface="+mj-lt"/>
              </a:rPr>
              <a:t>a</a:t>
            </a:r>
            <a:r>
              <a:rPr lang="en-GB" sz="2400" dirty="0">
                <a:latin typeface="+mj-lt"/>
              </a:rPr>
              <a:t> and </a:t>
            </a:r>
            <a:r>
              <a:rPr lang="en-GB" sz="2400" i="1" dirty="0">
                <a:latin typeface="+mj-lt"/>
              </a:rPr>
              <a:t>b</a:t>
            </a:r>
            <a:r>
              <a:rPr lang="en-GB" sz="2400" dirty="0">
                <a:latin typeface="+mj-lt"/>
              </a:rPr>
              <a:t> representing complex numbers such that |</a:t>
            </a:r>
            <a:r>
              <a:rPr lang="en-GB" sz="2400" i="1" dirty="0">
                <a:latin typeface="+mj-lt"/>
              </a:rPr>
              <a:t>a</a:t>
            </a:r>
            <a:r>
              <a:rPr lang="en-GB" sz="2400" dirty="0">
                <a:latin typeface="+mj-lt"/>
              </a:rPr>
              <a:t>|</a:t>
            </a:r>
            <a:r>
              <a:rPr lang="en-GB" sz="2400" baseline="30000" dirty="0">
                <a:latin typeface="+mj-lt"/>
              </a:rPr>
              <a:t>2</a:t>
            </a:r>
            <a:r>
              <a:rPr lang="en-GB" sz="2400" dirty="0">
                <a:latin typeface="+mj-lt"/>
              </a:rPr>
              <a:t> + |</a:t>
            </a:r>
            <a:r>
              <a:rPr lang="en-GB" sz="2400" i="1" dirty="0">
                <a:latin typeface="+mj-lt"/>
              </a:rPr>
              <a:t>b</a:t>
            </a:r>
            <a:r>
              <a:rPr lang="en-GB" sz="2400" dirty="0">
                <a:latin typeface="+mj-lt"/>
              </a:rPr>
              <a:t>|</a:t>
            </a:r>
            <a:r>
              <a:rPr lang="en-GB" sz="2400" baseline="30000" dirty="0">
                <a:latin typeface="+mj-lt"/>
              </a:rPr>
              <a:t>2</a:t>
            </a:r>
            <a:r>
              <a:rPr lang="en-GB" sz="2400" dirty="0">
                <a:latin typeface="+mj-lt"/>
              </a:rPr>
              <a:t> = 1.</a:t>
            </a:r>
            <a:endParaRPr lang="en-US" sz="2400" dirty="0">
              <a:latin typeface="+mj-lt"/>
            </a:endParaRPr>
          </a:p>
        </p:txBody>
      </p:sp>
      <p:pic>
        <p:nvPicPr>
          <p:cNvPr id="7" name="Picture 6" descr="A close up of circles&#10;&#10;Description automatically generated">
            <a:extLst>
              <a:ext uri="{FF2B5EF4-FFF2-40B4-BE49-F238E27FC236}">
                <a16:creationId xmlns:a16="http://schemas.microsoft.com/office/drawing/2014/main" id="{14DE73D4-8671-A96F-3748-5903F425AE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4833" y="3677921"/>
            <a:ext cx="4539467" cy="2499733"/>
          </a:xfrm>
          <a:prstGeom prst="rect">
            <a:avLst/>
          </a:prstGeom>
        </p:spPr>
      </p:pic>
    </p:spTree>
    <p:extLst>
      <p:ext uri="{BB962C8B-B14F-4D97-AF65-F5344CB8AC3E}">
        <p14:creationId xmlns:p14="http://schemas.microsoft.com/office/powerpoint/2010/main" val="3744850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dirty="0">
                <a:latin typeface="+mj-lt"/>
              </a:rPr>
              <a:t>What is a Qubit? (2)</a:t>
            </a:r>
          </a:p>
        </p:txBody>
      </p:sp>
      <p:sp>
        <p:nvSpPr>
          <p:cNvPr id="5" name="CasellaDiTesto 4">
            <a:extLst>
              <a:ext uri="{FF2B5EF4-FFF2-40B4-BE49-F238E27FC236}">
                <a16:creationId xmlns:a16="http://schemas.microsoft.com/office/drawing/2014/main" id="{D764290D-4421-39CE-B0A3-F91D8A631E18}"/>
              </a:ext>
            </a:extLst>
          </p:cNvPr>
          <p:cNvSpPr txBox="1"/>
          <p:nvPr/>
        </p:nvSpPr>
        <p:spPr>
          <a:xfrm>
            <a:off x="530678" y="1316905"/>
            <a:ext cx="10907486" cy="4708981"/>
          </a:xfrm>
          <a:prstGeom prst="rect">
            <a:avLst/>
          </a:prstGeom>
          <a:noFill/>
        </p:spPr>
        <p:txBody>
          <a:bodyPr wrap="square" rtlCol="0">
            <a:spAutoFit/>
          </a:bodyPr>
          <a:lstStyle/>
          <a:p>
            <a:pPr marL="342900" indent="-342900">
              <a:spcAft>
                <a:spcPts val="2400"/>
              </a:spcAft>
              <a:buClr>
                <a:schemeClr val="accent2"/>
              </a:buClr>
              <a:buFont typeface="Arial" panose="020B0604020202020204" pitchFamily="34" charset="0"/>
              <a:buChar char="•"/>
            </a:pPr>
            <a:r>
              <a:rPr lang="en-GB" sz="2400" dirty="0">
                <a:latin typeface="+mj-lt"/>
              </a:rPr>
              <a:t>When a qubit is measured, the </a:t>
            </a:r>
            <a:r>
              <a:rPr lang="en-GB" sz="2400" u="sng" dirty="0">
                <a:latin typeface="+mj-lt"/>
              </a:rPr>
              <a:t>measurement changes the state to one of the basis states</a:t>
            </a:r>
            <a:r>
              <a:rPr lang="en-GB" sz="2400" dirty="0">
                <a:latin typeface="+mj-lt"/>
              </a:rPr>
              <a:t> in the way seen in the photon polarization experiment</a:t>
            </a:r>
          </a:p>
          <a:p>
            <a:pPr marL="342900" indent="-342900">
              <a:spcAft>
                <a:spcPts val="2400"/>
              </a:spcAft>
              <a:buClr>
                <a:schemeClr val="accent2"/>
              </a:buClr>
              <a:buFont typeface="Arial" panose="020B0604020202020204" pitchFamily="34" charset="0"/>
              <a:buChar char="•"/>
            </a:pPr>
            <a:r>
              <a:rPr lang="en-GB" sz="2400" dirty="0">
                <a:latin typeface="+mj-lt"/>
              </a:rPr>
              <a:t>Thus, if we want to extract information from a qubit, every measure performed can result in only one of the two states corresponding to the basis vectors of the measuring device</a:t>
            </a:r>
          </a:p>
          <a:p>
            <a:pPr marL="342900" indent="-342900">
              <a:spcAft>
                <a:spcPts val="2400"/>
              </a:spcAft>
              <a:buClr>
                <a:schemeClr val="accent2"/>
              </a:buClr>
              <a:buFont typeface="Arial" panose="020B0604020202020204" pitchFamily="34" charset="0"/>
              <a:buChar char="•"/>
            </a:pPr>
            <a:r>
              <a:rPr lang="en-GB" sz="2400" dirty="0">
                <a:latin typeface="+mj-lt"/>
              </a:rPr>
              <a:t>Therefore, although a quantum bit can be put in infinitely many superposition states, </a:t>
            </a:r>
            <a:r>
              <a:rPr lang="en-GB" sz="2400" u="sng" dirty="0">
                <a:latin typeface="+mj-lt"/>
              </a:rPr>
              <a:t>it is only possible to extract a single classical bit’s worth of information from a single quantum bit</a:t>
            </a:r>
            <a:endParaRPr lang="en-GB" sz="200" u="sng" dirty="0">
              <a:latin typeface="+mj-lt"/>
            </a:endParaRPr>
          </a:p>
          <a:p>
            <a:pPr marL="342900" indent="-342900">
              <a:spcAft>
                <a:spcPts val="2400"/>
              </a:spcAft>
              <a:buClr>
                <a:schemeClr val="accent2"/>
              </a:buClr>
              <a:buFont typeface="Arial" panose="020B0604020202020204" pitchFamily="34" charset="0"/>
              <a:buChar char="•"/>
            </a:pPr>
            <a:r>
              <a:rPr lang="en-GB" sz="2400" dirty="0">
                <a:latin typeface="+mj-lt"/>
              </a:rPr>
              <a:t>Additionally, as measurement changes the state, one cannot measure the state of a qubit in two different bases associated with two different measuring devices</a:t>
            </a:r>
          </a:p>
        </p:txBody>
      </p:sp>
    </p:spTree>
    <p:extLst>
      <p:ext uri="{BB962C8B-B14F-4D97-AF65-F5344CB8AC3E}">
        <p14:creationId xmlns:p14="http://schemas.microsoft.com/office/powerpoint/2010/main" val="2350932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dirty="0">
                <a:latin typeface="+mj-lt"/>
              </a:rPr>
              <a:t>Multiple Qubits</a:t>
            </a:r>
          </a:p>
        </p:txBody>
      </p:sp>
      <p:sp>
        <p:nvSpPr>
          <p:cNvPr id="5" name="CasellaDiTesto 4">
            <a:extLst>
              <a:ext uri="{FF2B5EF4-FFF2-40B4-BE49-F238E27FC236}">
                <a16:creationId xmlns:a16="http://schemas.microsoft.com/office/drawing/2014/main" id="{D764290D-4421-39CE-B0A3-F91D8A631E18}"/>
              </a:ext>
            </a:extLst>
          </p:cNvPr>
          <p:cNvSpPr txBox="1"/>
          <p:nvPr/>
        </p:nvSpPr>
        <p:spPr>
          <a:xfrm>
            <a:off x="530678" y="1218295"/>
            <a:ext cx="10907486" cy="5139869"/>
          </a:xfrm>
          <a:prstGeom prst="rect">
            <a:avLst/>
          </a:prstGeom>
          <a:noFill/>
        </p:spPr>
        <p:txBody>
          <a:bodyPr wrap="square" rtlCol="0">
            <a:spAutoFit/>
          </a:bodyPr>
          <a:lstStyle/>
          <a:p>
            <a:pPr>
              <a:spcAft>
                <a:spcPts val="1200"/>
              </a:spcAft>
              <a:buClr>
                <a:schemeClr val="accent2"/>
              </a:buClr>
            </a:pPr>
            <a:r>
              <a:rPr lang="en-US" sz="2400" dirty="0">
                <a:latin typeface="+mj-lt"/>
              </a:rPr>
              <a:t>Whereas in a </a:t>
            </a:r>
            <a:r>
              <a:rPr lang="en-US" sz="2400" u="sng" dirty="0">
                <a:latin typeface="+mj-lt"/>
              </a:rPr>
              <a:t>classical system </a:t>
            </a:r>
            <a:r>
              <a:rPr lang="en-US" sz="2400" dirty="0">
                <a:latin typeface="+mj-lt"/>
              </a:rPr>
              <a:t>of </a:t>
            </a:r>
            <a:r>
              <a:rPr lang="en-US" sz="2400" i="1" dirty="0">
                <a:latin typeface="+mj-lt"/>
              </a:rPr>
              <a:t>n</a:t>
            </a:r>
            <a:r>
              <a:rPr lang="en-US" sz="2400" dirty="0">
                <a:latin typeface="+mj-lt"/>
              </a:rPr>
              <a:t> particles the growth of the state space is linear in the size of the input, resulting in a vector space of </a:t>
            </a:r>
            <a:r>
              <a:rPr lang="en-US" sz="2400" u="sng" dirty="0">
                <a:latin typeface="+mj-lt"/>
              </a:rPr>
              <a:t>2</a:t>
            </a:r>
            <a:r>
              <a:rPr lang="en-US" sz="2400" i="1" u="sng" dirty="0">
                <a:latin typeface="+mj-lt"/>
              </a:rPr>
              <a:t>n</a:t>
            </a:r>
            <a:r>
              <a:rPr lang="en-US" sz="2400" u="sng" dirty="0">
                <a:latin typeface="+mj-lt"/>
              </a:rPr>
              <a:t> dimensions</a:t>
            </a:r>
            <a:r>
              <a:rPr lang="en-US" sz="2400" dirty="0">
                <a:latin typeface="+mj-lt"/>
              </a:rPr>
              <a:t>, in a </a:t>
            </a:r>
            <a:r>
              <a:rPr lang="en-US" sz="2400" u="sng" dirty="0">
                <a:latin typeface="+mj-lt"/>
              </a:rPr>
              <a:t>quantum system </a:t>
            </a:r>
            <a:r>
              <a:rPr lang="en-US" sz="2400" dirty="0">
                <a:latin typeface="+mj-lt"/>
              </a:rPr>
              <a:t>with </a:t>
            </a:r>
            <a:r>
              <a:rPr lang="en-US" sz="2400" i="1" dirty="0">
                <a:latin typeface="+mj-lt"/>
              </a:rPr>
              <a:t>n</a:t>
            </a:r>
            <a:r>
              <a:rPr lang="en-US" sz="2400" dirty="0">
                <a:latin typeface="+mj-lt"/>
              </a:rPr>
              <a:t> qubits, the total dimensions of the </a:t>
            </a:r>
            <a:r>
              <a:rPr lang="en-US" sz="2400" u="sng" dirty="0">
                <a:latin typeface="+mj-lt"/>
              </a:rPr>
              <a:t>state space is 2</a:t>
            </a:r>
            <a:r>
              <a:rPr lang="en-US" sz="2400" i="1" u="sng" baseline="30000" dirty="0">
                <a:latin typeface="+mj-lt"/>
              </a:rPr>
              <a:t>n</a:t>
            </a:r>
            <a:r>
              <a:rPr lang="en-US" sz="2400" dirty="0">
                <a:latin typeface="+mj-lt"/>
              </a:rPr>
              <a:t>, which is exponential in the number of particles.</a:t>
            </a:r>
          </a:p>
          <a:p>
            <a:pPr>
              <a:buClr>
                <a:schemeClr val="accent2"/>
              </a:buClr>
            </a:pPr>
            <a:r>
              <a:rPr lang="en-GB" sz="2400" dirty="0">
                <a:latin typeface="+mj-lt"/>
              </a:rPr>
              <a:t>If in the first case the state spaces combine through the cartesian product, in the second case quantum states combine through the </a:t>
            </a:r>
            <a:r>
              <a:rPr lang="en-GB" sz="2400" b="1" dirty="0">
                <a:latin typeface="+mj-lt"/>
              </a:rPr>
              <a:t>tensor product</a:t>
            </a:r>
            <a:r>
              <a:rPr lang="en-GB" sz="2400" dirty="0">
                <a:latin typeface="+mj-lt"/>
              </a:rPr>
              <a:t>:</a:t>
            </a:r>
            <a:endParaRPr lang="en-US" sz="2400" dirty="0">
              <a:latin typeface="+mj-lt"/>
            </a:endParaRPr>
          </a:p>
          <a:p>
            <a:pPr marL="342900" indent="-342900">
              <a:spcAft>
                <a:spcPts val="1200"/>
              </a:spcAft>
              <a:buClr>
                <a:schemeClr val="accent2"/>
              </a:buClr>
              <a:buFont typeface="Arial" panose="020B0604020202020204" pitchFamily="34" charset="0"/>
              <a:buChar char="•"/>
            </a:pPr>
            <a:r>
              <a:rPr lang="en-US" sz="2400" dirty="0">
                <a:latin typeface="+mj-lt"/>
              </a:rPr>
              <a:t>the state space for two qubits each having basis {</a:t>
            </a:r>
            <a:r>
              <a:rPr lang="en-US" sz="2400" b="1" dirty="0">
                <a:latin typeface="+mj-lt"/>
              </a:rPr>
              <a:t>|</a:t>
            </a:r>
            <a:r>
              <a:rPr lang="en-US" sz="2400" dirty="0">
                <a:latin typeface="+mj-lt"/>
              </a:rPr>
              <a:t>0⟩, </a:t>
            </a:r>
            <a:r>
              <a:rPr lang="en-US" sz="2400" b="1" dirty="0">
                <a:latin typeface="+mj-lt"/>
              </a:rPr>
              <a:t>|</a:t>
            </a:r>
            <a:r>
              <a:rPr lang="en-US" sz="2400" dirty="0">
                <a:latin typeface="+mj-lt"/>
              </a:rPr>
              <a:t>1⟩}, has a resulting basis     {</a:t>
            </a:r>
            <a:r>
              <a:rPr lang="en-US" sz="2400" b="1" dirty="0">
                <a:latin typeface="+mj-lt"/>
              </a:rPr>
              <a:t>|</a:t>
            </a:r>
            <a:r>
              <a:rPr lang="en-US" sz="2400" dirty="0">
                <a:latin typeface="+mj-lt"/>
              </a:rPr>
              <a:t>0⟩ ⊗ </a:t>
            </a:r>
            <a:r>
              <a:rPr lang="en-US" sz="2400" b="1" dirty="0">
                <a:latin typeface="+mj-lt"/>
              </a:rPr>
              <a:t>|</a:t>
            </a:r>
            <a:r>
              <a:rPr lang="en-US" sz="2400" dirty="0">
                <a:latin typeface="+mj-lt"/>
              </a:rPr>
              <a:t>0⟩, </a:t>
            </a:r>
            <a:r>
              <a:rPr lang="en-US" sz="2400" b="1" dirty="0">
                <a:latin typeface="+mj-lt"/>
              </a:rPr>
              <a:t>|</a:t>
            </a:r>
            <a:r>
              <a:rPr lang="en-US" sz="2400" dirty="0">
                <a:latin typeface="+mj-lt"/>
              </a:rPr>
              <a:t>0⟩ ⊗ </a:t>
            </a:r>
            <a:r>
              <a:rPr lang="en-US" sz="2400" b="1" dirty="0">
                <a:latin typeface="+mj-lt"/>
              </a:rPr>
              <a:t>|</a:t>
            </a:r>
            <a:r>
              <a:rPr lang="en-US" sz="2400" dirty="0">
                <a:latin typeface="+mj-lt"/>
              </a:rPr>
              <a:t>1⟩, </a:t>
            </a:r>
            <a:r>
              <a:rPr lang="en-US" sz="2400" b="1" dirty="0">
                <a:latin typeface="+mj-lt"/>
              </a:rPr>
              <a:t>|</a:t>
            </a:r>
            <a:r>
              <a:rPr lang="en-US" sz="2400" dirty="0">
                <a:latin typeface="+mj-lt"/>
              </a:rPr>
              <a:t>1⟩ ⊗ </a:t>
            </a:r>
            <a:r>
              <a:rPr lang="en-US" sz="2400" b="1" dirty="0">
                <a:latin typeface="+mj-lt"/>
              </a:rPr>
              <a:t>|</a:t>
            </a:r>
            <a:r>
              <a:rPr lang="en-US" sz="2400" dirty="0">
                <a:latin typeface="+mj-lt"/>
              </a:rPr>
              <a:t>0⟩, </a:t>
            </a:r>
            <a:r>
              <a:rPr lang="en-US" sz="2400" b="1" dirty="0">
                <a:latin typeface="+mj-lt"/>
              </a:rPr>
              <a:t>|</a:t>
            </a:r>
            <a:r>
              <a:rPr lang="en-US" sz="2400" dirty="0">
                <a:latin typeface="+mj-lt"/>
              </a:rPr>
              <a:t>1⟩ ⊗ </a:t>
            </a:r>
            <a:r>
              <a:rPr lang="en-US" sz="2400" b="1" dirty="0">
                <a:latin typeface="+mj-lt"/>
              </a:rPr>
              <a:t>|</a:t>
            </a:r>
            <a:r>
              <a:rPr lang="en-US" sz="2400" dirty="0">
                <a:latin typeface="+mj-lt"/>
              </a:rPr>
              <a:t>1⟩}, also written as {</a:t>
            </a:r>
            <a:r>
              <a:rPr lang="en-US" sz="2400" b="1" dirty="0">
                <a:latin typeface="+mj-lt"/>
              </a:rPr>
              <a:t>|</a:t>
            </a:r>
            <a:r>
              <a:rPr lang="en-US" sz="2400" dirty="0">
                <a:latin typeface="+mj-lt"/>
              </a:rPr>
              <a:t>00⟩, </a:t>
            </a:r>
            <a:r>
              <a:rPr lang="en-US" sz="2400" b="1" dirty="0">
                <a:latin typeface="+mj-lt"/>
              </a:rPr>
              <a:t>|</a:t>
            </a:r>
            <a:r>
              <a:rPr lang="en-US" sz="2400" dirty="0">
                <a:latin typeface="+mj-lt"/>
              </a:rPr>
              <a:t>01⟩, </a:t>
            </a:r>
            <a:r>
              <a:rPr lang="en-US" sz="2400" b="1" dirty="0">
                <a:latin typeface="+mj-lt"/>
              </a:rPr>
              <a:t>|</a:t>
            </a:r>
            <a:r>
              <a:rPr lang="en-US" sz="2400" dirty="0">
                <a:latin typeface="+mj-lt"/>
              </a:rPr>
              <a:t>10⟩, </a:t>
            </a:r>
            <a:r>
              <a:rPr lang="en-US" sz="2400" b="1" dirty="0">
                <a:latin typeface="+mj-lt"/>
              </a:rPr>
              <a:t>|</a:t>
            </a:r>
            <a:r>
              <a:rPr lang="en-US" sz="2400" dirty="0">
                <a:latin typeface="+mj-lt"/>
              </a:rPr>
              <a:t>11⟩}</a:t>
            </a:r>
          </a:p>
          <a:p>
            <a:pPr marL="342900" indent="-342900">
              <a:spcAft>
                <a:spcPts val="1200"/>
              </a:spcAft>
              <a:buClr>
                <a:schemeClr val="accent2"/>
              </a:buClr>
              <a:buFont typeface="Arial" panose="020B0604020202020204" pitchFamily="34" charset="0"/>
              <a:buChar char="•"/>
            </a:pPr>
            <a:r>
              <a:rPr lang="en-US" sz="2400" dirty="0">
                <a:latin typeface="+mj-lt"/>
              </a:rPr>
              <a:t>a basis for a three-qubit system is {</a:t>
            </a:r>
            <a:r>
              <a:rPr lang="en-US" sz="2400" b="1" dirty="0">
                <a:latin typeface="+mj-lt"/>
              </a:rPr>
              <a:t>|</a:t>
            </a:r>
            <a:r>
              <a:rPr lang="en-US" sz="2400" dirty="0">
                <a:latin typeface="+mj-lt"/>
              </a:rPr>
              <a:t>000⟩,</a:t>
            </a:r>
            <a:r>
              <a:rPr lang="en-US" sz="2400" b="1" dirty="0">
                <a:latin typeface="+mj-lt"/>
              </a:rPr>
              <a:t>|</a:t>
            </a:r>
            <a:r>
              <a:rPr lang="en-US" sz="2400" dirty="0">
                <a:latin typeface="+mj-lt"/>
              </a:rPr>
              <a:t>001⟩,</a:t>
            </a:r>
            <a:r>
              <a:rPr lang="en-US" sz="2400" b="1" dirty="0">
                <a:latin typeface="+mj-lt"/>
              </a:rPr>
              <a:t>|</a:t>
            </a:r>
            <a:r>
              <a:rPr lang="en-US" sz="2400" dirty="0">
                <a:latin typeface="+mj-lt"/>
              </a:rPr>
              <a:t>010⟩,</a:t>
            </a:r>
            <a:r>
              <a:rPr lang="en-US" sz="2400" b="1" dirty="0">
                <a:latin typeface="+mj-lt"/>
              </a:rPr>
              <a:t>|</a:t>
            </a:r>
            <a:r>
              <a:rPr lang="en-US" sz="2400" dirty="0">
                <a:latin typeface="+mj-lt"/>
              </a:rPr>
              <a:t>011⟩,</a:t>
            </a:r>
            <a:r>
              <a:rPr lang="en-US" sz="2400" b="1" dirty="0">
                <a:latin typeface="+mj-lt"/>
              </a:rPr>
              <a:t>|</a:t>
            </a:r>
            <a:r>
              <a:rPr lang="en-US" sz="2400" dirty="0">
                <a:latin typeface="+mj-lt"/>
              </a:rPr>
              <a:t>100⟩,</a:t>
            </a:r>
            <a:r>
              <a:rPr lang="en-US" sz="2400" b="1" dirty="0">
                <a:latin typeface="+mj-lt"/>
              </a:rPr>
              <a:t>|</a:t>
            </a:r>
            <a:r>
              <a:rPr lang="en-US" sz="2400" dirty="0">
                <a:latin typeface="+mj-lt"/>
              </a:rPr>
              <a:t>101⟩,</a:t>
            </a:r>
            <a:r>
              <a:rPr lang="en-US" sz="2400" b="1" dirty="0">
                <a:latin typeface="+mj-lt"/>
              </a:rPr>
              <a:t>|</a:t>
            </a:r>
            <a:r>
              <a:rPr lang="en-US" sz="2400" dirty="0">
                <a:latin typeface="+mj-lt"/>
              </a:rPr>
              <a:t>110⟩,</a:t>
            </a:r>
            <a:r>
              <a:rPr lang="en-US" sz="2400" b="1" dirty="0">
                <a:latin typeface="+mj-lt"/>
              </a:rPr>
              <a:t>|</a:t>
            </a:r>
            <a:r>
              <a:rPr lang="en-US" sz="2400" dirty="0">
                <a:latin typeface="+mj-lt"/>
              </a:rPr>
              <a:t>111⟩}</a:t>
            </a:r>
          </a:p>
          <a:p>
            <a:pPr marL="342900" indent="-342900">
              <a:spcAft>
                <a:spcPts val="1200"/>
              </a:spcAft>
              <a:buClr>
                <a:schemeClr val="accent2"/>
              </a:buClr>
              <a:buFont typeface="Arial" panose="020B0604020202020204" pitchFamily="34" charset="0"/>
              <a:buChar char="•"/>
            </a:pPr>
            <a:r>
              <a:rPr lang="en-US" sz="2400" dirty="0">
                <a:latin typeface="+mj-lt"/>
              </a:rPr>
              <a:t>…</a:t>
            </a:r>
          </a:p>
          <a:p>
            <a:pPr>
              <a:spcAft>
                <a:spcPts val="1200"/>
              </a:spcAft>
              <a:buClr>
                <a:schemeClr val="accent2"/>
              </a:buClr>
            </a:pPr>
            <a:r>
              <a:rPr lang="en-US" sz="2400" dirty="0">
                <a:latin typeface="+mj-lt"/>
              </a:rPr>
              <a:t>It’s easy to notice an exponential growth of the state space with the number of quantum particles, with the tensor product X ⊗ Y having dimension dim(X) × dim(Y).</a:t>
            </a:r>
          </a:p>
        </p:txBody>
      </p:sp>
    </p:spTree>
    <p:extLst>
      <p:ext uri="{BB962C8B-B14F-4D97-AF65-F5344CB8AC3E}">
        <p14:creationId xmlns:p14="http://schemas.microsoft.com/office/powerpoint/2010/main" val="274674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dirty="0">
                <a:latin typeface="+mj-lt"/>
              </a:rPr>
              <a:t>Entanglement</a:t>
            </a:r>
          </a:p>
        </p:txBody>
      </p:sp>
      <p:sp>
        <p:nvSpPr>
          <p:cNvPr id="5" name="CasellaDiTesto 4">
            <a:extLst>
              <a:ext uri="{FF2B5EF4-FFF2-40B4-BE49-F238E27FC236}">
                <a16:creationId xmlns:a16="http://schemas.microsoft.com/office/drawing/2014/main" id="{D764290D-4421-39CE-B0A3-F91D8A631E18}"/>
              </a:ext>
            </a:extLst>
          </p:cNvPr>
          <p:cNvSpPr txBox="1"/>
          <p:nvPr/>
        </p:nvSpPr>
        <p:spPr>
          <a:xfrm>
            <a:off x="530678" y="1218295"/>
            <a:ext cx="10907486" cy="5139869"/>
          </a:xfrm>
          <a:prstGeom prst="rect">
            <a:avLst/>
          </a:prstGeom>
          <a:noFill/>
        </p:spPr>
        <p:txBody>
          <a:bodyPr wrap="square" rtlCol="0">
            <a:spAutoFit/>
          </a:bodyPr>
          <a:lstStyle/>
          <a:p>
            <a:pPr>
              <a:spcAft>
                <a:spcPts val="1200"/>
              </a:spcAft>
              <a:buClr>
                <a:schemeClr val="accent2"/>
              </a:buClr>
            </a:pPr>
            <a:r>
              <a:rPr lang="en-US" sz="2400" b="1" dirty="0">
                <a:latin typeface="+mj-lt"/>
              </a:rPr>
              <a:t>Entangled states </a:t>
            </a:r>
            <a:r>
              <a:rPr lang="en-US" sz="2400" dirty="0">
                <a:latin typeface="+mj-lt"/>
              </a:rPr>
              <a:t>are special states that cannot be described in terms of the state of each of its qubits separately.</a:t>
            </a:r>
          </a:p>
          <a:p>
            <a:pPr>
              <a:spcAft>
                <a:spcPts val="1200"/>
              </a:spcAft>
              <a:buClr>
                <a:schemeClr val="accent2"/>
              </a:buClr>
            </a:pPr>
            <a:r>
              <a:rPr lang="en-US" sz="2400" dirty="0">
                <a:latin typeface="+mj-lt"/>
              </a:rPr>
              <a:t>In these special states, </a:t>
            </a:r>
            <a:r>
              <a:rPr lang="en-US" sz="2400" u="sng" dirty="0">
                <a:latin typeface="+mj-lt"/>
              </a:rPr>
              <a:t>the measurement of a single qubit influences the measurement of every other entangled qubit</a:t>
            </a:r>
            <a:r>
              <a:rPr lang="en-US" sz="2400" dirty="0">
                <a:latin typeface="+mj-lt"/>
              </a:rPr>
              <a:t>:</a:t>
            </a:r>
          </a:p>
          <a:p>
            <a:pPr marL="342900" indent="-342900">
              <a:spcAft>
                <a:spcPts val="1200"/>
              </a:spcAft>
              <a:buClr>
                <a:schemeClr val="accent2"/>
              </a:buClr>
              <a:buFont typeface="Arial" panose="020B0604020202020204" pitchFamily="34" charset="0"/>
              <a:buChar char="•"/>
            </a:pPr>
            <a:r>
              <a:rPr lang="en-US" sz="2400" dirty="0">
                <a:latin typeface="+mj-lt"/>
              </a:rPr>
              <a:t>if we perform the measurement of the state of one qubit, the state of the other qubits will be known, without directly measuring them, and it will depend on the result returned by the first measurement.</a:t>
            </a:r>
          </a:p>
          <a:p>
            <a:pPr>
              <a:spcAft>
                <a:spcPts val="1200"/>
              </a:spcAft>
              <a:buClr>
                <a:schemeClr val="accent2"/>
              </a:buClr>
            </a:pPr>
            <a:r>
              <a:rPr lang="en-US" sz="2400" u="sng" dirty="0">
                <a:latin typeface="+mj-lt"/>
              </a:rPr>
              <a:t>Particles are therefore not entangled if the measurement of one particle has no effect on the other particles</a:t>
            </a:r>
            <a:r>
              <a:rPr lang="en-US" sz="2400" dirty="0">
                <a:latin typeface="+mj-lt"/>
              </a:rPr>
              <a:t>.</a:t>
            </a:r>
          </a:p>
          <a:p>
            <a:pPr>
              <a:spcAft>
                <a:spcPts val="1200"/>
              </a:spcAft>
              <a:buClr>
                <a:schemeClr val="accent2"/>
              </a:buClr>
            </a:pPr>
            <a:r>
              <a:rPr lang="en-US" sz="2400" dirty="0">
                <a:latin typeface="+mj-lt"/>
              </a:rPr>
              <a:t>The definition of entanglement can be equivalently given as both in the sense of the measurement of a particle influencing the measurement of another particle, and as states that cannot be written as a tensor product of individual states.</a:t>
            </a:r>
          </a:p>
        </p:txBody>
      </p:sp>
    </p:spTree>
    <p:extLst>
      <p:ext uri="{BB962C8B-B14F-4D97-AF65-F5344CB8AC3E}">
        <p14:creationId xmlns:p14="http://schemas.microsoft.com/office/powerpoint/2010/main" val="1508759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67F32B-7F7B-D3D7-11AC-58493819D391}"/>
              </a:ext>
            </a:extLst>
          </p:cNvPr>
          <p:cNvSpPr/>
          <p:nvPr/>
        </p:nvSpPr>
        <p:spPr>
          <a:xfrm>
            <a:off x="6700672" y="1480687"/>
            <a:ext cx="5276171" cy="4025442"/>
          </a:xfrm>
          <a:prstGeom prst="rect">
            <a:avLst/>
          </a:prstGeom>
          <a:solidFill>
            <a:schemeClr val="bg1"/>
          </a:solidFill>
          <a:effectLst>
            <a:outerShdw blurRad="63500" sx="101000" sy="101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dirty="0">
                <a:latin typeface="+mj-lt"/>
              </a:rPr>
              <a:t>Simple Quantum Gates</a:t>
            </a:r>
          </a:p>
        </p:txBody>
      </p:sp>
      <p:sp>
        <p:nvSpPr>
          <p:cNvPr id="5" name="CasellaDiTesto 4">
            <a:extLst>
              <a:ext uri="{FF2B5EF4-FFF2-40B4-BE49-F238E27FC236}">
                <a16:creationId xmlns:a16="http://schemas.microsoft.com/office/drawing/2014/main" id="{D764290D-4421-39CE-B0A3-F91D8A631E18}"/>
              </a:ext>
            </a:extLst>
          </p:cNvPr>
          <p:cNvSpPr txBox="1"/>
          <p:nvPr/>
        </p:nvSpPr>
        <p:spPr>
          <a:xfrm>
            <a:off x="324483" y="1218295"/>
            <a:ext cx="6345251" cy="4616648"/>
          </a:xfrm>
          <a:prstGeom prst="rect">
            <a:avLst/>
          </a:prstGeom>
          <a:noFill/>
        </p:spPr>
        <p:txBody>
          <a:bodyPr wrap="square" rtlCol="0">
            <a:spAutoFit/>
          </a:bodyPr>
          <a:lstStyle/>
          <a:p>
            <a:pPr marL="342900" indent="-342900">
              <a:spcAft>
                <a:spcPts val="1200"/>
              </a:spcAft>
              <a:buClr>
                <a:schemeClr val="accent2"/>
              </a:buClr>
              <a:buFont typeface="Arial" panose="020B0604020202020204" pitchFamily="34" charset="0"/>
              <a:buChar char="•"/>
            </a:pPr>
            <a:r>
              <a:rPr lang="en-US" sz="2400" dirty="0">
                <a:latin typeface="+mj-lt"/>
              </a:rPr>
              <a:t>A quantum gate is an operation that acts on the qubit, used to </a:t>
            </a:r>
            <a:r>
              <a:rPr lang="en-US" sz="2400" b="1" dirty="0">
                <a:latin typeface="+mj-lt"/>
              </a:rPr>
              <a:t>manipulate</a:t>
            </a:r>
            <a:r>
              <a:rPr lang="en-US" sz="2400" dirty="0">
                <a:latin typeface="+mj-lt"/>
              </a:rPr>
              <a:t> and </a:t>
            </a:r>
            <a:r>
              <a:rPr lang="en-US" sz="2400" b="1" dirty="0">
                <a:latin typeface="+mj-lt"/>
              </a:rPr>
              <a:t>transform</a:t>
            </a:r>
            <a:r>
              <a:rPr lang="en-US" sz="2400" dirty="0">
                <a:latin typeface="+mj-lt"/>
              </a:rPr>
              <a:t> the quantum state of the system.</a:t>
            </a:r>
          </a:p>
          <a:p>
            <a:pPr marL="342900" indent="-342900">
              <a:spcAft>
                <a:spcPts val="1200"/>
              </a:spcAft>
              <a:buClr>
                <a:schemeClr val="accent2"/>
              </a:buClr>
              <a:buFont typeface="Arial" panose="020B0604020202020204" pitchFamily="34" charset="0"/>
              <a:buChar char="•"/>
            </a:pPr>
            <a:r>
              <a:rPr lang="en-US" sz="2400" dirty="0">
                <a:latin typeface="+mj-lt"/>
              </a:rPr>
              <a:t>They can be represented by matrices that describe the </a:t>
            </a:r>
            <a:r>
              <a:rPr lang="en-US" sz="2400" u="sng" dirty="0">
                <a:latin typeface="+mj-lt"/>
              </a:rPr>
              <a:t>linear transformation</a:t>
            </a:r>
            <a:r>
              <a:rPr lang="en-US" sz="2400" b="1" dirty="0">
                <a:latin typeface="+mj-lt"/>
              </a:rPr>
              <a:t> </a:t>
            </a:r>
            <a:r>
              <a:rPr lang="en-US" sz="2400" dirty="0">
                <a:latin typeface="+mj-lt"/>
              </a:rPr>
              <a:t>performed on the quantum state.</a:t>
            </a:r>
          </a:p>
          <a:p>
            <a:pPr marL="342900" indent="-342900">
              <a:spcAft>
                <a:spcPts val="1200"/>
              </a:spcAft>
              <a:buClr>
                <a:schemeClr val="accent2"/>
              </a:buClr>
              <a:buFont typeface="Arial" panose="020B0604020202020204" pitchFamily="34" charset="0"/>
              <a:buChar char="•"/>
            </a:pPr>
            <a:r>
              <a:rPr lang="en-US" sz="2400" dirty="0">
                <a:latin typeface="+mj-lt"/>
              </a:rPr>
              <a:t>Each of these matrices is </a:t>
            </a:r>
            <a:r>
              <a:rPr lang="en-US" sz="2400" b="1" dirty="0">
                <a:latin typeface="+mj-lt"/>
              </a:rPr>
              <a:t>unitary</a:t>
            </a:r>
            <a:r>
              <a:rPr lang="en-US" sz="2400" dirty="0">
                <a:latin typeface="+mj-lt"/>
              </a:rPr>
              <a:t>, that is, the product between the matrix and its conjugate transpose is the identity matrix: </a:t>
            </a:r>
            <a:r>
              <a:rPr lang="en-US" sz="2400" i="1" dirty="0">
                <a:latin typeface="+mj-lt"/>
              </a:rPr>
              <a:t>M M</a:t>
            </a:r>
            <a:r>
              <a:rPr lang="en-US" sz="2400" i="1" baseline="30000" dirty="0">
                <a:latin typeface="+mj-lt"/>
              </a:rPr>
              <a:t>* </a:t>
            </a:r>
            <a:r>
              <a:rPr lang="en-US" sz="2400" i="1" dirty="0">
                <a:latin typeface="+mj-lt"/>
              </a:rPr>
              <a:t>= I</a:t>
            </a:r>
          </a:p>
          <a:p>
            <a:pPr marL="342900" indent="-342900">
              <a:spcAft>
                <a:spcPts val="1200"/>
              </a:spcAft>
              <a:buClr>
                <a:schemeClr val="accent2"/>
              </a:buClr>
              <a:buFont typeface="Arial" panose="020B0604020202020204" pitchFamily="34" charset="0"/>
              <a:buChar char="•"/>
            </a:pPr>
            <a:r>
              <a:rPr lang="en-US" sz="2400" dirty="0">
                <a:latin typeface="+mj-lt"/>
              </a:rPr>
              <a:t>Each quantum gate represents a </a:t>
            </a:r>
            <a:r>
              <a:rPr lang="en-US" sz="2400" u="sng" dirty="0">
                <a:latin typeface="+mj-lt"/>
              </a:rPr>
              <a:t>reversible transformation</a:t>
            </a:r>
            <a:r>
              <a:rPr lang="en-US" sz="2400" dirty="0">
                <a:latin typeface="+mj-lt"/>
              </a:rPr>
              <a:t>.</a:t>
            </a:r>
          </a:p>
        </p:txBody>
      </p:sp>
      <mc:AlternateContent xmlns:mc="http://schemas.openxmlformats.org/markup-compatibility/2006" xmlns:a14="http://schemas.microsoft.com/office/drawing/2010/main">
        <mc:Choice Requires="a14">
          <p:sp>
            <p:nvSpPr>
              <p:cNvPr id="4" name="CasellaDiTesto 4">
                <a:extLst>
                  <a:ext uri="{FF2B5EF4-FFF2-40B4-BE49-F238E27FC236}">
                    <a16:creationId xmlns:a16="http://schemas.microsoft.com/office/drawing/2014/main" id="{231651A1-4E40-2E41-B952-44796DF71974}"/>
                  </a:ext>
                </a:extLst>
              </p:cNvPr>
              <p:cNvSpPr txBox="1"/>
              <p:nvPr/>
            </p:nvSpPr>
            <p:spPr>
              <a:xfrm>
                <a:off x="8668864" y="1567925"/>
                <a:ext cx="2249254" cy="3869457"/>
              </a:xfrm>
              <a:prstGeom prst="rect">
                <a:avLst/>
              </a:prstGeom>
              <a:noFill/>
            </p:spPr>
            <p:txBody>
              <a:bodyPr wrap="square" rtlCol="0">
                <a:spAutoFit/>
              </a:bodyPr>
              <a:lstStyle/>
              <a:p>
                <a:pPr>
                  <a:buClr>
                    <a:schemeClr val="accent2"/>
                  </a:buClr>
                </a:pPr>
                <a14:m>
                  <m:oMath xmlns:m="http://schemas.openxmlformats.org/officeDocument/2006/math">
                    <m:r>
                      <a:rPr lang="it-IT" sz="2400" i="1" smtClean="0">
                        <a:latin typeface="Cambria Math" panose="02040503050406030204" pitchFamily="18" charset="0"/>
                      </a:rPr>
                      <m:t>𝐼</m:t>
                    </m:r>
                    <m:r>
                      <a:rPr lang="it-IT" sz="2400" i="1" smtClean="0">
                        <a:latin typeface="Cambria Math" panose="02040503050406030204" pitchFamily="18" charset="0"/>
                      </a:rPr>
                      <m:t>:</m:t>
                    </m:r>
                    <m:d>
                      <m:dPr>
                        <m:begChr m:val="|"/>
                        <m:endChr m:val="⟩"/>
                        <m:ctrlPr>
                          <a:rPr lang="it-IT" sz="2400" i="1">
                            <a:latin typeface="Cambria Math" panose="02040503050406030204" pitchFamily="18" charset="0"/>
                          </a:rPr>
                        </m:ctrlPr>
                      </m:dPr>
                      <m:e>
                        <m:r>
                          <a:rPr lang="it-IT" sz="2400" i="1">
                            <a:latin typeface="Cambria Math" panose="02040503050406030204" pitchFamily="18" charset="0"/>
                          </a:rPr>
                          <m:t>0</m:t>
                        </m:r>
                      </m:e>
                    </m:d>
                    <m:r>
                      <m:rPr>
                        <m:nor/>
                      </m:rPr>
                      <a:rPr lang="it-IT" sz="2400" b="0" i="0" smtClean="0">
                        <a:latin typeface="Cambria Math" panose="02040503050406030204" pitchFamily="18" charset="0"/>
                      </a:rPr>
                      <m:t> </m:t>
                    </m:r>
                    <m:r>
                      <m:rPr>
                        <m:nor/>
                      </m:rPr>
                      <a:rPr lang="en-GB" sz="2400" dirty="0"/>
                      <m:t>→</m:t>
                    </m:r>
                    <m:r>
                      <a:rPr lang="it-IT" sz="2400" b="0" i="1" dirty="0" smtClean="0">
                        <a:latin typeface="Cambria Math" panose="02040503050406030204" pitchFamily="18" charset="0"/>
                      </a:rPr>
                      <m:t> </m:t>
                    </m:r>
                    <m:d>
                      <m:dPr>
                        <m:begChr m:val="|"/>
                        <m:endChr m:val="⟩"/>
                        <m:ctrlPr>
                          <a:rPr lang="it-IT" sz="2400" b="0" i="1" smtClean="0">
                            <a:latin typeface="Cambria Math" panose="02040503050406030204" pitchFamily="18" charset="0"/>
                          </a:rPr>
                        </m:ctrlPr>
                      </m:dPr>
                      <m:e>
                        <m:r>
                          <a:rPr lang="it-IT" sz="2400" b="0" i="1" smtClean="0">
                            <a:latin typeface="Cambria Math" panose="02040503050406030204" pitchFamily="18" charset="0"/>
                          </a:rPr>
                          <m:t>0</m:t>
                        </m:r>
                      </m:e>
                    </m:d>
                  </m:oMath>
                </a14:m>
                <a:r>
                  <a:rPr lang="it-IT" sz="2400" dirty="0">
                    <a:latin typeface="+mj-lt"/>
                  </a:rPr>
                  <a:t>	</a:t>
                </a:r>
              </a:p>
              <a:p>
                <a:pPr>
                  <a:buClr>
                    <a:schemeClr val="accent2"/>
                  </a:buClr>
                </a:pPr>
                <a14:m>
                  <m:oMath xmlns:m="http://schemas.openxmlformats.org/officeDocument/2006/math">
                    <m:r>
                      <a:rPr lang="it-IT" sz="2400" b="0" i="1" smtClean="0">
                        <a:latin typeface="Cambria Math" panose="02040503050406030204" pitchFamily="18" charset="0"/>
                      </a:rPr>
                      <m:t>    </m:t>
                    </m:r>
                    <m:d>
                      <m:dPr>
                        <m:begChr m:val="|"/>
                        <m:endChr m:val="⟩"/>
                        <m:ctrlPr>
                          <a:rPr lang="it-IT" sz="2400" i="1" smtClean="0">
                            <a:latin typeface="Cambria Math" panose="02040503050406030204" pitchFamily="18" charset="0"/>
                          </a:rPr>
                        </m:ctrlPr>
                      </m:dPr>
                      <m:e>
                        <m:r>
                          <a:rPr lang="it-IT" sz="2400" b="0" i="1" smtClean="0">
                            <a:latin typeface="Cambria Math" panose="02040503050406030204" pitchFamily="18" charset="0"/>
                          </a:rPr>
                          <m:t>1</m:t>
                        </m:r>
                      </m:e>
                    </m:d>
                    <m:r>
                      <m:rPr>
                        <m:nor/>
                      </m:rPr>
                      <a:rPr lang="it-IT" sz="2400" b="0" i="0" smtClean="0">
                        <a:latin typeface="Cambria Math" panose="02040503050406030204" pitchFamily="18" charset="0"/>
                      </a:rPr>
                      <m:t> </m:t>
                    </m:r>
                    <m:r>
                      <m:rPr>
                        <m:nor/>
                      </m:rPr>
                      <a:rPr lang="en-GB" sz="2400" dirty="0"/>
                      <m:t>→</m:t>
                    </m:r>
                    <m:r>
                      <a:rPr lang="it-IT" sz="2400" b="0" i="1" dirty="0" smtClean="0">
                        <a:latin typeface="Cambria Math" panose="02040503050406030204" pitchFamily="18" charset="0"/>
                      </a:rPr>
                      <m:t> </m:t>
                    </m:r>
                    <m:r>
                      <a:rPr lang="it-IT" sz="2400" i="1">
                        <a:latin typeface="Cambria Math" panose="02040503050406030204" pitchFamily="18" charset="0"/>
                      </a:rPr>
                      <m:t>|</m:t>
                    </m:r>
                    <m:r>
                      <a:rPr lang="it-IT" sz="2400" b="0" i="1" smtClean="0">
                        <a:latin typeface="Cambria Math" panose="02040503050406030204" pitchFamily="18" charset="0"/>
                      </a:rPr>
                      <m:t>1</m:t>
                    </m:r>
                    <m:r>
                      <a:rPr lang="it-IT" sz="2400" i="1">
                        <a:latin typeface="Cambria Math" panose="02040503050406030204" pitchFamily="18" charset="0"/>
                      </a:rPr>
                      <m:t>⟩</m:t>
                    </m:r>
                  </m:oMath>
                </a14:m>
                <a:r>
                  <a:rPr lang="en-US" sz="800" dirty="0">
                    <a:latin typeface="+mj-lt"/>
                  </a:rPr>
                  <a:t>	</a:t>
                </a:r>
                <a:endParaRPr lang="en-US" sz="2400" dirty="0">
                  <a:latin typeface="+mj-lt"/>
                </a:endParaRPr>
              </a:p>
              <a:p>
                <a:pPr>
                  <a:spcAft>
                    <a:spcPts val="1200"/>
                  </a:spcAft>
                  <a:buClr>
                    <a:schemeClr val="accent2"/>
                  </a:buClr>
                </a:pPr>
                <a:endParaRPr lang="en-US" sz="800" dirty="0">
                  <a:latin typeface="+mj-lt"/>
                </a:endParaRPr>
              </a:p>
              <a:p>
                <a:pPr>
                  <a:buClr>
                    <a:schemeClr val="accent2"/>
                  </a:buClr>
                </a:pPr>
                <a14:m>
                  <m:oMath xmlns:m="http://schemas.openxmlformats.org/officeDocument/2006/math">
                    <m:r>
                      <a:rPr lang="it-IT" sz="2400" b="0" i="1" smtClean="0">
                        <a:latin typeface="Cambria Math" panose="02040503050406030204" pitchFamily="18" charset="0"/>
                      </a:rPr>
                      <m:t>𝑋</m:t>
                    </m:r>
                    <m:r>
                      <a:rPr lang="it-IT" sz="2400" i="1" smtClean="0">
                        <a:latin typeface="Cambria Math" panose="02040503050406030204" pitchFamily="18" charset="0"/>
                      </a:rPr>
                      <m:t>:</m:t>
                    </m:r>
                    <m:d>
                      <m:dPr>
                        <m:begChr m:val="|"/>
                        <m:endChr m:val="⟩"/>
                        <m:ctrlPr>
                          <a:rPr lang="it-IT" sz="2400" i="1">
                            <a:latin typeface="Cambria Math" panose="02040503050406030204" pitchFamily="18" charset="0"/>
                          </a:rPr>
                        </m:ctrlPr>
                      </m:dPr>
                      <m:e>
                        <m:r>
                          <a:rPr lang="it-IT" sz="2400" i="1">
                            <a:latin typeface="Cambria Math" panose="02040503050406030204" pitchFamily="18" charset="0"/>
                          </a:rPr>
                          <m:t>0</m:t>
                        </m:r>
                      </m:e>
                    </m:d>
                    <m:r>
                      <m:rPr>
                        <m:nor/>
                      </m:rPr>
                      <a:rPr lang="it-IT" sz="2400" b="0" i="0" smtClean="0">
                        <a:latin typeface="Cambria Math" panose="02040503050406030204" pitchFamily="18" charset="0"/>
                      </a:rPr>
                      <m:t> </m:t>
                    </m:r>
                    <m:r>
                      <m:rPr>
                        <m:nor/>
                      </m:rPr>
                      <a:rPr lang="en-GB" sz="2400" dirty="0"/>
                      <m:t>→</m:t>
                    </m:r>
                    <m:r>
                      <a:rPr lang="it-IT" sz="2400" b="0" i="1" dirty="0" smtClean="0">
                        <a:latin typeface="Cambria Math" panose="02040503050406030204" pitchFamily="18" charset="0"/>
                      </a:rPr>
                      <m:t> </m:t>
                    </m:r>
                    <m:d>
                      <m:dPr>
                        <m:begChr m:val="|"/>
                        <m:endChr m:val="⟩"/>
                        <m:ctrlPr>
                          <a:rPr lang="it-IT" sz="2400" b="0" i="1" smtClean="0">
                            <a:latin typeface="Cambria Math" panose="02040503050406030204" pitchFamily="18" charset="0"/>
                          </a:rPr>
                        </m:ctrlPr>
                      </m:dPr>
                      <m:e>
                        <m:r>
                          <a:rPr lang="it-IT" sz="2400" b="0" i="1" smtClean="0">
                            <a:latin typeface="Cambria Math" panose="02040503050406030204" pitchFamily="18" charset="0"/>
                          </a:rPr>
                          <m:t>1</m:t>
                        </m:r>
                      </m:e>
                    </m:d>
                  </m:oMath>
                </a14:m>
                <a:r>
                  <a:rPr lang="en-US" sz="2400" dirty="0">
                    <a:latin typeface="+mj-lt"/>
                  </a:rPr>
                  <a:t>	</a:t>
                </a:r>
              </a:p>
              <a:p>
                <a:pPr>
                  <a:buClr>
                    <a:schemeClr val="accent2"/>
                  </a:buClr>
                </a:pPr>
                <a14:m>
                  <m:oMath xmlns:m="http://schemas.openxmlformats.org/officeDocument/2006/math">
                    <m:r>
                      <a:rPr lang="it-IT" sz="2400" b="0" i="1" smtClean="0">
                        <a:latin typeface="Cambria Math" panose="02040503050406030204" pitchFamily="18" charset="0"/>
                      </a:rPr>
                      <m:t>     </m:t>
                    </m:r>
                    <m:d>
                      <m:dPr>
                        <m:begChr m:val="|"/>
                        <m:endChr m:val="⟩"/>
                        <m:ctrlPr>
                          <a:rPr lang="it-IT" sz="2400" i="1" smtClean="0">
                            <a:latin typeface="Cambria Math" panose="02040503050406030204" pitchFamily="18" charset="0"/>
                          </a:rPr>
                        </m:ctrlPr>
                      </m:dPr>
                      <m:e>
                        <m:r>
                          <a:rPr lang="it-IT" sz="2400" b="0" i="1" smtClean="0">
                            <a:latin typeface="Cambria Math" panose="02040503050406030204" pitchFamily="18" charset="0"/>
                          </a:rPr>
                          <m:t>1</m:t>
                        </m:r>
                      </m:e>
                    </m:d>
                    <m:r>
                      <m:rPr>
                        <m:nor/>
                      </m:rPr>
                      <a:rPr lang="it-IT" sz="2400" b="0" i="0" smtClean="0">
                        <a:latin typeface="Cambria Math" panose="02040503050406030204" pitchFamily="18" charset="0"/>
                      </a:rPr>
                      <m:t> </m:t>
                    </m:r>
                    <m:r>
                      <m:rPr>
                        <m:nor/>
                      </m:rPr>
                      <a:rPr lang="en-GB" sz="2400" dirty="0"/>
                      <m:t>→</m:t>
                    </m:r>
                    <m:r>
                      <a:rPr lang="it-IT" sz="2400" b="0" i="1" dirty="0" smtClean="0">
                        <a:latin typeface="Cambria Math" panose="02040503050406030204" pitchFamily="18" charset="0"/>
                      </a:rPr>
                      <m:t> </m:t>
                    </m:r>
                    <m:r>
                      <a:rPr lang="it-IT" sz="2400" i="1">
                        <a:latin typeface="Cambria Math" panose="02040503050406030204" pitchFamily="18" charset="0"/>
                      </a:rPr>
                      <m:t>|</m:t>
                    </m:r>
                    <m:r>
                      <a:rPr lang="it-IT" sz="2400" b="0" i="1" smtClean="0">
                        <a:latin typeface="Cambria Math" panose="02040503050406030204" pitchFamily="18" charset="0"/>
                      </a:rPr>
                      <m:t>0</m:t>
                    </m:r>
                    <m:r>
                      <a:rPr lang="it-IT" sz="2400" i="1">
                        <a:latin typeface="Cambria Math" panose="02040503050406030204" pitchFamily="18" charset="0"/>
                      </a:rPr>
                      <m:t>⟩</m:t>
                    </m:r>
                  </m:oMath>
                </a14:m>
                <a:r>
                  <a:rPr lang="en-US" sz="2400" dirty="0">
                    <a:latin typeface="+mj-lt"/>
                  </a:rPr>
                  <a:t>	</a:t>
                </a:r>
              </a:p>
              <a:p>
                <a:pPr>
                  <a:spcAft>
                    <a:spcPts val="1200"/>
                  </a:spcAft>
                  <a:buClr>
                    <a:schemeClr val="accent2"/>
                  </a:buClr>
                </a:pPr>
                <a:endParaRPr lang="en-US" sz="800" dirty="0">
                  <a:latin typeface="+mj-lt"/>
                </a:endParaRPr>
              </a:p>
              <a:p>
                <a:pPr>
                  <a:buClr>
                    <a:schemeClr val="accent2"/>
                  </a:buClr>
                </a:pPr>
                <a14:m>
                  <m:oMath xmlns:m="http://schemas.openxmlformats.org/officeDocument/2006/math">
                    <m:r>
                      <a:rPr lang="it-IT" sz="2400" b="0" i="1" smtClean="0">
                        <a:latin typeface="Cambria Math" panose="02040503050406030204" pitchFamily="18" charset="0"/>
                      </a:rPr>
                      <m:t>𝑌</m:t>
                    </m:r>
                    <m:r>
                      <a:rPr lang="it-IT" sz="2400" i="1" smtClean="0">
                        <a:latin typeface="Cambria Math" panose="02040503050406030204" pitchFamily="18" charset="0"/>
                      </a:rPr>
                      <m:t>:</m:t>
                    </m:r>
                    <m:d>
                      <m:dPr>
                        <m:begChr m:val="|"/>
                        <m:endChr m:val="⟩"/>
                        <m:ctrlPr>
                          <a:rPr lang="it-IT" sz="2400" i="1">
                            <a:latin typeface="Cambria Math" panose="02040503050406030204" pitchFamily="18" charset="0"/>
                          </a:rPr>
                        </m:ctrlPr>
                      </m:dPr>
                      <m:e>
                        <m:r>
                          <a:rPr lang="it-IT" sz="2400" i="1">
                            <a:latin typeface="Cambria Math" panose="02040503050406030204" pitchFamily="18" charset="0"/>
                          </a:rPr>
                          <m:t>0</m:t>
                        </m:r>
                      </m:e>
                    </m:d>
                    <m:r>
                      <m:rPr>
                        <m:nor/>
                      </m:rPr>
                      <a:rPr lang="it-IT" sz="2400" b="0" i="0" smtClean="0">
                        <a:latin typeface="Cambria Math" panose="02040503050406030204" pitchFamily="18" charset="0"/>
                      </a:rPr>
                      <m:t> </m:t>
                    </m:r>
                    <m:r>
                      <m:rPr>
                        <m:nor/>
                      </m:rPr>
                      <a:rPr lang="en-GB" sz="2400" dirty="0"/>
                      <m:t>→</m:t>
                    </m:r>
                    <m:r>
                      <a:rPr lang="it-IT" sz="2400" b="0" i="1" dirty="0" smtClean="0">
                        <a:latin typeface="Cambria Math" panose="02040503050406030204" pitchFamily="18" charset="0"/>
                      </a:rPr>
                      <m:t>−</m:t>
                    </m:r>
                    <m:d>
                      <m:dPr>
                        <m:begChr m:val="|"/>
                        <m:endChr m:val="⟩"/>
                        <m:ctrlPr>
                          <a:rPr lang="it-IT" sz="2400" b="0" i="1" smtClean="0">
                            <a:latin typeface="Cambria Math" panose="02040503050406030204" pitchFamily="18" charset="0"/>
                          </a:rPr>
                        </m:ctrlPr>
                      </m:dPr>
                      <m:e>
                        <m:r>
                          <a:rPr lang="it-IT" sz="2400" b="0" i="1" smtClean="0">
                            <a:latin typeface="Cambria Math" panose="02040503050406030204" pitchFamily="18" charset="0"/>
                          </a:rPr>
                          <m:t>1</m:t>
                        </m:r>
                      </m:e>
                    </m:d>
                  </m:oMath>
                </a14:m>
                <a:r>
                  <a:rPr lang="en-US" sz="2400" dirty="0">
                    <a:latin typeface="+mj-lt"/>
                  </a:rPr>
                  <a:t>	</a:t>
                </a:r>
              </a:p>
              <a:p>
                <a:pPr>
                  <a:buClr>
                    <a:schemeClr val="accent2"/>
                  </a:buClr>
                </a:pPr>
                <a14:m>
                  <m:oMath xmlns:m="http://schemas.openxmlformats.org/officeDocument/2006/math">
                    <m:r>
                      <a:rPr lang="it-IT" sz="2400" b="0" i="1" smtClean="0">
                        <a:latin typeface="Cambria Math" panose="02040503050406030204" pitchFamily="18" charset="0"/>
                      </a:rPr>
                      <m:t>     </m:t>
                    </m:r>
                    <m:d>
                      <m:dPr>
                        <m:begChr m:val="|"/>
                        <m:endChr m:val="⟩"/>
                        <m:ctrlPr>
                          <a:rPr lang="it-IT" sz="2400" i="1" smtClean="0">
                            <a:latin typeface="Cambria Math" panose="02040503050406030204" pitchFamily="18" charset="0"/>
                          </a:rPr>
                        </m:ctrlPr>
                      </m:dPr>
                      <m:e>
                        <m:r>
                          <a:rPr lang="it-IT" sz="2400" b="0" i="1" smtClean="0">
                            <a:latin typeface="Cambria Math" panose="02040503050406030204" pitchFamily="18" charset="0"/>
                          </a:rPr>
                          <m:t>1</m:t>
                        </m:r>
                      </m:e>
                    </m:d>
                    <m:r>
                      <m:rPr>
                        <m:nor/>
                      </m:rPr>
                      <a:rPr lang="it-IT" sz="2400" b="0" i="0" smtClean="0">
                        <a:latin typeface="Cambria Math" panose="02040503050406030204" pitchFamily="18" charset="0"/>
                      </a:rPr>
                      <m:t> </m:t>
                    </m:r>
                    <m:r>
                      <m:rPr>
                        <m:nor/>
                      </m:rPr>
                      <a:rPr lang="en-GB" sz="2400" dirty="0"/>
                      <m:t>→</m:t>
                    </m:r>
                    <m:r>
                      <a:rPr lang="it-IT" sz="2400" b="0" i="1" dirty="0" smtClean="0">
                        <a:latin typeface="Cambria Math" panose="02040503050406030204" pitchFamily="18" charset="0"/>
                      </a:rPr>
                      <m:t> </m:t>
                    </m:r>
                    <m:r>
                      <a:rPr lang="it-IT" sz="2400" i="1">
                        <a:latin typeface="Cambria Math" panose="02040503050406030204" pitchFamily="18" charset="0"/>
                      </a:rPr>
                      <m:t>|</m:t>
                    </m:r>
                    <m:r>
                      <a:rPr lang="it-IT" sz="2400" b="0" i="1" smtClean="0">
                        <a:latin typeface="Cambria Math" panose="02040503050406030204" pitchFamily="18" charset="0"/>
                      </a:rPr>
                      <m:t>0</m:t>
                    </m:r>
                    <m:r>
                      <a:rPr lang="it-IT" sz="2400" i="1">
                        <a:latin typeface="Cambria Math" panose="02040503050406030204" pitchFamily="18" charset="0"/>
                      </a:rPr>
                      <m:t>⟩</m:t>
                    </m:r>
                  </m:oMath>
                </a14:m>
                <a:r>
                  <a:rPr lang="en-US" sz="2400" dirty="0">
                    <a:latin typeface="+mj-lt"/>
                  </a:rPr>
                  <a:t>	</a:t>
                </a:r>
              </a:p>
              <a:p>
                <a:pPr>
                  <a:spcAft>
                    <a:spcPts val="1200"/>
                  </a:spcAft>
                  <a:buClr>
                    <a:schemeClr val="accent2"/>
                  </a:buClr>
                </a:pPr>
                <a:endParaRPr lang="en-US" sz="800" dirty="0">
                  <a:latin typeface="+mj-lt"/>
                </a:endParaRPr>
              </a:p>
              <a:p>
                <a:pPr>
                  <a:buClr>
                    <a:schemeClr val="accent2"/>
                  </a:buClr>
                </a:pPr>
                <a14:m>
                  <m:oMath xmlns:m="http://schemas.openxmlformats.org/officeDocument/2006/math">
                    <m:r>
                      <a:rPr lang="it-IT" sz="2400" b="0" i="1" smtClean="0">
                        <a:latin typeface="Cambria Math" panose="02040503050406030204" pitchFamily="18" charset="0"/>
                      </a:rPr>
                      <m:t>𝑍</m:t>
                    </m:r>
                    <m:r>
                      <a:rPr lang="it-IT" sz="2400" i="1" smtClean="0">
                        <a:latin typeface="Cambria Math" panose="02040503050406030204" pitchFamily="18" charset="0"/>
                      </a:rPr>
                      <m:t>:</m:t>
                    </m:r>
                    <m:d>
                      <m:dPr>
                        <m:begChr m:val="|"/>
                        <m:endChr m:val="⟩"/>
                        <m:ctrlPr>
                          <a:rPr lang="it-IT" sz="2400" i="1">
                            <a:latin typeface="Cambria Math" panose="02040503050406030204" pitchFamily="18" charset="0"/>
                          </a:rPr>
                        </m:ctrlPr>
                      </m:dPr>
                      <m:e>
                        <m:r>
                          <a:rPr lang="it-IT" sz="2400" i="1">
                            <a:latin typeface="Cambria Math" panose="02040503050406030204" pitchFamily="18" charset="0"/>
                          </a:rPr>
                          <m:t>0</m:t>
                        </m:r>
                      </m:e>
                    </m:d>
                    <m:r>
                      <m:rPr>
                        <m:nor/>
                      </m:rPr>
                      <a:rPr lang="it-IT" sz="2400" b="0" i="0" smtClean="0">
                        <a:latin typeface="Cambria Math" panose="02040503050406030204" pitchFamily="18" charset="0"/>
                      </a:rPr>
                      <m:t> </m:t>
                    </m:r>
                    <m:r>
                      <m:rPr>
                        <m:nor/>
                      </m:rPr>
                      <a:rPr lang="en-GB" sz="2400" dirty="0"/>
                      <m:t>→</m:t>
                    </m:r>
                    <m:r>
                      <a:rPr lang="it-IT" sz="2400" b="0" i="1" dirty="0" smtClean="0">
                        <a:latin typeface="Cambria Math" panose="02040503050406030204" pitchFamily="18" charset="0"/>
                      </a:rPr>
                      <m:t> </m:t>
                    </m:r>
                    <m:d>
                      <m:dPr>
                        <m:begChr m:val="|"/>
                        <m:endChr m:val="⟩"/>
                        <m:ctrlPr>
                          <a:rPr lang="it-IT" sz="2400" b="0" i="1" smtClean="0">
                            <a:latin typeface="Cambria Math" panose="02040503050406030204" pitchFamily="18" charset="0"/>
                          </a:rPr>
                        </m:ctrlPr>
                      </m:dPr>
                      <m:e>
                        <m:r>
                          <a:rPr lang="it-IT" sz="2400" b="0" i="1" smtClean="0">
                            <a:latin typeface="Cambria Math" panose="02040503050406030204" pitchFamily="18" charset="0"/>
                          </a:rPr>
                          <m:t>0</m:t>
                        </m:r>
                      </m:e>
                    </m:d>
                  </m:oMath>
                </a14:m>
                <a:r>
                  <a:rPr lang="en-US" sz="2400" dirty="0">
                    <a:latin typeface="+mj-lt"/>
                  </a:rPr>
                  <a:t>	</a:t>
                </a:r>
              </a:p>
              <a:p>
                <a:pPr>
                  <a:buClr>
                    <a:schemeClr val="accent2"/>
                  </a:buClr>
                </a:pPr>
                <a14:m>
                  <m:oMath xmlns:m="http://schemas.openxmlformats.org/officeDocument/2006/math">
                    <m:r>
                      <a:rPr lang="it-IT" sz="2400" b="0" i="1" smtClean="0">
                        <a:latin typeface="Cambria Math" panose="02040503050406030204" pitchFamily="18" charset="0"/>
                      </a:rPr>
                      <m:t>     </m:t>
                    </m:r>
                    <m:d>
                      <m:dPr>
                        <m:begChr m:val="|"/>
                        <m:endChr m:val="⟩"/>
                        <m:ctrlPr>
                          <a:rPr lang="it-IT" sz="2400" i="1" smtClean="0">
                            <a:latin typeface="Cambria Math" panose="02040503050406030204" pitchFamily="18" charset="0"/>
                          </a:rPr>
                        </m:ctrlPr>
                      </m:dPr>
                      <m:e>
                        <m:r>
                          <a:rPr lang="it-IT" sz="2400" b="0" i="1" smtClean="0">
                            <a:latin typeface="Cambria Math" panose="02040503050406030204" pitchFamily="18" charset="0"/>
                          </a:rPr>
                          <m:t>1</m:t>
                        </m:r>
                      </m:e>
                    </m:d>
                    <m:r>
                      <m:rPr>
                        <m:nor/>
                      </m:rPr>
                      <a:rPr lang="it-IT" sz="2400" b="0" i="0" smtClean="0">
                        <a:latin typeface="Cambria Math" panose="02040503050406030204" pitchFamily="18" charset="0"/>
                      </a:rPr>
                      <m:t> </m:t>
                    </m:r>
                    <m:r>
                      <m:rPr>
                        <m:nor/>
                      </m:rPr>
                      <a:rPr lang="en-GB" sz="2400" dirty="0"/>
                      <m:t>→</m:t>
                    </m:r>
                    <m:r>
                      <a:rPr lang="it-IT" sz="2400" b="0" i="1" dirty="0" smtClean="0">
                        <a:latin typeface="Cambria Math" panose="02040503050406030204" pitchFamily="18" charset="0"/>
                      </a:rPr>
                      <m:t>−</m:t>
                    </m:r>
                    <m:r>
                      <a:rPr lang="it-IT" sz="2400" i="1">
                        <a:latin typeface="Cambria Math" panose="02040503050406030204" pitchFamily="18" charset="0"/>
                      </a:rPr>
                      <m:t>|</m:t>
                    </m:r>
                    <m:r>
                      <a:rPr lang="it-IT" sz="2400" b="0" i="1" smtClean="0">
                        <a:latin typeface="Cambria Math" panose="02040503050406030204" pitchFamily="18" charset="0"/>
                      </a:rPr>
                      <m:t>1</m:t>
                    </m:r>
                    <m:r>
                      <a:rPr lang="it-IT" sz="2400" i="1">
                        <a:latin typeface="Cambria Math" panose="02040503050406030204" pitchFamily="18" charset="0"/>
                      </a:rPr>
                      <m:t>⟩</m:t>
                    </m:r>
                  </m:oMath>
                </a14:m>
                <a:r>
                  <a:rPr lang="en-US" sz="2400" dirty="0">
                    <a:latin typeface="+mj-lt"/>
                  </a:rPr>
                  <a:t>	</a:t>
                </a:r>
              </a:p>
            </p:txBody>
          </p:sp>
        </mc:Choice>
        <mc:Fallback xmlns="">
          <p:sp>
            <p:nvSpPr>
              <p:cNvPr id="4" name="CasellaDiTesto 4">
                <a:extLst>
                  <a:ext uri="{FF2B5EF4-FFF2-40B4-BE49-F238E27FC236}">
                    <a16:creationId xmlns:a16="http://schemas.microsoft.com/office/drawing/2014/main" id="{231651A1-4E40-2E41-B952-44796DF71974}"/>
                  </a:ext>
                </a:extLst>
              </p:cNvPr>
              <p:cNvSpPr txBox="1">
                <a:spLocks noRot="1" noChangeAspect="1" noMove="1" noResize="1" noEditPoints="1" noAdjustHandles="1" noChangeArrowheads="1" noChangeShapeType="1" noTextEdit="1"/>
              </p:cNvSpPr>
              <p:nvPr/>
            </p:nvSpPr>
            <p:spPr>
              <a:xfrm>
                <a:off x="8668864" y="1567925"/>
                <a:ext cx="2249254" cy="3869457"/>
              </a:xfrm>
              <a:prstGeom prst="rect">
                <a:avLst/>
              </a:prstGeom>
              <a:blipFill>
                <a:blip r:embed="rId3"/>
                <a:stretch>
                  <a:fillRect l="-542" b="-14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CasellaDiTesto 4">
                <a:extLst>
                  <a:ext uri="{FF2B5EF4-FFF2-40B4-BE49-F238E27FC236}">
                    <a16:creationId xmlns:a16="http://schemas.microsoft.com/office/drawing/2014/main" id="{2748CEA2-E74C-2191-6D03-8584B2686EA6}"/>
                  </a:ext>
                </a:extLst>
              </p:cNvPr>
              <p:cNvSpPr txBox="1"/>
              <p:nvPr/>
            </p:nvSpPr>
            <p:spPr>
              <a:xfrm>
                <a:off x="10614206" y="1633971"/>
                <a:ext cx="1039906" cy="3940566"/>
              </a:xfrm>
              <a:prstGeom prst="rect">
                <a:avLst/>
              </a:prstGeom>
              <a:noFill/>
            </p:spPr>
            <p:txBody>
              <a:bodyPr wrap="square" rtlCol="0">
                <a:spAutoFit/>
              </a:bodyPr>
              <a:lstStyle/>
              <a:p>
                <a:pPr>
                  <a:buClr>
                    <a:schemeClr val="accent2"/>
                  </a:buClr>
                </a:pPr>
                <a14:m>
                  <m:oMathPara xmlns:m="http://schemas.openxmlformats.org/officeDocument/2006/math">
                    <m:oMathParaPr>
                      <m:jc m:val="centerGroup"/>
                    </m:oMathParaPr>
                    <m:oMath xmlns:m="http://schemas.openxmlformats.org/officeDocument/2006/math">
                      <m:d>
                        <m:dPr>
                          <m:ctrlPr>
                            <a:rPr lang="it-IT" sz="2400" i="1" smtClean="0">
                              <a:latin typeface="Cambria Math" panose="02040503050406030204" pitchFamily="18" charset="0"/>
                            </a:rPr>
                          </m:ctrlPr>
                        </m:dPr>
                        <m:e>
                          <m:m>
                            <m:mPr>
                              <m:mcs>
                                <m:mc>
                                  <m:mcPr>
                                    <m:count m:val="2"/>
                                    <m:mcJc m:val="center"/>
                                  </m:mcPr>
                                </m:mc>
                              </m:mcs>
                              <m:ctrlPr>
                                <a:rPr lang="it-IT" sz="2400" i="1" smtClean="0">
                                  <a:latin typeface="Cambria Math" panose="02040503050406030204" pitchFamily="18" charset="0"/>
                                </a:rPr>
                              </m:ctrlPr>
                            </m:mPr>
                            <m:mr>
                              <m:e>
                                <m:r>
                                  <m:rPr>
                                    <m:brk m:alnAt="7"/>
                                  </m:rPr>
                                  <a:rPr lang="it-IT" sz="2400" b="0" i="1" smtClean="0">
                                    <a:latin typeface="Cambria Math" panose="02040503050406030204" pitchFamily="18" charset="0"/>
                                  </a:rPr>
                                  <m:t>1</m:t>
                                </m:r>
                              </m:e>
                              <m:e>
                                <m:r>
                                  <a:rPr lang="it-IT" sz="2400" b="0" i="1" smtClean="0">
                                    <a:latin typeface="Cambria Math" panose="02040503050406030204" pitchFamily="18" charset="0"/>
                                  </a:rPr>
                                  <m:t>0</m:t>
                                </m:r>
                              </m:e>
                            </m:mr>
                            <m:mr>
                              <m:e>
                                <m:r>
                                  <a:rPr lang="it-IT" sz="2400" b="0" i="1" smtClean="0">
                                    <a:latin typeface="Cambria Math" panose="02040503050406030204" pitchFamily="18" charset="0"/>
                                  </a:rPr>
                                  <m:t>0</m:t>
                                </m:r>
                              </m:e>
                              <m:e>
                                <m:r>
                                  <a:rPr lang="it-IT" sz="2400" b="0" i="1" smtClean="0">
                                    <a:latin typeface="Cambria Math" panose="02040503050406030204" pitchFamily="18" charset="0"/>
                                  </a:rPr>
                                  <m:t>1</m:t>
                                </m:r>
                              </m:e>
                            </m:mr>
                          </m:m>
                        </m:e>
                      </m:d>
                    </m:oMath>
                  </m:oMathPara>
                </a14:m>
                <a:endParaRPr lang="en-US" sz="2400" dirty="0">
                  <a:latin typeface="+mj-lt"/>
                </a:endParaRPr>
              </a:p>
              <a:p>
                <a:pPr>
                  <a:spcAft>
                    <a:spcPts val="1200"/>
                  </a:spcAft>
                  <a:buClr>
                    <a:schemeClr val="accent2"/>
                  </a:buClr>
                </a:pPr>
                <a:endParaRPr lang="en-US" sz="1500" dirty="0">
                  <a:latin typeface="+mj-lt"/>
                </a:endParaRPr>
              </a:p>
              <a:p>
                <a:pPr>
                  <a:buClr>
                    <a:schemeClr val="accent2"/>
                  </a:buClr>
                </a:pPr>
                <a14:m>
                  <m:oMathPara xmlns:m="http://schemas.openxmlformats.org/officeDocument/2006/math">
                    <m:oMathParaPr>
                      <m:jc m:val="centerGroup"/>
                    </m:oMathParaPr>
                    <m:oMath xmlns:m="http://schemas.openxmlformats.org/officeDocument/2006/math">
                      <m:d>
                        <m:dPr>
                          <m:ctrlPr>
                            <a:rPr lang="it-IT" sz="2400" i="1">
                              <a:latin typeface="Cambria Math" panose="02040503050406030204" pitchFamily="18" charset="0"/>
                            </a:rPr>
                          </m:ctrlPr>
                        </m:dPr>
                        <m:e>
                          <m:m>
                            <m:mPr>
                              <m:mcs>
                                <m:mc>
                                  <m:mcPr>
                                    <m:count m:val="2"/>
                                    <m:mcJc m:val="center"/>
                                  </m:mcPr>
                                </m:mc>
                              </m:mcs>
                              <m:ctrlPr>
                                <a:rPr lang="it-IT" sz="2400" i="1">
                                  <a:latin typeface="Cambria Math" panose="02040503050406030204" pitchFamily="18" charset="0"/>
                                </a:rPr>
                              </m:ctrlPr>
                            </m:mPr>
                            <m:mr>
                              <m:e>
                                <m:r>
                                  <m:rPr>
                                    <m:brk m:alnAt="7"/>
                                  </m:rPr>
                                  <a:rPr lang="it-IT" sz="2400" b="0" i="1" smtClean="0">
                                    <a:latin typeface="Cambria Math" panose="02040503050406030204" pitchFamily="18" charset="0"/>
                                  </a:rPr>
                                  <m:t>0</m:t>
                                </m:r>
                              </m:e>
                              <m:e>
                                <m:r>
                                  <a:rPr lang="it-IT" sz="2400" b="0" i="1" smtClean="0">
                                    <a:latin typeface="Cambria Math" panose="02040503050406030204" pitchFamily="18" charset="0"/>
                                  </a:rPr>
                                  <m:t>1</m:t>
                                </m:r>
                              </m:e>
                            </m:mr>
                            <m:mr>
                              <m:e>
                                <m:r>
                                  <a:rPr lang="it-IT" sz="2400" b="0" i="1" smtClean="0">
                                    <a:latin typeface="Cambria Math" panose="02040503050406030204" pitchFamily="18" charset="0"/>
                                  </a:rPr>
                                  <m:t>1</m:t>
                                </m:r>
                              </m:e>
                              <m:e>
                                <m:r>
                                  <a:rPr lang="it-IT" sz="2400" b="0" i="1" smtClean="0">
                                    <a:latin typeface="Cambria Math" panose="02040503050406030204" pitchFamily="18" charset="0"/>
                                  </a:rPr>
                                  <m:t>0</m:t>
                                </m:r>
                              </m:e>
                            </m:mr>
                          </m:m>
                        </m:e>
                      </m:d>
                    </m:oMath>
                  </m:oMathPara>
                </a14:m>
                <a:endParaRPr lang="en-US" sz="2400" dirty="0"/>
              </a:p>
              <a:p>
                <a:pPr>
                  <a:spcAft>
                    <a:spcPts val="1200"/>
                  </a:spcAft>
                  <a:buClr>
                    <a:schemeClr val="accent2"/>
                  </a:buClr>
                </a:pPr>
                <a:endParaRPr lang="en-US" sz="1500" dirty="0"/>
              </a:p>
              <a:p>
                <a:pPr>
                  <a:buClr>
                    <a:schemeClr val="accent2"/>
                  </a:buClr>
                </a:pPr>
                <a14:m>
                  <m:oMathPara xmlns:m="http://schemas.openxmlformats.org/officeDocument/2006/math">
                    <m:oMathParaPr>
                      <m:jc m:val="centerGroup"/>
                    </m:oMathParaPr>
                    <m:oMath xmlns:m="http://schemas.openxmlformats.org/officeDocument/2006/math">
                      <m:d>
                        <m:dPr>
                          <m:ctrlPr>
                            <a:rPr lang="it-IT" sz="2400" i="1">
                              <a:latin typeface="Cambria Math" panose="02040503050406030204" pitchFamily="18" charset="0"/>
                            </a:rPr>
                          </m:ctrlPr>
                        </m:dPr>
                        <m:e>
                          <m:m>
                            <m:mPr>
                              <m:mcs>
                                <m:mc>
                                  <m:mcPr>
                                    <m:count m:val="2"/>
                                    <m:mcJc m:val="center"/>
                                  </m:mcPr>
                                </m:mc>
                              </m:mcs>
                              <m:ctrlPr>
                                <a:rPr lang="it-IT" sz="2400" i="1">
                                  <a:latin typeface="Cambria Math" panose="02040503050406030204" pitchFamily="18" charset="0"/>
                                </a:rPr>
                              </m:ctrlPr>
                            </m:mPr>
                            <m:mr>
                              <m:e>
                                <m:r>
                                  <m:rPr>
                                    <m:brk m:alnAt="7"/>
                                  </m:rPr>
                                  <a:rPr lang="it-IT" sz="2400" i="1">
                                    <a:latin typeface="Cambria Math" panose="02040503050406030204" pitchFamily="18" charset="0"/>
                                  </a:rPr>
                                  <m:t>0</m:t>
                                </m:r>
                              </m:e>
                              <m:e>
                                <m:r>
                                  <a:rPr lang="it-IT" sz="2400" i="1">
                                    <a:latin typeface="Cambria Math" panose="02040503050406030204" pitchFamily="18" charset="0"/>
                                  </a:rPr>
                                  <m:t>1</m:t>
                                </m:r>
                              </m:e>
                            </m:mr>
                            <m:mr>
                              <m:e>
                                <m:r>
                                  <a:rPr lang="it-IT" sz="2400" b="0" i="1" smtClean="0">
                                    <a:latin typeface="Cambria Math" panose="02040503050406030204" pitchFamily="18" charset="0"/>
                                  </a:rPr>
                                  <m:t>−</m:t>
                                </m:r>
                                <m:r>
                                  <a:rPr lang="it-IT" sz="2400" i="1">
                                    <a:latin typeface="Cambria Math" panose="02040503050406030204" pitchFamily="18" charset="0"/>
                                  </a:rPr>
                                  <m:t>1</m:t>
                                </m:r>
                              </m:e>
                              <m:e>
                                <m:r>
                                  <a:rPr lang="it-IT" sz="2400" i="1">
                                    <a:latin typeface="Cambria Math" panose="02040503050406030204" pitchFamily="18" charset="0"/>
                                  </a:rPr>
                                  <m:t>0</m:t>
                                </m:r>
                              </m:e>
                            </m:mr>
                          </m:m>
                        </m:e>
                      </m:d>
                    </m:oMath>
                  </m:oMathPara>
                </a14:m>
                <a:endParaRPr lang="en-US" sz="2400" dirty="0"/>
              </a:p>
              <a:p>
                <a:pPr>
                  <a:spcAft>
                    <a:spcPts val="1200"/>
                  </a:spcAft>
                  <a:buClr>
                    <a:schemeClr val="accent2"/>
                  </a:buClr>
                </a:pPr>
                <a:endParaRPr lang="en-US" sz="1500" dirty="0"/>
              </a:p>
              <a:p>
                <a:pPr>
                  <a:buClr>
                    <a:schemeClr val="accent2"/>
                  </a:buClr>
                </a:pPr>
                <a14:m>
                  <m:oMathPara xmlns:m="http://schemas.openxmlformats.org/officeDocument/2006/math">
                    <m:oMathParaPr>
                      <m:jc m:val="centerGroup"/>
                    </m:oMathParaPr>
                    <m:oMath xmlns:m="http://schemas.openxmlformats.org/officeDocument/2006/math">
                      <m:d>
                        <m:dPr>
                          <m:ctrlPr>
                            <a:rPr lang="it-IT" sz="2400" i="1" smtClean="0">
                              <a:latin typeface="Cambria Math" panose="02040503050406030204" pitchFamily="18" charset="0"/>
                            </a:rPr>
                          </m:ctrlPr>
                        </m:dPr>
                        <m:e>
                          <m:m>
                            <m:mPr>
                              <m:mcs>
                                <m:mc>
                                  <m:mcPr>
                                    <m:count m:val="2"/>
                                    <m:mcJc m:val="center"/>
                                  </m:mcPr>
                                </m:mc>
                              </m:mcs>
                              <m:ctrlPr>
                                <a:rPr lang="it-IT" sz="2400" i="1">
                                  <a:latin typeface="Cambria Math" panose="02040503050406030204" pitchFamily="18" charset="0"/>
                                </a:rPr>
                              </m:ctrlPr>
                            </m:mPr>
                            <m:mr>
                              <m:e>
                                <m:r>
                                  <m:rPr>
                                    <m:brk m:alnAt="7"/>
                                  </m:rPr>
                                  <a:rPr lang="it-IT" sz="2400" b="0" i="1" smtClean="0">
                                    <a:latin typeface="Cambria Math" panose="02040503050406030204" pitchFamily="18" charset="0"/>
                                  </a:rPr>
                                  <m:t>1</m:t>
                                </m:r>
                              </m:e>
                              <m:e>
                                <m:r>
                                  <a:rPr lang="it-IT" sz="2400" b="0" i="1" smtClean="0">
                                    <a:latin typeface="Cambria Math" panose="02040503050406030204" pitchFamily="18" charset="0"/>
                                  </a:rPr>
                                  <m:t>0</m:t>
                                </m:r>
                              </m:e>
                            </m:mr>
                            <m:mr>
                              <m:e>
                                <m:r>
                                  <a:rPr lang="it-IT" sz="2400" b="0" i="1" smtClean="0">
                                    <a:latin typeface="Cambria Math" panose="02040503050406030204" pitchFamily="18" charset="0"/>
                                  </a:rPr>
                                  <m:t>0</m:t>
                                </m:r>
                              </m:e>
                              <m:e>
                                <m:r>
                                  <a:rPr lang="it-IT" sz="2400" b="0" i="1" smtClean="0">
                                    <a:latin typeface="Cambria Math" panose="02040503050406030204" pitchFamily="18" charset="0"/>
                                  </a:rPr>
                                  <m:t>−1</m:t>
                                </m:r>
                              </m:e>
                            </m:mr>
                          </m:m>
                        </m:e>
                      </m:d>
                    </m:oMath>
                  </m:oMathPara>
                </a14:m>
                <a:endParaRPr lang="en-US" sz="2400" dirty="0"/>
              </a:p>
              <a:p>
                <a:pPr>
                  <a:spcAft>
                    <a:spcPts val="1200"/>
                  </a:spcAft>
                  <a:buClr>
                    <a:schemeClr val="accent2"/>
                  </a:buClr>
                </a:pPr>
                <a:endParaRPr lang="en-US" sz="1400" dirty="0"/>
              </a:p>
            </p:txBody>
          </p:sp>
        </mc:Choice>
        <mc:Fallback xmlns="">
          <p:sp>
            <p:nvSpPr>
              <p:cNvPr id="6" name="CasellaDiTesto 4">
                <a:extLst>
                  <a:ext uri="{FF2B5EF4-FFF2-40B4-BE49-F238E27FC236}">
                    <a16:creationId xmlns:a16="http://schemas.microsoft.com/office/drawing/2014/main" id="{2748CEA2-E74C-2191-6D03-8584B2686EA6}"/>
                  </a:ext>
                </a:extLst>
              </p:cNvPr>
              <p:cNvSpPr txBox="1">
                <a:spLocks noRot="1" noChangeAspect="1" noMove="1" noResize="1" noEditPoints="1" noAdjustHandles="1" noChangeArrowheads="1" noChangeShapeType="1" noTextEdit="1"/>
              </p:cNvSpPr>
              <p:nvPr/>
            </p:nvSpPr>
            <p:spPr>
              <a:xfrm>
                <a:off x="10614206" y="1633971"/>
                <a:ext cx="1039906" cy="3940566"/>
              </a:xfrm>
              <a:prstGeom prst="rect">
                <a:avLst/>
              </a:prstGeom>
              <a:blipFill>
                <a:blip r:embed="rId4"/>
                <a:stretch>
                  <a:fillRect r="-18713"/>
                </a:stretch>
              </a:blipFill>
            </p:spPr>
            <p:txBody>
              <a:bodyPr/>
              <a:lstStyle/>
              <a:p>
                <a:r>
                  <a:rPr lang="en-GB">
                    <a:noFill/>
                  </a:rPr>
                  <a:t> </a:t>
                </a:r>
              </a:p>
            </p:txBody>
          </p:sp>
        </mc:Fallback>
      </mc:AlternateContent>
      <p:sp>
        <p:nvSpPr>
          <p:cNvPr id="7" name="CasellaDiTesto 4">
            <a:extLst>
              <a:ext uri="{FF2B5EF4-FFF2-40B4-BE49-F238E27FC236}">
                <a16:creationId xmlns:a16="http://schemas.microsoft.com/office/drawing/2014/main" id="{64BC2FED-24C0-8C6B-2CB1-5FF1C18A9429}"/>
              </a:ext>
            </a:extLst>
          </p:cNvPr>
          <p:cNvSpPr txBox="1"/>
          <p:nvPr/>
        </p:nvSpPr>
        <p:spPr>
          <a:xfrm>
            <a:off x="6759382" y="1558061"/>
            <a:ext cx="2249254" cy="3508653"/>
          </a:xfrm>
          <a:prstGeom prst="rect">
            <a:avLst/>
          </a:prstGeom>
          <a:noFill/>
        </p:spPr>
        <p:txBody>
          <a:bodyPr wrap="square" rtlCol="0">
            <a:spAutoFit/>
          </a:bodyPr>
          <a:lstStyle/>
          <a:p>
            <a:pPr>
              <a:buClr>
                <a:schemeClr val="accent2"/>
              </a:buClr>
            </a:pPr>
            <a:r>
              <a:rPr lang="en-US" sz="2400" dirty="0">
                <a:latin typeface="+mj-lt"/>
              </a:rPr>
              <a:t>Identity    </a:t>
            </a:r>
          </a:p>
          <a:p>
            <a:pPr>
              <a:buClr>
                <a:schemeClr val="accent2"/>
              </a:buClr>
            </a:pPr>
            <a:endParaRPr lang="en-US" sz="2000" dirty="0">
              <a:latin typeface="+mj-lt"/>
            </a:endParaRPr>
          </a:p>
          <a:p>
            <a:pPr>
              <a:buClr>
                <a:schemeClr val="accent2"/>
              </a:buClr>
            </a:pPr>
            <a:endParaRPr lang="en-US" sz="2200" dirty="0">
              <a:latin typeface="+mj-lt"/>
            </a:endParaRPr>
          </a:p>
          <a:p>
            <a:pPr>
              <a:buClr>
                <a:schemeClr val="accent2"/>
              </a:buClr>
            </a:pPr>
            <a:r>
              <a:rPr lang="en-US" sz="2400" dirty="0">
                <a:latin typeface="+mj-lt"/>
              </a:rPr>
              <a:t>Negation  </a:t>
            </a:r>
          </a:p>
          <a:p>
            <a:pPr>
              <a:buClr>
                <a:schemeClr val="accent2"/>
              </a:buClr>
            </a:pPr>
            <a:endParaRPr lang="en-US" sz="2000" dirty="0">
              <a:latin typeface="+mj-lt"/>
            </a:endParaRPr>
          </a:p>
          <a:p>
            <a:pPr>
              <a:buClr>
                <a:schemeClr val="accent2"/>
              </a:buClr>
            </a:pPr>
            <a:endParaRPr lang="en-US" sz="2200" dirty="0">
              <a:latin typeface="+mj-lt"/>
            </a:endParaRPr>
          </a:p>
          <a:p>
            <a:pPr>
              <a:buClr>
                <a:schemeClr val="accent2"/>
              </a:buClr>
            </a:pPr>
            <a:r>
              <a:rPr lang="en-US" sz="2400" i="1" dirty="0">
                <a:latin typeface="+mj-lt"/>
              </a:rPr>
              <a:t>Y = ZX     </a:t>
            </a:r>
          </a:p>
          <a:p>
            <a:pPr>
              <a:buClr>
                <a:schemeClr val="accent2"/>
              </a:buClr>
            </a:pPr>
            <a:endParaRPr lang="en-US" sz="2000" dirty="0">
              <a:latin typeface="+mj-lt"/>
            </a:endParaRPr>
          </a:p>
          <a:p>
            <a:pPr>
              <a:buClr>
                <a:schemeClr val="accent2"/>
              </a:buClr>
            </a:pPr>
            <a:endParaRPr lang="en-US" sz="2200" dirty="0">
              <a:latin typeface="+mj-lt"/>
            </a:endParaRPr>
          </a:p>
          <a:p>
            <a:pPr>
              <a:buClr>
                <a:schemeClr val="accent2"/>
              </a:buClr>
            </a:pPr>
            <a:r>
              <a:rPr lang="en-US" sz="2400" dirty="0">
                <a:latin typeface="+mj-lt"/>
              </a:rPr>
              <a:t>Phase Shift</a:t>
            </a:r>
            <a:endParaRPr lang="en-US" sz="2400" i="1" dirty="0">
              <a:latin typeface="+mj-lt"/>
            </a:endParaRPr>
          </a:p>
        </p:txBody>
      </p:sp>
      <p:cxnSp>
        <p:nvCxnSpPr>
          <p:cNvPr id="9" name="Connettore 2 6">
            <a:extLst>
              <a:ext uri="{FF2B5EF4-FFF2-40B4-BE49-F238E27FC236}">
                <a16:creationId xmlns:a16="http://schemas.microsoft.com/office/drawing/2014/main" id="{C8530EF5-FE23-8D1B-98A1-3D507545E62D}"/>
              </a:ext>
            </a:extLst>
          </p:cNvPr>
          <p:cNvCxnSpPr>
            <a:cxnSpLocks/>
          </p:cNvCxnSpPr>
          <p:nvPr/>
        </p:nvCxnSpPr>
        <p:spPr>
          <a:xfrm>
            <a:off x="7952491" y="1810872"/>
            <a:ext cx="6449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Connettore 2 6">
            <a:extLst>
              <a:ext uri="{FF2B5EF4-FFF2-40B4-BE49-F238E27FC236}">
                <a16:creationId xmlns:a16="http://schemas.microsoft.com/office/drawing/2014/main" id="{59C64EFC-143B-0F62-F616-177DC075FF47}"/>
              </a:ext>
            </a:extLst>
          </p:cNvPr>
          <p:cNvCxnSpPr>
            <a:cxnSpLocks/>
          </p:cNvCxnSpPr>
          <p:nvPr/>
        </p:nvCxnSpPr>
        <p:spPr>
          <a:xfrm>
            <a:off x="8148917" y="2805954"/>
            <a:ext cx="4306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ttore 2 6">
            <a:extLst>
              <a:ext uri="{FF2B5EF4-FFF2-40B4-BE49-F238E27FC236}">
                <a16:creationId xmlns:a16="http://schemas.microsoft.com/office/drawing/2014/main" id="{C5EAEAA0-EE02-C63F-4CB5-FC5C4ED43DE4}"/>
              </a:ext>
            </a:extLst>
          </p:cNvPr>
          <p:cNvCxnSpPr>
            <a:cxnSpLocks/>
          </p:cNvCxnSpPr>
          <p:nvPr/>
        </p:nvCxnSpPr>
        <p:spPr>
          <a:xfrm>
            <a:off x="7943525" y="3818966"/>
            <a:ext cx="6449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ttore 2 6">
            <a:extLst>
              <a:ext uri="{FF2B5EF4-FFF2-40B4-BE49-F238E27FC236}">
                <a16:creationId xmlns:a16="http://schemas.microsoft.com/office/drawing/2014/main" id="{A8AD98A9-BE98-6EB1-E10E-D394D86DB762}"/>
              </a:ext>
            </a:extLst>
          </p:cNvPr>
          <p:cNvCxnSpPr>
            <a:cxnSpLocks/>
          </p:cNvCxnSpPr>
          <p:nvPr/>
        </p:nvCxnSpPr>
        <p:spPr>
          <a:xfrm>
            <a:off x="8319565" y="4823013"/>
            <a:ext cx="3582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00218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dirty="0">
                <a:latin typeface="+mj-lt"/>
              </a:rPr>
              <a:t>Controlled-NOT Gate</a:t>
            </a:r>
          </a:p>
        </p:txBody>
      </p:sp>
      <p:sp>
        <p:nvSpPr>
          <p:cNvPr id="5" name="CasellaDiTesto 4">
            <a:extLst>
              <a:ext uri="{FF2B5EF4-FFF2-40B4-BE49-F238E27FC236}">
                <a16:creationId xmlns:a16="http://schemas.microsoft.com/office/drawing/2014/main" id="{D764290D-4421-39CE-B0A3-F91D8A631E18}"/>
              </a:ext>
            </a:extLst>
          </p:cNvPr>
          <p:cNvSpPr txBox="1"/>
          <p:nvPr/>
        </p:nvSpPr>
        <p:spPr>
          <a:xfrm>
            <a:off x="530678" y="1218295"/>
            <a:ext cx="10907486" cy="4924425"/>
          </a:xfrm>
          <a:prstGeom prst="rect">
            <a:avLst/>
          </a:prstGeom>
          <a:noFill/>
        </p:spPr>
        <p:txBody>
          <a:bodyPr wrap="square" rtlCol="0">
            <a:spAutoFit/>
          </a:bodyPr>
          <a:lstStyle/>
          <a:p>
            <a:pPr>
              <a:spcAft>
                <a:spcPts val="1200"/>
              </a:spcAft>
            </a:pPr>
            <a:r>
              <a:rPr lang="en-US" sz="2400" dirty="0">
                <a:latin typeface="+mj-lt"/>
              </a:rPr>
              <a:t>The controlled-NOT gate, written as </a:t>
            </a:r>
            <a:r>
              <a:rPr lang="en-US" sz="2400" i="1" dirty="0">
                <a:latin typeface="+mj-lt"/>
              </a:rPr>
              <a:t>C</a:t>
            </a:r>
            <a:r>
              <a:rPr lang="en-US" sz="2400" i="1" baseline="-25000" dirty="0">
                <a:latin typeface="+mj-lt"/>
              </a:rPr>
              <a:t>not </a:t>
            </a:r>
            <a:r>
              <a:rPr lang="en-US" sz="2400" dirty="0">
                <a:latin typeface="+mj-lt"/>
              </a:rPr>
              <a:t>, operates on two qubits in the following way:</a:t>
            </a:r>
          </a:p>
          <a:p>
            <a:pPr marL="342900" indent="-342900">
              <a:spcAft>
                <a:spcPts val="1200"/>
              </a:spcAft>
              <a:buClr>
                <a:schemeClr val="accent2"/>
              </a:buClr>
              <a:buFont typeface="Arial" panose="020B0604020202020204" pitchFamily="34" charset="0"/>
              <a:buChar char="•"/>
            </a:pPr>
            <a:r>
              <a:rPr lang="en-US" sz="2400" dirty="0">
                <a:latin typeface="+mj-lt"/>
              </a:rPr>
              <a:t>if the first bit is equal to 1, it flips the second bit</a:t>
            </a:r>
          </a:p>
          <a:p>
            <a:pPr marL="342900" indent="-342900">
              <a:spcAft>
                <a:spcPts val="1200"/>
              </a:spcAft>
              <a:buClr>
                <a:schemeClr val="accent2"/>
              </a:buClr>
              <a:buFont typeface="Arial" panose="020B0604020202020204" pitchFamily="34" charset="0"/>
              <a:buChar char="•"/>
            </a:pPr>
            <a:r>
              <a:rPr lang="en-US" sz="2400" dirty="0">
                <a:latin typeface="+mj-lt"/>
              </a:rPr>
              <a:t>if the first bit is not equal to 1, it leaves the second bit unchanged</a:t>
            </a:r>
          </a:p>
          <a:p>
            <a:pPr>
              <a:spcAft>
                <a:spcPts val="1200"/>
              </a:spcAft>
            </a:pPr>
            <a:r>
              <a:rPr lang="en-US" sz="2400" dirty="0">
                <a:latin typeface="+mj-lt"/>
              </a:rPr>
              <a:t>The </a:t>
            </a:r>
            <a:r>
              <a:rPr lang="en-US" sz="2400" i="1" dirty="0">
                <a:latin typeface="+mj-lt"/>
              </a:rPr>
              <a:t>C</a:t>
            </a:r>
            <a:r>
              <a:rPr lang="en-US" sz="2400" i="1" baseline="-25000" dirty="0">
                <a:latin typeface="+mj-lt"/>
              </a:rPr>
              <a:t>not</a:t>
            </a:r>
            <a:r>
              <a:rPr lang="en-US" sz="2400" dirty="0">
                <a:latin typeface="+mj-lt"/>
              </a:rPr>
              <a:t> transformation is represented as:</a:t>
            </a:r>
          </a:p>
          <a:p>
            <a:pPr>
              <a:spcAft>
                <a:spcPts val="1200"/>
              </a:spcAft>
            </a:pPr>
            <a:r>
              <a:rPr lang="en-US" sz="2400" dirty="0">
                <a:latin typeface="+mj-lt"/>
              </a:rPr>
              <a:t>											</a:t>
            </a:r>
          </a:p>
          <a:p>
            <a:pPr>
              <a:spcAft>
                <a:spcPts val="1200"/>
              </a:spcAft>
            </a:pPr>
            <a:endParaRPr lang="en-US" sz="2400" dirty="0">
              <a:latin typeface="+mj-lt"/>
            </a:endParaRPr>
          </a:p>
          <a:p>
            <a:pPr>
              <a:spcAft>
                <a:spcPts val="1200"/>
              </a:spcAft>
            </a:pPr>
            <a:endParaRPr lang="en-US" sz="2400" dirty="0">
              <a:latin typeface="+mj-lt"/>
            </a:endParaRPr>
          </a:p>
          <a:p>
            <a:pPr>
              <a:spcAft>
                <a:spcPts val="1200"/>
              </a:spcAft>
            </a:pPr>
            <a:endParaRPr lang="en-US" sz="1600" dirty="0">
              <a:latin typeface="+mj-lt"/>
            </a:endParaRPr>
          </a:p>
          <a:p>
            <a:pPr>
              <a:spcAft>
                <a:spcPts val="1200"/>
              </a:spcAft>
            </a:pPr>
            <a:endParaRPr lang="en-US" sz="800" dirty="0">
              <a:latin typeface="+mj-lt"/>
            </a:endParaRPr>
          </a:p>
          <a:p>
            <a:pPr>
              <a:spcAft>
                <a:spcPts val="1200"/>
              </a:spcAft>
            </a:pPr>
            <a:r>
              <a:rPr lang="en-US" sz="2400" dirty="0">
                <a:latin typeface="+mj-lt"/>
              </a:rPr>
              <a:t>					Matrix Notation								     Circuit Notation</a:t>
            </a:r>
          </a:p>
        </p:txBody>
      </p:sp>
      <p:pic>
        <p:nvPicPr>
          <p:cNvPr id="6" name="Picture 5" descr="A number and a number with arrows&#10;&#10;Description automatically generated with low confidence">
            <a:extLst>
              <a:ext uri="{FF2B5EF4-FFF2-40B4-BE49-F238E27FC236}">
                <a16:creationId xmlns:a16="http://schemas.microsoft.com/office/drawing/2014/main" id="{C817FE95-A498-D7A6-E016-BC5DBC16CE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136" y="3505199"/>
            <a:ext cx="5649113" cy="1971950"/>
          </a:xfrm>
          <a:prstGeom prst="rect">
            <a:avLst/>
          </a:prstGeom>
        </p:spPr>
      </p:pic>
      <p:pic>
        <p:nvPicPr>
          <p:cNvPr id="8" name="Picture 7" descr="A black line drawing of a square&#10;&#10;Description automatically generated">
            <a:extLst>
              <a:ext uri="{FF2B5EF4-FFF2-40B4-BE49-F238E27FC236}">
                <a16:creationId xmlns:a16="http://schemas.microsoft.com/office/drawing/2014/main" id="{0E12A9E4-C356-5C7C-7875-F46A731688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9238" y="3719542"/>
            <a:ext cx="2695951" cy="1543265"/>
          </a:xfrm>
          <a:prstGeom prst="rect">
            <a:avLst/>
          </a:prstGeom>
        </p:spPr>
      </p:pic>
    </p:spTree>
    <p:extLst>
      <p:ext uri="{BB962C8B-B14F-4D97-AF65-F5344CB8AC3E}">
        <p14:creationId xmlns:p14="http://schemas.microsoft.com/office/powerpoint/2010/main" val="3791239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dirty="0">
                <a:latin typeface="+mj-lt"/>
              </a:rPr>
              <a:t>Walsh-Hadamard Transformation</a:t>
            </a:r>
          </a:p>
        </p:txBody>
      </p:sp>
      <p:sp>
        <p:nvSpPr>
          <p:cNvPr id="5" name="CasellaDiTesto 4">
            <a:extLst>
              <a:ext uri="{FF2B5EF4-FFF2-40B4-BE49-F238E27FC236}">
                <a16:creationId xmlns:a16="http://schemas.microsoft.com/office/drawing/2014/main" id="{D764290D-4421-39CE-B0A3-F91D8A631E18}"/>
              </a:ext>
            </a:extLst>
          </p:cNvPr>
          <p:cNvSpPr txBox="1"/>
          <p:nvPr/>
        </p:nvSpPr>
        <p:spPr>
          <a:xfrm>
            <a:off x="530678" y="1218295"/>
            <a:ext cx="10907486" cy="4247317"/>
          </a:xfrm>
          <a:prstGeom prst="rect">
            <a:avLst/>
          </a:prstGeom>
          <a:noFill/>
        </p:spPr>
        <p:txBody>
          <a:bodyPr wrap="square" rtlCol="0">
            <a:spAutoFit/>
          </a:bodyPr>
          <a:lstStyle/>
          <a:p>
            <a:pPr>
              <a:spcAft>
                <a:spcPts val="1200"/>
              </a:spcAft>
            </a:pPr>
            <a:r>
              <a:rPr lang="en-US" sz="2400" dirty="0">
                <a:latin typeface="+mj-lt"/>
              </a:rPr>
              <a:t>The Walsh-Hadamard Transformation transforms the quantum state of a qubit into a superposition of the two states </a:t>
            </a:r>
            <a:r>
              <a:rPr lang="en-US" sz="2400" b="1" dirty="0">
                <a:latin typeface="+mj-lt"/>
              </a:rPr>
              <a:t>|</a:t>
            </a:r>
            <a:r>
              <a:rPr lang="en-US" sz="2400" dirty="0">
                <a:latin typeface="+mj-lt"/>
              </a:rPr>
              <a:t>0⟩ and </a:t>
            </a:r>
            <a:r>
              <a:rPr lang="en-US" sz="2400" b="1" dirty="0">
                <a:latin typeface="+mj-lt"/>
              </a:rPr>
              <a:t>|</a:t>
            </a:r>
            <a:r>
              <a:rPr lang="en-US" sz="2400" dirty="0">
                <a:latin typeface="+mj-lt"/>
              </a:rPr>
              <a:t>1⟩. </a:t>
            </a:r>
          </a:p>
          <a:p>
            <a:pPr>
              <a:spcAft>
                <a:spcPts val="1200"/>
              </a:spcAft>
            </a:pPr>
            <a:r>
              <a:rPr lang="en-US" sz="2400" dirty="0">
                <a:latin typeface="+mj-lt"/>
              </a:rPr>
              <a:t>When the transformation is applied to one qubit, it is known as the Hadamard Transformation, </a:t>
            </a:r>
            <a:r>
              <a:rPr lang="en-US" sz="2400" i="1" dirty="0">
                <a:latin typeface="+mj-lt"/>
              </a:rPr>
              <a:t>H</a:t>
            </a:r>
            <a:r>
              <a:rPr lang="en-US" sz="2400" dirty="0">
                <a:latin typeface="+mj-lt"/>
              </a:rPr>
              <a:t>:</a:t>
            </a:r>
          </a:p>
          <a:p>
            <a:pPr>
              <a:spcAft>
                <a:spcPts val="1200"/>
              </a:spcAft>
            </a:pPr>
            <a:endParaRPr lang="en-US" sz="2400" dirty="0">
              <a:latin typeface="+mj-lt"/>
            </a:endParaRPr>
          </a:p>
          <a:p>
            <a:pPr>
              <a:spcAft>
                <a:spcPts val="1200"/>
              </a:spcAft>
            </a:pPr>
            <a:endParaRPr lang="en-US" sz="2400" dirty="0">
              <a:latin typeface="+mj-lt"/>
            </a:endParaRPr>
          </a:p>
          <a:p>
            <a:pPr>
              <a:spcAft>
                <a:spcPts val="1200"/>
              </a:spcAft>
            </a:pPr>
            <a:endParaRPr lang="en-US" sz="2800" dirty="0">
              <a:latin typeface="+mj-lt"/>
            </a:endParaRPr>
          </a:p>
          <a:p>
            <a:pPr>
              <a:spcAft>
                <a:spcPts val="1200"/>
              </a:spcAft>
            </a:pPr>
            <a:r>
              <a:rPr lang="en-US" sz="2400" dirty="0">
                <a:latin typeface="+mj-lt"/>
              </a:rPr>
              <a:t>The transformation that applies </a:t>
            </a:r>
            <a:r>
              <a:rPr lang="en-US" sz="2400" i="1" dirty="0">
                <a:latin typeface="+mj-lt"/>
              </a:rPr>
              <a:t>H</a:t>
            </a:r>
            <a:r>
              <a:rPr lang="en-US" sz="2400" dirty="0">
                <a:latin typeface="+mj-lt"/>
              </a:rPr>
              <a:t> to </a:t>
            </a:r>
            <a:r>
              <a:rPr lang="en-US" sz="2400" i="1" dirty="0">
                <a:latin typeface="+mj-lt"/>
              </a:rPr>
              <a:t>n</a:t>
            </a:r>
            <a:r>
              <a:rPr lang="en-US" sz="2400" dirty="0">
                <a:latin typeface="+mj-lt"/>
              </a:rPr>
              <a:t> bits is called the Walsh transformation, </a:t>
            </a:r>
            <a:r>
              <a:rPr lang="en-US" sz="2400" i="1" dirty="0">
                <a:latin typeface="+mj-lt"/>
              </a:rPr>
              <a:t>W</a:t>
            </a:r>
            <a:r>
              <a:rPr lang="en-US" sz="2400" dirty="0">
                <a:latin typeface="+mj-lt"/>
              </a:rPr>
              <a:t>, and can be recursively defined as:</a:t>
            </a:r>
          </a:p>
        </p:txBody>
      </p:sp>
      <p:pic>
        <p:nvPicPr>
          <p:cNvPr id="6" name="Graphic 5">
            <a:extLst>
              <a:ext uri="{FF2B5EF4-FFF2-40B4-BE49-F238E27FC236}">
                <a16:creationId xmlns:a16="http://schemas.microsoft.com/office/drawing/2014/main" id="{06059C74-9011-C2FD-0CA4-760308C25987}"/>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8178"/>
          <a:stretch/>
        </p:blipFill>
        <p:spPr>
          <a:xfrm>
            <a:off x="7610792" y="3109058"/>
            <a:ext cx="2793229" cy="1223186"/>
          </a:xfrm>
          <a:prstGeom prst="rect">
            <a:avLst/>
          </a:prstGeom>
        </p:spPr>
      </p:pic>
      <p:pic>
        <p:nvPicPr>
          <p:cNvPr id="7" name="Picture 6" descr="A math symbols with numbers and symbols&#10;&#10;Description automatically generated">
            <a:extLst>
              <a:ext uri="{FF2B5EF4-FFF2-40B4-BE49-F238E27FC236}">
                <a16:creationId xmlns:a16="http://schemas.microsoft.com/office/drawing/2014/main" id="{24369C14-4175-CED7-8E58-AA9FC6EBB5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0517" y="2958545"/>
            <a:ext cx="5477639" cy="1524213"/>
          </a:xfrm>
          <a:prstGeom prst="rect">
            <a:avLst/>
          </a:prstGeom>
        </p:spPr>
      </p:pic>
      <p:pic>
        <p:nvPicPr>
          <p:cNvPr id="9" name="Picture 8">
            <a:extLst>
              <a:ext uri="{FF2B5EF4-FFF2-40B4-BE49-F238E27FC236}">
                <a16:creationId xmlns:a16="http://schemas.microsoft.com/office/drawing/2014/main" id="{47D5947E-4AF0-2A11-E59E-863086CF2D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15387" y="5544377"/>
            <a:ext cx="5801535" cy="562053"/>
          </a:xfrm>
          <a:prstGeom prst="rect">
            <a:avLst/>
          </a:prstGeom>
        </p:spPr>
      </p:pic>
    </p:spTree>
    <p:extLst>
      <p:ext uri="{BB962C8B-B14F-4D97-AF65-F5344CB8AC3E}">
        <p14:creationId xmlns:p14="http://schemas.microsoft.com/office/powerpoint/2010/main" val="3334439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353626"/>
            <a:ext cx="9650185" cy="707886"/>
          </a:xfrm>
          <a:prstGeom prst="rect">
            <a:avLst/>
          </a:prstGeom>
          <a:noFill/>
        </p:spPr>
        <p:txBody>
          <a:bodyPr wrap="square" rtlCol="0">
            <a:spAutoFit/>
          </a:bodyPr>
          <a:lstStyle/>
          <a:p>
            <a:r>
              <a:rPr lang="en-US" sz="4000" b="1" dirty="0">
                <a:latin typeface="+mj-lt"/>
              </a:rPr>
              <a:t>No Cloning Principle</a:t>
            </a:r>
          </a:p>
        </p:txBody>
      </p:sp>
      <mc:AlternateContent xmlns:mc="http://schemas.openxmlformats.org/markup-compatibility/2006">
        <mc:Choice xmlns:a14="http://schemas.microsoft.com/office/drawing/2010/main" Requires="a14">
          <p:sp>
            <p:nvSpPr>
              <p:cNvPr id="5" name="CasellaDiTesto 4">
                <a:extLst>
                  <a:ext uri="{FF2B5EF4-FFF2-40B4-BE49-F238E27FC236}">
                    <a16:creationId xmlns:a16="http://schemas.microsoft.com/office/drawing/2014/main" id="{D764290D-4421-39CE-B0A3-F91D8A631E18}"/>
                  </a:ext>
                </a:extLst>
              </p:cNvPr>
              <p:cNvSpPr txBox="1"/>
              <p:nvPr/>
            </p:nvSpPr>
            <p:spPr>
              <a:xfrm>
                <a:off x="530678" y="1030033"/>
                <a:ext cx="11096546" cy="5351530"/>
              </a:xfrm>
              <a:prstGeom prst="rect">
                <a:avLst/>
              </a:prstGeom>
              <a:noFill/>
            </p:spPr>
            <p:txBody>
              <a:bodyPr wrap="square" rtlCol="0">
                <a:spAutoFit/>
              </a:bodyPr>
              <a:lstStyle/>
              <a:p>
                <a:pPr>
                  <a:spcAft>
                    <a:spcPts val="1200"/>
                  </a:spcAft>
                </a:pPr>
                <a:r>
                  <a:rPr lang="en-US" sz="2400" dirty="0">
                    <a:latin typeface="+mj-lt"/>
                  </a:rPr>
                  <a:t>The </a:t>
                </a:r>
                <a:r>
                  <a:rPr lang="en-US" sz="2400" b="1" dirty="0">
                    <a:latin typeface="+mj-lt"/>
                  </a:rPr>
                  <a:t>no cloning theorem</a:t>
                </a:r>
                <a:r>
                  <a:rPr lang="en-US" sz="2400" dirty="0">
                    <a:latin typeface="+mj-lt"/>
                  </a:rPr>
                  <a:t> states that </a:t>
                </a:r>
                <a:r>
                  <a:rPr lang="en-US" sz="2400" u="sng" dirty="0">
                    <a:latin typeface="+mj-lt"/>
                  </a:rPr>
                  <a:t>it is impossible to create identical copies of an arbitrary unknown quantum state</a:t>
                </a:r>
                <a:r>
                  <a:rPr lang="en-US" sz="2400" dirty="0">
                    <a:latin typeface="+mj-lt"/>
                  </a:rPr>
                  <a:t>.</a:t>
                </a:r>
              </a:p>
              <a:p>
                <a:pPr>
                  <a:spcAft>
                    <a:spcPts val="1200"/>
                  </a:spcAft>
                </a:pPr>
                <a:r>
                  <a:rPr lang="en-US" sz="2400" dirty="0">
                    <a:latin typeface="+mj-lt"/>
                  </a:rPr>
                  <a:t>If there existed a unitary transformation </a:t>
                </a:r>
                <a:r>
                  <a:rPr lang="en-US" sz="2400" i="1" dirty="0">
                    <a:latin typeface="+mj-lt"/>
                  </a:rPr>
                  <a:t>U</a:t>
                </a:r>
                <a:r>
                  <a:rPr lang="en-US" sz="2400" dirty="0">
                    <a:latin typeface="+mj-lt"/>
                  </a:rPr>
                  <a:t> which could perform cloning, such that </a:t>
                </a:r>
                <a14:m>
                  <m:oMath xmlns:m="http://schemas.openxmlformats.org/officeDocument/2006/math">
                    <m:r>
                      <a:rPr lang="it-IT" sz="2400" i="1">
                        <a:latin typeface="Cambria Math" panose="02040503050406030204" pitchFamily="18" charset="0"/>
                      </a:rPr>
                      <m:t>𝑈</m:t>
                    </m:r>
                    <m:r>
                      <a:rPr lang="it-IT" sz="2400" i="1">
                        <a:latin typeface="Cambria Math" panose="02040503050406030204" pitchFamily="18" charset="0"/>
                      </a:rPr>
                      <m:t>(|</m:t>
                    </m:r>
                    <m:r>
                      <a:rPr lang="it-IT" sz="2400" i="1">
                        <a:latin typeface="Cambria Math" panose="02040503050406030204" pitchFamily="18" charset="0"/>
                      </a:rPr>
                      <m:t>𝑎</m:t>
                    </m:r>
                    <m:r>
                      <a:rPr lang="it-IT" sz="2400" i="1">
                        <a:latin typeface="Cambria Math" panose="02040503050406030204" pitchFamily="18" charset="0"/>
                      </a:rPr>
                      <m:t>0⟩)=|</m:t>
                    </m:r>
                    <m:r>
                      <a:rPr lang="it-IT" sz="2400" i="1">
                        <a:latin typeface="Cambria Math" panose="02040503050406030204" pitchFamily="18" charset="0"/>
                      </a:rPr>
                      <m:t>𝑎𝑎</m:t>
                    </m:r>
                    <m:r>
                      <a:rPr lang="it-IT" sz="2400" i="1">
                        <a:latin typeface="Cambria Math" panose="02040503050406030204" pitchFamily="18" charset="0"/>
                      </a:rPr>
                      <m:t>⟩</m:t>
                    </m:r>
                  </m:oMath>
                </a14:m>
                <a:r>
                  <a:rPr lang="en-US" sz="2400" dirty="0">
                    <a:latin typeface="+mj-lt"/>
                  </a:rPr>
                  <a:t>, for all quantum states </a:t>
                </a:r>
                <a:r>
                  <a:rPr lang="en-US" sz="2400" b="1" dirty="0">
                    <a:latin typeface="+mj-lt"/>
                  </a:rPr>
                  <a:t>|</a:t>
                </a:r>
                <a:r>
                  <a:rPr lang="en-US" sz="2400" i="1" dirty="0">
                    <a:latin typeface="+mj-lt"/>
                  </a:rPr>
                  <a:t>a</a:t>
                </a:r>
                <a:r>
                  <a:rPr lang="en-US" sz="2400" dirty="0">
                    <a:latin typeface="+mj-lt"/>
                  </a:rPr>
                  <a:t>⟩, and there existed another orthogonal quantum state </a:t>
                </a:r>
                <a:r>
                  <a:rPr lang="en-US" sz="2400" b="1" dirty="0">
                    <a:latin typeface="+mj-lt"/>
                  </a:rPr>
                  <a:t>|</a:t>
                </a:r>
                <a:r>
                  <a:rPr lang="en-US" sz="2400" i="1" dirty="0">
                    <a:latin typeface="+mj-lt"/>
                  </a:rPr>
                  <a:t>b</a:t>
                </a:r>
                <a:r>
                  <a:rPr lang="en-US" sz="2400" dirty="0">
                    <a:latin typeface="+mj-lt"/>
                  </a:rPr>
                  <a:t>⟩, such that </a:t>
                </a:r>
                <a14:m>
                  <m:oMath xmlns:m="http://schemas.openxmlformats.org/officeDocument/2006/math">
                    <m:r>
                      <a:rPr lang="it-IT" sz="2400" i="1">
                        <a:latin typeface="Cambria Math" panose="02040503050406030204" pitchFamily="18" charset="0"/>
                      </a:rPr>
                      <m:t>𝑈</m:t>
                    </m:r>
                    <m:r>
                      <a:rPr lang="it-IT" sz="2400" i="1">
                        <a:latin typeface="Cambria Math" panose="02040503050406030204" pitchFamily="18" charset="0"/>
                      </a:rPr>
                      <m:t>(|</m:t>
                    </m:r>
                    <m:r>
                      <a:rPr lang="it-IT" sz="2400" b="0" i="1" smtClean="0">
                        <a:latin typeface="Cambria Math" panose="02040503050406030204" pitchFamily="18" charset="0"/>
                      </a:rPr>
                      <m:t>𝑏</m:t>
                    </m:r>
                    <m:r>
                      <a:rPr lang="it-IT" sz="2400" i="1">
                        <a:latin typeface="Cambria Math" panose="02040503050406030204" pitchFamily="18" charset="0"/>
                      </a:rPr>
                      <m:t>0⟩)=|</m:t>
                    </m:r>
                    <m:r>
                      <a:rPr lang="it-IT" sz="2400" b="0" i="1" smtClean="0">
                        <a:latin typeface="Cambria Math" panose="02040503050406030204" pitchFamily="18" charset="0"/>
                      </a:rPr>
                      <m:t>𝑏𝑏</m:t>
                    </m:r>
                    <m:r>
                      <a:rPr lang="it-IT" sz="2400" i="1">
                        <a:latin typeface="Cambria Math" panose="02040503050406030204" pitchFamily="18" charset="0"/>
                      </a:rPr>
                      <m:t>⟩</m:t>
                    </m:r>
                  </m:oMath>
                </a14:m>
                <a:r>
                  <a:rPr lang="en-US" sz="2400" dirty="0">
                    <a:latin typeface="+mj-lt"/>
                  </a:rPr>
                  <a:t>, we can also consider </a:t>
                </a:r>
                <a14:m>
                  <m:oMath xmlns:m="http://schemas.openxmlformats.org/officeDocument/2006/math">
                    <m:d>
                      <m:dPr>
                        <m:begChr m:val="|"/>
                        <m:endChr m:val="⟩"/>
                        <m:ctrlPr>
                          <a:rPr lang="it-IT" sz="2400" b="0" i="1" smtClean="0">
                            <a:latin typeface="Cambria Math" panose="02040503050406030204" pitchFamily="18" charset="0"/>
                          </a:rPr>
                        </m:ctrlPr>
                      </m:dPr>
                      <m:e>
                        <m:r>
                          <a:rPr lang="it-IT" sz="2400" b="0" i="1" smtClean="0">
                            <a:latin typeface="Cambria Math" panose="02040503050406030204" pitchFamily="18" charset="0"/>
                          </a:rPr>
                          <m:t>𝑐</m:t>
                        </m:r>
                      </m:e>
                    </m:d>
                    <m:r>
                      <a:rPr lang="it-IT" sz="2400" i="1">
                        <a:latin typeface="Cambria Math" panose="02040503050406030204" pitchFamily="18" charset="0"/>
                      </a:rPr>
                      <m:t>=</m:t>
                    </m:r>
                    <m:box>
                      <m:boxPr>
                        <m:ctrlPr>
                          <a:rPr lang="it-IT" sz="2400" i="1" smtClean="0">
                            <a:latin typeface="Cambria Math" panose="02040503050406030204" pitchFamily="18" charset="0"/>
                          </a:rPr>
                        </m:ctrlPr>
                      </m:boxPr>
                      <m:e>
                        <m:argPr>
                          <m:argSz m:val="-1"/>
                        </m:argPr>
                        <m:f>
                          <m:fPr>
                            <m:ctrlPr>
                              <a:rPr lang="it-IT" sz="2400" i="1" smtClean="0">
                                <a:latin typeface="Cambria Math" panose="02040503050406030204" pitchFamily="18" charset="0"/>
                              </a:rPr>
                            </m:ctrlPr>
                          </m:fPr>
                          <m:num>
                            <m:r>
                              <a:rPr lang="it-IT" sz="2400" b="0" i="1" smtClean="0">
                                <a:latin typeface="Cambria Math" panose="02040503050406030204" pitchFamily="18" charset="0"/>
                              </a:rPr>
                              <m:t>1</m:t>
                            </m:r>
                          </m:num>
                          <m:den>
                            <m:rad>
                              <m:radPr>
                                <m:degHide m:val="on"/>
                                <m:ctrlPr>
                                  <a:rPr lang="it-IT" sz="2400" i="1" smtClean="0">
                                    <a:latin typeface="Cambria Math" panose="02040503050406030204" pitchFamily="18" charset="0"/>
                                  </a:rPr>
                                </m:ctrlPr>
                              </m:radPr>
                              <m:deg/>
                              <m:e>
                                <m:r>
                                  <a:rPr lang="it-IT" sz="2400" b="0" i="1" smtClean="0">
                                    <a:latin typeface="Cambria Math" panose="02040503050406030204" pitchFamily="18" charset="0"/>
                                  </a:rPr>
                                  <m:t>2</m:t>
                                </m:r>
                              </m:e>
                            </m:rad>
                          </m:den>
                        </m:f>
                      </m:e>
                    </m:box>
                    <m:r>
                      <a:rPr lang="it-IT" sz="2400" b="0" i="1" smtClean="0">
                        <a:latin typeface="Cambria Math" panose="02040503050406030204" pitchFamily="18" charset="0"/>
                      </a:rPr>
                      <m:t>(</m:t>
                    </m:r>
                    <m:r>
                      <a:rPr lang="it-IT" sz="2400" i="1">
                        <a:latin typeface="Cambria Math" panose="02040503050406030204" pitchFamily="18" charset="0"/>
                      </a:rPr>
                      <m:t>|</m:t>
                    </m:r>
                    <m:r>
                      <a:rPr lang="it-IT" sz="2400" i="1">
                        <a:latin typeface="Cambria Math" panose="02040503050406030204" pitchFamily="18" charset="0"/>
                      </a:rPr>
                      <m:t>𝑎</m:t>
                    </m:r>
                    <m:r>
                      <a:rPr lang="it-IT" sz="2400" i="1">
                        <a:latin typeface="Cambria Math" panose="02040503050406030204" pitchFamily="18" charset="0"/>
                      </a:rPr>
                      <m:t>⟩+|</m:t>
                    </m:r>
                    <m:r>
                      <a:rPr lang="it-IT" sz="2400" b="0" i="1" smtClean="0">
                        <a:latin typeface="Cambria Math" panose="02040503050406030204" pitchFamily="18" charset="0"/>
                      </a:rPr>
                      <m:t>𝑏</m:t>
                    </m:r>
                    <m:r>
                      <a:rPr lang="it-IT" sz="2400" i="1">
                        <a:latin typeface="Cambria Math" panose="02040503050406030204" pitchFamily="18" charset="0"/>
                      </a:rPr>
                      <m:t>⟩</m:t>
                    </m:r>
                    <m:r>
                      <a:rPr lang="it-IT" sz="2400" b="0" i="1" smtClean="0">
                        <a:latin typeface="Cambria Math" panose="02040503050406030204" pitchFamily="18" charset="0"/>
                      </a:rPr>
                      <m:t>)</m:t>
                    </m:r>
                  </m:oMath>
                </a14:m>
                <a:r>
                  <a:rPr lang="en-US" sz="2400" dirty="0">
                    <a:latin typeface="+mj-lt"/>
                  </a:rPr>
                  <a:t>.</a:t>
                </a:r>
              </a:p>
              <a:p>
                <a:pPr>
                  <a:spcAft>
                    <a:spcPts val="1200"/>
                  </a:spcAft>
                </a:pPr>
                <a:r>
                  <a:rPr lang="en-US" sz="2400" dirty="0">
                    <a:latin typeface="+mj-lt"/>
                  </a:rPr>
                  <a:t>By linearity, we obtain: </a:t>
                </a:r>
                <a14:m>
                  <m:oMath xmlns:m="http://schemas.openxmlformats.org/officeDocument/2006/math">
                    <m:r>
                      <a:rPr lang="it-IT" sz="2400" b="0" i="1" smtClean="0">
                        <a:latin typeface="Cambria Math" panose="02040503050406030204" pitchFamily="18" charset="0"/>
                      </a:rPr>
                      <m:t>𝑈</m:t>
                    </m:r>
                    <m:r>
                      <a:rPr lang="it-IT" sz="2400" b="0" i="1" smtClean="0">
                        <a:latin typeface="Cambria Math" panose="02040503050406030204" pitchFamily="18" charset="0"/>
                      </a:rPr>
                      <m:t>(</m:t>
                    </m:r>
                    <m:d>
                      <m:dPr>
                        <m:begChr m:val="|"/>
                        <m:endChr m:val="⟩"/>
                        <m:ctrlPr>
                          <a:rPr lang="it-IT" sz="2400" b="0" i="1" smtClean="0">
                            <a:latin typeface="Cambria Math" panose="02040503050406030204" pitchFamily="18" charset="0"/>
                          </a:rPr>
                        </m:ctrlPr>
                      </m:dPr>
                      <m:e>
                        <m:r>
                          <a:rPr lang="it-IT" sz="2400" b="0" i="1" smtClean="0">
                            <a:latin typeface="Cambria Math" panose="02040503050406030204" pitchFamily="18" charset="0"/>
                          </a:rPr>
                          <m:t>𝑐</m:t>
                        </m:r>
                        <m:r>
                          <a:rPr lang="it-IT" sz="2400" b="0" i="1" smtClean="0">
                            <a:latin typeface="Cambria Math" panose="02040503050406030204" pitchFamily="18" charset="0"/>
                          </a:rPr>
                          <m:t>0</m:t>
                        </m:r>
                      </m:e>
                    </m:d>
                    <m:r>
                      <a:rPr lang="it-IT" sz="2400" b="0" i="1" smtClean="0">
                        <a:latin typeface="Cambria Math" panose="02040503050406030204" pitchFamily="18" charset="0"/>
                      </a:rPr>
                      <m:t>)</m:t>
                    </m:r>
                    <m:r>
                      <a:rPr lang="it-IT" sz="2400" i="1">
                        <a:latin typeface="Cambria Math" panose="02040503050406030204" pitchFamily="18" charset="0"/>
                      </a:rPr>
                      <m:t>=</m:t>
                    </m:r>
                    <m:box>
                      <m:boxPr>
                        <m:ctrlPr>
                          <a:rPr lang="it-IT" sz="2400" i="1" smtClean="0">
                            <a:latin typeface="Cambria Math" panose="02040503050406030204" pitchFamily="18" charset="0"/>
                          </a:rPr>
                        </m:ctrlPr>
                      </m:boxPr>
                      <m:e>
                        <m:argPr>
                          <m:argSz m:val="-1"/>
                        </m:argPr>
                        <m:f>
                          <m:fPr>
                            <m:ctrlPr>
                              <a:rPr lang="it-IT" sz="2400" i="1" smtClean="0">
                                <a:latin typeface="Cambria Math" panose="02040503050406030204" pitchFamily="18" charset="0"/>
                              </a:rPr>
                            </m:ctrlPr>
                          </m:fPr>
                          <m:num>
                            <m:r>
                              <a:rPr lang="it-IT" sz="2400" b="0" i="1" smtClean="0">
                                <a:latin typeface="Cambria Math" panose="02040503050406030204" pitchFamily="18" charset="0"/>
                              </a:rPr>
                              <m:t>1</m:t>
                            </m:r>
                          </m:num>
                          <m:den>
                            <m:rad>
                              <m:radPr>
                                <m:degHide m:val="on"/>
                                <m:ctrlPr>
                                  <a:rPr lang="it-IT" sz="2400" i="1" smtClean="0">
                                    <a:latin typeface="Cambria Math" panose="02040503050406030204" pitchFamily="18" charset="0"/>
                                  </a:rPr>
                                </m:ctrlPr>
                              </m:radPr>
                              <m:deg/>
                              <m:e>
                                <m:r>
                                  <a:rPr lang="it-IT" sz="2400" b="0" i="1" smtClean="0">
                                    <a:latin typeface="Cambria Math" panose="02040503050406030204" pitchFamily="18" charset="0"/>
                                  </a:rPr>
                                  <m:t>2</m:t>
                                </m:r>
                              </m:e>
                            </m:rad>
                          </m:den>
                        </m:f>
                      </m:e>
                    </m:box>
                    <m:r>
                      <a:rPr lang="it-IT" sz="2400" b="0" i="1" smtClean="0">
                        <a:latin typeface="Cambria Math" panose="02040503050406030204" pitchFamily="18" charset="0"/>
                      </a:rPr>
                      <m:t>(</m:t>
                    </m:r>
                    <m:r>
                      <a:rPr lang="it-IT" sz="2400" i="1">
                        <a:latin typeface="Cambria Math" panose="02040503050406030204" pitchFamily="18" charset="0"/>
                      </a:rPr>
                      <m:t>𝑈</m:t>
                    </m:r>
                    <m:r>
                      <a:rPr lang="it-IT" sz="2400" b="0" i="1" smtClean="0">
                        <a:latin typeface="Cambria Math" panose="02040503050406030204" pitchFamily="18" charset="0"/>
                      </a:rPr>
                      <m:t>(</m:t>
                    </m:r>
                    <m:r>
                      <a:rPr lang="it-IT" sz="2400" i="1">
                        <a:latin typeface="Cambria Math" panose="02040503050406030204" pitchFamily="18" charset="0"/>
                      </a:rPr>
                      <m:t>|</m:t>
                    </m:r>
                    <m:r>
                      <a:rPr lang="it-IT" sz="2400" b="0" i="1" smtClean="0">
                        <a:latin typeface="Cambria Math" panose="02040503050406030204" pitchFamily="18" charset="0"/>
                      </a:rPr>
                      <m:t>𝑎</m:t>
                    </m:r>
                    <m:r>
                      <a:rPr lang="it-IT" sz="2400" b="0" i="1" smtClean="0">
                        <a:latin typeface="Cambria Math" panose="02040503050406030204" pitchFamily="18" charset="0"/>
                      </a:rPr>
                      <m:t>0⟩)+</m:t>
                    </m:r>
                    <m:r>
                      <a:rPr lang="it-IT" sz="2400" b="0" i="1" smtClean="0">
                        <a:latin typeface="Cambria Math" panose="02040503050406030204" pitchFamily="18" charset="0"/>
                      </a:rPr>
                      <m:t>𝑈</m:t>
                    </m:r>
                    <m:r>
                      <a:rPr lang="it-IT" sz="2400" b="0" i="1" smtClean="0">
                        <a:latin typeface="Cambria Math" panose="02040503050406030204" pitchFamily="18" charset="0"/>
                      </a:rPr>
                      <m:t>(|</m:t>
                    </m:r>
                    <m:r>
                      <a:rPr lang="it-IT" sz="2400" b="0" i="1" smtClean="0">
                        <a:latin typeface="Cambria Math" panose="02040503050406030204" pitchFamily="18" charset="0"/>
                      </a:rPr>
                      <m:t>𝑏</m:t>
                    </m:r>
                    <m:r>
                      <a:rPr lang="it-IT" sz="2400" b="0" i="1" smtClean="0">
                        <a:latin typeface="Cambria Math" panose="02040503050406030204" pitchFamily="18" charset="0"/>
                      </a:rPr>
                      <m:t>0⟩))=</m:t>
                    </m:r>
                    <m:box>
                      <m:boxPr>
                        <m:ctrlPr>
                          <a:rPr lang="it-IT" sz="2400" i="1">
                            <a:latin typeface="Cambria Math" panose="02040503050406030204" pitchFamily="18" charset="0"/>
                          </a:rPr>
                        </m:ctrlPr>
                      </m:boxPr>
                      <m:e>
                        <m:argPr>
                          <m:argSz m:val="-1"/>
                        </m:argPr>
                        <m:f>
                          <m:fPr>
                            <m:ctrlPr>
                              <a:rPr lang="it-IT" sz="2400" i="1">
                                <a:latin typeface="Cambria Math" panose="02040503050406030204" pitchFamily="18" charset="0"/>
                              </a:rPr>
                            </m:ctrlPr>
                          </m:fPr>
                          <m:num>
                            <m:r>
                              <a:rPr lang="it-IT" sz="2400" i="1">
                                <a:latin typeface="Cambria Math" panose="02040503050406030204" pitchFamily="18" charset="0"/>
                              </a:rPr>
                              <m:t>1</m:t>
                            </m:r>
                          </m:num>
                          <m:den>
                            <m:rad>
                              <m:radPr>
                                <m:degHide m:val="on"/>
                                <m:ctrlPr>
                                  <a:rPr lang="it-IT" sz="2400" i="1">
                                    <a:latin typeface="Cambria Math" panose="02040503050406030204" pitchFamily="18" charset="0"/>
                                  </a:rPr>
                                </m:ctrlPr>
                              </m:radPr>
                              <m:deg/>
                              <m:e>
                                <m:r>
                                  <a:rPr lang="it-IT" sz="2400" i="1">
                                    <a:latin typeface="Cambria Math" panose="02040503050406030204" pitchFamily="18" charset="0"/>
                                  </a:rPr>
                                  <m:t>2</m:t>
                                </m:r>
                              </m:e>
                            </m:rad>
                          </m:den>
                        </m:f>
                      </m:e>
                    </m:box>
                    <m:r>
                      <a:rPr lang="it-IT" sz="2400" i="1">
                        <a:latin typeface="Cambria Math" panose="02040503050406030204" pitchFamily="18" charset="0"/>
                      </a:rPr>
                      <m:t>(|</m:t>
                    </m:r>
                    <m:r>
                      <a:rPr lang="it-IT" sz="2400" i="1">
                        <a:latin typeface="Cambria Math" panose="02040503050406030204" pitchFamily="18" charset="0"/>
                      </a:rPr>
                      <m:t>𝑎𝑎</m:t>
                    </m:r>
                    <m:r>
                      <a:rPr lang="it-IT" sz="2400" i="1">
                        <a:latin typeface="Cambria Math" panose="02040503050406030204" pitchFamily="18" charset="0"/>
                      </a:rPr>
                      <m:t>⟩+|</m:t>
                    </m:r>
                    <m:r>
                      <a:rPr lang="it-IT" sz="2400" i="1">
                        <a:latin typeface="Cambria Math" panose="02040503050406030204" pitchFamily="18" charset="0"/>
                      </a:rPr>
                      <m:t>𝑏𝑏</m:t>
                    </m:r>
                    <m:r>
                      <a:rPr lang="it-IT" sz="2400" i="1">
                        <a:latin typeface="Cambria Math" panose="02040503050406030204" pitchFamily="18" charset="0"/>
                      </a:rPr>
                      <m:t>⟩)</m:t>
                    </m:r>
                  </m:oMath>
                </a14:m>
                <a:endParaRPr lang="en-US" sz="2400" dirty="0">
                  <a:latin typeface="+mj-lt"/>
                </a:endParaRPr>
              </a:p>
              <a:p>
                <a:pPr>
                  <a:spcAft>
                    <a:spcPts val="1200"/>
                  </a:spcAft>
                </a:pPr>
                <a:r>
                  <a:rPr lang="en-US" sz="2400" dirty="0">
                    <a:latin typeface="+mj-lt"/>
                  </a:rPr>
                  <a:t>But if we know that </a:t>
                </a:r>
                <a:r>
                  <a:rPr lang="en-US" sz="2400" i="1" dirty="0">
                    <a:latin typeface="+mj-lt"/>
                  </a:rPr>
                  <a:t>U</a:t>
                </a:r>
                <a:r>
                  <a:rPr lang="en-US" sz="2400" dirty="0">
                    <a:latin typeface="+mj-lt"/>
                  </a:rPr>
                  <a:t> is a cloning transformation, then the following equation holds:</a:t>
                </a:r>
              </a:p>
              <a:p>
                <a:pPr>
                  <a:spcAft>
                    <a:spcPts val="1200"/>
                  </a:spcAft>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𝑈</m:t>
                      </m:r>
                      <m:d>
                        <m:dPr>
                          <m:ctrlPr>
                            <a:rPr lang="it-IT" sz="2400" b="0" i="1" smtClean="0">
                              <a:latin typeface="Cambria Math" panose="02040503050406030204" pitchFamily="18" charset="0"/>
                            </a:rPr>
                          </m:ctrlPr>
                        </m:dPr>
                        <m:e>
                          <m:d>
                            <m:dPr>
                              <m:begChr m:val="|"/>
                              <m:endChr m:val="⟩"/>
                              <m:ctrlPr>
                                <a:rPr lang="it-IT" sz="2400" b="0" i="1" smtClean="0">
                                  <a:latin typeface="Cambria Math" panose="02040503050406030204" pitchFamily="18" charset="0"/>
                                </a:rPr>
                              </m:ctrlPr>
                            </m:dPr>
                            <m:e>
                              <m:r>
                                <a:rPr lang="it-IT" sz="2400" b="0" i="1" smtClean="0">
                                  <a:latin typeface="Cambria Math" panose="02040503050406030204" pitchFamily="18" charset="0"/>
                                </a:rPr>
                                <m:t>𝑐</m:t>
                              </m:r>
                              <m:r>
                                <a:rPr lang="it-IT" sz="2400" b="0" i="1" smtClean="0">
                                  <a:latin typeface="Cambria Math" panose="02040503050406030204" pitchFamily="18" charset="0"/>
                                </a:rPr>
                                <m:t>0</m:t>
                              </m:r>
                            </m:e>
                          </m:d>
                        </m:e>
                      </m:d>
                      <m:r>
                        <a:rPr lang="it-IT" sz="2400" i="1">
                          <a:latin typeface="Cambria Math" panose="02040503050406030204" pitchFamily="18" charset="0"/>
                        </a:rPr>
                        <m:t>=</m:t>
                      </m:r>
                      <m:d>
                        <m:dPr>
                          <m:begChr m:val="|"/>
                          <m:endChr m:val="⟩"/>
                          <m:ctrlPr>
                            <a:rPr lang="it-IT" sz="2400" b="0" i="1" smtClean="0">
                              <a:latin typeface="Cambria Math" panose="02040503050406030204" pitchFamily="18" charset="0"/>
                            </a:rPr>
                          </m:ctrlPr>
                        </m:dPr>
                        <m:e>
                          <m:r>
                            <a:rPr lang="it-IT" sz="2400" b="0" i="1" smtClean="0">
                              <a:latin typeface="Cambria Math" panose="02040503050406030204" pitchFamily="18" charset="0"/>
                            </a:rPr>
                            <m:t>𝑐𝑐</m:t>
                          </m:r>
                        </m:e>
                      </m:d>
                      <m:r>
                        <a:rPr lang="it-IT" sz="2400" b="0" i="1" smtClean="0">
                          <a:latin typeface="Cambria Math" panose="02040503050406030204" pitchFamily="18" charset="0"/>
                        </a:rPr>
                        <m:t>=</m:t>
                      </m:r>
                      <m:box>
                        <m:boxPr>
                          <m:ctrlPr>
                            <a:rPr lang="it-IT" sz="2400" i="1" smtClean="0">
                              <a:latin typeface="Cambria Math" panose="02040503050406030204" pitchFamily="18" charset="0"/>
                            </a:rPr>
                          </m:ctrlPr>
                        </m:boxPr>
                        <m:e>
                          <m:argPr>
                            <m:argSz m:val="-1"/>
                          </m:argPr>
                          <m:f>
                            <m:fPr>
                              <m:ctrlPr>
                                <a:rPr lang="it-IT" sz="2400" i="1" smtClean="0">
                                  <a:latin typeface="Cambria Math" panose="02040503050406030204" pitchFamily="18" charset="0"/>
                                </a:rPr>
                              </m:ctrlPr>
                            </m:fPr>
                            <m:num>
                              <m:r>
                                <a:rPr lang="it-IT" sz="2400" b="0" i="1" smtClean="0">
                                  <a:latin typeface="Cambria Math" panose="02040503050406030204" pitchFamily="18" charset="0"/>
                                </a:rPr>
                                <m:t>1</m:t>
                              </m:r>
                            </m:num>
                            <m:den>
                              <m:r>
                                <a:rPr lang="it-IT" sz="2400" b="0" i="1" smtClean="0">
                                  <a:latin typeface="Cambria Math" panose="02040503050406030204" pitchFamily="18" charset="0"/>
                                </a:rPr>
                                <m:t>2</m:t>
                              </m:r>
                            </m:den>
                          </m:f>
                        </m:e>
                      </m:box>
                      <m:r>
                        <a:rPr lang="it-IT" sz="2400" b="0" i="1" smtClean="0">
                          <a:latin typeface="Cambria Math" panose="02040503050406030204" pitchFamily="18" charset="0"/>
                        </a:rPr>
                        <m:t>(</m:t>
                      </m:r>
                      <m:d>
                        <m:dPr>
                          <m:begChr m:val="|"/>
                          <m:endChr m:val="⟩"/>
                          <m:ctrlPr>
                            <a:rPr lang="it-IT" sz="2400" i="1">
                              <a:latin typeface="Cambria Math" panose="02040503050406030204" pitchFamily="18" charset="0"/>
                            </a:rPr>
                          </m:ctrlPr>
                        </m:dPr>
                        <m:e>
                          <m:r>
                            <a:rPr lang="it-IT" sz="2400" i="1">
                              <a:latin typeface="Cambria Math" panose="02040503050406030204" pitchFamily="18" charset="0"/>
                            </a:rPr>
                            <m:t>𝑎</m:t>
                          </m:r>
                          <m:r>
                            <a:rPr lang="it-IT" sz="2400" b="0" i="1" smtClean="0">
                              <a:latin typeface="Cambria Math" panose="02040503050406030204" pitchFamily="18" charset="0"/>
                            </a:rPr>
                            <m:t>𝑎</m:t>
                          </m:r>
                        </m:e>
                      </m:d>
                      <m:r>
                        <a:rPr lang="it-IT" sz="2400" b="0" i="1" smtClean="0">
                          <a:latin typeface="Cambria Math" panose="02040503050406030204" pitchFamily="18" charset="0"/>
                        </a:rPr>
                        <m:t>+</m:t>
                      </m:r>
                      <m:d>
                        <m:dPr>
                          <m:begChr m:val="|"/>
                          <m:endChr m:val="⟩"/>
                          <m:ctrlPr>
                            <a:rPr lang="it-IT" sz="2400" b="0" i="1" smtClean="0">
                              <a:latin typeface="Cambria Math" panose="02040503050406030204" pitchFamily="18" charset="0"/>
                            </a:rPr>
                          </m:ctrlPr>
                        </m:dPr>
                        <m:e>
                          <m:r>
                            <a:rPr lang="it-IT" sz="2400" b="0" i="1" smtClean="0">
                              <a:latin typeface="Cambria Math" panose="02040503050406030204" pitchFamily="18" charset="0"/>
                            </a:rPr>
                            <m:t>𝑎𝑏</m:t>
                          </m:r>
                        </m:e>
                      </m:d>
                      <m:r>
                        <a:rPr lang="it-IT" sz="2400" b="0" i="1" smtClean="0">
                          <a:latin typeface="Cambria Math" panose="02040503050406030204" pitchFamily="18" charset="0"/>
                        </a:rPr>
                        <m:t>+</m:t>
                      </m:r>
                      <m:d>
                        <m:dPr>
                          <m:begChr m:val="|"/>
                          <m:endChr m:val="⟩"/>
                          <m:ctrlPr>
                            <a:rPr lang="it-IT" sz="2400" i="1">
                              <a:latin typeface="Cambria Math" panose="02040503050406030204" pitchFamily="18" charset="0"/>
                            </a:rPr>
                          </m:ctrlPr>
                        </m:dPr>
                        <m:e>
                          <m:r>
                            <a:rPr lang="it-IT" sz="2400" i="1">
                              <a:latin typeface="Cambria Math" panose="02040503050406030204" pitchFamily="18" charset="0"/>
                            </a:rPr>
                            <m:t>𝑏</m:t>
                          </m:r>
                          <m:r>
                            <a:rPr lang="it-IT" sz="2400" b="0" i="1" smtClean="0">
                              <a:latin typeface="Cambria Math" panose="02040503050406030204" pitchFamily="18" charset="0"/>
                            </a:rPr>
                            <m:t>𝑎</m:t>
                          </m:r>
                        </m:e>
                      </m:d>
                      <m:r>
                        <a:rPr lang="it-IT" sz="2400" b="0" i="1" smtClean="0">
                          <a:latin typeface="Cambria Math" panose="02040503050406030204" pitchFamily="18" charset="0"/>
                        </a:rPr>
                        <m:t>+</m:t>
                      </m:r>
                      <m:d>
                        <m:dPr>
                          <m:begChr m:val="|"/>
                          <m:endChr m:val="⟩"/>
                          <m:ctrlPr>
                            <a:rPr lang="it-IT" sz="2400" i="1">
                              <a:latin typeface="Cambria Math" panose="02040503050406030204" pitchFamily="18" charset="0"/>
                            </a:rPr>
                          </m:ctrlPr>
                        </m:dPr>
                        <m:e>
                          <m:r>
                            <a:rPr lang="it-IT" sz="2400" b="0" i="1" smtClean="0">
                              <a:latin typeface="Cambria Math" panose="02040503050406030204" pitchFamily="18" charset="0"/>
                            </a:rPr>
                            <m:t>𝑏</m:t>
                          </m:r>
                          <m:r>
                            <a:rPr lang="it-IT" sz="2400" i="1">
                              <a:latin typeface="Cambria Math" panose="02040503050406030204" pitchFamily="18" charset="0"/>
                            </a:rPr>
                            <m:t>𝑏</m:t>
                          </m:r>
                        </m:e>
                      </m:d>
                      <m:r>
                        <a:rPr lang="it-IT" sz="2400" b="0" i="1" smtClean="0">
                          <a:latin typeface="Cambria Math" panose="02040503050406030204" pitchFamily="18" charset="0"/>
                        </a:rPr>
                        <m:t>)</m:t>
                      </m:r>
                    </m:oMath>
                  </m:oMathPara>
                </a14:m>
                <a:endParaRPr lang="en-US" sz="2400" dirty="0">
                  <a:latin typeface="+mj-lt"/>
                </a:endParaRPr>
              </a:p>
              <a:p>
                <a:pPr>
                  <a:spcAft>
                    <a:spcPts val="1200"/>
                  </a:spcAft>
                </a:pPr>
                <a:r>
                  <a:rPr lang="en-US" sz="2400" dirty="0">
                    <a:latin typeface="+mj-lt"/>
                  </a:rPr>
                  <a:t>which, of course, is not equal to </a:t>
                </a:r>
                <a14:m>
                  <m:oMath xmlns:m="http://schemas.openxmlformats.org/officeDocument/2006/math">
                    <m:box>
                      <m:boxPr>
                        <m:ctrlPr>
                          <a:rPr lang="it-IT" sz="2400" i="1" smtClean="0">
                            <a:latin typeface="Cambria Math" panose="02040503050406030204" pitchFamily="18" charset="0"/>
                          </a:rPr>
                        </m:ctrlPr>
                      </m:boxPr>
                      <m:e>
                        <m:argPr>
                          <m:argSz m:val="-1"/>
                        </m:argPr>
                        <m:f>
                          <m:fPr>
                            <m:ctrlPr>
                              <a:rPr lang="it-IT" sz="2400" i="1">
                                <a:latin typeface="Cambria Math" panose="02040503050406030204" pitchFamily="18" charset="0"/>
                              </a:rPr>
                            </m:ctrlPr>
                          </m:fPr>
                          <m:num>
                            <m:r>
                              <a:rPr lang="it-IT" sz="2400" i="1">
                                <a:latin typeface="Cambria Math" panose="02040503050406030204" pitchFamily="18" charset="0"/>
                              </a:rPr>
                              <m:t>1</m:t>
                            </m:r>
                          </m:num>
                          <m:den>
                            <m:rad>
                              <m:radPr>
                                <m:degHide m:val="on"/>
                                <m:ctrlPr>
                                  <a:rPr lang="it-IT" sz="2400" i="1">
                                    <a:latin typeface="Cambria Math" panose="02040503050406030204" pitchFamily="18" charset="0"/>
                                  </a:rPr>
                                </m:ctrlPr>
                              </m:radPr>
                              <m:deg/>
                              <m:e>
                                <m:r>
                                  <a:rPr lang="it-IT" sz="2400" i="1">
                                    <a:latin typeface="Cambria Math" panose="02040503050406030204" pitchFamily="18" charset="0"/>
                                  </a:rPr>
                                  <m:t>2</m:t>
                                </m:r>
                              </m:e>
                            </m:rad>
                          </m:den>
                        </m:f>
                      </m:e>
                    </m:box>
                    <m:r>
                      <a:rPr lang="it-IT" sz="2400" i="1">
                        <a:latin typeface="Cambria Math" panose="02040503050406030204" pitchFamily="18" charset="0"/>
                      </a:rPr>
                      <m:t>(|</m:t>
                    </m:r>
                    <m:r>
                      <a:rPr lang="it-IT" sz="2400" i="1">
                        <a:latin typeface="Cambria Math" panose="02040503050406030204" pitchFamily="18" charset="0"/>
                      </a:rPr>
                      <m:t>𝑎𝑎</m:t>
                    </m:r>
                    <m:r>
                      <a:rPr lang="it-IT" sz="2400" i="1">
                        <a:latin typeface="Cambria Math" panose="02040503050406030204" pitchFamily="18" charset="0"/>
                      </a:rPr>
                      <m:t>⟩+|</m:t>
                    </m:r>
                    <m:r>
                      <a:rPr lang="it-IT" sz="2400" i="1">
                        <a:latin typeface="Cambria Math" panose="02040503050406030204" pitchFamily="18" charset="0"/>
                      </a:rPr>
                      <m:t>𝑏𝑏</m:t>
                    </m:r>
                    <m:r>
                      <a:rPr lang="it-IT" sz="2400" i="1">
                        <a:latin typeface="Cambria Math" panose="02040503050406030204" pitchFamily="18" charset="0"/>
                      </a:rPr>
                      <m:t>⟩)</m:t>
                    </m:r>
                  </m:oMath>
                </a14:m>
                <a:r>
                  <a:rPr lang="en-US" sz="2400" dirty="0">
                    <a:latin typeface="+mj-lt"/>
                  </a:rPr>
                  <a:t>.</a:t>
                </a:r>
              </a:p>
              <a:p>
                <a:pPr>
                  <a:spcAft>
                    <a:spcPts val="1200"/>
                  </a:spcAft>
                </a:pPr>
                <a:r>
                  <a:rPr lang="en-US" sz="2400" dirty="0">
                    <a:latin typeface="+mj-lt"/>
                  </a:rPr>
                  <a:t>Therefore, there </a:t>
                </a:r>
                <a:r>
                  <a:rPr lang="en-US" sz="2400" u="sng" dirty="0">
                    <a:latin typeface="+mj-lt"/>
                  </a:rPr>
                  <a:t>doesn’t exist any unitary operation which could reliably clone unknown quantum states</a:t>
                </a:r>
                <a:r>
                  <a:rPr lang="en-US" sz="2400" dirty="0">
                    <a:latin typeface="+mj-lt"/>
                  </a:rPr>
                  <a:t>.</a:t>
                </a:r>
              </a:p>
            </p:txBody>
          </p:sp>
        </mc:Choice>
        <mc:Fallback>
          <p:sp>
            <p:nvSpPr>
              <p:cNvPr id="5" name="CasellaDiTesto 4">
                <a:extLst>
                  <a:ext uri="{FF2B5EF4-FFF2-40B4-BE49-F238E27FC236}">
                    <a16:creationId xmlns:a16="http://schemas.microsoft.com/office/drawing/2014/main" id="{D764290D-4421-39CE-B0A3-F91D8A631E18}"/>
                  </a:ext>
                </a:extLst>
              </p:cNvPr>
              <p:cNvSpPr txBox="1">
                <a:spLocks noRot="1" noChangeAspect="1" noMove="1" noResize="1" noEditPoints="1" noAdjustHandles="1" noChangeArrowheads="1" noChangeShapeType="1" noTextEdit="1"/>
              </p:cNvSpPr>
              <p:nvPr/>
            </p:nvSpPr>
            <p:spPr>
              <a:xfrm>
                <a:off x="530678" y="1030033"/>
                <a:ext cx="11096546" cy="5351530"/>
              </a:xfrm>
              <a:prstGeom prst="rect">
                <a:avLst/>
              </a:prstGeom>
              <a:blipFill>
                <a:blip r:embed="rId3"/>
                <a:stretch>
                  <a:fillRect l="-824" t="-911" r="-1374" b="-1708"/>
                </a:stretch>
              </a:blipFill>
            </p:spPr>
            <p:txBody>
              <a:bodyPr/>
              <a:lstStyle/>
              <a:p>
                <a:r>
                  <a:rPr lang="en-GB">
                    <a:noFill/>
                  </a:rPr>
                  <a:t> </a:t>
                </a:r>
              </a:p>
            </p:txBody>
          </p:sp>
        </mc:Fallback>
      </mc:AlternateContent>
    </p:spTree>
    <p:extLst>
      <p:ext uri="{BB962C8B-B14F-4D97-AF65-F5344CB8AC3E}">
        <p14:creationId xmlns:p14="http://schemas.microsoft.com/office/powerpoint/2010/main" val="3352798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dirty="0">
                <a:latin typeface="+mj-lt"/>
              </a:rPr>
              <a:t>Dense Coding and Teleportation</a:t>
            </a: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D764290D-4421-39CE-B0A3-F91D8A631E18}"/>
                  </a:ext>
                </a:extLst>
              </p:cNvPr>
              <p:cNvSpPr txBox="1"/>
              <p:nvPr/>
            </p:nvSpPr>
            <p:spPr>
              <a:xfrm>
                <a:off x="530678" y="1137613"/>
                <a:ext cx="10907486" cy="5210465"/>
              </a:xfrm>
              <a:prstGeom prst="rect">
                <a:avLst/>
              </a:prstGeom>
              <a:noFill/>
            </p:spPr>
            <p:txBody>
              <a:bodyPr wrap="square" rtlCol="0">
                <a:spAutoFit/>
              </a:bodyPr>
              <a:lstStyle/>
              <a:p>
                <a:pPr>
                  <a:spcAft>
                    <a:spcPts val="600"/>
                  </a:spcAft>
                  <a:buClr>
                    <a:schemeClr val="accent2"/>
                  </a:buClr>
                </a:pPr>
                <a:r>
                  <a:rPr lang="en-US" sz="2400" dirty="0">
                    <a:latin typeface="+mj-lt"/>
                  </a:rPr>
                  <a:t>Both </a:t>
                </a:r>
                <a:r>
                  <a:rPr lang="en-US" sz="2400" b="1" dirty="0">
                    <a:latin typeface="+mj-lt"/>
                  </a:rPr>
                  <a:t>dense coding </a:t>
                </a:r>
                <a:r>
                  <a:rPr lang="en-US" sz="2400" dirty="0">
                    <a:latin typeface="+mj-lt"/>
                  </a:rPr>
                  <a:t>and </a:t>
                </a:r>
                <a:r>
                  <a:rPr lang="en-US" sz="2400" b="1" dirty="0">
                    <a:latin typeface="+mj-lt"/>
                  </a:rPr>
                  <a:t>teleportation</a:t>
                </a:r>
                <a:r>
                  <a:rPr lang="en-US" sz="2400" dirty="0">
                    <a:latin typeface="+mj-lt"/>
                  </a:rPr>
                  <a:t> make use of the quantum gates just described:</a:t>
                </a:r>
              </a:p>
              <a:p>
                <a:pPr marL="342900" indent="-342900">
                  <a:spcAft>
                    <a:spcPts val="1200"/>
                  </a:spcAft>
                  <a:buClr>
                    <a:schemeClr val="accent2"/>
                  </a:buClr>
                  <a:buFont typeface="Arial" panose="020B0604020202020204" pitchFamily="34" charset="0"/>
                  <a:buChar char="•"/>
                </a:pPr>
                <a:r>
                  <a:rPr lang="en-US" sz="2400" u="sng" dirty="0">
                    <a:latin typeface="+mj-lt"/>
                  </a:rPr>
                  <a:t>dense coding </a:t>
                </a:r>
                <a:r>
                  <a:rPr lang="en-US" sz="2400" dirty="0">
                    <a:latin typeface="+mj-lt"/>
                  </a:rPr>
                  <a:t>is a quantum communication protocol that uses one quantum bit to encode and transmit two classical bits</a:t>
                </a:r>
              </a:p>
              <a:p>
                <a:pPr marL="342900" indent="-342900">
                  <a:spcAft>
                    <a:spcPts val="1200"/>
                  </a:spcAft>
                  <a:buClr>
                    <a:schemeClr val="accent2"/>
                  </a:buClr>
                  <a:buFont typeface="Arial" panose="020B0604020202020204" pitchFamily="34" charset="0"/>
                  <a:buChar char="•"/>
                </a:pPr>
                <a:r>
                  <a:rPr lang="en-US" sz="2400" u="sng" dirty="0">
                    <a:latin typeface="+mj-lt"/>
                  </a:rPr>
                  <a:t>teleportation</a:t>
                </a:r>
                <a:r>
                  <a:rPr lang="en-US" sz="2400" dirty="0">
                    <a:latin typeface="+mj-lt"/>
                  </a:rPr>
                  <a:t> is the opposite of dense coding, allowing to transmit a qubit by using two classical bits</a:t>
                </a:r>
              </a:p>
              <a:p>
                <a:pPr>
                  <a:spcAft>
                    <a:spcPts val="1200"/>
                  </a:spcAft>
                  <a:buClr>
                    <a:schemeClr val="accent2"/>
                  </a:buClr>
                </a:pPr>
                <a:r>
                  <a:rPr lang="en-US" sz="2400" dirty="0">
                    <a:latin typeface="+mj-lt"/>
                  </a:rPr>
                  <a:t>Both these protocols are surprising since until now we have seen that </a:t>
                </a:r>
                <a:r>
                  <a:rPr lang="en-US" sz="2400" u="sng" dirty="0">
                    <a:latin typeface="+mj-lt"/>
                  </a:rPr>
                  <a:t>only one bit worth of information could be extracted by a qubit</a:t>
                </a:r>
                <a:r>
                  <a:rPr lang="en-US" sz="2400" dirty="0">
                    <a:latin typeface="+mj-lt"/>
                  </a:rPr>
                  <a:t> (in contrast to what dense coding does) and with the no cloning principle, </a:t>
                </a:r>
                <a:r>
                  <a:rPr lang="en-US" sz="2400" u="sng" dirty="0">
                    <a:latin typeface="+mj-lt"/>
                  </a:rPr>
                  <a:t>the transmission of an unknown quantum state is impossible</a:t>
                </a:r>
                <a:r>
                  <a:rPr lang="en-US" sz="2400" dirty="0">
                    <a:latin typeface="+mj-lt"/>
                  </a:rPr>
                  <a:t> (as done in teleportation).</a:t>
                </a:r>
              </a:p>
              <a:p>
                <a:pPr>
                  <a:spcAft>
                    <a:spcPts val="600"/>
                  </a:spcAft>
                  <a:buClr>
                    <a:schemeClr val="accent2"/>
                  </a:buClr>
                </a:pPr>
                <a:r>
                  <a:rPr lang="en-US" sz="2400" dirty="0">
                    <a:latin typeface="+mj-lt"/>
                  </a:rPr>
                  <a:t>At the base of these processes there is the use of </a:t>
                </a:r>
                <a:r>
                  <a:rPr lang="en-US" sz="2400" u="sng" dirty="0">
                    <a:latin typeface="+mj-lt"/>
                  </a:rPr>
                  <a:t>entangled particles</a:t>
                </a:r>
                <a:r>
                  <a:rPr lang="en-US" sz="2400" dirty="0">
                    <a:latin typeface="+mj-lt"/>
                  </a:rPr>
                  <a:t>:</a:t>
                </a:r>
              </a:p>
              <a:p>
                <a:pPr marL="342900" indent="-342900">
                  <a:spcAft>
                    <a:spcPts val="1200"/>
                  </a:spcAft>
                  <a:buClr>
                    <a:schemeClr val="accent2"/>
                  </a:buClr>
                  <a:buFont typeface="Arial" panose="020B0604020202020204" pitchFamily="34" charset="0"/>
                  <a:buChar char="•"/>
                </a:pPr>
                <a:r>
                  <a:rPr lang="en-US" sz="2400" dirty="0">
                    <a:latin typeface="+mj-lt"/>
                  </a:rPr>
                  <a:t>two maximally entangled particles </a:t>
                </a:r>
                <a14:m>
                  <m:oMath xmlns:m="http://schemas.openxmlformats.org/officeDocument/2006/math">
                    <m:sSub>
                      <m:sSubPr>
                        <m:ctrlPr>
                          <a:rPr lang="el-GR" sz="2400" i="1" smtClean="0">
                            <a:latin typeface="Cambria Math" panose="02040503050406030204" pitchFamily="18" charset="0"/>
                          </a:rPr>
                        </m:ctrlPr>
                      </m:sSubPr>
                      <m:e>
                        <m:r>
                          <a:rPr lang="el-GR" sz="2400" i="1">
                            <a:latin typeface="Cambria Math" panose="02040503050406030204" pitchFamily="18" charset="0"/>
                          </a:rPr>
                          <m:t>𝜓</m:t>
                        </m:r>
                      </m:e>
                      <m:sub>
                        <m:r>
                          <a:rPr lang="it-IT" sz="2400" b="0" i="1" smtClean="0">
                            <a:latin typeface="Cambria Math" panose="02040503050406030204" pitchFamily="18" charset="0"/>
                          </a:rPr>
                          <m:t>0</m:t>
                        </m:r>
                      </m:sub>
                    </m:sSub>
                    <m:r>
                      <a:rPr lang="it-IT" sz="2400" i="1">
                        <a:latin typeface="Cambria Math" panose="02040503050406030204" pitchFamily="18" charset="0"/>
                      </a:rPr>
                      <m:t>=</m:t>
                    </m:r>
                    <m:box>
                      <m:boxPr>
                        <m:ctrlPr>
                          <a:rPr lang="it-IT" sz="2400" i="1" smtClean="0">
                            <a:latin typeface="Cambria Math" panose="02040503050406030204" pitchFamily="18" charset="0"/>
                          </a:rPr>
                        </m:ctrlPr>
                      </m:boxPr>
                      <m:e>
                        <m:argPr>
                          <m:argSz m:val="-1"/>
                        </m:argPr>
                        <m:f>
                          <m:fPr>
                            <m:ctrlPr>
                              <a:rPr lang="it-IT" sz="2400" i="1" smtClean="0">
                                <a:latin typeface="Cambria Math" panose="02040503050406030204" pitchFamily="18" charset="0"/>
                              </a:rPr>
                            </m:ctrlPr>
                          </m:fPr>
                          <m:num>
                            <m:r>
                              <a:rPr lang="it-IT" sz="2400" b="0" i="1" smtClean="0">
                                <a:latin typeface="Cambria Math" panose="02040503050406030204" pitchFamily="18" charset="0"/>
                              </a:rPr>
                              <m:t>1</m:t>
                            </m:r>
                          </m:num>
                          <m:den>
                            <m:rad>
                              <m:radPr>
                                <m:degHide m:val="on"/>
                                <m:ctrlPr>
                                  <a:rPr lang="it-IT" sz="2400" i="1" smtClean="0">
                                    <a:latin typeface="Cambria Math" panose="02040503050406030204" pitchFamily="18" charset="0"/>
                                  </a:rPr>
                                </m:ctrlPr>
                              </m:radPr>
                              <m:deg/>
                              <m:e>
                                <m:r>
                                  <a:rPr lang="it-IT" sz="2400" b="0" i="1" smtClean="0">
                                    <a:latin typeface="Cambria Math" panose="02040503050406030204" pitchFamily="18" charset="0"/>
                                  </a:rPr>
                                  <m:t>2</m:t>
                                </m:r>
                              </m:e>
                            </m:rad>
                          </m:den>
                        </m:f>
                      </m:e>
                    </m:box>
                    <m:r>
                      <a:rPr lang="it-IT" sz="2400" b="0" i="1" smtClean="0">
                        <a:latin typeface="Cambria Math" panose="02040503050406030204" pitchFamily="18" charset="0"/>
                      </a:rPr>
                      <m:t>(</m:t>
                    </m:r>
                    <m:r>
                      <a:rPr lang="it-IT" sz="2400" i="1">
                        <a:latin typeface="Cambria Math" panose="02040503050406030204" pitchFamily="18" charset="0"/>
                      </a:rPr>
                      <m:t>|</m:t>
                    </m:r>
                    <m:r>
                      <a:rPr lang="it-IT" sz="2400" b="0" i="1" smtClean="0">
                        <a:latin typeface="Cambria Math" panose="02040503050406030204" pitchFamily="18" charset="0"/>
                      </a:rPr>
                      <m:t>00⟩+|11⟩)</m:t>
                    </m:r>
                  </m:oMath>
                </a14:m>
                <a:r>
                  <a:rPr lang="en-US" sz="2400" dirty="0">
                    <a:latin typeface="+mj-lt"/>
                  </a:rPr>
                  <a:t>, called an EPR pair, are sent separately to two entities, Alice and Bob.</a:t>
                </a:r>
                <a:endParaRPr lang="en-GB" sz="2400" dirty="0">
                  <a:latin typeface="+mj-lt"/>
                </a:endParaRPr>
              </a:p>
            </p:txBody>
          </p:sp>
        </mc:Choice>
        <mc:Fallback xmlns="">
          <p:sp>
            <p:nvSpPr>
              <p:cNvPr id="5" name="CasellaDiTesto 4">
                <a:extLst>
                  <a:ext uri="{FF2B5EF4-FFF2-40B4-BE49-F238E27FC236}">
                    <a16:creationId xmlns:a16="http://schemas.microsoft.com/office/drawing/2014/main" id="{D764290D-4421-39CE-B0A3-F91D8A631E18}"/>
                  </a:ext>
                </a:extLst>
              </p:cNvPr>
              <p:cNvSpPr txBox="1">
                <a:spLocks noRot="1" noChangeAspect="1" noMove="1" noResize="1" noEditPoints="1" noAdjustHandles="1" noChangeArrowheads="1" noChangeShapeType="1" noTextEdit="1"/>
              </p:cNvSpPr>
              <p:nvPr/>
            </p:nvSpPr>
            <p:spPr>
              <a:xfrm>
                <a:off x="530678" y="1137613"/>
                <a:ext cx="10907486" cy="5210465"/>
              </a:xfrm>
              <a:prstGeom prst="rect">
                <a:avLst/>
              </a:prstGeom>
              <a:blipFill>
                <a:blip r:embed="rId3"/>
                <a:stretch>
                  <a:fillRect l="-838" t="-937" r="-335" b="-1874"/>
                </a:stretch>
              </a:blipFill>
            </p:spPr>
            <p:txBody>
              <a:bodyPr/>
              <a:lstStyle/>
              <a:p>
                <a:r>
                  <a:rPr lang="en-GB">
                    <a:noFill/>
                  </a:rPr>
                  <a:t> </a:t>
                </a:r>
              </a:p>
            </p:txBody>
          </p:sp>
        </mc:Fallback>
      </mc:AlternateContent>
    </p:spTree>
    <p:extLst>
      <p:ext uri="{BB962C8B-B14F-4D97-AF65-F5344CB8AC3E}">
        <p14:creationId xmlns:p14="http://schemas.microsoft.com/office/powerpoint/2010/main" val="362873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dirty="0">
                <a:latin typeface="+mj-lt"/>
              </a:rPr>
              <a:t>Dense Coding (1)</a:t>
            </a:r>
          </a:p>
        </p:txBody>
      </p:sp>
      <p:sp>
        <p:nvSpPr>
          <p:cNvPr id="5" name="CasellaDiTesto 4">
            <a:extLst>
              <a:ext uri="{FF2B5EF4-FFF2-40B4-BE49-F238E27FC236}">
                <a16:creationId xmlns:a16="http://schemas.microsoft.com/office/drawing/2014/main" id="{D764290D-4421-39CE-B0A3-F91D8A631E18}"/>
              </a:ext>
            </a:extLst>
          </p:cNvPr>
          <p:cNvSpPr txBox="1"/>
          <p:nvPr/>
        </p:nvSpPr>
        <p:spPr>
          <a:xfrm>
            <a:off x="530678" y="1218295"/>
            <a:ext cx="10907486" cy="5170646"/>
          </a:xfrm>
          <a:prstGeom prst="rect">
            <a:avLst/>
          </a:prstGeom>
          <a:noFill/>
        </p:spPr>
        <p:txBody>
          <a:bodyPr wrap="square" rtlCol="0">
            <a:spAutoFit/>
          </a:bodyPr>
          <a:lstStyle/>
          <a:p>
            <a:pPr>
              <a:spcAft>
                <a:spcPts val="1200"/>
              </a:spcAft>
            </a:pPr>
            <a:r>
              <a:rPr lang="en-US" sz="2400" dirty="0">
                <a:latin typeface="+mj-lt"/>
              </a:rPr>
              <a:t>The schema of the dense coding communication protocol is the following:</a:t>
            </a:r>
          </a:p>
          <a:p>
            <a:pPr>
              <a:spcAft>
                <a:spcPts val="1200"/>
              </a:spcAft>
            </a:pPr>
            <a:endParaRPr lang="en-US" sz="2400" dirty="0">
              <a:latin typeface="+mj-lt"/>
            </a:endParaRPr>
          </a:p>
          <a:p>
            <a:pPr>
              <a:spcAft>
                <a:spcPts val="1200"/>
              </a:spcAft>
            </a:pPr>
            <a:endParaRPr lang="en-US" sz="2400" dirty="0">
              <a:latin typeface="+mj-lt"/>
            </a:endParaRPr>
          </a:p>
          <a:p>
            <a:pPr>
              <a:spcAft>
                <a:spcPts val="1200"/>
              </a:spcAft>
            </a:pPr>
            <a:endParaRPr lang="en-US" sz="2400" dirty="0">
              <a:latin typeface="+mj-lt"/>
            </a:endParaRPr>
          </a:p>
          <a:p>
            <a:pPr>
              <a:spcAft>
                <a:spcPts val="1200"/>
              </a:spcAft>
            </a:pPr>
            <a:endParaRPr lang="en-US" sz="2400" dirty="0">
              <a:latin typeface="+mj-lt"/>
            </a:endParaRPr>
          </a:p>
          <a:p>
            <a:pPr>
              <a:spcAft>
                <a:spcPts val="1200"/>
              </a:spcAft>
            </a:pPr>
            <a:endParaRPr lang="en-US" sz="2400" dirty="0">
              <a:latin typeface="+mj-lt"/>
            </a:endParaRPr>
          </a:p>
          <a:p>
            <a:pPr>
              <a:spcAft>
                <a:spcPts val="1200"/>
              </a:spcAft>
            </a:pPr>
            <a:endParaRPr lang="en-US" sz="2400" dirty="0">
              <a:latin typeface="+mj-lt"/>
            </a:endParaRPr>
          </a:p>
          <a:p>
            <a:pPr marL="342900" indent="-342900">
              <a:spcAft>
                <a:spcPts val="1200"/>
              </a:spcAft>
              <a:buClr>
                <a:schemeClr val="accent2"/>
              </a:buClr>
              <a:buFont typeface="Arial" panose="020B0604020202020204" pitchFamily="34" charset="0"/>
              <a:buChar char="•"/>
            </a:pPr>
            <a:r>
              <a:rPr lang="en-US" sz="2400" dirty="0">
                <a:latin typeface="+mj-lt"/>
              </a:rPr>
              <a:t>Alice receives two classical bits, and she wants to send them through a qubit to Bob</a:t>
            </a:r>
          </a:p>
          <a:p>
            <a:pPr marL="342900" indent="-342900">
              <a:spcAft>
                <a:spcPts val="1200"/>
              </a:spcAft>
              <a:buClr>
                <a:schemeClr val="accent2"/>
              </a:buClr>
              <a:buFont typeface="Arial" panose="020B0604020202020204" pitchFamily="34" charset="0"/>
              <a:buChar char="•"/>
            </a:pPr>
            <a:r>
              <a:rPr lang="en-US" sz="2400" dirty="0">
                <a:latin typeface="+mj-lt"/>
              </a:rPr>
              <a:t>both Alice and Bob receive an entangled particle from the EPR pair source</a:t>
            </a:r>
          </a:p>
          <a:p>
            <a:pPr marL="342900" indent="-342900">
              <a:spcAft>
                <a:spcPts val="1200"/>
              </a:spcAft>
              <a:buClr>
                <a:schemeClr val="accent2"/>
              </a:buClr>
              <a:buFont typeface="Arial" panose="020B0604020202020204" pitchFamily="34" charset="0"/>
              <a:buChar char="•"/>
            </a:pPr>
            <a:r>
              <a:rPr lang="en-US" sz="2400" dirty="0">
                <a:latin typeface="+mj-lt"/>
              </a:rPr>
              <a:t>Bob receives the qubit from Alice and can obtain the two classical bits</a:t>
            </a:r>
          </a:p>
        </p:txBody>
      </p:sp>
      <p:pic>
        <p:nvPicPr>
          <p:cNvPr id="6" name="Picture 5" descr="A diagram of a diagram&#10;&#10;Description automatically generated">
            <a:extLst>
              <a:ext uri="{FF2B5EF4-FFF2-40B4-BE49-F238E27FC236}">
                <a16:creationId xmlns:a16="http://schemas.microsoft.com/office/drawing/2014/main" id="{7BBF9A6E-2415-2A50-0B50-5FB3619EF6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8001" y="1689913"/>
            <a:ext cx="7155997" cy="3195823"/>
          </a:xfrm>
          <a:prstGeom prst="rect">
            <a:avLst/>
          </a:prstGeom>
        </p:spPr>
      </p:pic>
    </p:spTree>
    <p:extLst>
      <p:ext uri="{BB962C8B-B14F-4D97-AF65-F5344CB8AC3E}">
        <p14:creationId xmlns:p14="http://schemas.microsoft.com/office/powerpoint/2010/main" val="2541784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it-IT" sz="4000" b="1" dirty="0">
                <a:latin typeface="+mj-lt"/>
              </a:rPr>
              <a:t>Index</a:t>
            </a:r>
          </a:p>
        </p:txBody>
      </p:sp>
      <p:sp>
        <p:nvSpPr>
          <p:cNvPr id="5" name="CasellaDiTesto 4">
            <a:extLst>
              <a:ext uri="{FF2B5EF4-FFF2-40B4-BE49-F238E27FC236}">
                <a16:creationId xmlns:a16="http://schemas.microsoft.com/office/drawing/2014/main" id="{D764290D-4421-39CE-B0A3-F91D8A631E18}"/>
              </a:ext>
            </a:extLst>
          </p:cNvPr>
          <p:cNvSpPr txBox="1"/>
          <p:nvPr/>
        </p:nvSpPr>
        <p:spPr>
          <a:xfrm>
            <a:off x="206477" y="1528011"/>
            <a:ext cx="11783961" cy="6586418"/>
          </a:xfrm>
          <a:prstGeom prst="rect">
            <a:avLst/>
          </a:prstGeom>
          <a:noFill/>
        </p:spPr>
        <p:txBody>
          <a:bodyPr wrap="square" numCol="2" rtlCol="0">
            <a:spAutoFit/>
          </a:bodyPr>
          <a:lstStyle/>
          <a:p>
            <a:pPr marL="457200" indent="-457200">
              <a:spcAft>
                <a:spcPts val="1200"/>
              </a:spcAft>
              <a:buClr>
                <a:schemeClr val="accent2"/>
              </a:buClr>
              <a:buFont typeface="+mj-lt"/>
              <a:buAutoNum type="arabicPeriod"/>
            </a:pPr>
            <a:r>
              <a:rPr lang="en-US" sz="2600" dirty="0">
                <a:latin typeface="+mj-lt"/>
              </a:rPr>
              <a:t>Introduction</a:t>
            </a:r>
          </a:p>
          <a:p>
            <a:pPr marL="914400" lvl="1" indent="-457200">
              <a:spcAft>
                <a:spcPts val="1200"/>
              </a:spcAft>
              <a:buClr>
                <a:schemeClr val="accent2"/>
              </a:buClr>
              <a:buFont typeface="Arial" panose="020B0604020202020204" pitchFamily="34" charset="0"/>
              <a:buChar char="•"/>
            </a:pPr>
            <a:r>
              <a:rPr lang="en-US" sz="2600" dirty="0">
                <a:latin typeface="+mj-lt"/>
              </a:rPr>
              <a:t>Quantum Computing</a:t>
            </a:r>
          </a:p>
          <a:p>
            <a:pPr marL="914400" lvl="1" indent="-457200">
              <a:spcAft>
                <a:spcPts val="1200"/>
              </a:spcAft>
              <a:buClr>
                <a:schemeClr val="accent2"/>
              </a:buClr>
              <a:buFont typeface="Arial" panose="020B0604020202020204" pitchFamily="34" charset="0"/>
              <a:buChar char="•"/>
            </a:pPr>
            <a:r>
              <a:rPr lang="en-US" sz="2600" dirty="0">
                <a:latin typeface="+mj-lt"/>
              </a:rPr>
              <a:t>Photon Polarization</a:t>
            </a:r>
          </a:p>
          <a:p>
            <a:pPr marL="914400" lvl="1" indent="-457200">
              <a:spcAft>
                <a:spcPts val="1200"/>
              </a:spcAft>
              <a:buClr>
                <a:schemeClr val="accent2"/>
              </a:buClr>
              <a:buFont typeface="Arial" panose="020B0604020202020204" pitchFamily="34" charset="0"/>
              <a:buChar char="•"/>
            </a:pPr>
            <a:r>
              <a:rPr lang="en-US" sz="2600" dirty="0">
                <a:latin typeface="+mj-lt"/>
              </a:rPr>
              <a:t>Bra/Ket Notation</a:t>
            </a:r>
          </a:p>
          <a:p>
            <a:pPr marL="457200" indent="-457200">
              <a:spcAft>
                <a:spcPts val="1200"/>
              </a:spcAft>
              <a:buClr>
                <a:schemeClr val="accent2"/>
              </a:buClr>
              <a:buFont typeface="+mj-lt"/>
              <a:buAutoNum type="arabicPeriod"/>
            </a:pPr>
            <a:r>
              <a:rPr lang="en-US" sz="2600" dirty="0">
                <a:latin typeface="+mj-lt"/>
              </a:rPr>
              <a:t>What is a Qubit?</a:t>
            </a:r>
          </a:p>
          <a:p>
            <a:pPr marL="914400" lvl="1" indent="-457200">
              <a:spcAft>
                <a:spcPts val="1200"/>
              </a:spcAft>
              <a:buClr>
                <a:schemeClr val="accent2"/>
              </a:buClr>
              <a:buFont typeface="Arial" panose="020B0604020202020204" pitchFamily="34" charset="0"/>
              <a:buChar char="•"/>
            </a:pPr>
            <a:r>
              <a:rPr lang="en-US" sz="2600" dirty="0">
                <a:latin typeface="+mj-lt"/>
              </a:rPr>
              <a:t>Multiple Qubits</a:t>
            </a:r>
            <a:endParaRPr lang="en-US" sz="2600" dirty="0">
              <a:highlight>
                <a:srgbClr val="FFFF00"/>
              </a:highlight>
              <a:latin typeface="+mj-lt"/>
            </a:endParaRPr>
          </a:p>
          <a:p>
            <a:pPr marL="914400" lvl="1" indent="-457200">
              <a:spcAft>
                <a:spcPts val="1200"/>
              </a:spcAft>
              <a:buClr>
                <a:schemeClr val="accent2"/>
              </a:buClr>
              <a:buFont typeface="Arial" panose="020B0604020202020204" pitchFamily="34" charset="0"/>
              <a:buChar char="•"/>
            </a:pPr>
            <a:r>
              <a:rPr lang="en-US" sz="2600" dirty="0">
                <a:latin typeface="+mj-lt"/>
              </a:rPr>
              <a:t>Entanglement</a:t>
            </a:r>
          </a:p>
          <a:p>
            <a:pPr lvl="1">
              <a:spcAft>
                <a:spcPts val="1200"/>
              </a:spcAft>
              <a:buClr>
                <a:schemeClr val="accent2"/>
              </a:buClr>
            </a:pPr>
            <a:endParaRPr lang="en-US" sz="2600" dirty="0">
              <a:latin typeface="+mj-lt"/>
            </a:endParaRPr>
          </a:p>
          <a:p>
            <a:pPr lvl="1">
              <a:spcAft>
                <a:spcPts val="1200"/>
              </a:spcAft>
              <a:buClr>
                <a:schemeClr val="accent2"/>
              </a:buClr>
            </a:pPr>
            <a:endParaRPr lang="en-US" sz="2600" dirty="0">
              <a:latin typeface="+mj-lt"/>
            </a:endParaRPr>
          </a:p>
          <a:p>
            <a:pPr lvl="1">
              <a:spcAft>
                <a:spcPts val="1200"/>
              </a:spcAft>
              <a:buClr>
                <a:schemeClr val="accent2"/>
              </a:buClr>
            </a:pPr>
            <a:endParaRPr lang="en-US" sz="2600" dirty="0">
              <a:latin typeface="+mj-lt"/>
            </a:endParaRPr>
          </a:p>
          <a:p>
            <a:pPr lvl="1">
              <a:spcAft>
                <a:spcPts val="1200"/>
              </a:spcAft>
              <a:buClr>
                <a:schemeClr val="accent2"/>
              </a:buClr>
            </a:pPr>
            <a:endParaRPr lang="en-US" sz="2600" dirty="0">
              <a:latin typeface="+mj-lt"/>
            </a:endParaRPr>
          </a:p>
          <a:p>
            <a:pPr lvl="1">
              <a:spcAft>
                <a:spcPts val="1200"/>
              </a:spcAft>
              <a:buClr>
                <a:schemeClr val="accent2"/>
              </a:buClr>
            </a:pPr>
            <a:endParaRPr lang="en-US" sz="2600" dirty="0">
              <a:latin typeface="+mj-lt"/>
            </a:endParaRPr>
          </a:p>
          <a:p>
            <a:pPr marL="457200" indent="-457200">
              <a:spcAft>
                <a:spcPts val="1200"/>
              </a:spcAft>
              <a:buClr>
                <a:schemeClr val="accent2"/>
              </a:buClr>
              <a:buFont typeface="+mj-lt"/>
              <a:buAutoNum type="arabicPeriod"/>
            </a:pPr>
            <a:r>
              <a:rPr lang="en-US" sz="2600" dirty="0">
                <a:latin typeface="+mj-lt"/>
              </a:rPr>
              <a:t>Simple Quantum Gates</a:t>
            </a:r>
          </a:p>
          <a:p>
            <a:pPr marL="914400" lvl="1" indent="-457200">
              <a:spcAft>
                <a:spcPts val="1200"/>
              </a:spcAft>
              <a:buClr>
                <a:schemeClr val="accent2"/>
              </a:buClr>
              <a:buFont typeface="Arial" panose="020B0604020202020204" pitchFamily="34" charset="0"/>
              <a:buChar char="•"/>
            </a:pPr>
            <a:r>
              <a:rPr lang="en-US" sz="2600" dirty="0">
                <a:latin typeface="+mj-lt"/>
              </a:rPr>
              <a:t>Controlled-NOT Gate</a:t>
            </a:r>
          </a:p>
          <a:p>
            <a:pPr marL="914400" lvl="1" indent="-457200">
              <a:spcAft>
                <a:spcPts val="1200"/>
              </a:spcAft>
              <a:buClr>
                <a:schemeClr val="accent2"/>
              </a:buClr>
              <a:buFont typeface="Arial" panose="020B0604020202020204" pitchFamily="34" charset="0"/>
              <a:buChar char="•"/>
            </a:pPr>
            <a:r>
              <a:rPr lang="en-US" sz="2600" dirty="0">
                <a:latin typeface="+mj-lt"/>
              </a:rPr>
              <a:t>Walsh-Hadamard Transformation</a:t>
            </a:r>
          </a:p>
          <a:p>
            <a:pPr marL="457200" indent="-457200">
              <a:spcAft>
                <a:spcPts val="1200"/>
              </a:spcAft>
              <a:buClr>
                <a:schemeClr val="accent2"/>
              </a:buClr>
              <a:buFont typeface="+mj-lt"/>
              <a:buAutoNum type="arabicPeriod"/>
            </a:pPr>
            <a:r>
              <a:rPr lang="en-US" sz="2600" dirty="0">
                <a:latin typeface="+mj-lt"/>
              </a:rPr>
              <a:t>Dense coding</a:t>
            </a:r>
          </a:p>
          <a:p>
            <a:pPr marL="457200" indent="-457200">
              <a:spcAft>
                <a:spcPts val="1200"/>
              </a:spcAft>
              <a:buClr>
                <a:schemeClr val="accent2"/>
              </a:buClr>
              <a:buFont typeface="+mj-lt"/>
              <a:buAutoNum type="arabicPeriod"/>
            </a:pPr>
            <a:r>
              <a:rPr lang="en-US" sz="2600" dirty="0">
                <a:latin typeface="+mj-lt"/>
              </a:rPr>
              <a:t>Teleportation</a:t>
            </a:r>
          </a:p>
          <a:p>
            <a:pPr marL="457200" indent="-457200">
              <a:spcAft>
                <a:spcPts val="1200"/>
              </a:spcAft>
              <a:buClr>
                <a:schemeClr val="accent2"/>
              </a:buClr>
              <a:buFont typeface="+mj-lt"/>
              <a:buAutoNum type="arabicPeriod"/>
            </a:pPr>
            <a:r>
              <a:rPr lang="en-US" sz="2600" dirty="0">
                <a:latin typeface="+mj-lt"/>
              </a:rPr>
              <a:t>Security of Dense Coding and Teleportation</a:t>
            </a:r>
          </a:p>
        </p:txBody>
      </p:sp>
    </p:spTree>
    <p:extLst>
      <p:ext uri="{BB962C8B-B14F-4D97-AF65-F5344CB8AC3E}">
        <p14:creationId xmlns:p14="http://schemas.microsoft.com/office/powerpoint/2010/main" val="1853041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201225"/>
            <a:ext cx="9650185" cy="707886"/>
          </a:xfrm>
          <a:prstGeom prst="rect">
            <a:avLst/>
          </a:prstGeom>
          <a:noFill/>
        </p:spPr>
        <p:txBody>
          <a:bodyPr wrap="square" rtlCol="0">
            <a:spAutoFit/>
          </a:bodyPr>
          <a:lstStyle/>
          <a:p>
            <a:r>
              <a:rPr lang="en-US" sz="4000" b="1" dirty="0">
                <a:latin typeface="+mj-lt"/>
              </a:rPr>
              <a:t>Dense Coding (2)</a:t>
            </a: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D764290D-4421-39CE-B0A3-F91D8A631E18}"/>
                  </a:ext>
                </a:extLst>
              </p:cNvPr>
              <p:cNvSpPr txBox="1"/>
              <p:nvPr/>
            </p:nvSpPr>
            <p:spPr>
              <a:xfrm>
                <a:off x="530678" y="841775"/>
                <a:ext cx="10907486" cy="1277273"/>
              </a:xfrm>
              <a:prstGeom prst="rect">
                <a:avLst/>
              </a:prstGeom>
              <a:noFill/>
            </p:spPr>
            <p:txBody>
              <a:bodyPr wrap="square" rtlCol="0">
                <a:spAutoFit/>
              </a:bodyPr>
              <a:lstStyle/>
              <a:p>
                <a:pPr>
                  <a:spcAft>
                    <a:spcPts val="600"/>
                  </a:spcAft>
                </a:pPr>
                <a:r>
                  <a:rPr lang="en-US" sz="2400" dirty="0">
                    <a:latin typeface="+mj-lt"/>
                  </a:rPr>
                  <a:t>The two bits received by Alice represent a number from 0 to 3. She then performs one of the transformations on her qubit of the entangled pair </a:t>
                </a:r>
                <a14:m>
                  <m:oMath xmlns:m="http://schemas.openxmlformats.org/officeDocument/2006/math">
                    <m:sSub>
                      <m:sSubPr>
                        <m:ctrlPr>
                          <a:rPr lang="el-GR" sz="2400" i="1" smtClean="0">
                            <a:latin typeface="Cambria Math" panose="02040503050406030204" pitchFamily="18" charset="0"/>
                          </a:rPr>
                        </m:ctrlPr>
                      </m:sSubPr>
                      <m:e>
                        <m:r>
                          <a:rPr lang="el-GR" sz="2400" i="1">
                            <a:latin typeface="Cambria Math" panose="02040503050406030204" pitchFamily="18" charset="0"/>
                          </a:rPr>
                          <m:t>𝜓</m:t>
                        </m:r>
                      </m:e>
                      <m:sub>
                        <m:r>
                          <a:rPr lang="it-IT" sz="2400" b="0" i="1" smtClean="0">
                            <a:latin typeface="Cambria Math" panose="02040503050406030204" pitchFamily="18" charset="0"/>
                          </a:rPr>
                          <m:t>0</m:t>
                        </m:r>
                      </m:sub>
                    </m:sSub>
                  </m:oMath>
                </a14:m>
                <a:r>
                  <a:rPr lang="en-US" sz="2400" dirty="0">
                    <a:latin typeface="+mj-lt"/>
                  </a:rPr>
                  <a:t> depending on this number:</a:t>
                </a:r>
              </a:p>
              <a:p>
                <a:pPr marL="342900" indent="-342900">
                  <a:spcAft>
                    <a:spcPts val="1200"/>
                  </a:spcAft>
                  <a:buClr>
                    <a:schemeClr val="accent2"/>
                  </a:buClr>
                  <a:buFont typeface="Arial" panose="020B0604020202020204" pitchFamily="34" charset="0"/>
                  <a:buChar char="•"/>
                </a:pPr>
                <a:r>
                  <a:rPr lang="en-US" sz="2400" dirty="0">
                    <a:latin typeface="+mj-lt"/>
                  </a:rPr>
                  <a:t>{0, 1, 2, 3}          {I, X, Y, Z}</a:t>
                </a:r>
              </a:p>
            </p:txBody>
          </p:sp>
        </mc:Choice>
        <mc:Fallback xmlns="">
          <p:sp>
            <p:nvSpPr>
              <p:cNvPr id="5" name="CasellaDiTesto 4">
                <a:extLst>
                  <a:ext uri="{FF2B5EF4-FFF2-40B4-BE49-F238E27FC236}">
                    <a16:creationId xmlns:a16="http://schemas.microsoft.com/office/drawing/2014/main" id="{D764290D-4421-39CE-B0A3-F91D8A631E18}"/>
                  </a:ext>
                </a:extLst>
              </p:cNvPr>
              <p:cNvSpPr txBox="1">
                <a:spLocks noRot="1" noChangeAspect="1" noMove="1" noResize="1" noEditPoints="1" noAdjustHandles="1" noChangeArrowheads="1" noChangeShapeType="1" noTextEdit="1"/>
              </p:cNvSpPr>
              <p:nvPr/>
            </p:nvSpPr>
            <p:spPr>
              <a:xfrm>
                <a:off x="530678" y="841775"/>
                <a:ext cx="10907486" cy="1277273"/>
              </a:xfrm>
              <a:prstGeom prst="rect">
                <a:avLst/>
              </a:prstGeom>
              <a:blipFill>
                <a:blip r:embed="rId4"/>
                <a:stretch>
                  <a:fillRect l="-838" t="-3810" b="-10000"/>
                </a:stretch>
              </a:blipFill>
            </p:spPr>
            <p:txBody>
              <a:bodyPr/>
              <a:lstStyle/>
              <a:p>
                <a:r>
                  <a:rPr lang="en-GB">
                    <a:noFill/>
                  </a:rPr>
                  <a:t> </a:t>
                </a:r>
              </a:p>
            </p:txBody>
          </p:sp>
        </mc:Fallback>
      </mc:AlternateContent>
      <p:cxnSp>
        <p:nvCxnSpPr>
          <p:cNvPr id="4" name="Connettore 2 6">
            <a:extLst>
              <a:ext uri="{FF2B5EF4-FFF2-40B4-BE49-F238E27FC236}">
                <a16:creationId xmlns:a16="http://schemas.microsoft.com/office/drawing/2014/main" id="{C02B9374-9B10-8F62-BE78-5B529446BE70}"/>
              </a:ext>
            </a:extLst>
          </p:cNvPr>
          <p:cNvCxnSpPr>
            <a:cxnSpLocks/>
          </p:cNvCxnSpPr>
          <p:nvPr/>
        </p:nvCxnSpPr>
        <p:spPr>
          <a:xfrm>
            <a:off x="2385411" y="1864657"/>
            <a:ext cx="6449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3FBE59F6-C977-35CE-F78D-07FF8BEE8641}"/>
              </a:ext>
            </a:extLst>
          </p:cNvPr>
          <p:cNvSpPr/>
          <p:nvPr/>
        </p:nvSpPr>
        <p:spPr>
          <a:xfrm>
            <a:off x="232074" y="2188898"/>
            <a:ext cx="5276171" cy="4025442"/>
          </a:xfrm>
          <a:prstGeom prst="rect">
            <a:avLst/>
          </a:prstGeom>
          <a:solidFill>
            <a:schemeClr val="bg1"/>
          </a:solidFill>
          <a:effectLst>
            <a:outerShdw blurRad="63500" sx="101000" sy="101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0" name="CasellaDiTesto 4">
                <a:extLst>
                  <a:ext uri="{FF2B5EF4-FFF2-40B4-BE49-F238E27FC236}">
                    <a16:creationId xmlns:a16="http://schemas.microsoft.com/office/drawing/2014/main" id="{FB03C810-65B4-EF3E-35C3-A2771A2BC694}"/>
                  </a:ext>
                </a:extLst>
              </p:cNvPr>
              <p:cNvSpPr txBox="1"/>
              <p:nvPr/>
            </p:nvSpPr>
            <p:spPr>
              <a:xfrm>
                <a:off x="2200266" y="2276136"/>
                <a:ext cx="2249254" cy="3869457"/>
              </a:xfrm>
              <a:prstGeom prst="rect">
                <a:avLst/>
              </a:prstGeom>
              <a:noFill/>
            </p:spPr>
            <p:txBody>
              <a:bodyPr wrap="square" rtlCol="0">
                <a:spAutoFit/>
              </a:bodyPr>
              <a:lstStyle/>
              <a:p>
                <a:pPr>
                  <a:buClr>
                    <a:schemeClr val="accent2"/>
                  </a:buClr>
                </a:pPr>
                <a14:m>
                  <m:oMath xmlns:m="http://schemas.openxmlformats.org/officeDocument/2006/math">
                    <m:r>
                      <a:rPr lang="it-IT" sz="2400" i="1" smtClean="0">
                        <a:latin typeface="Cambria Math" panose="02040503050406030204" pitchFamily="18" charset="0"/>
                      </a:rPr>
                      <m:t>𝐼</m:t>
                    </m:r>
                    <m:r>
                      <a:rPr lang="it-IT" sz="2400" i="1" smtClean="0">
                        <a:latin typeface="Cambria Math" panose="02040503050406030204" pitchFamily="18" charset="0"/>
                      </a:rPr>
                      <m:t>:</m:t>
                    </m:r>
                    <m:d>
                      <m:dPr>
                        <m:begChr m:val="|"/>
                        <m:endChr m:val="⟩"/>
                        <m:ctrlPr>
                          <a:rPr lang="it-IT" sz="2400" i="1">
                            <a:latin typeface="Cambria Math" panose="02040503050406030204" pitchFamily="18" charset="0"/>
                          </a:rPr>
                        </m:ctrlPr>
                      </m:dPr>
                      <m:e>
                        <m:r>
                          <a:rPr lang="it-IT" sz="2400" i="1">
                            <a:latin typeface="Cambria Math" panose="02040503050406030204" pitchFamily="18" charset="0"/>
                          </a:rPr>
                          <m:t>0</m:t>
                        </m:r>
                      </m:e>
                    </m:d>
                    <m:r>
                      <m:rPr>
                        <m:nor/>
                      </m:rPr>
                      <a:rPr lang="it-IT" sz="2400" b="0" i="0" smtClean="0">
                        <a:latin typeface="Cambria Math" panose="02040503050406030204" pitchFamily="18" charset="0"/>
                      </a:rPr>
                      <m:t> </m:t>
                    </m:r>
                    <m:r>
                      <m:rPr>
                        <m:nor/>
                      </m:rPr>
                      <a:rPr lang="en-GB" sz="2400" dirty="0"/>
                      <m:t>→</m:t>
                    </m:r>
                    <m:r>
                      <a:rPr lang="it-IT" sz="2400" b="0" i="1" dirty="0" smtClean="0">
                        <a:latin typeface="Cambria Math" panose="02040503050406030204" pitchFamily="18" charset="0"/>
                      </a:rPr>
                      <m:t> </m:t>
                    </m:r>
                    <m:d>
                      <m:dPr>
                        <m:begChr m:val="|"/>
                        <m:endChr m:val="⟩"/>
                        <m:ctrlPr>
                          <a:rPr lang="it-IT" sz="2400" b="0" i="1" smtClean="0">
                            <a:latin typeface="Cambria Math" panose="02040503050406030204" pitchFamily="18" charset="0"/>
                          </a:rPr>
                        </m:ctrlPr>
                      </m:dPr>
                      <m:e>
                        <m:r>
                          <a:rPr lang="it-IT" sz="2400" b="0" i="1" smtClean="0">
                            <a:latin typeface="Cambria Math" panose="02040503050406030204" pitchFamily="18" charset="0"/>
                          </a:rPr>
                          <m:t>0</m:t>
                        </m:r>
                      </m:e>
                    </m:d>
                  </m:oMath>
                </a14:m>
                <a:r>
                  <a:rPr lang="it-IT" sz="2400" dirty="0">
                    <a:latin typeface="+mj-lt"/>
                  </a:rPr>
                  <a:t>	</a:t>
                </a:r>
              </a:p>
              <a:p>
                <a:pPr>
                  <a:buClr>
                    <a:schemeClr val="accent2"/>
                  </a:buClr>
                </a:pPr>
                <a14:m>
                  <m:oMath xmlns:m="http://schemas.openxmlformats.org/officeDocument/2006/math">
                    <m:r>
                      <a:rPr lang="it-IT" sz="2400" b="0" i="1" smtClean="0">
                        <a:latin typeface="Cambria Math" panose="02040503050406030204" pitchFamily="18" charset="0"/>
                      </a:rPr>
                      <m:t>    </m:t>
                    </m:r>
                    <m:d>
                      <m:dPr>
                        <m:begChr m:val="|"/>
                        <m:endChr m:val="⟩"/>
                        <m:ctrlPr>
                          <a:rPr lang="it-IT" sz="2400" i="1" smtClean="0">
                            <a:latin typeface="Cambria Math" panose="02040503050406030204" pitchFamily="18" charset="0"/>
                          </a:rPr>
                        </m:ctrlPr>
                      </m:dPr>
                      <m:e>
                        <m:r>
                          <a:rPr lang="it-IT" sz="2400" b="0" i="1" smtClean="0">
                            <a:latin typeface="Cambria Math" panose="02040503050406030204" pitchFamily="18" charset="0"/>
                          </a:rPr>
                          <m:t>1</m:t>
                        </m:r>
                      </m:e>
                    </m:d>
                    <m:r>
                      <m:rPr>
                        <m:nor/>
                      </m:rPr>
                      <a:rPr lang="it-IT" sz="2400" b="0" i="0" smtClean="0">
                        <a:latin typeface="Cambria Math" panose="02040503050406030204" pitchFamily="18" charset="0"/>
                      </a:rPr>
                      <m:t> </m:t>
                    </m:r>
                    <m:r>
                      <m:rPr>
                        <m:nor/>
                      </m:rPr>
                      <a:rPr lang="en-GB" sz="2400" dirty="0"/>
                      <m:t>→</m:t>
                    </m:r>
                    <m:r>
                      <a:rPr lang="it-IT" sz="2400" b="0" i="1" dirty="0" smtClean="0">
                        <a:latin typeface="Cambria Math" panose="02040503050406030204" pitchFamily="18" charset="0"/>
                      </a:rPr>
                      <m:t> </m:t>
                    </m:r>
                    <m:r>
                      <a:rPr lang="it-IT" sz="2400" i="1">
                        <a:latin typeface="Cambria Math" panose="02040503050406030204" pitchFamily="18" charset="0"/>
                      </a:rPr>
                      <m:t>|</m:t>
                    </m:r>
                    <m:r>
                      <a:rPr lang="it-IT" sz="2400" b="0" i="1" smtClean="0">
                        <a:latin typeface="Cambria Math" panose="02040503050406030204" pitchFamily="18" charset="0"/>
                      </a:rPr>
                      <m:t>1</m:t>
                    </m:r>
                    <m:r>
                      <a:rPr lang="it-IT" sz="2400" i="1">
                        <a:latin typeface="Cambria Math" panose="02040503050406030204" pitchFamily="18" charset="0"/>
                      </a:rPr>
                      <m:t>⟩</m:t>
                    </m:r>
                  </m:oMath>
                </a14:m>
                <a:r>
                  <a:rPr lang="en-US" sz="800" dirty="0">
                    <a:latin typeface="+mj-lt"/>
                  </a:rPr>
                  <a:t>	</a:t>
                </a:r>
                <a:endParaRPr lang="en-US" sz="2400" dirty="0">
                  <a:latin typeface="+mj-lt"/>
                </a:endParaRPr>
              </a:p>
              <a:p>
                <a:pPr>
                  <a:spcAft>
                    <a:spcPts val="1200"/>
                  </a:spcAft>
                  <a:buClr>
                    <a:schemeClr val="accent2"/>
                  </a:buClr>
                </a:pPr>
                <a:endParaRPr lang="en-US" sz="800" dirty="0">
                  <a:latin typeface="+mj-lt"/>
                </a:endParaRPr>
              </a:p>
              <a:p>
                <a:pPr>
                  <a:buClr>
                    <a:schemeClr val="accent2"/>
                  </a:buClr>
                </a:pPr>
                <a14:m>
                  <m:oMath xmlns:m="http://schemas.openxmlformats.org/officeDocument/2006/math">
                    <m:r>
                      <a:rPr lang="it-IT" sz="2400" b="0" i="1" smtClean="0">
                        <a:latin typeface="Cambria Math" panose="02040503050406030204" pitchFamily="18" charset="0"/>
                      </a:rPr>
                      <m:t>𝑋</m:t>
                    </m:r>
                    <m:r>
                      <a:rPr lang="it-IT" sz="2400" i="1" smtClean="0">
                        <a:latin typeface="Cambria Math" panose="02040503050406030204" pitchFamily="18" charset="0"/>
                      </a:rPr>
                      <m:t>:</m:t>
                    </m:r>
                    <m:d>
                      <m:dPr>
                        <m:begChr m:val="|"/>
                        <m:endChr m:val="⟩"/>
                        <m:ctrlPr>
                          <a:rPr lang="it-IT" sz="2400" i="1">
                            <a:latin typeface="Cambria Math" panose="02040503050406030204" pitchFamily="18" charset="0"/>
                          </a:rPr>
                        </m:ctrlPr>
                      </m:dPr>
                      <m:e>
                        <m:r>
                          <a:rPr lang="it-IT" sz="2400" i="1">
                            <a:latin typeface="Cambria Math" panose="02040503050406030204" pitchFamily="18" charset="0"/>
                          </a:rPr>
                          <m:t>0</m:t>
                        </m:r>
                      </m:e>
                    </m:d>
                    <m:r>
                      <m:rPr>
                        <m:nor/>
                      </m:rPr>
                      <a:rPr lang="it-IT" sz="2400" b="0" i="0" smtClean="0">
                        <a:latin typeface="Cambria Math" panose="02040503050406030204" pitchFamily="18" charset="0"/>
                      </a:rPr>
                      <m:t> </m:t>
                    </m:r>
                    <m:r>
                      <m:rPr>
                        <m:nor/>
                      </m:rPr>
                      <a:rPr lang="en-GB" sz="2400" dirty="0"/>
                      <m:t>→</m:t>
                    </m:r>
                    <m:r>
                      <a:rPr lang="it-IT" sz="2400" b="0" i="1" dirty="0" smtClean="0">
                        <a:latin typeface="Cambria Math" panose="02040503050406030204" pitchFamily="18" charset="0"/>
                      </a:rPr>
                      <m:t> </m:t>
                    </m:r>
                    <m:d>
                      <m:dPr>
                        <m:begChr m:val="|"/>
                        <m:endChr m:val="⟩"/>
                        <m:ctrlPr>
                          <a:rPr lang="it-IT" sz="2400" b="0" i="1" smtClean="0">
                            <a:latin typeface="Cambria Math" panose="02040503050406030204" pitchFamily="18" charset="0"/>
                          </a:rPr>
                        </m:ctrlPr>
                      </m:dPr>
                      <m:e>
                        <m:r>
                          <a:rPr lang="it-IT" sz="2400" b="0" i="1" smtClean="0">
                            <a:latin typeface="Cambria Math" panose="02040503050406030204" pitchFamily="18" charset="0"/>
                          </a:rPr>
                          <m:t>1</m:t>
                        </m:r>
                      </m:e>
                    </m:d>
                  </m:oMath>
                </a14:m>
                <a:r>
                  <a:rPr lang="en-US" sz="2400" dirty="0">
                    <a:latin typeface="+mj-lt"/>
                  </a:rPr>
                  <a:t>	</a:t>
                </a:r>
              </a:p>
              <a:p>
                <a:pPr>
                  <a:buClr>
                    <a:schemeClr val="accent2"/>
                  </a:buClr>
                </a:pPr>
                <a14:m>
                  <m:oMath xmlns:m="http://schemas.openxmlformats.org/officeDocument/2006/math">
                    <m:r>
                      <a:rPr lang="it-IT" sz="2400" b="0" i="1" smtClean="0">
                        <a:latin typeface="Cambria Math" panose="02040503050406030204" pitchFamily="18" charset="0"/>
                      </a:rPr>
                      <m:t>     </m:t>
                    </m:r>
                    <m:d>
                      <m:dPr>
                        <m:begChr m:val="|"/>
                        <m:endChr m:val="⟩"/>
                        <m:ctrlPr>
                          <a:rPr lang="it-IT" sz="2400" i="1" smtClean="0">
                            <a:latin typeface="Cambria Math" panose="02040503050406030204" pitchFamily="18" charset="0"/>
                          </a:rPr>
                        </m:ctrlPr>
                      </m:dPr>
                      <m:e>
                        <m:r>
                          <a:rPr lang="it-IT" sz="2400" b="0" i="1" smtClean="0">
                            <a:latin typeface="Cambria Math" panose="02040503050406030204" pitchFamily="18" charset="0"/>
                          </a:rPr>
                          <m:t>1</m:t>
                        </m:r>
                      </m:e>
                    </m:d>
                    <m:r>
                      <m:rPr>
                        <m:nor/>
                      </m:rPr>
                      <a:rPr lang="it-IT" sz="2400" b="0" i="0" smtClean="0">
                        <a:latin typeface="Cambria Math" panose="02040503050406030204" pitchFamily="18" charset="0"/>
                      </a:rPr>
                      <m:t> </m:t>
                    </m:r>
                    <m:r>
                      <m:rPr>
                        <m:nor/>
                      </m:rPr>
                      <a:rPr lang="en-GB" sz="2400" dirty="0"/>
                      <m:t>→</m:t>
                    </m:r>
                    <m:r>
                      <a:rPr lang="it-IT" sz="2400" b="0" i="1" dirty="0" smtClean="0">
                        <a:latin typeface="Cambria Math" panose="02040503050406030204" pitchFamily="18" charset="0"/>
                      </a:rPr>
                      <m:t> </m:t>
                    </m:r>
                    <m:r>
                      <a:rPr lang="it-IT" sz="2400" i="1">
                        <a:latin typeface="Cambria Math" panose="02040503050406030204" pitchFamily="18" charset="0"/>
                      </a:rPr>
                      <m:t>|</m:t>
                    </m:r>
                    <m:r>
                      <a:rPr lang="it-IT" sz="2400" b="0" i="1" smtClean="0">
                        <a:latin typeface="Cambria Math" panose="02040503050406030204" pitchFamily="18" charset="0"/>
                      </a:rPr>
                      <m:t>0</m:t>
                    </m:r>
                    <m:r>
                      <a:rPr lang="it-IT" sz="2400" i="1">
                        <a:latin typeface="Cambria Math" panose="02040503050406030204" pitchFamily="18" charset="0"/>
                      </a:rPr>
                      <m:t>⟩</m:t>
                    </m:r>
                  </m:oMath>
                </a14:m>
                <a:r>
                  <a:rPr lang="en-US" sz="2400" dirty="0">
                    <a:latin typeface="+mj-lt"/>
                  </a:rPr>
                  <a:t>	</a:t>
                </a:r>
              </a:p>
              <a:p>
                <a:pPr>
                  <a:spcAft>
                    <a:spcPts val="1200"/>
                  </a:spcAft>
                  <a:buClr>
                    <a:schemeClr val="accent2"/>
                  </a:buClr>
                </a:pPr>
                <a:endParaRPr lang="en-US" sz="800" dirty="0">
                  <a:latin typeface="+mj-lt"/>
                </a:endParaRPr>
              </a:p>
              <a:p>
                <a:pPr>
                  <a:buClr>
                    <a:schemeClr val="accent2"/>
                  </a:buClr>
                </a:pPr>
                <a14:m>
                  <m:oMath xmlns:m="http://schemas.openxmlformats.org/officeDocument/2006/math">
                    <m:r>
                      <a:rPr lang="it-IT" sz="2400" b="0" i="1" smtClean="0">
                        <a:latin typeface="Cambria Math" panose="02040503050406030204" pitchFamily="18" charset="0"/>
                      </a:rPr>
                      <m:t>𝑌</m:t>
                    </m:r>
                    <m:r>
                      <a:rPr lang="it-IT" sz="2400" i="1" smtClean="0">
                        <a:latin typeface="Cambria Math" panose="02040503050406030204" pitchFamily="18" charset="0"/>
                      </a:rPr>
                      <m:t>:</m:t>
                    </m:r>
                    <m:d>
                      <m:dPr>
                        <m:begChr m:val="|"/>
                        <m:endChr m:val="⟩"/>
                        <m:ctrlPr>
                          <a:rPr lang="it-IT" sz="2400" i="1">
                            <a:latin typeface="Cambria Math" panose="02040503050406030204" pitchFamily="18" charset="0"/>
                          </a:rPr>
                        </m:ctrlPr>
                      </m:dPr>
                      <m:e>
                        <m:r>
                          <a:rPr lang="it-IT" sz="2400" i="1">
                            <a:latin typeface="Cambria Math" panose="02040503050406030204" pitchFamily="18" charset="0"/>
                          </a:rPr>
                          <m:t>0</m:t>
                        </m:r>
                      </m:e>
                    </m:d>
                    <m:r>
                      <m:rPr>
                        <m:nor/>
                      </m:rPr>
                      <a:rPr lang="it-IT" sz="2400" b="0" i="0" smtClean="0">
                        <a:latin typeface="Cambria Math" panose="02040503050406030204" pitchFamily="18" charset="0"/>
                      </a:rPr>
                      <m:t> </m:t>
                    </m:r>
                    <m:r>
                      <m:rPr>
                        <m:nor/>
                      </m:rPr>
                      <a:rPr lang="en-GB" sz="2400" dirty="0"/>
                      <m:t>→</m:t>
                    </m:r>
                    <m:r>
                      <a:rPr lang="it-IT" sz="2400" b="0" i="1" dirty="0" smtClean="0">
                        <a:latin typeface="Cambria Math" panose="02040503050406030204" pitchFamily="18" charset="0"/>
                      </a:rPr>
                      <m:t>−</m:t>
                    </m:r>
                    <m:d>
                      <m:dPr>
                        <m:begChr m:val="|"/>
                        <m:endChr m:val="⟩"/>
                        <m:ctrlPr>
                          <a:rPr lang="it-IT" sz="2400" b="0" i="1" smtClean="0">
                            <a:latin typeface="Cambria Math" panose="02040503050406030204" pitchFamily="18" charset="0"/>
                          </a:rPr>
                        </m:ctrlPr>
                      </m:dPr>
                      <m:e>
                        <m:r>
                          <a:rPr lang="it-IT" sz="2400" b="0" i="1" smtClean="0">
                            <a:latin typeface="Cambria Math" panose="02040503050406030204" pitchFamily="18" charset="0"/>
                          </a:rPr>
                          <m:t>1</m:t>
                        </m:r>
                      </m:e>
                    </m:d>
                  </m:oMath>
                </a14:m>
                <a:r>
                  <a:rPr lang="en-US" sz="2400" dirty="0">
                    <a:latin typeface="+mj-lt"/>
                  </a:rPr>
                  <a:t>	</a:t>
                </a:r>
              </a:p>
              <a:p>
                <a:pPr>
                  <a:buClr>
                    <a:schemeClr val="accent2"/>
                  </a:buClr>
                </a:pPr>
                <a14:m>
                  <m:oMath xmlns:m="http://schemas.openxmlformats.org/officeDocument/2006/math">
                    <m:r>
                      <a:rPr lang="it-IT" sz="2400" b="0" i="1" smtClean="0">
                        <a:latin typeface="Cambria Math" panose="02040503050406030204" pitchFamily="18" charset="0"/>
                      </a:rPr>
                      <m:t>     </m:t>
                    </m:r>
                    <m:d>
                      <m:dPr>
                        <m:begChr m:val="|"/>
                        <m:endChr m:val="⟩"/>
                        <m:ctrlPr>
                          <a:rPr lang="it-IT" sz="2400" i="1" smtClean="0">
                            <a:latin typeface="Cambria Math" panose="02040503050406030204" pitchFamily="18" charset="0"/>
                          </a:rPr>
                        </m:ctrlPr>
                      </m:dPr>
                      <m:e>
                        <m:r>
                          <a:rPr lang="it-IT" sz="2400" b="0" i="1" smtClean="0">
                            <a:latin typeface="Cambria Math" panose="02040503050406030204" pitchFamily="18" charset="0"/>
                          </a:rPr>
                          <m:t>1</m:t>
                        </m:r>
                      </m:e>
                    </m:d>
                    <m:r>
                      <m:rPr>
                        <m:nor/>
                      </m:rPr>
                      <a:rPr lang="it-IT" sz="2400" b="0" i="0" smtClean="0">
                        <a:latin typeface="Cambria Math" panose="02040503050406030204" pitchFamily="18" charset="0"/>
                      </a:rPr>
                      <m:t> </m:t>
                    </m:r>
                    <m:r>
                      <m:rPr>
                        <m:nor/>
                      </m:rPr>
                      <a:rPr lang="en-GB" sz="2400" dirty="0"/>
                      <m:t>→</m:t>
                    </m:r>
                    <m:r>
                      <a:rPr lang="it-IT" sz="2400" b="0" i="1" dirty="0" smtClean="0">
                        <a:latin typeface="Cambria Math" panose="02040503050406030204" pitchFamily="18" charset="0"/>
                      </a:rPr>
                      <m:t> </m:t>
                    </m:r>
                    <m:r>
                      <a:rPr lang="it-IT" sz="2400" i="1">
                        <a:latin typeface="Cambria Math" panose="02040503050406030204" pitchFamily="18" charset="0"/>
                      </a:rPr>
                      <m:t>|</m:t>
                    </m:r>
                    <m:r>
                      <a:rPr lang="it-IT" sz="2400" b="0" i="1" smtClean="0">
                        <a:latin typeface="Cambria Math" panose="02040503050406030204" pitchFamily="18" charset="0"/>
                      </a:rPr>
                      <m:t>0</m:t>
                    </m:r>
                    <m:r>
                      <a:rPr lang="it-IT" sz="2400" i="1">
                        <a:latin typeface="Cambria Math" panose="02040503050406030204" pitchFamily="18" charset="0"/>
                      </a:rPr>
                      <m:t>⟩</m:t>
                    </m:r>
                  </m:oMath>
                </a14:m>
                <a:r>
                  <a:rPr lang="en-US" sz="2400" dirty="0">
                    <a:latin typeface="+mj-lt"/>
                  </a:rPr>
                  <a:t>	</a:t>
                </a:r>
              </a:p>
              <a:p>
                <a:pPr>
                  <a:spcAft>
                    <a:spcPts val="1200"/>
                  </a:spcAft>
                  <a:buClr>
                    <a:schemeClr val="accent2"/>
                  </a:buClr>
                </a:pPr>
                <a:endParaRPr lang="en-US" sz="800" dirty="0">
                  <a:latin typeface="+mj-lt"/>
                </a:endParaRPr>
              </a:p>
              <a:p>
                <a:pPr>
                  <a:buClr>
                    <a:schemeClr val="accent2"/>
                  </a:buClr>
                </a:pPr>
                <a14:m>
                  <m:oMath xmlns:m="http://schemas.openxmlformats.org/officeDocument/2006/math">
                    <m:r>
                      <a:rPr lang="it-IT" sz="2400" b="0" i="1" smtClean="0">
                        <a:latin typeface="Cambria Math" panose="02040503050406030204" pitchFamily="18" charset="0"/>
                      </a:rPr>
                      <m:t>𝑍</m:t>
                    </m:r>
                    <m:r>
                      <a:rPr lang="it-IT" sz="2400" i="1" smtClean="0">
                        <a:latin typeface="Cambria Math" panose="02040503050406030204" pitchFamily="18" charset="0"/>
                      </a:rPr>
                      <m:t>:</m:t>
                    </m:r>
                    <m:d>
                      <m:dPr>
                        <m:begChr m:val="|"/>
                        <m:endChr m:val="⟩"/>
                        <m:ctrlPr>
                          <a:rPr lang="it-IT" sz="2400" i="1">
                            <a:latin typeface="Cambria Math" panose="02040503050406030204" pitchFamily="18" charset="0"/>
                          </a:rPr>
                        </m:ctrlPr>
                      </m:dPr>
                      <m:e>
                        <m:r>
                          <a:rPr lang="it-IT" sz="2400" i="1">
                            <a:latin typeface="Cambria Math" panose="02040503050406030204" pitchFamily="18" charset="0"/>
                          </a:rPr>
                          <m:t>0</m:t>
                        </m:r>
                      </m:e>
                    </m:d>
                    <m:r>
                      <m:rPr>
                        <m:nor/>
                      </m:rPr>
                      <a:rPr lang="it-IT" sz="2400" b="0" i="0" smtClean="0">
                        <a:latin typeface="Cambria Math" panose="02040503050406030204" pitchFamily="18" charset="0"/>
                      </a:rPr>
                      <m:t> </m:t>
                    </m:r>
                    <m:r>
                      <m:rPr>
                        <m:nor/>
                      </m:rPr>
                      <a:rPr lang="en-GB" sz="2400" dirty="0"/>
                      <m:t>→</m:t>
                    </m:r>
                    <m:r>
                      <a:rPr lang="it-IT" sz="2400" b="0" i="1" dirty="0" smtClean="0">
                        <a:latin typeface="Cambria Math" panose="02040503050406030204" pitchFamily="18" charset="0"/>
                      </a:rPr>
                      <m:t> </m:t>
                    </m:r>
                    <m:d>
                      <m:dPr>
                        <m:begChr m:val="|"/>
                        <m:endChr m:val="⟩"/>
                        <m:ctrlPr>
                          <a:rPr lang="it-IT" sz="2400" b="0" i="1" smtClean="0">
                            <a:latin typeface="Cambria Math" panose="02040503050406030204" pitchFamily="18" charset="0"/>
                          </a:rPr>
                        </m:ctrlPr>
                      </m:dPr>
                      <m:e>
                        <m:r>
                          <a:rPr lang="it-IT" sz="2400" b="0" i="1" smtClean="0">
                            <a:latin typeface="Cambria Math" panose="02040503050406030204" pitchFamily="18" charset="0"/>
                          </a:rPr>
                          <m:t>0</m:t>
                        </m:r>
                      </m:e>
                    </m:d>
                  </m:oMath>
                </a14:m>
                <a:r>
                  <a:rPr lang="en-US" sz="2400" dirty="0">
                    <a:latin typeface="+mj-lt"/>
                  </a:rPr>
                  <a:t>	</a:t>
                </a:r>
              </a:p>
              <a:p>
                <a:pPr>
                  <a:buClr>
                    <a:schemeClr val="accent2"/>
                  </a:buClr>
                </a:pPr>
                <a14:m>
                  <m:oMath xmlns:m="http://schemas.openxmlformats.org/officeDocument/2006/math">
                    <m:r>
                      <a:rPr lang="it-IT" sz="2400" b="0" i="1" smtClean="0">
                        <a:latin typeface="Cambria Math" panose="02040503050406030204" pitchFamily="18" charset="0"/>
                      </a:rPr>
                      <m:t>     </m:t>
                    </m:r>
                    <m:d>
                      <m:dPr>
                        <m:begChr m:val="|"/>
                        <m:endChr m:val="⟩"/>
                        <m:ctrlPr>
                          <a:rPr lang="it-IT" sz="2400" i="1" smtClean="0">
                            <a:latin typeface="Cambria Math" panose="02040503050406030204" pitchFamily="18" charset="0"/>
                          </a:rPr>
                        </m:ctrlPr>
                      </m:dPr>
                      <m:e>
                        <m:r>
                          <a:rPr lang="it-IT" sz="2400" b="0" i="1" smtClean="0">
                            <a:latin typeface="Cambria Math" panose="02040503050406030204" pitchFamily="18" charset="0"/>
                          </a:rPr>
                          <m:t>1</m:t>
                        </m:r>
                      </m:e>
                    </m:d>
                    <m:r>
                      <m:rPr>
                        <m:nor/>
                      </m:rPr>
                      <a:rPr lang="it-IT" sz="2400" b="0" i="0" smtClean="0">
                        <a:latin typeface="Cambria Math" panose="02040503050406030204" pitchFamily="18" charset="0"/>
                      </a:rPr>
                      <m:t> </m:t>
                    </m:r>
                    <m:r>
                      <m:rPr>
                        <m:nor/>
                      </m:rPr>
                      <a:rPr lang="en-GB" sz="2400" dirty="0"/>
                      <m:t>→</m:t>
                    </m:r>
                    <m:r>
                      <a:rPr lang="it-IT" sz="2400" b="0" i="1" dirty="0" smtClean="0">
                        <a:latin typeface="Cambria Math" panose="02040503050406030204" pitchFamily="18" charset="0"/>
                      </a:rPr>
                      <m:t>−</m:t>
                    </m:r>
                    <m:r>
                      <a:rPr lang="it-IT" sz="2400" i="1">
                        <a:latin typeface="Cambria Math" panose="02040503050406030204" pitchFamily="18" charset="0"/>
                      </a:rPr>
                      <m:t>|</m:t>
                    </m:r>
                    <m:r>
                      <a:rPr lang="it-IT" sz="2400" b="0" i="1" smtClean="0">
                        <a:latin typeface="Cambria Math" panose="02040503050406030204" pitchFamily="18" charset="0"/>
                      </a:rPr>
                      <m:t>1</m:t>
                    </m:r>
                    <m:r>
                      <a:rPr lang="it-IT" sz="2400" i="1">
                        <a:latin typeface="Cambria Math" panose="02040503050406030204" pitchFamily="18" charset="0"/>
                      </a:rPr>
                      <m:t>⟩</m:t>
                    </m:r>
                  </m:oMath>
                </a14:m>
                <a:r>
                  <a:rPr lang="en-US" sz="2400" dirty="0">
                    <a:latin typeface="+mj-lt"/>
                  </a:rPr>
                  <a:t>	</a:t>
                </a:r>
              </a:p>
            </p:txBody>
          </p:sp>
        </mc:Choice>
        <mc:Fallback xmlns="">
          <p:sp>
            <p:nvSpPr>
              <p:cNvPr id="10" name="CasellaDiTesto 4">
                <a:extLst>
                  <a:ext uri="{FF2B5EF4-FFF2-40B4-BE49-F238E27FC236}">
                    <a16:creationId xmlns:a16="http://schemas.microsoft.com/office/drawing/2014/main" id="{FB03C810-65B4-EF3E-35C3-A2771A2BC694}"/>
                  </a:ext>
                </a:extLst>
              </p:cNvPr>
              <p:cNvSpPr txBox="1">
                <a:spLocks noRot="1" noChangeAspect="1" noMove="1" noResize="1" noEditPoints="1" noAdjustHandles="1" noChangeArrowheads="1" noChangeShapeType="1" noTextEdit="1"/>
              </p:cNvSpPr>
              <p:nvPr/>
            </p:nvSpPr>
            <p:spPr>
              <a:xfrm>
                <a:off x="2200266" y="2276136"/>
                <a:ext cx="2249254" cy="3869457"/>
              </a:xfrm>
              <a:prstGeom prst="rect">
                <a:avLst/>
              </a:prstGeom>
              <a:blipFill>
                <a:blip r:embed="rId5"/>
                <a:stretch>
                  <a:fillRect l="-813" b="-14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CasellaDiTesto 4">
                <a:extLst>
                  <a:ext uri="{FF2B5EF4-FFF2-40B4-BE49-F238E27FC236}">
                    <a16:creationId xmlns:a16="http://schemas.microsoft.com/office/drawing/2014/main" id="{F41447F1-6A96-5D66-2F1B-68E6D5F62931}"/>
                  </a:ext>
                </a:extLst>
              </p:cNvPr>
              <p:cNvSpPr txBox="1"/>
              <p:nvPr/>
            </p:nvSpPr>
            <p:spPr>
              <a:xfrm>
                <a:off x="4145608" y="2342182"/>
                <a:ext cx="1039906" cy="3940566"/>
              </a:xfrm>
              <a:prstGeom prst="rect">
                <a:avLst/>
              </a:prstGeom>
              <a:noFill/>
            </p:spPr>
            <p:txBody>
              <a:bodyPr wrap="square" rtlCol="0">
                <a:spAutoFit/>
              </a:bodyPr>
              <a:lstStyle/>
              <a:p>
                <a:pPr>
                  <a:buClr>
                    <a:schemeClr val="accent2"/>
                  </a:buClr>
                </a:pPr>
                <a14:m>
                  <m:oMathPara xmlns:m="http://schemas.openxmlformats.org/officeDocument/2006/math">
                    <m:oMathParaPr>
                      <m:jc m:val="centerGroup"/>
                    </m:oMathParaPr>
                    <m:oMath xmlns:m="http://schemas.openxmlformats.org/officeDocument/2006/math">
                      <m:d>
                        <m:dPr>
                          <m:ctrlPr>
                            <a:rPr lang="it-IT" sz="2400" i="1" smtClean="0">
                              <a:latin typeface="Cambria Math" panose="02040503050406030204" pitchFamily="18" charset="0"/>
                            </a:rPr>
                          </m:ctrlPr>
                        </m:dPr>
                        <m:e>
                          <m:m>
                            <m:mPr>
                              <m:mcs>
                                <m:mc>
                                  <m:mcPr>
                                    <m:count m:val="2"/>
                                    <m:mcJc m:val="center"/>
                                  </m:mcPr>
                                </m:mc>
                              </m:mcs>
                              <m:ctrlPr>
                                <a:rPr lang="it-IT" sz="2400" i="1" smtClean="0">
                                  <a:latin typeface="Cambria Math" panose="02040503050406030204" pitchFamily="18" charset="0"/>
                                </a:rPr>
                              </m:ctrlPr>
                            </m:mPr>
                            <m:mr>
                              <m:e>
                                <m:r>
                                  <m:rPr>
                                    <m:brk m:alnAt="7"/>
                                  </m:rPr>
                                  <a:rPr lang="it-IT" sz="2400" b="0" i="1" smtClean="0">
                                    <a:latin typeface="Cambria Math" panose="02040503050406030204" pitchFamily="18" charset="0"/>
                                  </a:rPr>
                                  <m:t>1</m:t>
                                </m:r>
                              </m:e>
                              <m:e>
                                <m:r>
                                  <a:rPr lang="it-IT" sz="2400" b="0" i="1" smtClean="0">
                                    <a:latin typeface="Cambria Math" panose="02040503050406030204" pitchFamily="18" charset="0"/>
                                  </a:rPr>
                                  <m:t>0</m:t>
                                </m:r>
                              </m:e>
                            </m:mr>
                            <m:mr>
                              <m:e>
                                <m:r>
                                  <a:rPr lang="it-IT" sz="2400" b="0" i="1" smtClean="0">
                                    <a:latin typeface="Cambria Math" panose="02040503050406030204" pitchFamily="18" charset="0"/>
                                  </a:rPr>
                                  <m:t>0</m:t>
                                </m:r>
                              </m:e>
                              <m:e>
                                <m:r>
                                  <a:rPr lang="it-IT" sz="2400" b="0" i="1" smtClean="0">
                                    <a:latin typeface="Cambria Math" panose="02040503050406030204" pitchFamily="18" charset="0"/>
                                  </a:rPr>
                                  <m:t>1</m:t>
                                </m:r>
                              </m:e>
                            </m:mr>
                          </m:m>
                        </m:e>
                      </m:d>
                    </m:oMath>
                  </m:oMathPara>
                </a14:m>
                <a:endParaRPr lang="en-US" sz="2400" dirty="0">
                  <a:latin typeface="+mj-lt"/>
                </a:endParaRPr>
              </a:p>
              <a:p>
                <a:pPr>
                  <a:spcAft>
                    <a:spcPts val="1200"/>
                  </a:spcAft>
                  <a:buClr>
                    <a:schemeClr val="accent2"/>
                  </a:buClr>
                </a:pPr>
                <a:endParaRPr lang="en-US" sz="1500" dirty="0">
                  <a:latin typeface="+mj-lt"/>
                </a:endParaRPr>
              </a:p>
              <a:p>
                <a:pPr>
                  <a:buClr>
                    <a:schemeClr val="accent2"/>
                  </a:buClr>
                </a:pPr>
                <a14:m>
                  <m:oMathPara xmlns:m="http://schemas.openxmlformats.org/officeDocument/2006/math">
                    <m:oMathParaPr>
                      <m:jc m:val="centerGroup"/>
                    </m:oMathParaPr>
                    <m:oMath xmlns:m="http://schemas.openxmlformats.org/officeDocument/2006/math">
                      <m:d>
                        <m:dPr>
                          <m:ctrlPr>
                            <a:rPr lang="it-IT" sz="2400" i="1">
                              <a:latin typeface="Cambria Math" panose="02040503050406030204" pitchFamily="18" charset="0"/>
                            </a:rPr>
                          </m:ctrlPr>
                        </m:dPr>
                        <m:e>
                          <m:m>
                            <m:mPr>
                              <m:mcs>
                                <m:mc>
                                  <m:mcPr>
                                    <m:count m:val="2"/>
                                    <m:mcJc m:val="center"/>
                                  </m:mcPr>
                                </m:mc>
                              </m:mcs>
                              <m:ctrlPr>
                                <a:rPr lang="it-IT" sz="2400" i="1">
                                  <a:latin typeface="Cambria Math" panose="02040503050406030204" pitchFamily="18" charset="0"/>
                                </a:rPr>
                              </m:ctrlPr>
                            </m:mPr>
                            <m:mr>
                              <m:e>
                                <m:r>
                                  <m:rPr>
                                    <m:brk m:alnAt="7"/>
                                  </m:rPr>
                                  <a:rPr lang="it-IT" sz="2400" b="0" i="1" smtClean="0">
                                    <a:latin typeface="Cambria Math" panose="02040503050406030204" pitchFamily="18" charset="0"/>
                                  </a:rPr>
                                  <m:t>0</m:t>
                                </m:r>
                              </m:e>
                              <m:e>
                                <m:r>
                                  <a:rPr lang="it-IT" sz="2400" b="0" i="1" smtClean="0">
                                    <a:latin typeface="Cambria Math" panose="02040503050406030204" pitchFamily="18" charset="0"/>
                                  </a:rPr>
                                  <m:t>1</m:t>
                                </m:r>
                              </m:e>
                            </m:mr>
                            <m:mr>
                              <m:e>
                                <m:r>
                                  <a:rPr lang="it-IT" sz="2400" b="0" i="1" smtClean="0">
                                    <a:latin typeface="Cambria Math" panose="02040503050406030204" pitchFamily="18" charset="0"/>
                                  </a:rPr>
                                  <m:t>1</m:t>
                                </m:r>
                              </m:e>
                              <m:e>
                                <m:r>
                                  <a:rPr lang="it-IT" sz="2400" b="0" i="1" smtClean="0">
                                    <a:latin typeface="Cambria Math" panose="02040503050406030204" pitchFamily="18" charset="0"/>
                                  </a:rPr>
                                  <m:t>0</m:t>
                                </m:r>
                              </m:e>
                            </m:mr>
                          </m:m>
                        </m:e>
                      </m:d>
                    </m:oMath>
                  </m:oMathPara>
                </a14:m>
                <a:endParaRPr lang="en-US" sz="2400" dirty="0"/>
              </a:p>
              <a:p>
                <a:pPr>
                  <a:spcAft>
                    <a:spcPts val="1200"/>
                  </a:spcAft>
                  <a:buClr>
                    <a:schemeClr val="accent2"/>
                  </a:buClr>
                </a:pPr>
                <a:endParaRPr lang="en-US" sz="1500" dirty="0"/>
              </a:p>
              <a:p>
                <a:pPr>
                  <a:buClr>
                    <a:schemeClr val="accent2"/>
                  </a:buClr>
                </a:pPr>
                <a14:m>
                  <m:oMathPara xmlns:m="http://schemas.openxmlformats.org/officeDocument/2006/math">
                    <m:oMathParaPr>
                      <m:jc m:val="centerGroup"/>
                    </m:oMathParaPr>
                    <m:oMath xmlns:m="http://schemas.openxmlformats.org/officeDocument/2006/math">
                      <m:d>
                        <m:dPr>
                          <m:ctrlPr>
                            <a:rPr lang="it-IT" sz="2400" i="1">
                              <a:latin typeface="Cambria Math" panose="02040503050406030204" pitchFamily="18" charset="0"/>
                            </a:rPr>
                          </m:ctrlPr>
                        </m:dPr>
                        <m:e>
                          <m:m>
                            <m:mPr>
                              <m:mcs>
                                <m:mc>
                                  <m:mcPr>
                                    <m:count m:val="2"/>
                                    <m:mcJc m:val="center"/>
                                  </m:mcPr>
                                </m:mc>
                              </m:mcs>
                              <m:ctrlPr>
                                <a:rPr lang="it-IT" sz="2400" i="1">
                                  <a:latin typeface="Cambria Math" panose="02040503050406030204" pitchFamily="18" charset="0"/>
                                </a:rPr>
                              </m:ctrlPr>
                            </m:mPr>
                            <m:mr>
                              <m:e>
                                <m:r>
                                  <m:rPr>
                                    <m:brk m:alnAt="7"/>
                                  </m:rPr>
                                  <a:rPr lang="it-IT" sz="2400" i="1">
                                    <a:latin typeface="Cambria Math" panose="02040503050406030204" pitchFamily="18" charset="0"/>
                                  </a:rPr>
                                  <m:t>0</m:t>
                                </m:r>
                              </m:e>
                              <m:e>
                                <m:r>
                                  <a:rPr lang="it-IT" sz="2400" i="1">
                                    <a:latin typeface="Cambria Math" panose="02040503050406030204" pitchFamily="18" charset="0"/>
                                  </a:rPr>
                                  <m:t>1</m:t>
                                </m:r>
                              </m:e>
                            </m:mr>
                            <m:mr>
                              <m:e>
                                <m:r>
                                  <a:rPr lang="it-IT" sz="2400" b="0" i="1" smtClean="0">
                                    <a:latin typeface="Cambria Math" panose="02040503050406030204" pitchFamily="18" charset="0"/>
                                  </a:rPr>
                                  <m:t>−</m:t>
                                </m:r>
                                <m:r>
                                  <a:rPr lang="it-IT" sz="2400" i="1">
                                    <a:latin typeface="Cambria Math" panose="02040503050406030204" pitchFamily="18" charset="0"/>
                                  </a:rPr>
                                  <m:t>1</m:t>
                                </m:r>
                              </m:e>
                              <m:e>
                                <m:r>
                                  <a:rPr lang="it-IT" sz="2400" i="1">
                                    <a:latin typeface="Cambria Math" panose="02040503050406030204" pitchFamily="18" charset="0"/>
                                  </a:rPr>
                                  <m:t>0</m:t>
                                </m:r>
                              </m:e>
                            </m:mr>
                          </m:m>
                        </m:e>
                      </m:d>
                    </m:oMath>
                  </m:oMathPara>
                </a14:m>
                <a:endParaRPr lang="en-US" sz="2400" dirty="0"/>
              </a:p>
              <a:p>
                <a:pPr>
                  <a:spcAft>
                    <a:spcPts val="1200"/>
                  </a:spcAft>
                  <a:buClr>
                    <a:schemeClr val="accent2"/>
                  </a:buClr>
                </a:pPr>
                <a:endParaRPr lang="en-US" sz="1500" dirty="0"/>
              </a:p>
              <a:p>
                <a:pPr>
                  <a:buClr>
                    <a:schemeClr val="accent2"/>
                  </a:buClr>
                </a:pPr>
                <a14:m>
                  <m:oMathPara xmlns:m="http://schemas.openxmlformats.org/officeDocument/2006/math">
                    <m:oMathParaPr>
                      <m:jc m:val="centerGroup"/>
                    </m:oMathParaPr>
                    <m:oMath xmlns:m="http://schemas.openxmlformats.org/officeDocument/2006/math">
                      <m:d>
                        <m:dPr>
                          <m:ctrlPr>
                            <a:rPr lang="it-IT" sz="2400" i="1" smtClean="0">
                              <a:latin typeface="Cambria Math" panose="02040503050406030204" pitchFamily="18" charset="0"/>
                            </a:rPr>
                          </m:ctrlPr>
                        </m:dPr>
                        <m:e>
                          <m:m>
                            <m:mPr>
                              <m:mcs>
                                <m:mc>
                                  <m:mcPr>
                                    <m:count m:val="2"/>
                                    <m:mcJc m:val="center"/>
                                  </m:mcPr>
                                </m:mc>
                              </m:mcs>
                              <m:ctrlPr>
                                <a:rPr lang="it-IT" sz="2400" i="1">
                                  <a:latin typeface="Cambria Math" panose="02040503050406030204" pitchFamily="18" charset="0"/>
                                </a:rPr>
                              </m:ctrlPr>
                            </m:mPr>
                            <m:mr>
                              <m:e>
                                <m:r>
                                  <m:rPr>
                                    <m:brk m:alnAt="7"/>
                                  </m:rPr>
                                  <a:rPr lang="it-IT" sz="2400" b="0" i="1" smtClean="0">
                                    <a:latin typeface="Cambria Math" panose="02040503050406030204" pitchFamily="18" charset="0"/>
                                  </a:rPr>
                                  <m:t>1</m:t>
                                </m:r>
                              </m:e>
                              <m:e>
                                <m:r>
                                  <a:rPr lang="it-IT" sz="2400" b="0" i="1" smtClean="0">
                                    <a:latin typeface="Cambria Math" panose="02040503050406030204" pitchFamily="18" charset="0"/>
                                  </a:rPr>
                                  <m:t>0</m:t>
                                </m:r>
                              </m:e>
                            </m:mr>
                            <m:mr>
                              <m:e>
                                <m:r>
                                  <a:rPr lang="it-IT" sz="2400" b="0" i="1" smtClean="0">
                                    <a:latin typeface="Cambria Math" panose="02040503050406030204" pitchFamily="18" charset="0"/>
                                  </a:rPr>
                                  <m:t>0</m:t>
                                </m:r>
                              </m:e>
                              <m:e>
                                <m:r>
                                  <a:rPr lang="it-IT" sz="2400" b="0" i="1" smtClean="0">
                                    <a:latin typeface="Cambria Math" panose="02040503050406030204" pitchFamily="18" charset="0"/>
                                  </a:rPr>
                                  <m:t>−1</m:t>
                                </m:r>
                              </m:e>
                            </m:mr>
                          </m:m>
                        </m:e>
                      </m:d>
                    </m:oMath>
                  </m:oMathPara>
                </a14:m>
                <a:endParaRPr lang="en-US" sz="2400" dirty="0"/>
              </a:p>
              <a:p>
                <a:pPr>
                  <a:spcAft>
                    <a:spcPts val="1200"/>
                  </a:spcAft>
                  <a:buClr>
                    <a:schemeClr val="accent2"/>
                  </a:buClr>
                </a:pPr>
                <a:endParaRPr lang="en-US" sz="1400" dirty="0"/>
              </a:p>
            </p:txBody>
          </p:sp>
        </mc:Choice>
        <mc:Fallback xmlns="">
          <p:sp>
            <p:nvSpPr>
              <p:cNvPr id="11" name="CasellaDiTesto 4">
                <a:extLst>
                  <a:ext uri="{FF2B5EF4-FFF2-40B4-BE49-F238E27FC236}">
                    <a16:creationId xmlns:a16="http://schemas.microsoft.com/office/drawing/2014/main" id="{F41447F1-6A96-5D66-2F1B-68E6D5F62931}"/>
                  </a:ext>
                </a:extLst>
              </p:cNvPr>
              <p:cNvSpPr txBox="1">
                <a:spLocks noRot="1" noChangeAspect="1" noMove="1" noResize="1" noEditPoints="1" noAdjustHandles="1" noChangeArrowheads="1" noChangeShapeType="1" noTextEdit="1"/>
              </p:cNvSpPr>
              <p:nvPr/>
            </p:nvSpPr>
            <p:spPr>
              <a:xfrm>
                <a:off x="4145608" y="2342182"/>
                <a:ext cx="1039906" cy="3940566"/>
              </a:xfrm>
              <a:prstGeom prst="rect">
                <a:avLst/>
              </a:prstGeom>
              <a:blipFill>
                <a:blip r:embed="rId6"/>
                <a:stretch>
                  <a:fillRect r="-18713"/>
                </a:stretch>
              </a:blipFill>
            </p:spPr>
            <p:txBody>
              <a:bodyPr/>
              <a:lstStyle/>
              <a:p>
                <a:r>
                  <a:rPr lang="en-GB">
                    <a:noFill/>
                  </a:rPr>
                  <a:t> </a:t>
                </a:r>
              </a:p>
            </p:txBody>
          </p:sp>
        </mc:Fallback>
      </mc:AlternateContent>
      <p:sp>
        <p:nvSpPr>
          <p:cNvPr id="12" name="CasellaDiTesto 4">
            <a:extLst>
              <a:ext uri="{FF2B5EF4-FFF2-40B4-BE49-F238E27FC236}">
                <a16:creationId xmlns:a16="http://schemas.microsoft.com/office/drawing/2014/main" id="{0D22C363-7182-E5F1-E769-1AB5232EEA0D}"/>
              </a:ext>
            </a:extLst>
          </p:cNvPr>
          <p:cNvSpPr txBox="1"/>
          <p:nvPr/>
        </p:nvSpPr>
        <p:spPr>
          <a:xfrm>
            <a:off x="290784" y="2266272"/>
            <a:ext cx="2249254" cy="3508653"/>
          </a:xfrm>
          <a:prstGeom prst="rect">
            <a:avLst/>
          </a:prstGeom>
          <a:noFill/>
        </p:spPr>
        <p:txBody>
          <a:bodyPr wrap="square" rtlCol="0">
            <a:spAutoFit/>
          </a:bodyPr>
          <a:lstStyle/>
          <a:p>
            <a:pPr>
              <a:buClr>
                <a:schemeClr val="accent2"/>
              </a:buClr>
            </a:pPr>
            <a:r>
              <a:rPr lang="en-US" sz="2400" dirty="0">
                <a:latin typeface="+mj-lt"/>
              </a:rPr>
              <a:t>Identity    </a:t>
            </a:r>
          </a:p>
          <a:p>
            <a:pPr>
              <a:buClr>
                <a:schemeClr val="accent2"/>
              </a:buClr>
            </a:pPr>
            <a:endParaRPr lang="en-US" sz="2000" dirty="0">
              <a:latin typeface="+mj-lt"/>
            </a:endParaRPr>
          </a:p>
          <a:p>
            <a:pPr>
              <a:buClr>
                <a:schemeClr val="accent2"/>
              </a:buClr>
            </a:pPr>
            <a:endParaRPr lang="en-US" sz="2200" dirty="0">
              <a:latin typeface="+mj-lt"/>
            </a:endParaRPr>
          </a:p>
          <a:p>
            <a:pPr>
              <a:buClr>
                <a:schemeClr val="accent2"/>
              </a:buClr>
            </a:pPr>
            <a:r>
              <a:rPr lang="en-US" sz="2400" dirty="0">
                <a:latin typeface="+mj-lt"/>
              </a:rPr>
              <a:t>Negation  </a:t>
            </a:r>
          </a:p>
          <a:p>
            <a:pPr>
              <a:buClr>
                <a:schemeClr val="accent2"/>
              </a:buClr>
            </a:pPr>
            <a:endParaRPr lang="en-US" sz="2000" dirty="0">
              <a:latin typeface="+mj-lt"/>
            </a:endParaRPr>
          </a:p>
          <a:p>
            <a:pPr>
              <a:buClr>
                <a:schemeClr val="accent2"/>
              </a:buClr>
            </a:pPr>
            <a:endParaRPr lang="en-US" sz="2200" dirty="0">
              <a:latin typeface="+mj-lt"/>
            </a:endParaRPr>
          </a:p>
          <a:p>
            <a:pPr>
              <a:buClr>
                <a:schemeClr val="accent2"/>
              </a:buClr>
            </a:pPr>
            <a:r>
              <a:rPr lang="en-US" sz="2400" i="1" dirty="0">
                <a:latin typeface="+mj-lt"/>
              </a:rPr>
              <a:t>Y = ZX     </a:t>
            </a:r>
          </a:p>
          <a:p>
            <a:pPr>
              <a:buClr>
                <a:schemeClr val="accent2"/>
              </a:buClr>
            </a:pPr>
            <a:endParaRPr lang="en-US" sz="2000" dirty="0">
              <a:latin typeface="+mj-lt"/>
            </a:endParaRPr>
          </a:p>
          <a:p>
            <a:pPr>
              <a:buClr>
                <a:schemeClr val="accent2"/>
              </a:buClr>
            </a:pPr>
            <a:endParaRPr lang="en-US" sz="2200" dirty="0">
              <a:latin typeface="+mj-lt"/>
            </a:endParaRPr>
          </a:p>
          <a:p>
            <a:pPr>
              <a:buClr>
                <a:schemeClr val="accent2"/>
              </a:buClr>
            </a:pPr>
            <a:r>
              <a:rPr lang="en-US" sz="2400" dirty="0">
                <a:latin typeface="+mj-lt"/>
              </a:rPr>
              <a:t>Phase Shift</a:t>
            </a:r>
            <a:endParaRPr lang="en-US" sz="2400" i="1" dirty="0">
              <a:latin typeface="+mj-lt"/>
            </a:endParaRPr>
          </a:p>
        </p:txBody>
      </p:sp>
      <p:cxnSp>
        <p:nvCxnSpPr>
          <p:cNvPr id="13" name="Connettore 2 6">
            <a:extLst>
              <a:ext uri="{FF2B5EF4-FFF2-40B4-BE49-F238E27FC236}">
                <a16:creationId xmlns:a16="http://schemas.microsoft.com/office/drawing/2014/main" id="{FAB29FFC-32B9-24D9-F042-54239B9F8E54}"/>
              </a:ext>
            </a:extLst>
          </p:cNvPr>
          <p:cNvCxnSpPr>
            <a:cxnSpLocks/>
          </p:cNvCxnSpPr>
          <p:nvPr/>
        </p:nvCxnSpPr>
        <p:spPr>
          <a:xfrm>
            <a:off x="1483893" y="2519083"/>
            <a:ext cx="6449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ttore 2 6">
            <a:extLst>
              <a:ext uri="{FF2B5EF4-FFF2-40B4-BE49-F238E27FC236}">
                <a16:creationId xmlns:a16="http://schemas.microsoft.com/office/drawing/2014/main" id="{A0443112-2705-BC12-FDA8-429DF2E2ED23}"/>
              </a:ext>
            </a:extLst>
          </p:cNvPr>
          <p:cNvCxnSpPr>
            <a:cxnSpLocks/>
          </p:cNvCxnSpPr>
          <p:nvPr/>
        </p:nvCxnSpPr>
        <p:spPr>
          <a:xfrm>
            <a:off x="1680319" y="3514165"/>
            <a:ext cx="4306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nettore 2 6">
            <a:extLst>
              <a:ext uri="{FF2B5EF4-FFF2-40B4-BE49-F238E27FC236}">
                <a16:creationId xmlns:a16="http://schemas.microsoft.com/office/drawing/2014/main" id="{B2708BBA-E6A5-D2A9-13D1-31AF43086A34}"/>
              </a:ext>
            </a:extLst>
          </p:cNvPr>
          <p:cNvCxnSpPr>
            <a:cxnSpLocks/>
          </p:cNvCxnSpPr>
          <p:nvPr/>
        </p:nvCxnSpPr>
        <p:spPr>
          <a:xfrm>
            <a:off x="1474927" y="4527177"/>
            <a:ext cx="6449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ttore 2 6">
            <a:extLst>
              <a:ext uri="{FF2B5EF4-FFF2-40B4-BE49-F238E27FC236}">
                <a16:creationId xmlns:a16="http://schemas.microsoft.com/office/drawing/2014/main" id="{877560DC-7F68-0921-38A9-41E1EDA98FE2}"/>
              </a:ext>
            </a:extLst>
          </p:cNvPr>
          <p:cNvCxnSpPr>
            <a:cxnSpLocks/>
          </p:cNvCxnSpPr>
          <p:nvPr/>
        </p:nvCxnSpPr>
        <p:spPr>
          <a:xfrm>
            <a:off x="1850967" y="5531224"/>
            <a:ext cx="3582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CasellaDiTesto 4">
            <a:extLst>
              <a:ext uri="{FF2B5EF4-FFF2-40B4-BE49-F238E27FC236}">
                <a16:creationId xmlns:a16="http://schemas.microsoft.com/office/drawing/2014/main" id="{BE44244B-7877-80B4-D679-30116FBB4ADB}"/>
              </a:ext>
            </a:extLst>
          </p:cNvPr>
          <p:cNvSpPr txBox="1"/>
          <p:nvPr/>
        </p:nvSpPr>
        <p:spPr>
          <a:xfrm>
            <a:off x="6785387" y="5569628"/>
            <a:ext cx="4396426" cy="461665"/>
          </a:xfrm>
          <a:prstGeom prst="rect">
            <a:avLst/>
          </a:prstGeom>
          <a:noFill/>
        </p:spPr>
        <p:txBody>
          <a:bodyPr wrap="square" rtlCol="0">
            <a:spAutoFit/>
          </a:bodyPr>
          <a:lstStyle/>
          <a:p>
            <a:pPr>
              <a:spcAft>
                <a:spcPts val="600"/>
              </a:spcAft>
            </a:pPr>
            <a:r>
              <a:rPr lang="en-US" sz="2400" dirty="0">
                <a:latin typeface="+mj-lt"/>
              </a:rPr>
              <a:t>Alice then sends her qubit to Bob.</a:t>
            </a:r>
          </a:p>
        </p:txBody>
      </p:sp>
      <p:pic>
        <p:nvPicPr>
          <p:cNvPr id="17" name="Picture 16" descr="A math equations and numbers&#10;&#10;Description automatically generated with medium confidence">
            <a:extLst>
              <a:ext uri="{FF2B5EF4-FFF2-40B4-BE49-F238E27FC236}">
                <a16:creationId xmlns:a16="http://schemas.microsoft.com/office/drawing/2014/main" id="{52B96D0B-3B09-B2AB-2C7D-733B329E08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57124" y="2932211"/>
            <a:ext cx="5834876" cy="2233924"/>
          </a:xfrm>
          <a:prstGeom prst="rect">
            <a:avLst/>
          </a:prstGeom>
        </p:spPr>
      </p:pic>
      <p:cxnSp>
        <p:nvCxnSpPr>
          <p:cNvPr id="6" name="Connettore 2 12">
            <a:extLst>
              <a:ext uri="{FF2B5EF4-FFF2-40B4-BE49-F238E27FC236}">
                <a16:creationId xmlns:a16="http://schemas.microsoft.com/office/drawing/2014/main" id="{470B4DB9-3171-244C-1B37-41A037C7D435}"/>
              </a:ext>
            </a:extLst>
          </p:cNvPr>
          <p:cNvCxnSpPr>
            <a:cxnSpLocks/>
          </p:cNvCxnSpPr>
          <p:nvPr/>
        </p:nvCxnSpPr>
        <p:spPr>
          <a:xfrm>
            <a:off x="5629275" y="4163786"/>
            <a:ext cx="923925" cy="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07695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dirty="0">
                <a:latin typeface="+mj-lt"/>
              </a:rPr>
              <a:t>Dense Coding (3)</a:t>
            </a:r>
          </a:p>
        </p:txBody>
      </p:sp>
      <p:sp>
        <p:nvSpPr>
          <p:cNvPr id="5" name="CasellaDiTesto 4">
            <a:extLst>
              <a:ext uri="{FF2B5EF4-FFF2-40B4-BE49-F238E27FC236}">
                <a16:creationId xmlns:a16="http://schemas.microsoft.com/office/drawing/2014/main" id="{D764290D-4421-39CE-B0A3-F91D8A631E18}"/>
              </a:ext>
            </a:extLst>
          </p:cNvPr>
          <p:cNvSpPr txBox="1"/>
          <p:nvPr/>
        </p:nvSpPr>
        <p:spPr>
          <a:xfrm>
            <a:off x="530678" y="1356688"/>
            <a:ext cx="10907486" cy="4770537"/>
          </a:xfrm>
          <a:prstGeom prst="rect">
            <a:avLst/>
          </a:prstGeom>
          <a:noFill/>
        </p:spPr>
        <p:txBody>
          <a:bodyPr wrap="square" rtlCol="0">
            <a:spAutoFit/>
          </a:bodyPr>
          <a:lstStyle/>
          <a:p>
            <a:pPr>
              <a:spcAft>
                <a:spcPts val="600"/>
              </a:spcAft>
              <a:buClr>
                <a:schemeClr val="accent2"/>
              </a:buClr>
            </a:pPr>
            <a:r>
              <a:rPr lang="en-US" sz="2400" dirty="0">
                <a:latin typeface="+mj-lt"/>
              </a:rPr>
              <a:t>Bob can apply a controlled-NOT to the two qubits of the entangled pair. Bob can now measure the second qubit without disturbing the quantum state:</a:t>
            </a:r>
          </a:p>
          <a:p>
            <a:pPr>
              <a:spcAft>
                <a:spcPts val="600"/>
              </a:spcAft>
              <a:buClr>
                <a:schemeClr val="accent2"/>
              </a:buClr>
            </a:pPr>
            <a:endParaRPr lang="en-US" sz="2400" dirty="0">
              <a:latin typeface="+mj-lt"/>
            </a:endParaRPr>
          </a:p>
          <a:p>
            <a:pPr>
              <a:spcAft>
                <a:spcPts val="600"/>
              </a:spcAft>
              <a:buClr>
                <a:schemeClr val="accent2"/>
              </a:buClr>
            </a:pPr>
            <a:r>
              <a:rPr lang="en-US" sz="2400" dirty="0">
                <a:latin typeface="+mj-lt"/>
              </a:rPr>
              <a:t>													</a:t>
            </a:r>
          </a:p>
          <a:p>
            <a:pPr>
              <a:spcAft>
                <a:spcPts val="600"/>
              </a:spcAft>
              <a:buClr>
                <a:schemeClr val="accent2"/>
              </a:buClr>
            </a:pPr>
            <a:endParaRPr lang="en-US" sz="2400" dirty="0">
              <a:latin typeface="+mj-lt"/>
            </a:endParaRPr>
          </a:p>
          <a:p>
            <a:pPr>
              <a:spcAft>
                <a:spcPts val="600"/>
              </a:spcAft>
              <a:buClr>
                <a:schemeClr val="accent2"/>
              </a:buClr>
            </a:pPr>
            <a:endParaRPr lang="en-US" sz="2400" dirty="0">
              <a:latin typeface="+mj-lt"/>
            </a:endParaRPr>
          </a:p>
          <a:p>
            <a:pPr>
              <a:spcAft>
                <a:spcPts val="600"/>
              </a:spcAft>
              <a:buClr>
                <a:schemeClr val="accent2"/>
              </a:buClr>
            </a:pPr>
            <a:endParaRPr lang="en-US" sz="2400" dirty="0">
              <a:latin typeface="+mj-lt"/>
            </a:endParaRPr>
          </a:p>
          <a:p>
            <a:pPr>
              <a:spcAft>
                <a:spcPts val="600"/>
              </a:spcAft>
              <a:buClr>
                <a:schemeClr val="accent2"/>
              </a:buClr>
            </a:pPr>
            <a:endParaRPr lang="en-US" sz="2400" dirty="0">
              <a:latin typeface="+mj-lt"/>
            </a:endParaRPr>
          </a:p>
          <a:p>
            <a:pPr marL="342900" indent="-342900">
              <a:spcAft>
                <a:spcPts val="600"/>
              </a:spcAft>
              <a:buClr>
                <a:schemeClr val="accent2"/>
              </a:buClr>
              <a:buFont typeface="Arial" panose="020B0604020202020204" pitchFamily="34" charset="0"/>
              <a:buChar char="•"/>
            </a:pPr>
            <a:r>
              <a:rPr lang="en-US" sz="2400" dirty="0">
                <a:latin typeface="+mj-lt"/>
              </a:rPr>
              <a:t>if the measurement of the second qubit returns </a:t>
            </a:r>
            <a:r>
              <a:rPr lang="en-US" sz="2400" b="1" dirty="0">
                <a:latin typeface="+mj-lt"/>
              </a:rPr>
              <a:t>|</a:t>
            </a:r>
            <a:r>
              <a:rPr lang="en-US" sz="2400" dirty="0">
                <a:latin typeface="+mj-lt"/>
              </a:rPr>
              <a:t>0⟩, then the original encoded value was either 0 or 3</a:t>
            </a:r>
          </a:p>
          <a:p>
            <a:pPr marL="342900" indent="-342900">
              <a:spcAft>
                <a:spcPts val="600"/>
              </a:spcAft>
              <a:buClr>
                <a:schemeClr val="accent2"/>
              </a:buClr>
              <a:buFont typeface="Arial" panose="020B0604020202020204" pitchFamily="34" charset="0"/>
              <a:buChar char="•"/>
            </a:pPr>
            <a:r>
              <a:rPr lang="en-US" sz="2400" dirty="0">
                <a:latin typeface="+mj-lt"/>
              </a:rPr>
              <a:t>if the measurement returns </a:t>
            </a:r>
            <a:r>
              <a:rPr lang="en-US" sz="2400" b="1" dirty="0">
                <a:latin typeface="+mj-lt"/>
              </a:rPr>
              <a:t>|</a:t>
            </a:r>
            <a:r>
              <a:rPr lang="en-US" sz="2400" dirty="0">
                <a:latin typeface="+mj-lt"/>
              </a:rPr>
              <a:t>1⟩, then the value was either 1 or 2</a:t>
            </a:r>
          </a:p>
        </p:txBody>
      </p:sp>
      <p:pic>
        <p:nvPicPr>
          <p:cNvPr id="8" name="Picture 7" descr="A math equations with numbers&#10;&#10;Description automatically generated with medium confidence">
            <a:extLst>
              <a:ext uri="{FF2B5EF4-FFF2-40B4-BE49-F238E27FC236}">
                <a16:creationId xmlns:a16="http://schemas.microsoft.com/office/drawing/2014/main" id="{812E1603-D0CB-C191-B460-73260593CF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9766" y="2611270"/>
            <a:ext cx="7592234" cy="1741968"/>
          </a:xfrm>
          <a:prstGeom prst="rect">
            <a:avLst/>
          </a:prstGeom>
        </p:spPr>
      </p:pic>
      <p:cxnSp>
        <p:nvCxnSpPr>
          <p:cNvPr id="4" name="Connettore 2 12">
            <a:extLst>
              <a:ext uri="{FF2B5EF4-FFF2-40B4-BE49-F238E27FC236}">
                <a16:creationId xmlns:a16="http://schemas.microsoft.com/office/drawing/2014/main" id="{F28EBAF5-AE83-FA96-0425-9846AB559C34}"/>
              </a:ext>
            </a:extLst>
          </p:cNvPr>
          <p:cNvCxnSpPr>
            <a:cxnSpLocks/>
          </p:cNvCxnSpPr>
          <p:nvPr/>
        </p:nvCxnSpPr>
        <p:spPr>
          <a:xfrm>
            <a:off x="3776214" y="3571874"/>
            <a:ext cx="823552" cy="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pic>
        <p:nvPicPr>
          <p:cNvPr id="10" name="Picture 9" descr="A number and a number with arrows&#10;&#10;Description automatically generated with low confidence">
            <a:extLst>
              <a:ext uri="{FF2B5EF4-FFF2-40B4-BE49-F238E27FC236}">
                <a16:creationId xmlns:a16="http://schemas.microsoft.com/office/drawing/2014/main" id="{97002F37-4959-0D60-B6D2-B041FE4E3A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183" y="2954532"/>
            <a:ext cx="3514722" cy="1226893"/>
          </a:xfrm>
          <a:prstGeom prst="rect">
            <a:avLst/>
          </a:prstGeom>
        </p:spPr>
      </p:pic>
    </p:spTree>
    <p:extLst>
      <p:ext uri="{BB962C8B-B14F-4D97-AF65-F5344CB8AC3E}">
        <p14:creationId xmlns:p14="http://schemas.microsoft.com/office/powerpoint/2010/main" val="3027915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dirty="0">
                <a:latin typeface="+mj-lt"/>
              </a:rPr>
              <a:t>Dense Coding (4)</a:t>
            </a:r>
          </a:p>
        </p:txBody>
      </p:sp>
      <p:sp>
        <p:nvSpPr>
          <p:cNvPr id="5" name="CasellaDiTesto 4">
            <a:extLst>
              <a:ext uri="{FF2B5EF4-FFF2-40B4-BE49-F238E27FC236}">
                <a16:creationId xmlns:a16="http://schemas.microsoft.com/office/drawing/2014/main" id="{D764290D-4421-39CE-B0A3-F91D8A631E18}"/>
              </a:ext>
            </a:extLst>
          </p:cNvPr>
          <p:cNvSpPr txBox="1"/>
          <p:nvPr/>
        </p:nvSpPr>
        <p:spPr>
          <a:xfrm>
            <a:off x="530678" y="1352770"/>
            <a:ext cx="10907486" cy="4770537"/>
          </a:xfrm>
          <a:prstGeom prst="rect">
            <a:avLst/>
          </a:prstGeom>
          <a:noFill/>
        </p:spPr>
        <p:txBody>
          <a:bodyPr wrap="square" rtlCol="0">
            <a:spAutoFit/>
          </a:bodyPr>
          <a:lstStyle/>
          <a:p>
            <a:pPr>
              <a:spcAft>
                <a:spcPts val="600"/>
              </a:spcAft>
              <a:buClr>
                <a:schemeClr val="accent2"/>
              </a:buClr>
            </a:pPr>
            <a:r>
              <a:rPr lang="en-US" sz="2400" dirty="0">
                <a:latin typeface="+mj-lt"/>
              </a:rPr>
              <a:t>Bob now applies the Hadamard gate to the first qubit, which allows him to distinguish between the four encoded values.</a:t>
            </a:r>
          </a:p>
          <a:p>
            <a:pPr>
              <a:spcAft>
                <a:spcPts val="600"/>
              </a:spcAft>
              <a:buClr>
                <a:schemeClr val="accent2"/>
              </a:buClr>
            </a:pPr>
            <a:endParaRPr lang="en-US" sz="2400" dirty="0">
              <a:latin typeface="+mj-lt"/>
            </a:endParaRPr>
          </a:p>
          <a:p>
            <a:pPr>
              <a:spcAft>
                <a:spcPts val="600"/>
              </a:spcAft>
              <a:buClr>
                <a:schemeClr val="accent2"/>
              </a:buClr>
            </a:pPr>
            <a:r>
              <a:rPr lang="en-US" sz="2400" dirty="0">
                <a:latin typeface="+mj-lt"/>
              </a:rPr>
              <a:t>									</a:t>
            </a:r>
          </a:p>
          <a:p>
            <a:pPr>
              <a:spcAft>
                <a:spcPts val="600"/>
              </a:spcAft>
              <a:buClr>
                <a:schemeClr val="accent2"/>
              </a:buClr>
            </a:pPr>
            <a:endParaRPr lang="en-US" sz="2400" dirty="0">
              <a:latin typeface="+mj-lt"/>
            </a:endParaRPr>
          </a:p>
          <a:p>
            <a:pPr>
              <a:spcAft>
                <a:spcPts val="600"/>
              </a:spcAft>
              <a:buClr>
                <a:schemeClr val="accent2"/>
              </a:buClr>
            </a:pPr>
            <a:endParaRPr lang="en-US" sz="2400" dirty="0">
              <a:latin typeface="+mj-lt"/>
            </a:endParaRPr>
          </a:p>
          <a:p>
            <a:pPr>
              <a:spcAft>
                <a:spcPts val="600"/>
              </a:spcAft>
              <a:buClr>
                <a:schemeClr val="accent2"/>
              </a:buClr>
            </a:pPr>
            <a:endParaRPr lang="en-US" sz="2400" dirty="0">
              <a:latin typeface="+mj-lt"/>
            </a:endParaRPr>
          </a:p>
          <a:p>
            <a:pPr>
              <a:spcAft>
                <a:spcPts val="600"/>
              </a:spcAft>
              <a:buClr>
                <a:schemeClr val="accent2"/>
              </a:buClr>
            </a:pPr>
            <a:endParaRPr lang="en-US" sz="2400" dirty="0">
              <a:latin typeface="+mj-lt"/>
            </a:endParaRPr>
          </a:p>
          <a:p>
            <a:pPr>
              <a:spcAft>
                <a:spcPts val="600"/>
              </a:spcAft>
              <a:buClr>
                <a:schemeClr val="accent2"/>
              </a:buClr>
            </a:pPr>
            <a:endParaRPr lang="en-US" sz="2400" dirty="0">
              <a:latin typeface="+mj-lt"/>
            </a:endParaRPr>
          </a:p>
          <a:p>
            <a:pPr>
              <a:spcAft>
                <a:spcPts val="600"/>
              </a:spcAft>
              <a:buClr>
                <a:schemeClr val="accent2"/>
              </a:buClr>
            </a:pPr>
            <a:r>
              <a:rPr lang="en-US" sz="2400" dirty="0">
                <a:latin typeface="+mj-lt"/>
              </a:rPr>
              <a:t>With the measurement of the first bit, Bob can finally distinguish between 0 and 3, and 1 and 2.</a:t>
            </a:r>
          </a:p>
        </p:txBody>
      </p:sp>
      <p:pic>
        <p:nvPicPr>
          <p:cNvPr id="7" name="Picture 6" descr="A math symbols with numbers and symbols&#10;&#10;Description automatically generated">
            <a:extLst>
              <a:ext uri="{FF2B5EF4-FFF2-40B4-BE49-F238E27FC236}">
                <a16:creationId xmlns:a16="http://schemas.microsoft.com/office/drawing/2014/main" id="{202E6229-BDCF-5462-8FB1-6172CAED54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540" y="3170605"/>
            <a:ext cx="3473854" cy="966638"/>
          </a:xfrm>
          <a:prstGeom prst="rect">
            <a:avLst/>
          </a:prstGeom>
        </p:spPr>
      </p:pic>
      <p:pic>
        <p:nvPicPr>
          <p:cNvPr id="9" name="Picture 8" descr="A math equations with numbers and symbols&#10;&#10;Description automatically generated">
            <a:extLst>
              <a:ext uri="{FF2B5EF4-FFF2-40B4-BE49-F238E27FC236}">
                <a16:creationId xmlns:a16="http://schemas.microsoft.com/office/drawing/2014/main" id="{E9B3329D-01BD-7D12-E934-8B60FA52B4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3230" y="2654412"/>
            <a:ext cx="7838770" cy="1783864"/>
          </a:xfrm>
          <a:prstGeom prst="rect">
            <a:avLst/>
          </a:prstGeom>
        </p:spPr>
      </p:pic>
      <p:cxnSp>
        <p:nvCxnSpPr>
          <p:cNvPr id="4" name="Connettore 2 12">
            <a:extLst>
              <a:ext uri="{FF2B5EF4-FFF2-40B4-BE49-F238E27FC236}">
                <a16:creationId xmlns:a16="http://schemas.microsoft.com/office/drawing/2014/main" id="{F28EBAF5-AE83-FA96-0425-9846AB559C34}"/>
              </a:ext>
            </a:extLst>
          </p:cNvPr>
          <p:cNvCxnSpPr>
            <a:cxnSpLocks/>
          </p:cNvCxnSpPr>
          <p:nvPr/>
        </p:nvCxnSpPr>
        <p:spPr>
          <a:xfrm>
            <a:off x="3690479" y="3667366"/>
            <a:ext cx="980133" cy="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83484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3">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dirty="0">
                <a:latin typeface="+mj-lt"/>
              </a:rPr>
              <a:t>Teleportation (1)</a:t>
            </a:r>
          </a:p>
        </p:txBody>
      </p:sp>
      <mc:AlternateContent xmlns:mc="http://schemas.openxmlformats.org/markup-compatibility/2006">
        <mc:Choice xmlns:a14="http://schemas.microsoft.com/office/drawing/2010/main" Requires="a14">
          <p:sp>
            <p:nvSpPr>
              <p:cNvPr id="5" name="CasellaDiTesto 4">
                <a:extLst>
                  <a:ext uri="{FF2B5EF4-FFF2-40B4-BE49-F238E27FC236}">
                    <a16:creationId xmlns:a16="http://schemas.microsoft.com/office/drawing/2014/main" id="{D764290D-4421-39CE-B0A3-F91D8A631E18}"/>
                  </a:ext>
                </a:extLst>
              </p:cNvPr>
              <p:cNvSpPr txBox="1"/>
              <p:nvPr/>
            </p:nvSpPr>
            <p:spPr>
              <a:xfrm>
                <a:off x="494816" y="1218295"/>
                <a:ext cx="11464099" cy="5179688"/>
              </a:xfrm>
              <a:prstGeom prst="rect">
                <a:avLst/>
              </a:prstGeom>
              <a:noFill/>
            </p:spPr>
            <p:txBody>
              <a:bodyPr wrap="square" rtlCol="0">
                <a:spAutoFit/>
              </a:bodyPr>
              <a:lstStyle/>
              <a:p>
                <a:pPr>
                  <a:spcAft>
                    <a:spcPts val="1200"/>
                  </a:spcAft>
                </a:pPr>
                <a:r>
                  <a:rPr lang="en-US" sz="2400" dirty="0">
                    <a:latin typeface="+mj-lt"/>
                  </a:rPr>
                  <a:t>The schema of the teleportation communication protocol is similar to the one of dense coding:</a:t>
                </a:r>
              </a:p>
              <a:p>
                <a:pPr>
                  <a:spcAft>
                    <a:spcPts val="1200"/>
                  </a:spcAft>
                </a:pPr>
                <a:endParaRPr lang="en-US" sz="2400" dirty="0">
                  <a:latin typeface="+mj-lt"/>
                </a:endParaRPr>
              </a:p>
              <a:p>
                <a:pPr>
                  <a:spcAft>
                    <a:spcPts val="1200"/>
                  </a:spcAft>
                </a:pPr>
                <a:endParaRPr lang="en-US" sz="2400" dirty="0">
                  <a:latin typeface="+mj-lt"/>
                </a:endParaRPr>
              </a:p>
              <a:p>
                <a:pPr>
                  <a:spcAft>
                    <a:spcPts val="1200"/>
                  </a:spcAft>
                </a:pPr>
                <a:endParaRPr lang="en-US" sz="2400" dirty="0">
                  <a:latin typeface="+mj-lt"/>
                </a:endParaRPr>
              </a:p>
              <a:p>
                <a:pPr>
                  <a:spcAft>
                    <a:spcPts val="1200"/>
                  </a:spcAft>
                </a:pPr>
                <a:endParaRPr lang="en-US" sz="2400" dirty="0">
                  <a:latin typeface="+mj-lt"/>
                </a:endParaRPr>
              </a:p>
              <a:p>
                <a:pPr>
                  <a:spcAft>
                    <a:spcPts val="1200"/>
                  </a:spcAft>
                </a:pPr>
                <a:endParaRPr lang="en-US" sz="2000" dirty="0">
                  <a:latin typeface="+mj-lt"/>
                </a:endParaRPr>
              </a:p>
              <a:p>
                <a:pPr>
                  <a:spcAft>
                    <a:spcPts val="1200"/>
                  </a:spcAft>
                </a:pPr>
                <a:endParaRPr lang="en-US" sz="1000" dirty="0">
                  <a:latin typeface="+mj-lt"/>
                </a:endParaRPr>
              </a:p>
              <a:p>
                <a:pPr marL="342900" indent="-342900">
                  <a:spcAft>
                    <a:spcPts val="600"/>
                  </a:spcAft>
                  <a:buClr>
                    <a:schemeClr val="accent2"/>
                  </a:buClr>
                  <a:buFont typeface="Arial" panose="020B0604020202020204" pitchFamily="34" charset="0"/>
                  <a:buChar char="•"/>
                </a:pPr>
                <a:r>
                  <a:rPr lang="en-US" sz="2400" dirty="0">
                    <a:latin typeface="+mj-lt"/>
                  </a:rPr>
                  <a:t>Alice has a qubit whose state she doesn’t know</a:t>
                </a:r>
              </a:p>
              <a:p>
                <a:pPr marL="342900" indent="-342900">
                  <a:spcAft>
                    <a:spcPts val="600"/>
                  </a:spcAft>
                  <a:buClr>
                    <a:schemeClr val="accent2"/>
                  </a:buClr>
                  <a:buFont typeface="Arial" panose="020B0604020202020204" pitchFamily="34" charset="0"/>
                  <a:buChar char="•"/>
                </a:pPr>
                <a:r>
                  <a:rPr lang="en-US" sz="2400" dirty="0">
                    <a:latin typeface="+mj-lt"/>
                  </a:rPr>
                  <a:t>Alice wants to send, using classical channels, the state of her qubit </a:t>
                </a:r>
                <a14:m>
                  <m:oMath xmlns:m="http://schemas.openxmlformats.org/officeDocument/2006/math">
                    <m:r>
                      <a:rPr lang="el-GR" sz="2400" i="1" smtClean="0">
                        <a:latin typeface="Cambria Math" panose="02040503050406030204" pitchFamily="18" charset="0"/>
                      </a:rPr>
                      <m:t>𝜙</m:t>
                    </m:r>
                  </m:oMath>
                </a14:m>
                <a:r>
                  <a:rPr lang="it-IT" sz="2400" dirty="0">
                    <a:latin typeface="+mj-lt"/>
                  </a:rPr>
                  <a:t> = </a:t>
                </a:r>
                <a:r>
                  <a:rPr lang="en-GB" sz="2400" i="1" dirty="0">
                    <a:latin typeface="+mj-lt"/>
                  </a:rPr>
                  <a:t>a</a:t>
                </a:r>
                <a:r>
                  <a:rPr lang="en-US" sz="2400" b="1" dirty="0">
                    <a:latin typeface="+mj-lt"/>
                  </a:rPr>
                  <a:t>|</a:t>
                </a:r>
                <a:r>
                  <a:rPr lang="en-US" sz="2400" dirty="0">
                    <a:latin typeface="+mj-lt"/>
                  </a:rPr>
                  <a:t>0⟩</a:t>
                </a:r>
                <a:r>
                  <a:rPr lang="en-GB" sz="2400" dirty="0">
                    <a:latin typeface="+mj-lt"/>
                  </a:rPr>
                  <a:t> + </a:t>
                </a:r>
                <a:r>
                  <a:rPr lang="en-GB" sz="2400" i="1" dirty="0">
                    <a:latin typeface="+mj-lt"/>
                  </a:rPr>
                  <a:t>b</a:t>
                </a:r>
                <a:r>
                  <a:rPr lang="en-US" sz="2400" b="1" dirty="0">
                    <a:latin typeface="+mj-lt"/>
                  </a:rPr>
                  <a:t>|</a:t>
                </a:r>
                <a:r>
                  <a:rPr lang="en-US" sz="2400" dirty="0">
                    <a:latin typeface="+mj-lt"/>
                  </a:rPr>
                  <a:t>1⟩ to Bob</a:t>
                </a:r>
              </a:p>
              <a:p>
                <a:pPr marL="342900" indent="-342900">
                  <a:spcAft>
                    <a:spcPts val="600"/>
                  </a:spcAft>
                  <a:buClr>
                    <a:schemeClr val="accent2"/>
                  </a:buClr>
                  <a:buFont typeface="Arial" panose="020B0604020202020204" pitchFamily="34" charset="0"/>
                  <a:buChar char="•"/>
                </a:pPr>
                <a:r>
                  <a:rPr lang="en-US" sz="2400" dirty="0">
                    <a:latin typeface="+mj-lt"/>
                  </a:rPr>
                  <a:t>As with dense coding, Bob and Alice share an entangled pair </a:t>
                </a:r>
                <a14:m>
                  <m:oMath xmlns:m="http://schemas.openxmlformats.org/officeDocument/2006/math">
                    <m:sSub>
                      <m:sSubPr>
                        <m:ctrlPr>
                          <a:rPr lang="el-GR" sz="2400" i="1" smtClean="0">
                            <a:latin typeface="Cambria Math" panose="02040503050406030204" pitchFamily="18" charset="0"/>
                          </a:rPr>
                        </m:ctrlPr>
                      </m:sSubPr>
                      <m:e>
                        <m:r>
                          <a:rPr lang="el-GR" sz="2400" i="1">
                            <a:latin typeface="Cambria Math" panose="02040503050406030204" pitchFamily="18" charset="0"/>
                          </a:rPr>
                          <m:t>𝜓</m:t>
                        </m:r>
                      </m:e>
                      <m:sub>
                        <m:r>
                          <a:rPr lang="it-IT" sz="2400" b="0" i="1" smtClean="0">
                            <a:latin typeface="Cambria Math" panose="02040503050406030204" pitchFamily="18" charset="0"/>
                          </a:rPr>
                          <m:t>0</m:t>
                        </m:r>
                      </m:sub>
                    </m:sSub>
                    <m:r>
                      <a:rPr lang="it-IT" sz="2400" i="1">
                        <a:latin typeface="Cambria Math" panose="02040503050406030204" pitchFamily="18" charset="0"/>
                      </a:rPr>
                      <m:t>=</m:t>
                    </m:r>
                    <m:box>
                      <m:boxPr>
                        <m:ctrlPr>
                          <a:rPr lang="it-IT" sz="2400" i="1" smtClean="0">
                            <a:latin typeface="Cambria Math" panose="02040503050406030204" pitchFamily="18" charset="0"/>
                          </a:rPr>
                        </m:ctrlPr>
                      </m:boxPr>
                      <m:e>
                        <m:argPr>
                          <m:argSz m:val="-1"/>
                        </m:argPr>
                        <m:f>
                          <m:fPr>
                            <m:ctrlPr>
                              <a:rPr lang="it-IT" sz="2400" i="1" smtClean="0">
                                <a:latin typeface="Cambria Math" panose="02040503050406030204" pitchFamily="18" charset="0"/>
                              </a:rPr>
                            </m:ctrlPr>
                          </m:fPr>
                          <m:num>
                            <m:r>
                              <a:rPr lang="it-IT" sz="2400" b="0" i="1" smtClean="0">
                                <a:latin typeface="Cambria Math" panose="02040503050406030204" pitchFamily="18" charset="0"/>
                              </a:rPr>
                              <m:t>1</m:t>
                            </m:r>
                          </m:num>
                          <m:den>
                            <m:rad>
                              <m:radPr>
                                <m:degHide m:val="on"/>
                                <m:ctrlPr>
                                  <a:rPr lang="it-IT" sz="2400" i="1" smtClean="0">
                                    <a:latin typeface="Cambria Math" panose="02040503050406030204" pitchFamily="18" charset="0"/>
                                  </a:rPr>
                                </m:ctrlPr>
                              </m:radPr>
                              <m:deg/>
                              <m:e>
                                <m:r>
                                  <a:rPr lang="it-IT" sz="2400" b="0" i="1" smtClean="0">
                                    <a:latin typeface="Cambria Math" panose="02040503050406030204" pitchFamily="18" charset="0"/>
                                  </a:rPr>
                                  <m:t>2</m:t>
                                </m:r>
                              </m:e>
                            </m:rad>
                          </m:den>
                        </m:f>
                      </m:e>
                    </m:box>
                    <m:r>
                      <a:rPr lang="it-IT" sz="2400" b="0" i="1" smtClean="0">
                        <a:latin typeface="Cambria Math" panose="02040503050406030204" pitchFamily="18" charset="0"/>
                      </a:rPr>
                      <m:t>(</m:t>
                    </m:r>
                    <m:r>
                      <a:rPr lang="it-IT" sz="2400" i="1">
                        <a:latin typeface="Cambria Math" panose="02040503050406030204" pitchFamily="18" charset="0"/>
                      </a:rPr>
                      <m:t>|</m:t>
                    </m:r>
                    <m:r>
                      <a:rPr lang="it-IT" sz="2400" b="0" i="1" smtClean="0">
                        <a:latin typeface="Cambria Math" panose="02040503050406030204" pitchFamily="18" charset="0"/>
                      </a:rPr>
                      <m:t>00⟩+|11⟩)</m:t>
                    </m:r>
                  </m:oMath>
                </a14:m>
                <a:endParaRPr lang="en-US" sz="2400" dirty="0">
                  <a:latin typeface="+mj-lt"/>
                </a:endParaRPr>
              </a:p>
            </p:txBody>
          </p:sp>
        </mc:Choice>
        <mc:Fallback>
          <p:sp>
            <p:nvSpPr>
              <p:cNvPr id="5" name="CasellaDiTesto 4">
                <a:extLst>
                  <a:ext uri="{FF2B5EF4-FFF2-40B4-BE49-F238E27FC236}">
                    <a16:creationId xmlns:a16="http://schemas.microsoft.com/office/drawing/2014/main" id="{D764290D-4421-39CE-B0A3-F91D8A631E18}"/>
                  </a:ext>
                </a:extLst>
              </p:cNvPr>
              <p:cNvSpPr txBox="1">
                <a:spLocks noRot="1" noChangeAspect="1" noMove="1" noResize="1" noEditPoints="1" noAdjustHandles="1" noChangeArrowheads="1" noChangeShapeType="1" noTextEdit="1"/>
              </p:cNvSpPr>
              <p:nvPr/>
            </p:nvSpPr>
            <p:spPr>
              <a:xfrm>
                <a:off x="494816" y="1218295"/>
                <a:ext cx="11464099" cy="5179688"/>
              </a:xfrm>
              <a:prstGeom prst="rect">
                <a:avLst/>
              </a:prstGeom>
              <a:blipFill>
                <a:blip r:embed="rId4"/>
                <a:stretch>
                  <a:fillRect l="-797" t="-941" r="-532" b="-353"/>
                </a:stretch>
              </a:blipFill>
            </p:spPr>
            <p:txBody>
              <a:bodyPr/>
              <a:lstStyle/>
              <a:p>
                <a:r>
                  <a:rPr lang="en-GB">
                    <a:noFill/>
                  </a:rPr>
                  <a:t> </a:t>
                </a:r>
              </a:p>
            </p:txBody>
          </p:sp>
        </mc:Fallback>
      </mc:AlternateContent>
      <p:pic>
        <p:nvPicPr>
          <p:cNvPr id="6" name="Picture 5" descr="A diagram of a diagram&#10;&#10;Description automatically generated">
            <a:extLst>
              <a:ext uri="{FF2B5EF4-FFF2-40B4-BE49-F238E27FC236}">
                <a16:creationId xmlns:a16="http://schemas.microsoft.com/office/drawing/2014/main" id="{DFA23C39-F2C7-1D9A-7EE6-AFA2A71F7B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3407" y="1705730"/>
            <a:ext cx="7025185" cy="3302437"/>
          </a:xfrm>
          <a:prstGeom prst="rect">
            <a:avLst/>
          </a:prstGeom>
        </p:spPr>
      </p:pic>
    </p:spTree>
    <p:extLst>
      <p:ext uri="{BB962C8B-B14F-4D97-AF65-F5344CB8AC3E}">
        <p14:creationId xmlns:p14="http://schemas.microsoft.com/office/powerpoint/2010/main" val="473444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dirty="0">
                <a:latin typeface="+mj-lt"/>
              </a:rPr>
              <a:t>Teleportation (2)</a:t>
            </a: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D764290D-4421-39CE-B0A3-F91D8A631E18}"/>
                  </a:ext>
                </a:extLst>
              </p:cNvPr>
              <p:cNvSpPr txBox="1"/>
              <p:nvPr/>
            </p:nvSpPr>
            <p:spPr>
              <a:xfrm>
                <a:off x="530677" y="1388626"/>
                <a:ext cx="11366048" cy="4836965"/>
              </a:xfrm>
              <a:prstGeom prst="rect">
                <a:avLst/>
              </a:prstGeom>
              <a:noFill/>
            </p:spPr>
            <p:txBody>
              <a:bodyPr wrap="square" rtlCol="0">
                <a:spAutoFit/>
              </a:bodyPr>
              <a:lstStyle/>
              <a:p>
                <a:pPr>
                  <a:spcAft>
                    <a:spcPts val="1200"/>
                  </a:spcAft>
                </a:pPr>
                <a:r>
                  <a:rPr lang="en-US" sz="2400" dirty="0">
                    <a:latin typeface="+mj-lt"/>
                  </a:rPr>
                  <a:t>Alice prepares the starting quantum state by applying the tensor product between </a:t>
                </a:r>
                <a14:m>
                  <m:oMath xmlns:m="http://schemas.openxmlformats.org/officeDocument/2006/math">
                    <m:r>
                      <a:rPr lang="el-GR" sz="2400" i="1">
                        <a:latin typeface="Cambria Math" panose="02040503050406030204" pitchFamily="18" charset="0"/>
                      </a:rPr>
                      <m:t>𝜙</m:t>
                    </m:r>
                  </m:oMath>
                </a14:m>
                <a:r>
                  <a:rPr lang="en-US" sz="2400" dirty="0">
                    <a:latin typeface="+mj-lt"/>
                  </a:rPr>
                  <a:t> and </a:t>
                </a:r>
                <a14:m>
                  <m:oMath xmlns:m="http://schemas.openxmlformats.org/officeDocument/2006/math">
                    <m:sSub>
                      <m:sSubPr>
                        <m:ctrlPr>
                          <a:rPr lang="el-GR" sz="2400" i="1">
                            <a:latin typeface="Cambria Math" panose="02040503050406030204" pitchFamily="18" charset="0"/>
                          </a:rPr>
                        </m:ctrlPr>
                      </m:sSubPr>
                      <m:e>
                        <m:r>
                          <a:rPr lang="el-GR" sz="2400" i="1">
                            <a:latin typeface="Cambria Math" panose="02040503050406030204" pitchFamily="18" charset="0"/>
                          </a:rPr>
                          <m:t>𝜓</m:t>
                        </m:r>
                      </m:e>
                      <m:sub>
                        <m:r>
                          <a:rPr lang="it-IT" sz="2400" i="1">
                            <a:latin typeface="Cambria Math" panose="02040503050406030204" pitchFamily="18" charset="0"/>
                          </a:rPr>
                          <m:t>0</m:t>
                        </m:r>
                      </m:sub>
                    </m:sSub>
                  </m:oMath>
                </a14:m>
                <a:r>
                  <a:rPr lang="en-US" sz="2400" dirty="0">
                    <a:latin typeface="+mj-lt"/>
                  </a:rPr>
                  <a:t>:</a:t>
                </a:r>
              </a:p>
              <a:p>
                <a:pPr>
                  <a:spcAft>
                    <a:spcPts val="1200"/>
                  </a:spcAft>
                </a:pPr>
                <a:endParaRPr lang="en-US" sz="1400" dirty="0">
                  <a:latin typeface="+mj-lt"/>
                </a:endParaRPr>
              </a:p>
              <a:p>
                <a:pPr>
                  <a:spcAft>
                    <a:spcPts val="1800"/>
                  </a:spcAft>
                </a:pPr>
                <a:r>
                  <a:rPr lang="en-US" sz="2400" dirty="0">
                    <a:latin typeface="+mj-lt"/>
                  </a:rPr>
                  <a:t>                        </a:t>
                </a:r>
                <a14:m>
                  <m:oMath xmlns:m="http://schemas.openxmlformats.org/officeDocument/2006/math">
                    <m:r>
                      <a:rPr lang="el-GR" sz="2400" i="1" smtClean="0">
                        <a:latin typeface="Cambria Math" panose="02040503050406030204" pitchFamily="18" charset="0"/>
                      </a:rPr>
                      <m:t>𝜙</m:t>
                    </m:r>
                    <m:r>
                      <a:rPr lang="el-GR" sz="2400" i="1" smtClean="0">
                        <a:latin typeface="Cambria Math" panose="02040503050406030204" pitchFamily="18" charset="0"/>
                      </a:rPr>
                      <m:t> </m:t>
                    </m:r>
                    <m:r>
                      <m:rPr>
                        <m:nor/>
                      </m:rPr>
                      <a:rPr lang="en-US" sz="2400" dirty="0"/>
                      <m:t>⊗</m:t>
                    </m:r>
                    <m:r>
                      <a:rPr lang="it-IT" sz="2400" b="0" i="1" dirty="0" smtClean="0">
                        <a:latin typeface="Cambria Math" panose="02040503050406030204" pitchFamily="18" charset="0"/>
                      </a:rPr>
                      <m:t> </m:t>
                    </m:r>
                    <m:sSub>
                      <m:sSubPr>
                        <m:ctrlPr>
                          <a:rPr lang="el-GR" sz="2400" i="1">
                            <a:latin typeface="Cambria Math" panose="02040503050406030204" pitchFamily="18" charset="0"/>
                          </a:rPr>
                        </m:ctrlPr>
                      </m:sSubPr>
                      <m:e>
                        <m:r>
                          <a:rPr lang="el-GR" sz="2400" i="1">
                            <a:latin typeface="Cambria Math" panose="02040503050406030204" pitchFamily="18" charset="0"/>
                          </a:rPr>
                          <m:t>𝜓</m:t>
                        </m:r>
                      </m:e>
                      <m:sub>
                        <m:r>
                          <a:rPr lang="it-IT" sz="2400" i="1">
                            <a:latin typeface="Cambria Math" panose="02040503050406030204" pitchFamily="18" charset="0"/>
                          </a:rPr>
                          <m:t>0</m:t>
                        </m:r>
                      </m:sub>
                    </m:sSub>
                    <m:r>
                      <a:rPr lang="it-IT" sz="2400" i="1">
                        <a:latin typeface="Cambria Math" panose="02040503050406030204" pitchFamily="18" charset="0"/>
                      </a:rPr>
                      <m:t>=</m:t>
                    </m:r>
                    <m:r>
                      <a:rPr lang="it-IT" sz="2400" b="0" i="1" smtClean="0">
                        <a:latin typeface="Cambria Math" panose="02040503050406030204" pitchFamily="18" charset="0"/>
                      </a:rPr>
                      <m:t>(</m:t>
                    </m:r>
                    <m:r>
                      <a:rPr lang="it-IT" sz="2400" i="1">
                        <a:latin typeface="Cambria Math" panose="02040503050406030204" pitchFamily="18" charset="0"/>
                      </a:rPr>
                      <m:t>𝑎</m:t>
                    </m:r>
                    <m:d>
                      <m:dPr>
                        <m:begChr m:val="|"/>
                        <m:endChr m:val="⟩"/>
                        <m:ctrlPr>
                          <a:rPr lang="it-IT" sz="2400" i="1">
                            <a:latin typeface="Cambria Math" panose="02040503050406030204" pitchFamily="18" charset="0"/>
                          </a:rPr>
                        </m:ctrlPr>
                      </m:dPr>
                      <m:e>
                        <m:r>
                          <a:rPr lang="it-IT" sz="2400" i="1" smtClean="0">
                            <a:solidFill>
                              <a:srgbClr val="C00000"/>
                            </a:solidFill>
                            <a:latin typeface="Cambria Math" panose="02040503050406030204" pitchFamily="18" charset="0"/>
                          </a:rPr>
                          <m:t>0</m:t>
                        </m:r>
                      </m:e>
                    </m:d>
                    <m:r>
                      <a:rPr lang="it-IT" sz="2400" i="1">
                        <a:latin typeface="Cambria Math" panose="02040503050406030204" pitchFamily="18" charset="0"/>
                      </a:rPr>
                      <m:t>+</m:t>
                    </m:r>
                    <m:r>
                      <a:rPr lang="it-IT" sz="2400" i="1">
                        <a:latin typeface="Cambria Math" panose="02040503050406030204" pitchFamily="18" charset="0"/>
                      </a:rPr>
                      <m:t>𝑏</m:t>
                    </m:r>
                    <m:d>
                      <m:dPr>
                        <m:begChr m:val="|"/>
                        <m:endChr m:val="⟩"/>
                        <m:ctrlPr>
                          <a:rPr lang="it-IT" sz="2400" i="1">
                            <a:latin typeface="Cambria Math" panose="02040503050406030204" pitchFamily="18" charset="0"/>
                          </a:rPr>
                        </m:ctrlPr>
                      </m:dPr>
                      <m:e>
                        <m:r>
                          <a:rPr lang="it-IT" sz="2400" i="1" smtClean="0">
                            <a:solidFill>
                              <a:srgbClr val="C00000"/>
                            </a:solidFill>
                            <a:latin typeface="Cambria Math" panose="02040503050406030204" pitchFamily="18" charset="0"/>
                          </a:rPr>
                          <m:t>1</m:t>
                        </m:r>
                      </m:e>
                    </m:d>
                    <m:r>
                      <m:rPr>
                        <m:nor/>
                      </m:rPr>
                      <a:rPr lang="it-IT" sz="2400" b="0" i="0" smtClean="0">
                        <a:latin typeface="Cambria Math" panose="02040503050406030204" pitchFamily="18" charset="0"/>
                      </a:rPr>
                      <m:t>) </m:t>
                    </m:r>
                    <m:r>
                      <m:rPr>
                        <m:nor/>
                      </m:rPr>
                      <a:rPr lang="en-US" sz="2400" dirty="0"/>
                      <m:t>⊗</m:t>
                    </m:r>
                    <m:r>
                      <a:rPr lang="it-IT" sz="2400" b="0" i="1" dirty="0" smtClean="0">
                        <a:latin typeface="Cambria Math" panose="02040503050406030204" pitchFamily="18" charset="0"/>
                      </a:rPr>
                      <m:t> </m:t>
                    </m:r>
                    <m:box>
                      <m:boxPr>
                        <m:ctrlPr>
                          <a:rPr lang="it-IT" sz="2400" i="1">
                            <a:latin typeface="Cambria Math" panose="02040503050406030204" pitchFamily="18" charset="0"/>
                          </a:rPr>
                        </m:ctrlPr>
                      </m:boxPr>
                      <m:e>
                        <m:argPr>
                          <m:argSz m:val="-1"/>
                        </m:argPr>
                        <m:f>
                          <m:fPr>
                            <m:ctrlPr>
                              <a:rPr lang="it-IT" sz="2400" i="1">
                                <a:latin typeface="Cambria Math" panose="02040503050406030204" pitchFamily="18" charset="0"/>
                              </a:rPr>
                            </m:ctrlPr>
                          </m:fPr>
                          <m:num>
                            <m:r>
                              <a:rPr lang="it-IT" sz="2400" i="1">
                                <a:latin typeface="Cambria Math" panose="02040503050406030204" pitchFamily="18" charset="0"/>
                              </a:rPr>
                              <m:t>1</m:t>
                            </m:r>
                          </m:num>
                          <m:den>
                            <m:rad>
                              <m:radPr>
                                <m:degHide m:val="on"/>
                                <m:ctrlPr>
                                  <a:rPr lang="it-IT" sz="2400" i="1">
                                    <a:latin typeface="Cambria Math" panose="02040503050406030204" pitchFamily="18" charset="0"/>
                                  </a:rPr>
                                </m:ctrlPr>
                              </m:radPr>
                              <m:deg/>
                              <m:e>
                                <m:r>
                                  <a:rPr lang="it-IT" sz="2400" i="1">
                                    <a:latin typeface="Cambria Math" panose="02040503050406030204" pitchFamily="18" charset="0"/>
                                  </a:rPr>
                                  <m:t>2</m:t>
                                </m:r>
                              </m:e>
                            </m:rad>
                          </m:den>
                        </m:f>
                      </m:e>
                    </m:box>
                    <m:r>
                      <a:rPr lang="it-IT" sz="2400" i="1">
                        <a:latin typeface="Cambria Math" panose="02040503050406030204" pitchFamily="18" charset="0"/>
                      </a:rPr>
                      <m:t>(|</m:t>
                    </m:r>
                    <m:r>
                      <a:rPr lang="it-IT" sz="2400" i="1" smtClean="0">
                        <a:solidFill>
                          <a:srgbClr val="00B0F0"/>
                        </a:solidFill>
                        <a:latin typeface="Cambria Math" panose="02040503050406030204" pitchFamily="18" charset="0"/>
                      </a:rPr>
                      <m:t>0</m:t>
                    </m:r>
                    <m:r>
                      <a:rPr lang="it-IT" sz="2400" i="1" smtClean="0">
                        <a:solidFill>
                          <a:srgbClr val="FFC000"/>
                        </a:solidFill>
                        <a:latin typeface="Cambria Math" panose="02040503050406030204" pitchFamily="18" charset="0"/>
                      </a:rPr>
                      <m:t>0</m:t>
                    </m:r>
                    <m:r>
                      <a:rPr lang="it-IT" sz="2400" i="1">
                        <a:latin typeface="Cambria Math" panose="02040503050406030204" pitchFamily="18" charset="0"/>
                      </a:rPr>
                      <m:t>⟩+|</m:t>
                    </m:r>
                    <m:r>
                      <a:rPr lang="it-IT" sz="2400" i="1" smtClean="0">
                        <a:solidFill>
                          <a:srgbClr val="00B0F0"/>
                        </a:solidFill>
                        <a:latin typeface="Cambria Math" panose="02040503050406030204" pitchFamily="18" charset="0"/>
                      </a:rPr>
                      <m:t>1</m:t>
                    </m:r>
                    <m:r>
                      <a:rPr lang="it-IT" sz="2400" i="1" smtClean="0">
                        <a:solidFill>
                          <a:srgbClr val="FFC000"/>
                        </a:solidFill>
                        <a:latin typeface="Cambria Math" panose="02040503050406030204" pitchFamily="18" charset="0"/>
                      </a:rPr>
                      <m:t>1</m:t>
                    </m:r>
                    <m:r>
                      <a:rPr lang="it-IT" sz="2400" i="1">
                        <a:latin typeface="Cambria Math" panose="02040503050406030204" pitchFamily="18" charset="0"/>
                      </a:rPr>
                      <m:t>⟩)</m:t>
                    </m:r>
                  </m:oMath>
                </a14:m>
                <a:r>
                  <a:rPr lang="it-IT" sz="2400" dirty="0">
                    <a:latin typeface="+mj-lt"/>
                  </a:rPr>
                  <a:t>	</a:t>
                </a:r>
              </a:p>
              <a:p>
                <a:pPr>
                  <a:spcAft>
                    <a:spcPts val="1800"/>
                  </a:spcAft>
                </a:pPr>
                <a:r>
                  <a:rPr lang="it-IT" sz="2400" dirty="0"/>
                  <a:t>                                   </a:t>
                </a:r>
                <a14:m>
                  <m:oMath xmlns:m="http://schemas.openxmlformats.org/officeDocument/2006/math">
                    <m:r>
                      <a:rPr lang="it-IT" sz="2400" b="0" i="1" smtClean="0">
                        <a:latin typeface="Cambria Math" panose="02040503050406030204" pitchFamily="18" charset="0"/>
                      </a:rPr>
                      <m:t>=</m:t>
                    </m:r>
                    <m:box>
                      <m:boxPr>
                        <m:ctrlPr>
                          <a:rPr lang="it-IT" sz="2400" i="1">
                            <a:latin typeface="Cambria Math" panose="02040503050406030204" pitchFamily="18" charset="0"/>
                          </a:rPr>
                        </m:ctrlPr>
                      </m:boxPr>
                      <m:e>
                        <m:argPr>
                          <m:argSz m:val="-1"/>
                        </m:argPr>
                        <m:f>
                          <m:fPr>
                            <m:ctrlPr>
                              <a:rPr lang="it-IT" sz="2400" i="1">
                                <a:latin typeface="Cambria Math" panose="02040503050406030204" pitchFamily="18" charset="0"/>
                              </a:rPr>
                            </m:ctrlPr>
                          </m:fPr>
                          <m:num>
                            <m:r>
                              <a:rPr lang="it-IT" sz="2400" i="1">
                                <a:latin typeface="Cambria Math" panose="02040503050406030204" pitchFamily="18" charset="0"/>
                              </a:rPr>
                              <m:t>1</m:t>
                            </m:r>
                          </m:num>
                          <m:den>
                            <m:rad>
                              <m:radPr>
                                <m:degHide m:val="on"/>
                                <m:ctrlPr>
                                  <a:rPr lang="it-IT" sz="2400" i="1">
                                    <a:latin typeface="Cambria Math" panose="02040503050406030204" pitchFamily="18" charset="0"/>
                                  </a:rPr>
                                </m:ctrlPr>
                              </m:radPr>
                              <m:deg/>
                              <m:e>
                                <m:r>
                                  <a:rPr lang="it-IT" sz="2400" i="1">
                                    <a:latin typeface="Cambria Math" panose="02040503050406030204" pitchFamily="18" charset="0"/>
                                  </a:rPr>
                                  <m:t>2</m:t>
                                </m:r>
                              </m:e>
                            </m:rad>
                          </m:den>
                        </m:f>
                      </m:e>
                    </m:box>
                    <m:r>
                      <a:rPr lang="it-IT" sz="2400" i="1">
                        <a:latin typeface="Cambria Math" panose="02040503050406030204" pitchFamily="18" charset="0"/>
                      </a:rPr>
                      <m:t>(</m:t>
                    </m:r>
                    <m:r>
                      <a:rPr lang="it-IT" sz="2400" i="1">
                        <a:latin typeface="Cambria Math" panose="02040503050406030204" pitchFamily="18" charset="0"/>
                      </a:rPr>
                      <m:t>𝑎</m:t>
                    </m:r>
                    <m:d>
                      <m:dPr>
                        <m:begChr m:val="|"/>
                        <m:endChr m:val="⟩"/>
                        <m:ctrlPr>
                          <a:rPr lang="it-IT" sz="2400" i="1">
                            <a:latin typeface="Cambria Math" panose="02040503050406030204" pitchFamily="18" charset="0"/>
                          </a:rPr>
                        </m:ctrlPr>
                      </m:dPr>
                      <m:e>
                        <m:r>
                          <a:rPr lang="it-IT" sz="2400" i="1">
                            <a:solidFill>
                              <a:srgbClr val="C00000"/>
                            </a:solidFill>
                            <a:latin typeface="Cambria Math" panose="02040503050406030204" pitchFamily="18" charset="0"/>
                          </a:rPr>
                          <m:t>0</m:t>
                        </m:r>
                      </m:e>
                    </m:d>
                    <m:r>
                      <m:rPr>
                        <m:nor/>
                      </m:rPr>
                      <a:rPr lang="it-IT" sz="2400" b="0" i="0" smtClean="0">
                        <a:solidFill>
                          <a:srgbClr val="C00000"/>
                        </a:solidFill>
                        <a:latin typeface="Cambria Math" panose="02040503050406030204" pitchFamily="18" charset="0"/>
                      </a:rPr>
                      <m:t> </m:t>
                    </m:r>
                    <m:r>
                      <m:rPr>
                        <m:nor/>
                      </m:rPr>
                      <a:rPr lang="en-US" sz="2400" dirty="0"/>
                      <m:t>⊗</m:t>
                    </m:r>
                    <m:r>
                      <m:rPr>
                        <m:nor/>
                      </m:rPr>
                      <a:rPr lang="it-IT" sz="2400" b="0" i="0" dirty="0" smtClean="0"/>
                      <m:t> </m:t>
                    </m:r>
                    <m:r>
                      <a:rPr lang="it-IT" sz="2400" i="1">
                        <a:latin typeface="Cambria Math" panose="02040503050406030204" pitchFamily="18" charset="0"/>
                      </a:rPr>
                      <m:t>(|</m:t>
                    </m:r>
                    <m:r>
                      <a:rPr lang="it-IT" sz="2400" i="1">
                        <a:solidFill>
                          <a:srgbClr val="00B0F0"/>
                        </a:solidFill>
                        <a:latin typeface="Cambria Math" panose="02040503050406030204" pitchFamily="18" charset="0"/>
                      </a:rPr>
                      <m:t>0</m:t>
                    </m:r>
                    <m:r>
                      <a:rPr lang="it-IT" sz="2400" i="1">
                        <a:solidFill>
                          <a:srgbClr val="FFC000"/>
                        </a:solidFill>
                        <a:latin typeface="Cambria Math" panose="02040503050406030204" pitchFamily="18" charset="0"/>
                      </a:rPr>
                      <m:t>0</m:t>
                    </m:r>
                    <m:r>
                      <a:rPr lang="it-IT" sz="2400" i="1">
                        <a:latin typeface="Cambria Math" panose="02040503050406030204" pitchFamily="18" charset="0"/>
                      </a:rPr>
                      <m:t>⟩+|</m:t>
                    </m:r>
                    <m:r>
                      <a:rPr lang="it-IT" sz="2400" i="1">
                        <a:solidFill>
                          <a:srgbClr val="00B0F0"/>
                        </a:solidFill>
                        <a:latin typeface="Cambria Math" panose="02040503050406030204" pitchFamily="18" charset="0"/>
                      </a:rPr>
                      <m:t>1</m:t>
                    </m:r>
                    <m:r>
                      <a:rPr lang="it-IT" sz="2400" i="1">
                        <a:solidFill>
                          <a:srgbClr val="FFC000"/>
                        </a:solidFill>
                        <a:latin typeface="Cambria Math" panose="02040503050406030204" pitchFamily="18" charset="0"/>
                      </a:rPr>
                      <m:t>1</m:t>
                    </m:r>
                    <m:r>
                      <a:rPr lang="it-IT" sz="2400" i="1">
                        <a:latin typeface="Cambria Math" panose="02040503050406030204" pitchFamily="18" charset="0"/>
                      </a:rPr>
                      <m:t>⟩)</m:t>
                    </m:r>
                    <m:r>
                      <a:rPr lang="it-IT" sz="2400" b="0" i="1" smtClean="0">
                        <a:latin typeface="Cambria Math" panose="02040503050406030204" pitchFamily="18" charset="0"/>
                      </a:rPr>
                      <m:t>+</m:t>
                    </m:r>
                    <m:r>
                      <a:rPr lang="it-IT" sz="2400" i="1">
                        <a:latin typeface="Cambria Math" panose="02040503050406030204" pitchFamily="18" charset="0"/>
                      </a:rPr>
                      <m:t>𝑏</m:t>
                    </m:r>
                    <m:d>
                      <m:dPr>
                        <m:begChr m:val="|"/>
                        <m:endChr m:val="⟩"/>
                        <m:ctrlPr>
                          <a:rPr lang="it-IT" sz="2400" i="1">
                            <a:latin typeface="Cambria Math" panose="02040503050406030204" pitchFamily="18" charset="0"/>
                          </a:rPr>
                        </m:ctrlPr>
                      </m:dPr>
                      <m:e>
                        <m:r>
                          <a:rPr lang="it-IT" sz="2400" i="1">
                            <a:solidFill>
                              <a:srgbClr val="C00000"/>
                            </a:solidFill>
                            <a:latin typeface="Cambria Math" panose="02040503050406030204" pitchFamily="18" charset="0"/>
                          </a:rPr>
                          <m:t>1</m:t>
                        </m:r>
                      </m:e>
                    </m:d>
                    <m:r>
                      <m:rPr>
                        <m:nor/>
                      </m:rPr>
                      <a:rPr lang="it-IT" sz="2400" b="0" i="0" smtClean="0">
                        <a:solidFill>
                          <a:srgbClr val="C00000"/>
                        </a:solidFill>
                        <a:latin typeface="Cambria Math" panose="02040503050406030204" pitchFamily="18" charset="0"/>
                      </a:rPr>
                      <m:t> </m:t>
                    </m:r>
                    <m:r>
                      <m:rPr>
                        <m:nor/>
                      </m:rPr>
                      <a:rPr lang="en-US" sz="2400" dirty="0"/>
                      <m:t>⊗</m:t>
                    </m:r>
                    <m:r>
                      <m:rPr>
                        <m:nor/>
                      </m:rPr>
                      <a:rPr lang="it-IT" sz="2400" dirty="0"/>
                      <m:t> </m:t>
                    </m:r>
                    <m:r>
                      <a:rPr lang="it-IT" sz="2400" i="1">
                        <a:latin typeface="Cambria Math" panose="02040503050406030204" pitchFamily="18" charset="0"/>
                      </a:rPr>
                      <m:t>(|</m:t>
                    </m:r>
                    <m:r>
                      <a:rPr lang="it-IT" sz="2400" i="1">
                        <a:solidFill>
                          <a:srgbClr val="00B0F0"/>
                        </a:solidFill>
                        <a:latin typeface="Cambria Math" panose="02040503050406030204" pitchFamily="18" charset="0"/>
                      </a:rPr>
                      <m:t>0</m:t>
                    </m:r>
                    <m:r>
                      <a:rPr lang="it-IT" sz="2400" i="1">
                        <a:solidFill>
                          <a:srgbClr val="FFC000"/>
                        </a:solidFill>
                        <a:latin typeface="Cambria Math" panose="02040503050406030204" pitchFamily="18" charset="0"/>
                      </a:rPr>
                      <m:t>0</m:t>
                    </m:r>
                    <m:r>
                      <a:rPr lang="it-IT" sz="2400" i="1">
                        <a:latin typeface="Cambria Math" panose="02040503050406030204" pitchFamily="18" charset="0"/>
                      </a:rPr>
                      <m:t>⟩+|</m:t>
                    </m:r>
                    <m:r>
                      <a:rPr lang="it-IT" sz="2400" i="1">
                        <a:solidFill>
                          <a:srgbClr val="00B0F0"/>
                        </a:solidFill>
                        <a:latin typeface="Cambria Math" panose="02040503050406030204" pitchFamily="18" charset="0"/>
                      </a:rPr>
                      <m:t>1</m:t>
                    </m:r>
                    <m:r>
                      <a:rPr lang="it-IT" sz="2400" i="1">
                        <a:solidFill>
                          <a:srgbClr val="FFC000"/>
                        </a:solidFill>
                        <a:latin typeface="Cambria Math" panose="02040503050406030204" pitchFamily="18" charset="0"/>
                      </a:rPr>
                      <m:t>1</m:t>
                    </m:r>
                    <m:r>
                      <a:rPr lang="it-IT" sz="2400" i="1">
                        <a:latin typeface="Cambria Math" panose="02040503050406030204" pitchFamily="18" charset="0"/>
                      </a:rPr>
                      <m:t>⟩)</m:t>
                    </m:r>
                    <m:r>
                      <a:rPr lang="it-IT" sz="2400" b="0" i="1" smtClean="0">
                        <a:latin typeface="Cambria Math" panose="02040503050406030204" pitchFamily="18" charset="0"/>
                      </a:rPr>
                      <m:t>)</m:t>
                    </m:r>
                  </m:oMath>
                </a14:m>
                <a:r>
                  <a:rPr lang="it-IT" sz="2400" b="0" dirty="0">
                    <a:latin typeface="+mj-lt"/>
                  </a:rPr>
                  <a:t>	</a:t>
                </a:r>
              </a:p>
              <a:p>
                <a:pPr>
                  <a:spcAft>
                    <a:spcPts val="1800"/>
                  </a:spcAft>
                </a:pPr>
                <a:r>
                  <a:rPr lang="it-IT" sz="2400" b="0" dirty="0"/>
                  <a:t>                                   </a:t>
                </a:r>
                <a14:m>
                  <m:oMath xmlns:m="http://schemas.openxmlformats.org/officeDocument/2006/math">
                    <m:r>
                      <a:rPr lang="it-IT" sz="2400" b="0" i="1" smtClean="0">
                        <a:latin typeface="Cambria Math" panose="02040503050406030204" pitchFamily="18" charset="0"/>
                      </a:rPr>
                      <m:t>=</m:t>
                    </m:r>
                    <m:box>
                      <m:boxPr>
                        <m:ctrlPr>
                          <a:rPr lang="it-IT" sz="2400" b="0" i="1" smtClean="0">
                            <a:latin typeface="Cambria Math" panose="02040503050406030204" pitchFamily="18" charset="0"/>
                          </a:rPr>
                        </m:ctrlPr>
                      </m:boxPr>
                      <m:e>
                        <m:argPr>
                          <m:argSz m:val="-1"/>
                        </m:argPr>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1</m:t>
                            </m:r>
                          </m:num>
                          <m:den>
                            <m:rad>
                              <m:radPr>
                                <m:degHide m:val="on"/>
                                <m:ctrlPr>
                                  <a:rPr lang="it-IT" sz="2400" b="0" i="1" smtClean="0">
                                    <a:latin typeface="Cambria Math" panose="02040503050406030204" pitchFamily="18" charset="0"/>
                                  </a:rPr>
                                </m:ctrlPr>
                              </m:radPr>
                              <m:deg/>
                              <m:e>
                                <m:r>
                                  <a:rPr lang="it-IT" sz="2400" b="0" i="1" smtClean="0">
                                    <a:latin typeface="Cambria Math" panose="02040503050406030204" pitchFamily="18" charset="0"/>
                                  </a:rPr>
                                  <m:t>2</m:t>
                                </m:r>
                              </m:e>
                            </m:rad>
                          </m:den>
                        </m:f>
                      </m:e>
                    </m:box>
                    <m:d>
                      <m:dPr>
                        <m:endChr m:val="⟩"/>
                        <m:ctrlPr>
                          <a:rPr lang="it-IT" sz="2400" b="0" i="1" smtClean="0">
                            <a:latin typeface="Cambria Math" panose="02040503050406030204" pitchFamily="18" charset="0"/>
                          </a:rPr>
                        </m:ctrlPr>
                      </m:dPr>
                      <m:e>
                        <m:r>
                          <a:rPr lang="it-IT" sz="2400" b="0" i="1" smtClean="0">
                            <a:latin typeface="Cambria Math" panose="02040503050406030204" pitchFamily="18" charset="0"/>
                          </a:rPr>
                          <m:t>𝑎</m:t>
                        </m:r>
                      </m:e>
                      <m:e>
                        <m:r>
                          <a:rPr lang="it-IT" sz="2400" b="0" i="1" smtClean="0">
                            <a:solidFill>
                              <a:srgbClr val="C00000"/>
                            </a:solidFill>
                            <a:latin typeface="Cambria Math" panose="02040503050406030204" pitchFamily="18" charset="0"/>
                          </a:rPr>
                          <m:t>0</m:t>
                        </m:r>
                        <m:r>
                          <a:rPr lang="it-IT" sz="2400" b="0" i="1" smtClean="0">
                            <a:solidFill>
                              <a:srgbClr val="00B0F0"/>
                            </a:solidFill>
                            <a:latin typeface="Cambria Math" panose="02040503050406030204" pitchFamily="18" charset="0"/>
                          </a:rPr>
                          <m:t>0</m:t>
                        </m:r>
                        <m:r>
                          <a:rPr lang="it-IT" sz="2400" b="0" i="1" smtClean="0">
                            <a:solidFill>
                              <a:srgbClr val="FFC000"/>
                            </a:solidFill>
                            <a:latin typeface="Cambria Math" panose="02040503050406030204" pitchFamily="18" charset="0"/>
                          </a:rPr>
                          <m:t>0</m:t>
                        </m:r>
                      </m:e>
                    </m:d>
                    <m:r>
                      <a:rPr lang="it-IT" sz="2400" b="0" i="1" smtClean="0">
                        <a:latin typeface="Cambria Math" panose="02040503050406030204" pitchFamily="18" charset="0"/>
                      </a:rPr>
                      <m:t>+</m:t>
                    </m:r>
                    <m:r>
                      <a:rPr lang="it-IT" sz="2400" b="0" i="1" smtClean="0">
                        <a:latin typeface="Cambria Math" panose="02040503050406030204" pitchFamily="18" charset="0"/>
                      </a:rPr>
                      <m:t>𝑎</m:t>
                    </m:r>
                    <m:d>
                      <m:dPr>
                        <m:begChr m:val="|"/>
                        <m:endChr m:val="⟩"/>
                        <m:ctrlPr>
                          <a:rPr lang="it-IT" sz="2400" b="0" i="1" smtClean="0">
                            <a:latin typeface="Cambria Math" panose="02040503050406030204" pitchFamily="18" charset="0"/>
                          </a:rPr>
                        </m:ctrlPr>
                      </m:dPr>
                      <m:e>
                        <m:r>
                          <a:rPr lang="it-IT" sz="2400" b="0" i="1" smtClean="0">
                            <a:solidFill>
                              <a:srgbClr val="C00000"/>
                            </a:solidFill>
                            <a:latin typeface="Cambria Math" panose="02040503050406030204" pitchFamily="18" charset="0"/>
                          </a:rPr>
                          <m:t>0</m:t>
                        </m:r>
                        <m:r>
                          <a:rPr lang="it-IT" sz="2400" b="0" i="1" smtClean="0">
                            <a:solidFill>
                              <a:srgbClr val="00B0F0"/>
                            </a:solidFill>
                            <a:latin typeface="Cambria Math" panose="02040503050406030204" pitchFamily="18" charset="0"/>
                          </a:rPr>
                          <m:t>1</m:t>
                        </m:r>
                        <m:r>
                          <a:rPr lang="it-IT" sz="2400" b="0" i="1" smtClean="0">
                            <a:solidFill>
                              <a:srgbClr val="FFC000"/>
                            </a:solidFill>
                            <a:latin typeface="Cambria Math" panose="02040503050406030204" pitchFamily="18" charset="0"/>
                          </a:rPr>
                          <m:t>1</m:t>
                        </m:r>
                      </m:e>
                    </m:d>
                    <m:r>
                      <a:rPr lang="it-IT" sz="2400" b="0" i="1" smtClean="0">
                        <a:latin typeface="Cambria Math" panose="02040503050406030204" pitchFamily="18" charset="0"/>
                      </a:rPr>
                      <m:t>+</m:t>
                    </m:r>
                    <m:r>
                      <a:rPr lang="it-IT" sz="2400" b="0" i="1" smtClean="0">
                        <a:latin typeface="Cambria Math" panose="02040503050406030204" pitchFamily="18" charset="0"/>
                      </a:rPr>
                      <m:t>𝑏</m:t>
                    </m:r>
                    <m:d>
                      <m:dPr>
                        <m:begChr m:val="|"/>
                        <m:endChr m:val="⟩"/>
                        <m:ctrlPr>
                          <a:rPr lang="it-IT" sz="2400" b="0" i="1" smtClean="0">
                            <a:latin typeface="Cambria Math" panose="02040503050406030204" pitchFamily="18" charset="0"/>
                          </a:rPr>
                        </m:ctrlPr>
                      </m:dPr>
                      <m:e>
                        <m:r>
                          <a:rPr lang="it-IT" sz="2400" b="0" i="1" smtClean="0">
                            <a:solidFill>
                              <a:srgbClr val="C00000"/>
                            </a:solidFill>
                            <a:latin typeface="Cambria Math" panose="02040503050406030204" pitchFamily="18" charset="0"/>
                          </a:rPr>
                          <m:t>1</m:t>
                        </m:r>
                        <m:r>
                          <a:rPr lang="it-IT" sz="2400" b="0" i="1" smtClean="0">
                            <a:solidFill>
                              <a:srgbClr val="00B0F0"/>
                            </a:solidFill>
                            <a:latin typeface="Cambria Math" panose="02040503050406030204" pitchFamily="18" charset="0"/>
                          </a:rPr>
                          <m:t>0</m:t>
                        </m:r>
                        <m:r>
                          <a:rPr lang="it-IT" sz="2400" b="0" i="1" smtClean="0">
                            <a:solidFill>
                              <a:srgbClr val="FFC000"/>
                            </a:solidFill>
                            <a:latin typeface="Cambria Math" panose="02040503050406030204" pitchFamily="18" charset="0"/>
                          </a:rPr>
                          <m:t>0</m:t>
                        </m:r>
                      </m:e>
                    </m:d>
                    <m:r>
                      <a:rPr lang="it-IT" sz="2400" b="0" i="1" smtClean="0">
                        <a:latin typeface="Cambria Math" panose="02040503050406030204" pitchFamily="18" charset="0"/>
                      </a:rPr>
                      <m:t>+</m:t>
                    </m:r>
                    <m:r>
                      <a:rPr lang="it-IT" sz="2400" b="0" i="1" smtClean="0">
                        <a:latin typeface="Cambria Math" panose="02040503050406030204" pitchFamily="18" charset="0"/>
                      </a:rPr>
                      <m:t>𝑏</m:t>
                    </m:r>
                    <m:r>
                      <a:rPr lang="it-IT" sz="2400" i="1">
                        <a:latin typeface="Cambria Math" panose="02040503050406030204" pitchFamily="18" charset="0"/>
                      </a:rPr>
                      <m:t>|</m:t>
                    </m:r>
                    <m:r>
                      <a:rPr lang="it-IT" sz="2400" b="0" i="1" smtClean="0">
                        <a:solidFill>
                          <a:srgbClr val="C00000"/>
                        </a:solidFill>
                        <a:latin typeface="Cambria Math" panose="02040503050406030204" pitchFamily="18" charset="0"/>
                      </a:rPr>
                      <m:t>1</m:t>
                    </m:r>
                    <m:r>
                      <a:rPr lang="it-IT" sz="2400" b="0" i="1" smtClean="0">
                        <a:solidFill>
                          <a:srgbClr val="00B0F0"/>
                        </a:solidFill>
                        <a:latin typeface="Cambria Math" panose="02040503050406030204" pitchFamily="18" charset="0"/>
                      </a:rPr>
                      <m:t>1</m:t>
                    </m:r>
                    <m:r>
                      <a:rPr lang="it-IT" sz="2400" b="0" i="1" smtClean="0">
                        <a:solidFill>
                          <a:srgbClr val="FFC000"/>
                        </a:solidFill>
                        <a:latin typeface="Cambria Math" panose="02040503050406030204" pitchFamily="18" charset="0"/>
                      </a:rPr>
                      <m:t>1</m:t>
                    </m:r>
                    <m:r>
                      <a:rPr lang="it-IT" sz="2400" i="1">
                        <a:latin typeface="Cambria Math" panose="02040503050406030204" pitchFamily="18" charset="0"/>
                      </a:rPr>
                      <m:t>⟩</m:t>
                    </m:r>
                    <m:r>
                      <a:rPr lang="it-IT" sz="2400" b="0" i="1" smtClean="0">
                        <a:latin typeface="Cambria Math" panose="02040503050406030204" pitchFamily="18" charset="0"/>
                      </a:rPr>
                      <m:t>)</m:t>
                    </m:r>
                  </m:oMath>
                </a14:m>
                <a:r>
                  <a:rPr lang="en-US" sz="2400" dirty="0">
                    <a:latin typeface="+mj-lt"/>
                  </a:rPr>
                  <a:t>		</a:t>
                </a:r>
              </a:p>
              <a:p>
                <a:pPr>
                  <a:spcAft>
                    <a:spcPts val="1200"/>
                  </a:spcAft>
                </a:pPr>
                <a:endParaRPr lang="en-US" sz="1400" dirty="0">
                  <a:latin typeface="+mj-lt"/>
                </a:endParaRPr>
              </a:p>
              <a:p>
                <a:pPr>
                  <a:spcAft>
                    <a:spcPts val="1200"/>
                  </a:spcAft>
                </a:pPr>
                <a:r>
                  <a:rPr lang="en-US" sz="2400" dirty="0">
                    <a:latin typeface="+mj-lt"/>
                  </a:rPr>
                  <a:t>Alice controls the first two qubits (the </a:t>
                </a:r>
                <a:r>
                  <a:rPr lang="en-US" sz="2400" u="sng" dirty="0">
                    <a:uFill>
                      <a:solidFill>
                        <a:srgbClr val="C00000"/>
                      </a:solidFill>
                    </a:uFill>
                    <a:latin typeface="+mj-lt"/>
                  </a:rPr>
                  <a:t>qubits of the unknown state</a:t>
                </a:r>
                <a:r>
                  <a:rPr lang="en-US" sz="2400" dirty="0">
                    <a:latin typeface="+mj-lt"/>
                  </a:rPr>
                  <a:t> and the </a:t>
                </a:r>
                <a:r>
                  <a:rPr lang="en-US" sz="2400" u="sng" dirty="0">
                    <a:uFill>
                      <a:solidFill>
                        <a:srgbClr val="00B0F0"/>
                      </a:solidFill>
                    </a:uFill>
                    <a:latin typeface="+mj-lt"/>
                  </a:rPr>
                  <a:t>first qubit of the entangled pair</a:t>
                </a:r>
                <a:r>
                  <a:rPr lang="en-US" sz="2400" dirty="0">
                    <a:latin typeface="+mj-lt"/>
                  </a:rPr>
                  <a:t> respectively) while Bob controls the last qubit (corresponding to </a:t>
                </a:r>
                <a:r>
                  <a:rPr lang="en-US" sz="2400" u="sng" dirty="0">
                    <a:uFill>
                      <a:solidFill>
                        <a:srgbClr val="FFC000"/>
                      </a:solidFill>
                    </a:uFill>
                    <a:latin typeface="+mj-lt"/>
                  </a:rPr>
                  <a:t>his qubit of the entangled pair</a:t>
                </a:r>
                <a:r>
                  <a:rPr lang="en-US" sz="2400" dirty="0">
                    <a:latin typeface="+mj-lt"/>
                  </a:rPr>
                  <a:t>).</a:t>
                </a:r>
              </a:p>
            </p:txBody>
          </p:sp>
        </mc:Choice>
        <mc:Fallback xmlns="">
          <p:sp>
            <p:nvSpPr>
              <p:cNvPr id="5" name="CasellaDiTesto 4">
                <a:extLst>
                  <a:ext uri="{FF2B5EF4-FFF2-40B4-BE49-F238E27FC236}">
                    <a16:creationId xmlns:a16="http://schemas.microsoft.com/office/drawing/2014/main" id="{D764290D-4421-39CE-B0A3-F91D8A631E18}"/>
                  </a:ext>
                </a:extLst>
              </p:cNvPr>
              <p:cNvSpPr txBox="1">
                <a:spLocks noRot="1" noChangeAspect="1" noMove="1" noResize="1" noEditPoints="1" noAdjustHandles="1" noChangeArrowheads="1" noChangeShapeType="1" noTextEdit="1"/>
              </p:cNvSpPr>
              <p:nvPr/>
            </p:nvSpPr>
            <p:spPr>
              <a:xfrm>
                <a:off x="530677" y="1388626"/>
                <a:ext cx="11366048" cy="4836965"/>
              </a:xfrm>
              <a:prstGeom prst="rect">
                <a:avLst/>
              </a:prstGeom>
              <a:blipFill>
                <a:blip r:embed="rId3"/>
                <a:stretch>
                  <a:fillRect l="-804" t="-1009" r="-912" b="-2144"/>
                </a:stretch>
              </a:blipFill>
            </p:spPr>
            <p:txBody>
              <a:bodyPr/>
              <a:lstStyle/>
              <a:p>
                <a:r>
                  <a:rPr lang="en-GB">
                    <a:noFill/>
                  </a:rPr>
                  <a:t> </a:t>
                </a:r>
              </a:p>
            </p:txBody>
          </p:sp>
        </mc:Fallback>
      </mc:AlternateContent>
    </p:spTree>
    <p:extLst>
      <p:ext uri="{BB962C8B-B14F-4D97-AF65-F5344CB8AC3E}">
        <p14:creationId xmlns:p14="http://schemas.microsoft.com/office/powerpoint/2010/main" val="2300047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dirty="0">
                <a:latin typeface="+mj-lt"/>
              </a:rPr>
              <a:t>Teleportation (3)</a:t>
            </a: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D764290D-4421-39CE-B0A3-F91D8A631E18}"/>
                  </a:ext>
                </a:extLst>
              </p:cNvPr>
              <p:cNvSpPr txBox="1"/>
              <p:nvPr/>
            </p:nvSpPr>
            <p:spPr>
              <a:xfrm>
                <a:off x="530677" y="1388630"/>
                <a:ext cx="11366048" cy="4768228"/>
              </a:xfrm>
              <a:prstGeom prst="rect">
                <a:avLst/>
              </a:prstGeom>
              <a:noFill/>
            </p:spPr>
            <p:txBody>
              <a:bodyPr wrap="square" rtlCol="0">
                <a:spAutoFit/>
              </a:bodyPr>
              <a:lstStyle/>
              <a:p>
                <a:pPr>
                  <a:spcAft>
                    <a:spcPts val="1200"/>
                  </a:spcAft>
                </a:pPr>
                <a:r>
                  <a:rPr lang="en-US" sz="2400" dirty="0">
                    <a:latin typeface="+mj-lt"/>
                  </a:rPr>
                  <a:t>Alice applies the decoding step of the dense coding protocol on the starting quantum state, by applying both </a:t>
                </a:r>
                <a14:m>
                  <m:oMath xmlns:m="http://schemas.openxmlformats.org/officeDocument/2006/math">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𝐶</m:t>
                        </m:r>
                      </m:e>
                      <m:sub>
                        <m:r>
                          <a:rPr lang="it-IT" sz="2400" b="0" i="1" smtClean="0">
                            <a:latin typeface="Cambria Math" panose="02040503050406030204" pitchFamily="18" charset="0"/>
                          </a:rPr>
                          <m:t>𝑛𝑜𝑡</m:t>
                        </m:r>
                      </m:sub>
                    </m:sSub>
                    <m:r>
                      <m:rPr>
                        <m:nor/>
                      </m:rPr>
                      <a:rPr lang="en-US" sz="2400" dirty="0"/>
                      <m:t>⊗</m:t>
                    </m:r>
                    <m:r>
                      <a:rPr lang="it-IT" sz="2400" b="0" i="1" dirty="0" smtClean="0">
                        <a:latin typeface="Cambria Math" panose="02040503050406030204" pitchFamily="18" charset="0"/>
                      </a:rPr>
                      <m:t> </m:t>
                    </m:r>
                    <m:r>
                      <a:rPr lang="it-IT" sz="2400" b="0" i="1" smtClean="0">
                        <a:latin typeface="Cambria Math" panose="02040503050406030204" pitchFamily="18" charset="0"/>
                      </a:rPr>
                      <m:t>𝐼</m:t>
                    </m:r>
                  </m:oMath>
                </a14:m>
                <a:r>
                  <a:rPr lang="en-US" sz="2400" dirty="0">
                    <a:latin typeface="+mj-lt"/>
                  </a:rPr>
                  <a:t> and </a:t>
                </a:r>
                <a14:m>
                  <m:oMath xmlns:m="http://schemas.openxmlformats.org/officeDocument/2006/math">
                    <m:r>
                      <a:rPr lang="it-IT" sz="2400" b="0" i="1" smtClean="0">
                        <a:latin typeface="Cambria Math" panose="02040503050406030204" pitchFamily="18" charset="0"/>
                      </a:rPr>
                      <m:t>𝐻</m:t>
                    </m:r>
                    <m:r>
                      <m:rPr>
                        <m:nor/>
                      </m:rPr>
                      <a:rPr lang="it-IT" sz="2400" b="0" i="0" smtClean="0">
                        <a:latin typeface="Cambria Math" panose="02040503050406030204" pitchFamily="18" charset="0"/>
                      </a:rPr>
                      <m:t> </m:t>
                    </m:r>
                    <m:r>
                      <m:rPr>
                        <m:nor/>
                      </m:rPr>
                      <a:rPr lang="en-US" sz="2400" dirty="0"/>
                      <m:t>⊗</m:t>
                    </m:r>
                    <m:r>
                      <a:rPr lang="it-IT" sz="2400" b="0" i="1" dirty="0" smtClean="0">
                        <a:latin typeface="Cambria Math" panose="02040503050406030204" pitchFamily="18" charset="0"/>
                      </a:rPr>
                      <m:t> </m:t>
                    </m:r>
                    <m:r>
                      <a:rPr lang="it-IT" sz="2400" b="0" i="1" smtClean="0">
                        <a:latin typeface="Cambria Math" panose="02040503050406030204" pitchFamily="18" charset="0"/>
                      </a:rPr>
                      <m:t>𝐼</m:t>
                    </m:r>
                    <m:r>
                      <m:rPr>
                        <m:nor/>
                      </m:rPr>
                      <a:rPr lang="it-IT" sz="2400" b="0" i="0" smtClean="0">
                        <a:latin typeface="Cambria Math" panose="02040503050406030204" pitchFamily="18" charset="0"/>
                      </a:rPr>
                      <m:t> </m:t>
                    </m:r>
                    <m:r>
                      <m:rPr>
                        <m:nor/>
                      </m:rPr>
                      <a:rPr lang="en-US" sz="2400" dirty="0"/>
                      <m:t>⊗</m:t>
                    </m:r>
                    <m:r>
                      <a:rPr lang="it-IT" sz="2400" b="0" i="1" dirty="0" smtClean="0">
                        <a:latin typeface="Cambria Math" panose="02040503050406030204" pitchFamily="18" charset="0"/>
                      </a:rPr>
                      <m:t> </m:t>
                    </m:r>
                    <m:r>
                      <a:rPr lang="it-IT" sz="2400" b="0" i="1" smtClean="0">
                        <a:latin typeface="Cambria Math" panose="02040503050406030204" pitchFamily="18" charset="0"/>
                      </a:rPr>
                      <m:t>𝐼</m:t>
                    </m:r>
                  </m:oMath>
                </a14:m>
                <a:r>
                  <a:rPr lang="en-US" sz="2400" dirty="0">
                    <a:latin typeface="+mj-lt"/>
                  </a:rPr>
                  <a:t> to this state:</a:t>
                </a:r>
              </a:p>
              <a:p>
                <a:pPr>
                  <a:spcAft>
                    <a:spcPts val="1200"/>
                  </a:spcAft>
                </a:pPr>
                <a:endParaRPr lang="en-US" dirty="0">
                  <a:latin typeface="+mj-lt"/>
                </a:endParaRPr>
              </a:p>
              <a:p>
                <a:pPr>
                  <a:spcAft>
                    <a:spcPts val="1800"/>
                  </a:spcAft>
                </a:pPr>
                <a14:m>
                  <m:oMath xmlns:m="http://schemas.openxmlformats.org/officeDocument/2006/math">
                    <m:d>
                      <m:dPr>
                        <m:ctrlPr>
                          <a:rPr lang="it-IT" sz="2400" b="0" i="1" smtClean="0">
                            <a:latin typeface="Cambria Math" panose="02040503050406030204" pitchFamily="18" charset="0"/>
                          </a:rPr>
                        </m:ctrlPr>
                      </m:dPr>
                      <m:e>
                        <m:r>
                          <a:rPr lang="it-IT" sz="2400" i="1">
                            <a:latin typeface="Cambria Math" panose="02040503050406030204" pitchFamily="18" charset="0"/>
                          </a:rPr>
                          <m:t>𝐻</m:t>
                        </m:r>
                        <m:r>
                          <m:rPr>
                            <m:nor/>
                          </m:rPr>
                          <a:rPr lang="it-IT" sz="2400">
                            <a:latin typeface="Cambria Math" panose="02040503050406030204" pitchFamily="18" charset="0"/>
                          </a:rPr>
                          <m:t> </m:t>
                        </m:r>
                        <m:r>
                          <m:rPr>
                            <m:nor/>
                          </m:rPr>
                          <a:rPr lang="en-US" sz="2400" dirty="0"/>
                          <m:t>⊗</m:t>
                        </m:r>
                        <m:r>
                          <a:rPr lang="it-IT" sz="2400" i="1" dirty="0">
                            <a:latin typeface="Cambria Math" panose="02040503050406030204" pitchFamily="18" charset="0"/>
                          </a:rPr>
                          <m:t> </m:t>
                        </m:r>
                        <m:r>
                          <a:rPr lang="it-IT" sz="2400" i="1">
                            <a:latin typeface="Cambria Math" panose="02040503050406030204" pitchFamily="18" charset="0"/>
                          </a:rPr>
                          <m:t>𝐼</m:t>
                        </m:r>
                        <m:r>
                          <m:rPr>
                            <m:nor/>
                          </m:rPr>
                          <a:rPr lang="it-IT" sz="2400">
                            <a:latin typeface="Cambria Math" panose="02040503050406030204" pitchFamily="18" charset="0"/>
                          </a:rPr>
                          <m:t> </m:t>
                        </m:r>
                        <m:r>
                          <m:rPr>
                            <m:nor/>
                          </m:rPr>
                          <a:rPr lang="en-US" sz="2400" dirty="0"/>
                          <m:t>⊗</m:t>
                        </m:r>
                        <m:r>
                          <a:rPr lang="it-IT" sz="2400" i="1" dirty="0">
                            <a:latin typeface="Cambria Math" panose="02040503050406030204" pitchFamily="18" charset="0"/>
                          </a:rPr>
                          <m:t> </m:t>
                        </m:r>
                        <m:r>
                          <a:rPr lang="it-IT" sz="2400" i="1">
                            <a:latin typeface="Cambria Math" panose="02040503050406030204" pitchFamily="18" charset="0"/>
                          </a:rPr>
                          <m:t>𝐼</m:t>
                        </m:r>
                      </m:e>
                    </m:d>
                    <m:d>
                      <m:dPr>
                        <m:ctrlPr>
                          <a:rPr lang="it-IT" sz="2400" b="0" i="1" smtClean="0">
                            <a:latin typeface="Cambria Math" panose="02040503050406030204" pitchFamily="18" charset="0"/>
                          </a:rPr>
                        </m:ctrlPr>
                      </m:dPr>
                      <m:e>
                        <m:sSub>
                          <m:sSubPr>
                            <m:ctrlPr>
                              <a:rPr lang="it-IT" sz="2400" i="1">
                                <a:latin typeface="Cambria Math" panose="02040503050406030204" pitchFamily="18" charset="0"/>
                              </a:rPr>
                            </m:ctrlPr>
                          </m:sSubPr>
                          <m:e>
                            <m:r>
                              <a:rPr lang="it-IT" sz="2400" i="1">
                                <a:latin typeface="Cambria Math" panose="02040503050406030204" pitchFamily="18" charset="0"/>
                              </a:rPr>
                              <m:t>𝐶</m:t>
                            </m:r>
                          </m:e>
                          <m:sub>
                            <m:r>
                              <a:rPr lang="it-IT" sz="2400" i="1">
                                <a:latin typeface="Cambria Math" panose="02040503050406030204" pitchFamily="18" charset="0"/>
                              </a:rPr>
                              <m:t>𝑛𝑜𝑡</m:t>
                            </m:r>
                          </m:sub>
                        </m:sSub>
                        <m:r>
                          <m:rPr>
                            <m:nor/>
                          </m:rPr>
                          <a:rPr lang="en-US" sz="2400" dirty="0"/>
                          <m:t>⊗</m:t>
                        </m:r>
                        <m:r>
                          <a:rPr lang="it-IT" sz="2400" i="1" dirty="0">
                            <a:latin typeface="Cambria Math" panose="02040503050406030204" pitchFamily="18" charset="0"/>
                          </a:rPr>
                          <m:t> </m:t>
                        </m:r>
                        <m:r>
                          <a:rPr lang="it-IT" sz="2400" i="1">
                            <a:latin typeface="Cambria Math" panose="02040503050406030204" pitchFamily="18" charset="0"/>
                          </a:rPr>
                          <m:t>𝐼</m:t>
                        </m:r>
                      </m:e>
                    </m:d>
                    <m:d>
                      <m:dPr>
                        <m:ctrlPr>
                          <a:rPr lang="it-IT" sz="2400" b="0" i="1" smtClean="0">
                            <a:latin typeface="Cambria Math" panose="02040503050406030204" pitchFamily="18" charset="0"/>
                          </a:rPr>
                        </m:ctrlPr>
                      </m:dPr>
                      <m:e>
                        <m:r>
                          <a:rPr lang="el-GR" sz="2400" i="1">
                            <a:latin typeface="Cambria Math" panose="02040503050406030204" pitchFamily="18" charset="0"/>
                          </a:rPr>
                          <m:t>𝜙</m:t>
                        </m:r>
                        <m:r>
                          <a:rPr lang="el-GR" sz="2400" i="1">
                            <a:latin typeface="Cambria Math" panose="02040503050406030204" pitchFamily="18" charset="0"/>
                          </a:rPr>
                          <m:t> </m:t>
                        </m:r>
                        <m:r>
                          <m:rPr>
                            <m:nor/>
                          </m:rPr>
                          <a:rPr lang="en-US" sz="2400" dirty="0"/>
                          <m:t>⊗</m:t>
                        </m:r>
                        <m:r>
                          <a:rPr lang="it-IT" sz="2400" i="1" dirty="0">
                            <a:latin typeface="Cambria Math" panose="02040503050406030204" pitchFamily="18" charset="0"/>
                          </a:rPr>
                          <m:t> </m:t>
                        </m:r>
                        <m:sSub>
                          <m:sSubPr>
                            <m:ctrlPr>
                              <a:rPr lang="el-GR" sz="2400" i="1">
                                <a:latin typeface="Cambria Math" panose="02040503050406030204" pitchFamily="18" charset="0"/>
                              </a:rPr>
                            </m:ctrlPr>
                          </m:sSubPr>
                          <m:e>
                            <m:r>
                              <a:rPr lang="el-GR" sz="2400" i="1">
                                <a:latin typeface="Cambria Math" panose="02040503050406030204" pitchFamily="18" charset="0"/>
                              </a:rPr>
                              <m:t>𝜓</m:t>
                            </m:r>
                          </m:e>
                          <m:sub>
                            <m:r>
                              <a:rPr lang="it-IT" sz="2400" i="1">
                                <a:latin typeface="Cambria Math" panose="02040503050406030204" pitchFamily="18" charset="0"/>
                              </a:rPr>
                              <m:t>0</m:t>
                            </m:r>
                          </m:sub>
                        </m:sSub>
                      </m:e>
                    </m:d>
                    <m:r>
                      <a:rPr lang="it-IT" sz="2400" b="0" i="1" smtClean="0">
                        <a:latin typeface="Cambria Math" panose="02040503050406030204" pitchFamily="18" charset="0"/>
                      </a:rPr>
                      <m:t>=</m:t>
                    </m:r>
                  </m:oMath>
                </a14:m>
                <a:r>
                  <a:rPr lang="it-IT" sz="2400" b="0" i="1" dirty="0">
                    <a:latin typeface="Cambria Math" panose="02040503050406030204" pitchFamily="18" charset="0"/>
                  </a:rPr>
                  <a:t>	</a:t>
                </a:r>
              </a:p>
              <a:p>
                <a:pPr>
                  <a:spcAft>
                    <a:spcPts val="1800"/>
                  </a:spcAft>
                </a:pPr>
                <a:r>
                  <a:rPr lang="it-IT" sz="2400" b="0" dirty="0"/>
                  <a:t>    </a:t>
                </a:r>
                <a14:m>
                  <m:oMath xmlns:m="http://schemas.openxmlformats.org/officeDocument/2006/math">
                    <m:r>
                      <a:rPr lang="it-IT" sz="2400" b="0" i="1" smtClean="0">
                        <a:latin typeface="Cambria Math" panose="02040503050406030204" pitchFamily="18" charset="0"/>
                      </a:rPr>
                      <m:t>=</m:t>
                    </m:r>
                    <m:d>
                      <m:dPr>
                        <m:ctrlPr>
                          <a:rPr lang="it-IT" sz="2400" i="1">
                            <a:latin typeface="Cambria Math" panose="02040503050406030204" pitchFamily="18" charset="0"/>
                          </a:rPr>
                        </m:ctrlPr>
                      </m:dPr>
                      <m:e>
                        <m:r>
                          <a:rPr lang="it-IT" sz="2400" i="1">
                            <a:latin typeface="Cambria Math" panose="02040503050406030204" pitchFamily="18" charset="0"/>
                          </a:rPr>
                          <m:t>𝐻</m:t>
                        </m:r>
                        <m:r>
                          <m:rPr>
                            <m:nor/>
                          </m:rPr>
                          <a:rPr lang="it-IT" sz="2400">
                            <a:latin typeface="Cambria Math" panose="02040503050406030204" pitchFamily="18" charset="0"/>
                          </a:rPr>
                          <m:t> </m:t>
                        </m:r>
                        <m:r>
                          <m:rPr>
                            <m:nor/>
                          </m:rPr>
                          <a:rPr lang="en-US" sz="2400" dirty="0"/>
                          <m:t>⊗</m:t>
                        </m:r>
                        <m:r>
                          <a:rPr lang="it-IT" sz="2400" i="1" dirty="0">
                            <a:latin typeface="Cambria Math" panose="02040503050406030204" pitchFamily="18" charset="0"/>
                          </a:rPr>
                          <m:t> </m:t>
                        </m:r>
                        <m:r>
                          <a:rPr lang="it-IT" sz="2400" i="1">
                            <a:latin typeface="Cambria Math" panose="02040503050406030204" pitchFamily="18" charset="0"/>
                          </a:rPr>
                          <m:t>𝐼</m:t>
                        </m:r>
                        <m:r>
                          <m:rPr>
                            <m:nor/>
                          </m:rPr>
                          <a:rPr lang="it-IT" sz="2400">
                            <a:latin typeface="Cambria Math" panose="02040503050406030204" pitchFamily="18" charset="0"/>
                          </a:rPr>
                          <m:t> </m:t>
                        </m:r>
                        <m:r>
                          <m:rPr>
                            <m:nor/>
                          </m:rPr>
                          <a:rPr lang="en-US" sz="2400" dirty="0"/>
                          <m:t>⊗</m:t>
                        </m:r>
                        <m:r>
                          <a:rPr lang="it-IT" sz="2400" i="1" dirty="0">
                            <a:latin typeface="Cambria Math" panose="02040503050406030204" pitchFamily="18" charset="0"/>
                          </a:rPr>
                          <m:t> </m:t>
                        </m:r>
                        <m:r>
                          <a:rPr lang="it-IT" sz="2400" i="1">
                            <a:latin typeface="Cambria Math" panose="02040503050406030204" pitchFamily="18" charset="0"/>
                          </a:rPr>
                          <m:t>𝐼</m:t>
                        </m:r>
                      </m:e>
                    </m:d>
                    <m:d>
                      <m:dPr>
                        <m:ctrlPr>
                          <a:rPr lang="it-IT" sz="2400" i="1">
                            <a:latin typeface="Cambria Math" panose="02040503050406030204" pitchFamily="18" charset="0"/>
                          </a:rPr>
                        </m:ctrlPr>
                      </m:dPr>
                      <m:e>
                        <m:sSub>
                          <m:sSubPr>
                            <m:ctrlPr>
                              <a:rPr lang="it-IT" sz="2400" i="1">
                                <a:latin typeface="Cambria Math" panose="02040503050406030204" pitchFamily="18" charset="0"/>
                              </a:rPr>
                            </m:ctrlPr>
                          </m:sSubPr>
                          <m:e>
                            <m:r>
                              <a:rPr lang="it-IT" sz="2400" i="1">
                                <a:latin typeface="Cambria Math" panose="02040503050406030204" pitchFamily="18" charset="0"/>
                              </a:rPr>
                              <m:t>𝐶</m:t>
                            </m:r>
                          </m:e>
                          <m:sub>
                            <m:r>
                              <a:rPr lang="it-IT" sz="2400" i="1">
                                <a:latin typeface="Cambria Math" panose="02040503050406030204" pitchFamily="18" charset="0"/>
                              </a:rPr>
                              <m:t>𝑛𝑜𝑡</m:t>
                            </m:r>
                          </m:sub>
                        </m:sSub>
                        <m:r>
                          <m:rPr>
                            <m:nor/>
                          </m:rPr>
                          <a:rPr lang="en-US" sz="2400" dirty="0"/>
                          <m:t>⊗</m:t>
                        </m:r>
                        <m:r>
                          <a:rPr lang="it-IT" sz="2400" i="1" dirty="0">
                            <a:latin typeface="Cambria Math" panose="02040503050406030204" pitchFamily="18" charset="0"/>
                          </a:rPr>
                          <m:t> </m:t>
                        </m:r>
                        <m:r>
                          <a:rPr lang="it-IT" sz="2400" i="1">
                            <a:latin typeface="Cambria Math" panose="02040503050406030204" pitchFamily="18" charset="0"/>
                          </a:rPr>
                          <m:t>𝐼</m:t>
                        </m:r>
                      </m:e>
                    </m:d>
                    <m:box>
                      <m:boxPr>
                        <m:ctrlPr>
                          <a:rPr lang="it-IT" sz="2400" i="1">
                            <a:latin typeface="Cambria Math" panose="02040503050406030204" pitchFamily="18" charset="0"/>
                          </a:rPr>
                        </m:ctrlPr>
                      </m:boxPr>
                      <m:e>
                        <m:argPr>
                          <m:argSz m:val="-1"/>
                        </m:argPr>
                        <m:f>
                          <m:fPr>
                            <m:ctrlPr>
                              <a:rPr lang="it-IT" sz="2400" i="1">
                                <a:latin typeface="Cambria Math" panose="02040503050406030204" pitchFamily="18" charset="0"/>
                              </a:rPr>
                            </m:ctrlPr>
                          </m:fPr>
                          <m:num>
                            <m:r>
                              <a:rPr lang="it-IT" sz="2400" i="1">
                                <a:latin typeface="Cambria Math" panose="02040503050406030204" pitchFamily="18" charset="0"/>
                              </a:rPr>
                              <m:t>1</m:t>
                            </m:r>
                          </m:num>
                          <m:den>
                            <m:rad>
                              <m:radPr>
                                <m:degHide m:val="on"/>
                                <m:ctrlPr>
                                  <a:rPr lang="it-IT" sz="2400" i="1">
                                    <a:latin typeface="Cambria Math" panose="02040503050406030204" pitchFamily="18" charset="0"/>
                                  </a:rPr>
                                </m:ctrlPr>
                              </m:radPr>
                              <m:deg/>
                              <m:e>
                                <m:r>
                                  <a:rPr lang="it-IT" sz="2400" i="1">
                                    <a:latin typeface="Cambria Math" panose="02040503050406030204" pitchFamily="18" charset="0"/>
                                  </a:rPr>
                                  <m:t>2</m:t>
                                </m:r>
                              </m:e>
                            </m:rad>
                          </m:den>
                        </m:f>
                      </m:e>
                    </m:box>
                    <m:d>
                      <m:dPr>
                        <m:endChr m:val="⟩"/>
                        <m:ctrlPr>
                          <a:rPr lang="it-IT" sz="2400" i="1">
                            <a:latin typeface="Cambria Math" panose="02040503050406030204" pitchFamily="18" charset="0"/>
                          </a:rPr>
                        </m:ctrlPr>
                      </m:dPr>
                      <m:e>
                        <m:r>
                          <a:rPr lang="it-IT" sz="2400" i="1">
                            <a:latin typeface="Cambria Math" panose="02040503050406030204" pitchFamily="18" charset="0"/>
                          </a:rPr>
                          <m:t>𝑎</m:t>
                        </m:r>
                      </m:e>
                      <m:e>
                        <m:r>
                          <a:rPr lang="it-IT" sz="2400" i="1">
                            <a:solidFill>
                              <a:srgbClr val="C00000"/>
                            </a:solidFill>
                            <a:latin typeface="Cambria Math" panose="02040503050406030204" pitchFamily="18" charset="0"/>
                          </a:rPr>
                          <m:t>0</m:t>
                        </m:r>
                        <m:r>
                          <a:rPr lang="it-IT" sz="2400" i="1">
                            <a:solidFill>
                              <a:srgbClr val="00B0F0"/>
                            </a:solidFill>
                            <a:latin typeface="Cambria Math" panose="02040503050406030204" pitchFamily="18" charset="0"/>
                          </a:rPr>
                          <m:t>0</m:t>
                        </m:r>
                        <m:r>
                          <a:rPr lang="it-IT" sz="2400" i="1">
                            <a:solidFill>
                              <a:srgbClr val="FFC000"/>
                            </a:solidFill>
                            <a:latin typeface="Cambria Math" panose="02040503050406030204" pitchFamily="18" charset="0"/>
                          </a:rPr>
                          <m:t>0</m:t>
                        </m:r>
                      </m:e>
                    </m:d>
                    <m:r>
                      <a:rPr lang="it-IT" sz="2400" i="1">
                        <a:latin typeface="Cambria Math" panose="02040503050406030204" pitchFamily="18" charset="0"/>
                      </a:rPr>
                      <m:t>+</m:t>
                    </m:r>
                    <m:r>
                      <a:rPr lang="it-IT" sz="2400" i="1">
                        <a:latin typeface="Cambria Math" panose="02040503050406030204" pitchFamily="18" charset="0"/>
                      </a:rPr>
                      <m:t>𝑎</m:t>
                    </m:r>
                    <m:d>
                      <m:dPr>
                        <m:begChr m:val="|"/>
                        <m:endChr m:val="⟩"/>
                        <m:ctrlPr>
                          <a:rPr lang="it-IT" sz="2400" i="1">
                            <a:latin typeface="Cambria Math" panose="02040503050406030204" pitchFamily="18" charset="0"/>
                          </a:rPr>
                        </m:ctrlPr>
                      </m:dPr>
                      <m:e>
                        <m:r>
                          <a:rPr lang="it-IT" sz="2400" i="1">
                            <a:solidFill>
                              <a:srgbClr val="C00000"/>
                            </a:solidFill>
                            <a:latin typeface="Cambria Math" panose="02040503050406030204" pitchFamily="18" charset="0"/>
                          </a:rPr>
                          <m:t>0</m:t>
                        </m:r>
                        <m:r>
                          <a:rPr lang="it-IT" sz="2400" i="1">
                            <a:solidFill>
                              <a:srgbClr val="00B0F0"/>
                            </a:solidFill>
                            <a:latin typeface="Cambria Math" panose="02040503050406030204" pitchFamily="18" charset="0"/>
                          </a:rPr>
                          <m:t>1</m:t>
                        </m:r>
                        <m:r>
                          <a:rPr lang="it-IT" sz="2400" i="1">
                            <a:solidFill>
                              <a:srgbClr val="FFC000"/>
                            </a:solidFill>
                            <a:latin typeface="Cambria Math" panose="02040503050406030204" pitchFamily="18" charset="0"/>
                          </a:rPr>
                          <m:t>1</m:t>
                        </m:r>
                      </m:e>
                    </m:d>
                    <m:r>
                      <a:rPr lang="it-IT" sz="2400" i="1">
                        <a:latin typeface="Cambria Math" panose="02040503050406030204" pitchFamily="18" charset="0"/>
                      </a:rPr>
                      <m:t>+</m:t>
                    </m:r>
                    <m:r>
                      <a:rPr lang="it-IT" sz="2400" i="1">
                        <a:latin typeface="Cambria Math" panose="02040503050406030204" pitchFamily="18" charset="0"/>
                      </a:rPr>
                      <m:t>𝑏</m:t>
                    </m:r>
                    <m:d>
                      <m:dPr>
                        <m:begChr m:val="|"/>
                        <m:endChr m:val="⟩"/>
                        <m:ctrlPr>
                          <a:rPr lang="it-IT" sz="2400" i="1">
                            <a:latin typeface="Cambria Math" panose="02040503050406030204" pitchFamily="18" charset="0"/>
                          </a:rPr>
                        </m:ctrlPr>
                      </m:dPr>
                      <m:e>
                        <m:r>
                          <a:rPr lang="it-IT" sz="2400" i="1">
                            <a:solidFill>
                              <a:srgbClr val="C00000"/>
                            </a:solidFill>
                            <a:latin typeface="Cambria Math" panose="02040503050406030204" pitchFamily="18" charset="0"/>
                          </a:rPr>
                          <m:t>1</m:t>
                        </m:r>
                        <m:r>
                          <a:rPr lang="it-IT" sz="2400" i="1">
                            <a:solidFill>
                              <a:srgbClr val="00B0F0"/>
                            </a:solidFill>
                            <a:latin typeface="Cambria Math" panose="02040503050406030204" pitchFamily="18" charset="0"/>
                          </a:rPr>
                          <m:t>0</m:t>
                        </m:r>
                        <m:r>
                          <a:rPr lang="it-IT" sz="2400" i="1">
                            <a:solidFill>
                              <a:srgbClr val="FFC000"/>
                            </a:solidFill>
                            <a:latin typeface="Cambria Math" panose="02040503050406030204" pitchFamily="18" charset="0"/>
                          </a:rPr>
                          <m:t>0</m:t>
                        </m:r>
                      </m:e>
                    </m:d>
                    <m:r>
                      <a:rPr lang="it-IT" sz="2400" i="1">
                        <a:latin typeface="Cambria Math" panose="02040503050406030204" pitchFamily="18" charset="0"/>
                      </a:rPr>
                      <m:t>+</m:t>
                    </m:r>
                    <m:r>
                      <a:rPr lang="it-IT" sz="2400" b="0" i="1" smtClean="0">
                        <a:latin typeface="Cambria Math" panose="02040503050406030204" pitchFamily="18" charset="0"/>
                      </a:rPr>
                      <m:t>𝑏</m:t>
                    </m:r>
                    <m:d>
                      <m:dPr>
                        <m:begChr m:val="|"/>
                        <m:endChr m:val="⟩"/>
                        <m:ctrlPr>
                          <a:rPr lang="it-IT" sz="2400" i="1">
                            <a:latin typeface="Cambria Math" panose="02040503050406030204" pitchFamily="18" charset="0"/>
                          </a:rPr>
                        </m:ctrlPr>
                      </m:dPr>
                      <m:e>
                        <m:r>
                          <a:rPr lang="it-IT" sz="2400" b="0" i="1" smtClean="0">
                            <a:solidFill>
                              <a:srgbClr val="C00000"/>
                            </a:solidFill>
                            <a:latin typeface="Cambria Math" panose="02040503050406030204" pitchFamily="18" charset="0"/>
                          </a:rPr>
                          <m:t>1</m:t>
                        </m:r>
                        <m:r>
                          <a:rPr lang="it-IT" sz="2400" i="1">
                            <a:solidFill>
                              <a:srgbClr val="00B0F0"/>
                            </a:solidFill>
                            <a:latin typeface="Cambria Math" panose="02040503050406030204" pitchFamily="18" charset="0"/>
                          </a:rPr>
                          <m:t>1</m:t>
                        </m:r>
                        <m:r>
                          <a:rPr lang="it-IT" sz="2400" i="1">
                            <a:solidFill>
                              <a:srgbClr val="FFC000"/>
                            </a:solidFill>
                            <a:latin typeface="Cambria Math" panose="02040503050406030204" pitchFamily="18" charset="0"/>
                          </a:rPr>
                          <m:t>1</m:t>
                        </m:r>
                      </m:e>
                    </m:d>
                    <m:r>
                      <a:rPr lang="it-IT" sz="2400" i="1">
                        <a:latin typeface="Cambria Math" panose="02040503050406030204" pitchFamily="18" charset="0"/>
                      </a:rPr>
                      <m:t>)</m:t>
                    </m:r>
                  </m:oMath>
                </a14:m>
                <a:r>
                  <a:rPr lang="en-US" sz="2400" dirty="0">
                    <a:latin typeface="+mj-lt"/>
                  </a:rPr>
                  <a:t>	</a:t>
                </a:r>
              </a:p>
              <a:p>
                <a:pPr lvl="0">
                  <a:spcAft>
                    <a:spcPts val="1800"/>
                  </a:spcAft>
                  <a:defRPr/>
                </a:pPr>
                <a:r>
                  <a:rPr kumimoji="0" lang="it-IT" sz="2400" b="0" u="none" strike="noStrike" kern="1200" cap="none" spc="0" normalizeH="0" baseline="0" noProof="0" dirty="0">
                    <a:ln>
                      <a:noFill/>
                    </a:ln>
                    <a:solidFill>
                      <a:srgbClr val="000000"/>
                    </a:solidFill>
                    <a:effectLst/>
                    <a:uLnTx/>
                    <a:uFillTx/>
                    <a:ea typeface="+mn-ea"/>
                    <a:cs typeface="+mn-cs"/>
                  </a:rPr>
                  <a:t>    </a:t>
                </a:r>
                <a14:m>
                  <m:oMath xmlns:m="http://schemas.openxmlformats.org/officeDocument/2006/math">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d>
                      <m:dPr>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𝐻</m:t>
                        </m:r>
                        <m:r>
                          <m:rPr>
                            <m:nor/>
                          </m:rPr>
                          <a:rPr kumimoji="0" lang="it-IT" sz="24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m:rPr>
                            <m:nor/>
                          </m:rPr>
                          <a:rPr kumimoji="0" lang="en-US" sz="2400" b="0" i="0" u="none" strike="noStrike" kern="1200" cap="none" spc="0" normalizeH="0" baseline="0" noProof="0" dirty="0">
                            <a:ln>
                              <a:noFill/>
                            </a:ln>
                            <a:solidFill>
                              <a:srgbClr val="000000"/>
                            </a:solidFill>
                            <a:effectLst/>
                            <a:uLnTx/>
                            <a:uFillTx/>
                            <a:latin typeface="Arial" panose="020B0604020202020204"/>
                            <a:ea typeface="+mn-ea"/>
                            <a:cs typeface="+mn-cs"/>
                          </a:rPr>
                          <m:t>⊗</m:t>
                        </m:r>
                        <m:r>
                          <a:rPr kumimoji="0" lang="it-IT" sz="24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 </m:t>
                        </m:r>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𝐼</m:t>
                        </m:r>
                        <m:r>
                          <m:rPr>
                            <m:nor/>
                          </m:rPr>
                          <a:rPr kumimoji="0" lang="it-IT" sz="24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m:rPr>
                            <m:nor/>
                          </m:rPr>
                          <a:rPr kumimoji="0" lang="en-US" sz="2400" b="0" i="0" u="none" strike="noStrike" kern="1200" cap="none" spc="0" normalizeH="0" baseline="0" noProof="0" dirty="0">
                            <a:ln>
                              <a:noFill/>
                            </a:ln>
                            <a:solidFill>
                              <a:srgbClr val="000000"/>
                            </a:solidFill>
                            <a:effectLst/>
                            <a:uLnTx/>
                            <a:uFillTx/>
                            <a:latin typeface="Arial" panose="020B0604020202020204"/>
                            <a:ea typeface="+mn-ea"/>
                            <a:cs typeface="+mn-cs"/>
                          </a:rPr>
                          <m:t>⊗</m:t>
                        </m:r>
                        <m:r>
                          <a:rPr kumimoji="0" lang="it-IT" sz="24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 </m:t>
                        </m:r>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𝐼</m:t>
                        </m:r>
                      </m:e>
                    </m:d>
                    <m:box>
                      <m:boxPr>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boxPr>
                      <m:e>
                        <m:argPr>
                          <m:argSz m:val="-1"/>
                        </m:argPr>
                        <m:f>
                          <m:fPr>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num>
                          <m:den>
                            <m:rad>
                              <m:radPr>
                                <m:degHide m:val="on"/>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radPr>
                              <m:deg/>
                              <m:e>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e>
                            </m:rad>
                          </m:den>
                        </m:f>
                      </m:e>
                    </m:box>
                    <m:d>
                      <m:dPr>
                        <m:endChr m:val="⟩"/>
                        <m:ctrlPr>
                          <a:rPr lang="it-IT" sz="2400" i="1">
                            <a:latin typeface="Cambria Math" panose="02040503050406030204" pitchFamily="18" charset="0"/>
                          </a:rPr>
                        </m:ctrlPr>
                      </m:dPr>
                      <m:e>
                        <m:r>
                          <a:rPr lang="it-IT" sz="2400" i="1">
                            <a:latin typeface="Cambria Math" panose="02040503050406030204" pitchFamily="18" charset="0"/>
                          </a:rPr>
                          <m:t>𝑎</m:t>
                        </m:r>
                      </m:e>
                      <m:e>
                        <m:r>
                          <a:rPr lang="it-IT" sz="2400" i="1">
                            <a:solidFill>
                              <a:srgbClr val="C00000"/>
                            </a:solidFill>
                            <a:latin typeface="Cambria Math" panose="02040503050406030204" pitchFamily="18" charset="0"/>
                          </a:rPr>
                          <m:t>0</m:t>
                        </m:r>
                        <m:r>
                          <a:rPr lang="it-IT" sz="2400" i="1">
                            <a:solidFill>
                              <a:srgbClr val="00B0F0"/>
                            </a:solidFill>
                            <a:latin typeface="Cambria Math" panose="02040503050406030204" pitchFamily="18" charset="0"/>
                          </a:rPr>
                          <m:t>0</m:t>
                        </m:r>
                        <m:r>
                          <a:rPr lang="it-IT" sz="2400" i="1">
                            <a:solidFill>
                              <a:srgbClr val="FFC000"/>
                            </a:solidFill>
                            <a:latin typeface="Cambria Math" panose="02040503050406030204" pitchFamily="18" charset="0"/>
                          </a:rPr>
                          <m:t>0</m:t>
                        </m:r>
                      </m:e>
                    </m:d>
                    <m:r>
                      <a:rPr lang="it-IT" sz="2400" i="1">
                        <a:latin typeface="Cambria Math" panose="02040503050406030204" pitchFamily="18" charset="0"/>
                      </a:rPr>
                      <m:t>+</m:t>
                    </m:r>
                    <m:r>
                      <a:rPr lang="it-IT" sz="2400" i="1">
                        <a:latin typeface="Cambria Math" panose="02040503050406030204" pitchFamily="18" charset="0"/>
                      </a:rPr>
                      <m:t>𝑎</m:t>
                    </m:r>
                    <m:d>
                      <m:dPr>
                        <m:begChr m:val="|"/>
                        <m:endChr m:val="⟩"/>
                        <m:ctrlPr>
                          <a:rPr lang="it-IT" sz="2400" i="1">
                            <a:latin typeface="Cambria Math" panose="02040503050406030204" pitchFamily="18" charset="0"/>
                          </a:rPr>
                        </m:ctrlPr>
                      </m:dPr>
                      <m:e>
                        <m:r>
                          <a:rPr lang="it-IT" sz="2400" i="1">
                            <a:solidFill>
                              <a:srgbClr val="C00000"/>
                            </a:solidFill>
                            <a:latin typeface="Cambria Math" panose="02040503050406030204" pitchFamily="18" charset="0"/>
                          </a:rPr>
                          <m:t>0</m:t>
                        </m:r>
                        <m:r>
                          <a:rPr lang="it-IT" sz="2400" i="1">
                            <a:solidFill>
                              <a:srgbClr val="00B0F0"/>
                            </a:solidFill>
                            <a:latin typeface="Cambria Math" panose="02040503050406030204" pitchFamily="18" charset="0"/>
                          </a:rPr>
                          <m:t>1</m:t>
                        </m:r>
                        <m:r>
                          <a:rPr lang="it-IT" sz="2400" i="1">
                            <a:solidFill>
                              <a:srgbClr val="FFC000"/>
                            </a:solidFill>
                            <a:latin typeface="Cambria Math" panose="02040503050406030204" pitchFamily="18" charset="0"/>
                          </a:rPr>
                          <m:t>1</m:t>
                        </m:r>
                      </m:e>
                    </m:d>
                    <m:r>
                      <a:rPr lang="it-IT" sz="2400" i="1">
                        <a:latin typeface="Cambria Math" panose="02040503050406030204" pitchFamily="18" charset="0"/>
                      </a:rPr>
                      <m:t>+</m:t>
                    </m:r>
                    <m:r>
                      <a:rPr lang="it-IT" sz="2400" i="1">
                        <a:latin typeface="Cambria Math" panose="02040503050406030204" pitchFamily="18" charset="0"/>
                      </a:rPr>
                      <m:t>𝑏</m:t>
                    </m:r>
                    <m:d>
                      <m:dPr>
                        <m:begChr m:val="|"/>
                        <m:endChr m:val="⟩"/>
                        <m:ctrlPr>
                          <a:rPr lang="it-IT" sz="2400" i="1">
                            <a:latin typeface="Cambria Math" panose="02040503050406030204" pitchFamily="18" charset="0"/>
                          </a:rPr>
                        </m:ctrlPr>
                      </m:dPr>
                      <m:e>
                        <m:r>
                          <a:rPr lang="it-IT" sz="2400" i="1">
                            <a:solidFill>
                              <a:srgbClr val="C00000"/>
                            </a:solidFill>
                            <a:latin typeface="Cambria Math" panose="02040503050406030204" pitchFamily="18" charset="0"/>
                          </a:rPr>
                          <m:t>1</m:t>
                        </m:r>
                        <m:r>
                          <a:rPr lang="it-IT" sz="2400" b="0" i="1" smtClean="0">
                            <a:solidFill>
                              <a:srgbClr val="00B0F0"/>
                            </a:solidFill>
                            <a:highlight>
                              <a:srgbClr val="FFFF00"/>
                            </a:highlight>
                            <a:latin typeface="Cambria Math" panose="02040503050406030204" pitchFamily="18" charset="0"/>
                          </a:rPr>
                          <m:t>1</m:t>
                        </m:r>
                        <m:r>
                          <a:rPr lang="it-IT" sz="2400" i="1">
                            <a:solidFill>
                              <a:srgbClr val="FFC000"/>
                            </a:solidFill>
                            <a:latin typeface="Cambria Math" panose="02040503050406030204" pitchFamily="18" charset="0"/>
                          </a:rPr>
                          <m:t>0</m:t>
                        </m:r>
                      </m:e>
                    </m:d>
                    <m:r>
                      <a:rPr lang="it-IT" sz="2400" i="1">
                        <a:latin typeface="Cambria Math" panose="02040503050406030204" pitchFamily="18" charset="0"/>
                      </a:rPr>
                      <m:t>+</m:t>
                    </m:r>
                    <m:r>
                      <a:rPr lang="it-IT" sz="2400" b="0" i="1" smtClean="0">
                        <a:latin typeface="Cambria Math" panose="02040503050406030204" pitchFamily="18" charset="0"/>
                      </a:rPr>
                      <m:t>𝑏</m:t>
                    </m:r>
                    <m:d>
                      <m:dPr>
                        <m:begChr m:val="|"/>
                        <m:endChr m:val="⟩"/>
                        <m:ctrlPr>
                          <a:rPr lang="it-IT" sz="2400" i="1">
                            <a:latin typeface="Cambria Math" panose="02040503050406030204" pitchFamily="18" charset="0"/>
                          </a:rPr>
                        </m:ctrlPr>
                      </m:dPr>
                      <m:e>
                        <m:r>
                          <a:rPr lang="it-IT" sz="2400" b="0" i="1" smtClean="0">
                            <a:solidFill>
                              <a:srgbClr val="C00000"/>
                            </a:solidFill>
                            <a:latin typeface="Cambria Math" panose="02040503050406030204" pitchFamily="18" charset="0"/>
                          </a:rPr>
                          <m:t>1</m:t>
                        </m:r>
                        <m:r>
                          <a:rPr lang="it-IT" sz="2400" b="0" i="1" smtClean="0">
                            <a:solidFill>
                              <a:srgbClr val="00B0F0"/>
                            </a:solidFill>
                            <a:highlight>
                              <a:srgbClr val="FFFF00"/>
                            </a:highlight>
                            <a:latin typeface="Cambria Math" panose="02040503050406030204" pitchFamily="18" charset="0"/>
                          </a:rPr>
                          <m:t>0</m:t>
                        </m:r>
                        <m:r>
                          <a:rPr lang="it-IT" sz="2400" i="1">
                            <a:solidFill>
                              <a:srgbClr val="FFC000"/>
                            </a:solidFill>
                            <a:latin typeface="Cambria Math" panose="02040503050406030204" pitchFamily="18" charset="0"/>
                          </a:rPr>
                          <m:t>1</m:t>
                        </m:r>
                      </m:e>
                    </m:d>
                    <m:r>
                      <a:rPr lang="it-IT" sz="2400" i="1">
                        <a:latin typeface="Cambria Math" panose="02040503050406030204" pitchFamily="18" charset="0"/>
                      </a:rPr>
                      <m:t>)</m:t>
                    </m:r>
                  </m:oMath>
                </a14:m>
                <a:r>
                  <a:rPr kumimoji="0" lang="it-IT" sz="2400" b="0" i="0" u="none" strike="noStrike" kern="1200" cap="none" spc="0" normalizeH="0" baseline="0" noProof="0" dirty="0">
                    <a:ln>
                      <a:noFill/>
                    </a:ln>
                    <a:solidFill>
                      <a:srgbClr val="000000"/>
                    </a:solidFill>
                    <a:effectLst/>
                    <a:uLnTx/>
                    <a:uFillTx/>
                    <a:latin typeface="Times New Roman" panose="02020603050405020304"/>
                    <a:ea typeface="+mn-ea"/>
                    <a:cs typeface="+mn-cs"/>
                  </a:rPr>
                  <a:t>	</a:t>
                </a:r>
              </a:p>
              <a:p>
                <a:pPr>
                  <a:spcAft>
                    <a:spcPts val="1800"/>
                  </a:spcAft>
                  <a:defRPr/>
                </a:pPr>
                <a:r>
                  <a:rPr lang="it-IT" sz="2400" b="0" dirty="0"/>
                  <a:t>    </a:t>
                </a:r>
                <a14:m>
                  <m:oMath xmlns:m="http://schemas.openxmlformats.org/officeDocument/2006/math">
                    <m:r>
                      <a:rPr lang="it-IT" sz="2400" b="0" i="1" smtClean="0">
                        <a:latin typeface="Cambria Math" panose="02040503050406030204" pitchFamily="18" charset="0"/>
                      </a:rPr>
                      <m:t>=</m:t>
                    </m:r>
                    <m:box>
                      <m:boxPr>
                        <m:ctrlPr>
                          <a:rPr lang="it-IT" sz="2400" i="1">
                            <a:latin typeface="Cambria Math" panose="02040503050406030204" pitchFamily="18" charset="0"/>
                          </a:rPr>
                        </m:ctrlPr>
                      </m:boxPr>
                      <m:e>
                        <m:argPr>
                          <m:argSz m:val="-1"/>
                        </m:argPr>
                        <m:f>
                          <m:fPr>
                            <m:ctrlPr>
                              <a:rPr lang="it-IT" sz="2400" i="1">
                                <a:latin typeface="Cambria Math" panose="02040503050406030204" pitchFamily="18" charset="0"/>
                              </a:rPr>
                            </m:ctrlPr>
                          </m:fPr>
                          <m:num>
                            <m:r>
                              <a:rPr lang="it-IT" sz="2400" i="1">
                                <a:latin typeface="Cambria Math" panose="02040503050406030204" pitchFamily="18" charset="0"/>
                              </a:rPr>
                              <m:t>1</m:t>
                            </m:r>
                          </m:num>
                          <m:den>
                            <m:r>
                              <a:rPr lang="it-IT" sz="2400" b="0" i="1" smtClean="0">
                                <a:latin typeface="Cambria Math" panose="02040503050406030204" pitchFamily="18" charset="0"/>
                              </a:rPr>
                              <m:t>2</m:t>
                            </m:r>
                          </m:den>
                        </m:f>
                      </m:e>
                    </m:box>
                    <m:r>
                      <a:rPr lang="it-IT" sz="2400" i="1">
                        <a:latin typeface="Cambria Math" panose="02040503050406030204" pitchFamily="18" charset="0"/>
                      </a:rPr>
                      <m:t>(</m:t>
                    </m:r>
                    <m:r>
                      <a:rPr lang="it-IT" sz="2400" i="1">
                        <a:latin typeface="Cambria Math" panose="02040503050406030204" pitchFamily="18" charset="0"/>
                      </a:rPr>
                      <m:t>𝑎</m:t>
                    </m:r>
                    <m:r>
                      <a:rPr lang="it-IT" sz="2400" b="0" i="1" smtClean="0">
                        <a:latin typeface="Cambria Math" panose="02040503050406030204" pitchFamily="18" charset="0"/>
                      </a:rPr>
                      <m:t>(</m:t>
                    </m:r>
                    <m:r>
                      <a:rPr lang="it-IT" sz="2400" i="1">
                        <a:latin typeface="Cambria Math" panose="02040503050406030204" pitchFamily="18" charset="0"/>
                      </a:rPr>
                      <m:t>|</m:t>
                    </m:r>
                    <m:r>
                      <a:rPr lang="it-IT" sz="2400" i="1">
                        <a:solidFill>
                          <a:srgbClr val="C00000"/>
                        </a:solidFill>
                        <a:latin typeface="Cambria Math" panose="02040503050406030204" pitchFamily="18" charset="0"/>
                      </a:rPr>
                      <m:t>0</m:t>
                    </m:r>
                    <m:r>
                      <a:rPr lang="it-IT" sz="2400" i="1">
                        <a:solidFill>
                          <a:srgbClr val="00B0F0"/>
                        </a:solidFill>
                        <a:latin typeface="Cambria Math" panose="02040503050406030204" pitchFamily="18" charset="0"/>
                      </a:rPr>
                      <m:t>0</m:t>
                    </m:r>
                    <m:r>
                      <a:rPr lang="it-IT" sz="2400" i="1">
                        <a:solidFill>
                          <a:srgbClr val="FFC000"/>
                        </a:solidFill>
                        <a:latin typeface="Cambria Math" panose="02040503050406030204" pitchFamily="18" charset="0"/>
                      </a:rPr>
                      <m:t>0</m:t>
                    </m:r>
                    <m:r>
                      <a:rPr lang="it-IT" sz="2400" i="1">
                        <a:latin typeface="Cambria Math" panose="02040503050406030204" pitchFamily="18" charset="0"/>
                      </a:rPr>
                      <m:t>⟩+|</m:t>
                    </m:r>
                    <m:r>
                      <a:rPr lang="it-IT" sz="2400" i="1">
                        <a:solidFill>
                          <a:srgbClr val="C00000"/>
                        </a:solidFill>
                        <a:latin typeface="Cambria Math" panose="02040503050406030204" pitchFamily="18" charset="0"/>
                      </a:rPr>
                      <m:t>0</m:t>
                    </m:r>
                    <m:r>
                      <a:rPr lang="it-IT" sz="2400" i="1">
                        <a:solidFill>
                          <a:srgbClr val="00B0F0"/>
                        </a:solidFill>
                        <a:latin typeface="Cambria Math" panose="02040503050406030204" pitchFamily="18" charset="0"/>
                      </a:rPr>
                      <m:t>1</m:t>
                    </m:r>
                    <m:r>
                      <a:rPr lang="it-IT" sz="2400" i="1">
                        <a:solidFill>
                          <a:srgbClr val="FFC000"/>
                        </a:solidFill>
                        <a:latin typeface="Cambria Math" panose="02040503050406030204" pitchFamily="18" charset="0"/>
                      </a:rPr>
                      <m:t>1</m:t>
                    </m:r>
                    <m:r>
                      <a:rPr lang="it-IT" sz="2400" i="1">
                        <a:latin typeface="Cambria Math" panose="02040503050406030204" pitchFamily="18" charset="0"/>
                      </a:rPr>
                      <m:t>⟩+|</m:t>
                    </m:r>
                    <m:r>
                      <a:rPr lang="it-IT" sz="2400" b="0" i="1" smtClean="0">
                        <a:solidFill>
                          <a:srgbClr val="C00000"/>
                        </a:solidFill>
                        <a:latin typeface="Cambria Math" panose="02040503050406030204" pitchFamily="18" charset="0"/>
                      </a:rPr>
                      <m:t>1</m:t>
                    </m:r>
                    <m:r>
                      <a:rPr lang="it-IT" sz="2400" b="0" i="1" smtClean="0">
                        <a:solidFill>
                          <a:srgbClr val="00B0F0"/>
                        </a:solidFill>
                        <a:latin typeface="Cambria Math" panose="02040503050406030204" pitchFamily="18" charset="0"/>
                      </a:rPr>
                      <m:t>0</m:t>
                    </m:r>
                    <m:r>
                      <a:rPr lang="it-IT" sz="2400" b="0" i="1" smtClean="0">
                        <a:solidFill>
                          <a:srgbClr val="FFC000"/>
                        </a:solidFill>
                        <a:latin typeface="Cambria Math" panose="02040503050406030204" pitchFamily="18" charset="0"/>
                      </a:rPr>
                      <m:t>0</m:t>
                    </m:r>
                    <m:r>
                      <a:rPr lang="it-IT" sz="2400" i="1">
                        <a:latin typeface="Cambria Math" panose="02040503050406030204" pitchFamily="18" charset="0"/>
                      </a:rPr>
                      <m:t>⟩+|</m:t>
                    </m:r>
                    <m:r>
                      <a:rPr lang="it-IT" sz="2400" b="0" i="1" smtClean="0">
                        <a:solidFill>
                          <a:srgbClr val="C00000"/>
                        </a:solidFill>
                        <a:latin typeface="Cambria Math" panose="02040503050406030204" pitchFamily="18" charset="0"/>
                      </a:rPr>
                      <m:t>1</m:t>
                    </m:r>
                    <m:r>
                      <a:rPr lang="it-IT" sz="2400" i="1">
                        <a:solidFill>
                          <a:srgbClr val="00B0F0"/>
                        </a:solidFill>
                        <a:latin typeface="Cambria Math" panose="02040503050406030204" pitchFamily="18" charset="0"/>
                      </a:rPr>
                      <m:t>1</m:t>
                    </m:r>
                    <m:r>
                      <a:rPr lang="it-IT" sz="2400" i="1">
                        <a:solidFill>
                          <a:srgbClr val="FFC000"/>
                        </a:solidFill>
                        <a:latin typeface="Cambria Math" panose="02040503050406030204" pitchFamily="18" charset="0"/>
                      </a:rPr>
                      <m:t>1</m:t>
                    </m:r>
                    <m:r>
                      <a:rPr lang="it-IT" sz="2400" i="1">
                        <a:latin typeface="Cambria Math" panose="02040503050406030204" pitchFamily="18" charset="0"/>
                      </a:rPr>
                      <m:t>⟩</m:t>
                    </m:r>
                    <m:r>
                      <a:rPr lang="it-IT" sz="2400" b="0" i="1" smtClean="0">
                        <a:latin typeface="Cambria Math" panose="02040503050406030204" pitchFamily="18" charset="0"/>
                      </a:rPr>
                      <m:t>)</m:t>
                    </m:r>
                    <m:r>
                      <a:rPr lang="it-IT" sz="2400" i="1">
                        <a:latin typeface="Cambria Math" panose="02040503050406030204" pitchFamily="18" charset="0"/>
                      </a:rPr>
                      <m:t>+</m:t>
                    </m:r>
                    <m:r>
                      <a:rPr lang="it-IT" sz="2400" i="1">
                        <a:latin typeface="Cambria Math" panose="02040503050406030204" pitchFamily="18" charset="0"/>
                      </a:rPr>
                      <m:t>𝑏</m:t>
                    </m:r>
                    <m:r>
                      <a:rPr lang="it-IT" sz="2400" b="0" i="1" smtClean="0">
                        <a:latin typeface="Cambria Math" panose="02040503050406030204" pitchFamily="18" charset="0"/>
                      </a:rPr>
                      <m:t>(</m:t>
                    </m:r>
                    <m:d>
                      <m:dPr>
                        <m:begChr m:val="|"/>
                        <m:endChr m:val="⟩"/>
                        <m:ctrlPr>
                          <a:rPr lang="it-IT" sz="2400" i="1">
                            <a:latin typeface="Cambria Math" panose="02040503050406030204" pitchFamily="18" charset="0"/>
                          </a:rPr>
                        </m:ctrlPr>
                      </m:dPr>
                      <m:e>
                        <m:r>
                          <a:rPr lang="it-IT" sz="2400" i="1">
                            <a:solidFill>
                              <a:srgbClr val="C00000"/>
                            </a:solidFill>
                            <a:latin typeface="Cambria Math" panose="02040503050406030204" pitchFamily="18" charset="0"/>
                          </a:rPr>
                          <m:t>0</m:t>
                        </m:r>
                        <m:r>
                          <a:rPr lang="it-IT" sz="2400" i="1">
                            <a:solidFill>
                              <a:srgbClr val="00B0F0"/>
                            </a:solidFill>
                            <a:latin typeface="Cambria Math" panose="02040503050406030204" pitchFamily="18" charset="0"/>
                          </a:rPr>
                          <m:t>1</m:t>
                        </m:r>
                        <m:r>
                          <a:rPr lang="it-IT" sz="2400" b="0" i="1" smtClean="0">
                            <a:solidFill>
                              <a:srgbClr val="FFC000"/>
                            </a:solidFill>
                            <a:latin typeface="Cambria Math" panose="02040503050406030204" pitchFamily="18" charset="0"/>
                          </a:rPr>
                          <m:t>0</m:t>
                        </m:r>
                      </m:e>
                    </m:d>
                    <m:r>
                      <a:rPr lang="it-IT" sz="2400" i="1">
                        <a:latin typeface="Cambria Math" panose="02040503050406030204" pitchFamily="18" charset="0"/>
                      </a:rPr>
                      <m:t>+</m:t>
                    </m:r>
                    <m:d>
                      <m:dPr>
                        <m:begChr m:val="|"/>
                        <m:endChr m:val="⟩"/>
                        <m:ctrlPr>
                          <a:rPr lang="it-IT" sz="2400" i="1">
                            <a:latin typeface="Cambria Math" panose="02040503050406030204" pitchFamily="18" charset="0"/>
                          </a:rPr>
                        </m:ctrlPr>
                      </m:dPr>
                      <m:e>
                        <m:r>
                          <a:rPr lang="it-IT" sz="2400" i="1">
                            <a:solidFill>
                              <a:srgbClr val="C00000"/>
                            </a:solidFill>
                            <a:latin typeface="Cambria Math" panose="02040503050406030204" pitchFamily="18" charset="0"/>
                          </a:rPr>
                          <m:t>0</m:t>
                        </m:r>
                        <m:r>
                          <a:rPr lang="it-IT" sz="2400" b="0" i="1" smtClean="0">
                            <a:solidFill>
                              <a:srgbClr val="00B0F0"/>
                            </a:solidFill>
                            <a:latin typeface="Cambria Math" panose="02040503050406030204" pitchFamily="18" charset="0"/>
                          </a:rPr>
                          <m:t>0</m:t>
                        </m:r>
                        <m:r>
                          <a:rPr lang="it-IT" sz="2400" b="0" i="1" smtClean="0">
                            <a:solidFill>
                              <a:srgbClr val="FFC000"/>
                            </a:solidFill>
                            <a:latin typeface="Cambria Math" panose="02040503050406030204" pitchFamily="18" charset="0"/>
                          </a:rPr>
                          <m:t>1</m:t>
                        </m:r>
                      </m:e>
                    </m:d>
                    <m:r>
                      <a:rPr lang="it-IT" sz="2400" b="0" i="1" smtClean="0">
                        <a:latin typeface="Cambria Math" panose="02040503050406030204" pitchFamily="18" charset="0"/>
                      </a:rPr>
                      <m:t>−</m:t>
                    </m:r>
                    <m:r>
                      <a:rPr lang="it-IT" sz="2400" i="1">
                        <a:latin typeface="Cambria Math" panose="02040503050406030204" pitchFamily="18" charset="0"/>
                      </a:rPr>
                      <m:t>|</m:t>
                    </m:r>
                    <m:r>
                      <a:rPr lang="it-IT" sz="2400" b="0" i="1" smtClean="0">
                        <a:solidFill>
                          <a:srgbClr val="C00000"/>
                        </a:solidFill>
                        <a:latin typeface="Cambria Math" panose="02040503050406030204" pitchFamily="18" charset="0"/>
                      </a:rPr>
                      <m:t>1</m:t>
                    </m:r>
                    <m:r>
                      <a:rPr lang="it-IT" sz="2400" i="1">
                        <a:solidFill>
                          <a:srgbClr val="00B0F0"/>
                        </a:solidFill>
                        <a:latin typeface="Cambria Math" panose="02040503050406030204" pitchFamily="18" charset="0"/>
                      </a:rPr>
                      <m:t>1</m:t>
                    </m:r>
                    <m:r>
                      <a:rPr lang="it-IT" sz="2400" i="1">
                        <a:solidFill>
                          <a:srgbClr val="FFC000"/>
                        </a:solidFill>
                        <a:latin typeface="Cambria Math" panose="02040503050406030204" pitchFamily="18" charset="0"/>
                      </a:rPr>
                      <m:t>0</m:t>
                    </m:r>
                    <m:r>
                      <a:rPr lang="it-IT" sz="2400" i="1">
                        <a:latin typeface="Cambria Math" panose="02040503050406030204" pitchFamily="18" charset="0"/>
                      </a:rPr>
                      <m:t>⟩</m:t>
                    </m:r>
                    <m:r>
                      <a:rPr lang="it-IT" sz="2400" b="0" i="1" smtClean="0">
                        <a:latin typeface="Cambria Math" panose="02040503050406030204" pitchFamily="18" charset="0"/>
                      </a:rPr>
                      <m:t>−</m:t>
                    </m:r>
                    <m:r>
                      <a:rPr lang="it-IT" sz="2400" i="1">
                        <a:latin typeface="Cambria Math" panose="02040503050406030204" pitchFamily="18" charset="0"/>
                      </a:rPr>
                      <m:t>|</m:t>
                    </m:r>
                    <m:r>
                      <a:rPr lang="it-IT" sz="2400" b="0" i="1" smtClean="0">
                        <a:solidFill>
                          <a:srgbClr val="C00000"/>
                        </a:solidFill>
                        <a:latin typeface="Cambria Math" panose="02040503050406030204" pitchFamily="18" charset="0"/>
                      </a:rPr>
                      <m:t>1</m:t>
                    </m:r>
                    <m:r>
                      <a:rPr lang="it-IT" sz="2400" b="0" i="1" smtClean="0">
                        <a:solidFill>
                          <a:srgbClr val="00B0F0"/>
                        </a:solidFill>
                        <a:latin typeface="Cambria Math" panose="02040503050406030204" pitchFamily="18" charset="0"/>
                      </a:rPr>
                      <m:t>0</m:t>
                    </m:r>
                    <m:r>
                      <a:rPr lang="it-IT" sz="2400" b="0" i="1" smtClean="0">
                        <a:solidFill>
                          <a:srgbClr val="FFC000"/>
                        </a:solidFill>
                        <a:latin typeface="Cambria Math" panose="02040503050406030204" pitchFamily="18" charset="0"/>
                      </a:rPr>
                      <m:t>1</m:t>
                    </m:r>
                    <m:r>
                      <a:rPr lang="it-IT" sz="2400" i="1">
                        <a:latin typeface="Cambria Math" panose="02040503050406030204" pitchFamily="18" charset="0"/>
                      </a:rPr>
                      <m:t>⟩</m:t>
                    </m:r>
                    <m:r>
                      <a:rPr lang="it-IT" sz="2400" b="0" i="1" smtClean="0">
                        <a:latin typeface="Cambria Math" panose="02040503050406030204" pitchFamily="18" charset="0"/>
                      </a:rPr>
                      <m:t>))</m:t>
                    </m:r>
                  </m:oMath>
                </a14:m>
                <a:r>
                  <a:rPr lang="en-US" sz="2400" dirty="0">
                    <a:latin typeface="+mj-lt"/>
                  </a:rPr>
                  <a:t>	</a:t>
                </a:r>
              </a:p>
              <a:p>
                <a:pPr>
                  <a:spcAft>
                    <a:spcPts val="1800"/>
                  </a:spcAft>
                  <a:defRPr/>
                </a:pPr>
                <a:r>
                  <a:rPr lang="it-IT" sz="2400" b="0" dirty="0"/>
                  <a:t>    </a:t>
                </a:r>
                <a14:m>
                  <m:oMath xmlns:m="http://schemas.openxmlformats.org/officeDocument/2006/math">
                    <m:r>
                      <a:rPr lang="it-IT" sz="2400" b="0" i="1" smtClean="0">
                        <a:latin typeface="Cambria Math" panose="02040503050406030204" pitchFamily="18" charset="0"/>
                      </a:rPr>
                      <m:t>=</m:t>
                    </m:r>
                    <m:box>
                      <m:boxPr>
                        <m:ctrlPr>
                          <a:rPr lang="it-IT" sz="2400" i="1">
                            <a:latin typeface="Cambria Math" panose="02040503050406030204" pitchFamily="18" charset="0"/>
                          </a:rPr>
                        </m:ctrlPr>
                      </m:boxPr>
                      <m:e>
                        <m:argPr>
                          <m:argSz m:val="-1"/>
                        </m:argPr>
                        <m:f>
                          <m:fPr>
                            <m:ctrlPr>
                              <a:rPr lang="it-IT" sz="2400" i="1">
                                <a:latin typeface="Cambria Math" panose="02040503050406030204" pitchFamily="18" charset="0"/>
                              </a:rPr>
                            </m:ctrlPr>
                          </m:fPr>
                          <m:num>
                            <m:r>
                              <a:rPr lang="it-IT" sz="2400" i="1">
                                <a:latin typeface="Cambria Math" panose="02040503050406030204" pitchFamily="18" charset="0"/>
                              </a:rPr>
                              <m:t>1</m:t>
                            </m:r>
                          </m:num>
                          <m:den>
                            <m:r>
                              <a:rPr lang="it-IT" sz="2400" b="0" i="1" smtClean="0">
                                <a:latin typeface="Cambria Math" panose="02040503050406030204" pitchFamily="18" charset="0"/>
                              </a:rPr>
                              <m:t>2</m:t>
                            </m:r>
                          </m:den>
                        </m:f>
                      </m:e>
                    </m:box>
                    <m:r>
                      <a:rPr lang="it-IT" sz="2400" i="1">
                        <a:latin typeface="Cambria Math" panose="02040503050406030204" pitchFamily="18" charset="0"/>
                      </a:rPr>
                      <m:t>(</m:t>
                    </m:r>
                    <m:r>
                      <a:rPr lang="it-IT" sz="2400" i="1" smtClean="0">
                        <a:latin typeface="Cambria Math" panose="02040503050406030204" pitchFamily="18" charset="0"/>
                      </a:rPr>
                      <m:t>|</m:t>
                    </m:r>
                    <m:r>
                      <a:rPr lang="it-IT" sz="2400" i="1">
                        <a:solidFill>
                          <a:srgbClr val="C00000"/>
                        </a:solidFill>
                        <a:latin typeface="Cambria Math" panose="02040503050406030204" pitchFamily="18" charset="0"/>
                      </a:rPr>
                      <m:t>0</m:t>
                    </m:r>
                    <m:r>
                      <a:rPr lang="it-IT" sz="2400" i="1">
                        <a:solidFill>
                          <a:srgbClr val="00B0F0"/>
                        </a:solidFill>
                        <a:latin typeface="Cambria Math" panose="02040503050406030204" pitchFamily="18" charset="0"/>
                      </a:rPr>
                      <m:t>0</m:t>
                    </m:r>
                    <m:r>
                      <a:rPr lang="it-IT" sz="2400" i="1">
                        <a:latin typeface="Cambria Math" panose="02040503050406030204" pitchFamily="18" charset="0"/>
                      </a:rPr>
                      <m:t>⟩</m:t>
                    </m:r>
                    <m:r>
                      <a:rPr lang="it-IT" sz="2400" b="0" i="1" smtClean="0">
                        <a:latin typeface="Cambria Math" panose="02040503050406030204" pitchFamily="18" charset="0"/>
                      </a:rPr>
                      <m:t>(</m:t>
                    </m:r>
                    <m:r>
                      <a:rPr lang="it-IT" sz="2400" i="1">
                        <a:latin typeface="Cambria Math" panose="02040503050406030204" pitchFamily="18" charset="0"/>
                      </a:rPr>
                      <m:t>𝑎</m:t>
                    </m:r>
                    <m:d>
                      <m:dPr>
                        <m:begChr m:val="|"/>
                        <m:endChr m:val="⟩"/>
                        <m:ctrlPr>
                          <a:rPr lang="it-IT" sz="2400" i="1" smtClean="0">
                            <a:latin typeface="Cambria Math" panose="02040503050406030204" pitchFamily="18" charset="0"/>
                          </a:rPr>
                        </m:ctrlPr>
                      </m:dPr>
                      <m:e>
                        <m:r>
                          <a:rPr lang="it-IT" sz="2400" i="1" smtClean="0">
                            <a:solidFill>
                              <a:srgbClr val="FFC000"/>
                            </a:solidFill>
                            <a:latin typeface="Cambria Math" panose="02040503050406030204" pitchFamily="18" charset="0"/>
                          </a:rPr>
                          <m:t>0</m:t>
                        </m:r>
                      </m:e>
                    </m:d>
                    <m:r>
                      <a:rPr lang="it-IT" sz="2400" i="1">
                        <a:latin typeface="Cambria Math" panose="02040503050406030204" pitchFamily="18" charset="0"/>
                      </a:rPr>
                      <m:t>+</m:t>
                    </m:r>
                    <m:r>
                      <a:rPr lang="it-IT" sz="2400" b="0" i="1" smtClean="0">
                        <a:latin typeface="Cambria Math" panose="02040503050406030204" pitchFamily="18" charset="0"/>
                      </a:rPr>
                      <m:t>𝑏</m:t>
                    </m:r>
                    <m:d>
                      <m:dPr>
                        <m:begChr m:val="|"/>
                        <m:endChr m:val="⟩"/>
                        <m:ctrlPr>
                          <a:rPr lang="it-IT" sz="2400" i="1">
                            <a:latin typeface="Cambria Math" panose="02040503050406030204" pitchFamily="18" charset="0"/>
                          </a:rPr>
                        </m:ctrlPr>
                      </m:dPr>
                      <m:e>
                        <m:r>
                          <a:rPr lang="it-IT" sz="2400" b="0" i="1" smtClean="0">
                            <a:solidFill>
                              <a:srgbClr val="FFC000"/>
                            </a:solidFill>
                            <a:latin typeface="Cambria Math" panose="02040503050406030204" pitchFamily="18" charset="0"/>
                          </a:rPr>
                          <m:t>1</m:t>
                        </m:r>
                      </m:e>
                    </m:d>
                    <m:r>
                      <a:rPr lang="it-IT" sz="2400" b="0" i="1" smtClean="0">
                        <a:latin typeface="Cambria Math" panose="02040503050406030204" pitchFamily="18" charset="0"/>
                      </a:rPr>
                      <m:t>)</m:t>
                    </m:r>
                    <m:r>
                      <a:rPr lang="it-IT" sz="2400" i="1">
                        <a:latin typeface="Cambria Math" panose="02040503050406030204" pitchFamily="18" charset="0"/>
                      </a:rPr>
                      <m:t>+|</m:t>
                    </m:r>
                    <m:r>
                      <a:rPr lang="it-IT" sz="2400" i="1">
                        <a:solidFill>
                          <a:srgbClr val="C00000"/>
                        </a:solidFill>
                        <a:latin typeface="Cambria Math" panose="02040503050406030204" pitchFamily="18" charset="0"/>
                      </a:rPr>
                      <m:t>0</m:t>
                    </m:r>
                    <m:r>
                      <a:rPr lang="it-IT" sz="2400" b="0" i="1" smtClean="0">
                        <a:solidFill>
                          <a:srgbClr val="00B0F0"/>
                        </a:solidFill>
                        <a:latin typeface="Cambria Math" panose="02040503050406030204" pitchFamily="18" charset="0"/>
                      </a:rPr>
                      <m:t>1</m:t>
                    </m:r>
                    <m:r>
                      <a:rPr lang="it-IT" sz="2400" i="1">
                        <a:latin typeface="Cambria Math" panose="02040503050406030204" pitchFamily="18" charset="0"/>
                      </a:rPr>
                      <m:t>⟩(</m:t>
                    </m:r>
                    <m:r>
                      <a:rPr lang="it-IT" sz="2400" i="1">
                        <a:latin typeface="Cambria Math" panose="02040503050406030204" pitchFamily="18" charset="0"/>
                      </a:rPr>
                      <m:t>𝑎</m:t>
                    </m:r>
                    <m:d>
                      <m:dPr>
                        <m:begChr m:val="|"/>
                        <m:endChr m:val="⟩"/>
                        <m:ctrlPr>
                          <a:rPr lang="it-IT" sz="2400" i="1">
                            <a:latin typeface="Cambria Math" panose="02040503050406030204" pitchFamily="18" charset="0"/>
                          </a:rPr>
                        </m:ctrlPr>
                      </m:dPr>
                      <m:e>
                        <m:r>
                          <a:rPr lang="it-IT" sz="2400" b="0" i="1" smtClean="0">
                            <a:solidFill>
                              <a:srgbClr val="FFC000"/>
                            </a:solidFill>
                            <a:latin typeface="Cambria Math" panose="02040503050406030204" pitchFamily="18" charset="0"/>
                          </a:rPr>
                          <m:t>1</m:t>
                        </m:r>
                      </m:e>
                    </m:d>
                    <m:r>
                      <a:rPr lang="it-IT" sz="2400" i="1">
                        <a:latin typeface="Cambria Math" panose="02040503050406030204" pitchFamily="18" charset="0"/>
                      </a:rPr>
                      <m:t>+</m:t>
                    </m:r>
                    <m:r>
                      <a:rPr lang="it-IT" sz="2400" i="1">
                        <a:latin typeface="Cambria Math" panose="02040503050406030204" pitchFamily="18" charset="0"/>
                      </a:rPr>
                      <m:t>𝑏</m:t>
                    </m:r>
                    <m:d>
                      <m:dPr>
                        <m:begChr m:val="|"/>
                        <m:endChr m:val="⟩"/>
                        <m:ctrlPr>
                          <a:rPr lang="it-IT" sz="2400" i="1">
                            <a:latin typeface="Cambria Math" panose="02040503050406030204" pitchFamily="18" charset="0"/>
                          </a:rPr>
                        </m:ctrlPr>
                      </m:dPr>
                      <m:e>
                        <m:r>
                          <a:rPr lang="it-IT" sz="2400" i="1">
                            <a:solidFill>
                              <a:srgbClr val="FFC000"/>
                            </a:solidFill>
                            <a:latin typeface="Cambria Math" panose="02040503050406030204" pitchFamily="18" charset="0"/>
                          </a:rPr>
                          <m:t>0</m:t>
                        </m:r>
                      </m:e>
                    </m:d>
                    <m:r>
                      <a:rPr lang="it-IT" sz="2400" i="1">
                        <a:latin typeface="Cambria Math" panose="02040503050406030204" pitchFamily="18" charset="0"/>
                      </a:rPr>
                      <m:t>)+|</m:t>
                    </m:r>
                    <m:r>
                      <a:rPr lang="it-IT" sz="2400" i="1" smtClean="0">
                        <a:solidFill>
                          <a:srgbClr val="C00000"/>
                        </a:solidFill>
                        <a:latin typeface="Cambria Math" panose="02040503050406030204" pitchFamily="18" charset="0"/>
                      </a:rPr>
                      <m:t>1</m:t>
                    </m:r>
                    <m:r>
                      <a:rPr lang="it-IT" sz="2400" i="1" smtClean="0">
                        <a:solidFill>
                          <a:srgbClr val="00B0F0"/>
                        </a:solidFill>
                        <a:latin typeface="Cambria Math" panose="02040503050406030204" pitchFamily="18" charset="0"/>
                      </a:rPr>
                      <m:t>0</m:t>
                    </m:r>
                    <m:r>
                      <a:rPr lang="it-IT" sz="2400" i="1">
                        <a:latin typeface="Cambria Math" panose="02040503050406030204" pitchFamily="18" charset="0"/>
                      </a:rPr>
                      <m:t>⟩(</m:t>
                    </m:r>
                    <m:r>
                      <a:rPr lang="it-IT" sz="2400" i="1">
                        <a:latin typeface="Cambria Math" panose="02040503050406030204" pitchFamily="18" charset="0"/>
                      </a:rPr>
                      <m:t>𝑎</m:t>
                    </m:r>
                    <m:d>
                      <m:dPr>
                        <m:begChr m:val="|"/>
                        <m:endChr m:val="⟩"/>
                        <m:ctrlPr>
                          <a:rPr lang="it-IT" sz="2400" i="1">
                            <a:latin typeface="Cambria Math" panose="02040503050406030204" pitchFamily="18" charset="0"/>
                          </a:rPr>
                        </m:ctrlPr>
                      </m:dPr>
                      <m:e>
                        <m:r>
                          <a:rPr lang="it-IT" sz="2400" i="1">
                            <a:solidFill>
                              <a:srgbClr val="FFC000"/>
                            </a:solidFill>
                            <a:latin typeface="Cambria Math" panose="02040503050406030204" pitchFamily="18" charset="0"/>
                          </a:rPr>
                          <m:t>0</m:t>
                        </m:r>
                      </m:e>
                    </m:d>
                    <m:r>
                      <a:rPr lang="it-IT" sz="2400" b="0" i="1" smtClean="0">
                        <a:latin typeface="Cambria Math" panose="02040503050406030204" pitchFamily="18" charset="0"/>
                      </a:rPr>
                      <m:t>−</m:t>
                    </m:r>
                    <m:r>
                      <a:rPr lang="it-IT" sz="2400" i="1">
                        <a:latin typeface="Cambria Math" panose="02040503050406030204" pitchFamily="18" charset="0"/>
                      </a:rPr>
                      <m:t>𝑏</m:t>
                    </m:r>
                    <m:d>
                      <m:dPr>
                        <m:begChr m:val="|"/>
                        <m:endChr m:val="⟩"/>
                        <m:ctrlPr>
                          <a:rPr lang="it-IT" sz="2400" i="1">
                            <a:latin typeface="Cambria Math" panose="02040503050406030204" pitchFamily="18" charset="0"/>
                          </a:rPr>
                        </m:ctrlPr>
                      </m:dPr>
                      <m:e>
                        <m:r>
                          <a:rPr lang="it-IT" sz="2400" b="0" i="1" smtClean="0">
                            <a:solidFill>
                              <a:srgbClr val="FFC000"/>
                            </a:solidFill>
                            <a:latin typeface="Cambria Math" panose="02040503050406030204" pitchFamily="18" charset="0"/>
                          </a:rPr>
                          <m:t>1</m:t>
                        </m:r>
                      </m:e>
                    </m:d>
                    <m:r>
                      <a:rPr lang="it-IT" sz="2400" i="1">
                        <a:latin typeface="Cambria Math" panose="02040503050406030204" pitchFamily="18" charset="0"/>
                      </a:rPr>
                      <m:t>)+|</m:t>
                    </m:r>
                    <m:r>
                      <a:rPr lang="it-IT" sz="2400" i="1" smtClean="0">
                        <a:solidFill>
                          <a:srgbClr val="C00000"/>
                        </a:solidFill>
                        <a:latin typeface="Cambria Math" panose="02040503050406030204" pitchFamily="18" charset="0"/>
                      </a:rPr>
                      <m:t>1</m:t>
                    </m:r>
                    <m:r>
                      <a:rPr lang="it-IT" sz="2400" i="1" smtClean="0">
                        <a:solidFill>
                          <a:srgbClr val="00B0F0"/>
                        </a:solidFill>
                        <a:latin typeface="Cambria Math" panose="02040503050406030204" pitchFamily="18" charset="0"/>
                      </a:rPr>
                      <m:t>1</m:t>
                    </m:r>
                    <m:r>
                      <a:rPr lang="it-IT" sz="2400" i="1">
                        <a:latin typeface="Cambria Math" panose="02040503050406030204" pitchFamily="18" charset="0"/>
                      </a:rPr>
                      <m:t>⟩(</m:t>
                    </m:r>
                    <m:r>
                      <a:rPr lang="it-IT" sz="2400" i="1">
                        <a:latin typeface="Cambria Math" panose="02040503050406030204" pitchFamily="18" charset="0"/>
                      </a:rPr>
                      <m:t>𝑎</m:t>
                    </m:r>
                    <m:d>
                      <m:dPr>
                        <m:begChr m:val="|"/>
                        <m:endChr m:val="⟩"/>
                        <m:ctrlPr>
                          <a:rPr lang="it-IT" sz="2400" i="1">
                            <a:latin typeface="Cambria Math" panose="02040503050406030204" pitchFamily="18" charset="0"/>
                          </a:rPr>
                        </m:ctrlPr>
                      </m:dPr>
                      <m:e>
                        <m:r>
                          <a:rPr lang="it-IT" sz="2400" b="0" i="1" smtClean="0">
                            <a:solidFill>
                              <a:srgbClr val="FFC000"/>
                            </a:solidFill>
                            <a:latin typeface="Cambria Math" panose="02040503050406030204" pitchFamily="18" charset="0"/>
                          </a:rPr>
                          <m:t>1</m:t>
                        </m:r>
                      </m:e>
                    </m:d>
                    <m:r>
                      <a:rPr lang="it-IT" sz="2400" b="0" i="1" smtClean="0">
                        <a:latin typeface="Cambria Math" panose="02040503050406030204" pitchFamily="18" charset="0"/>
                      </a:rPr>
                      <m:t>−</m:t>
                    </m:r>
                    <m:r>
                      <a:rPr lang="it-IT" sz="2400" i="1">
                        <a:latin typeface="Cambria Math" panose="02040503050406030204" pitchFamily="18" charset="0"/>
                      </a:rPr>
                      <m:t>𝑏</m:t>
                    </m:r>
                    <m:d>
                      <m:dPr>
                        <m:begChr m:val="|"/>
                        <m:endChr m:val="⟩"/>
                        <m:ctrlPr>
                          <a:rPr lang="it-IT" sz="2400" i="1">
                            <a:latin typeface="Cambria Math" panose="02040503050406030204" pitchFamily="18" charset="0"/>
                          </a:rPr>
                        </m:ctrlPr>
                      </m:dPr>
                      <m:e>
                        <m:r>
                          <a:rPr lang="it-IT" sz="2400" i="1">
                            <a:solidFill>
                              <a:srgbClr val="FFC000"/>
                            </a:solidFill>
                            <a:latin typeface="Cambria Math" panose="02040503050406030204" pitchFamily="18" charset="0"/>
                          </a:rPr>
                          <m:t>0</m:t>
                        </m:r>
                      </m:e>
                    </m:d>
                    <m:r>
                      <a:rPr lang="it-IT" sz="2400" i="1">
                        <a:latin typeface="Cambria Math" panose="02040503050406030204" pitchFamily="18" charset="0"/>
                      </a:rPr>
                      <m:t>))</m:t>
                    </m:r>
                  </m:oMath>
                </a14:m>
                <a:r>
                  <a:rPr lang="en-US" sz="2400" dirty="0">
                    <a:latin typeface="+mj-lt"/>
                  </a:rPr>
                  <a:t>	</a:t>
                </a:r>
              </a:p>
            </p:txBody>
          </p:sp>
        </mc:Choice>
        <mc:Fallback xmlns="">
          <p:sp>
            <p:nvSpPr>
              <p:cNvPr id="5" name="CasellaDiTesto 4">
                <a:extLst>
                  <a:ext uri="{FF2B5EF4-FFF2-40B4-BE49-F238E27FC236}">
                    <a16:creationId xmlns:a16="http://schemas.microsoft.com/office/drawing/2014/main" id="{D764290D-4421-39CE-B0A3-F91D8A631E18}"/>
                  </a:ext>
                </a:extLst>
              </p:cNvPr>
              <p:cNvSpPr txBox="1">
                <a:spLocks noRot="1" noChangeAspect="1" noMove="1" noResize="1" noEditPoints="1" noAdjustHandles="1" noChangeArrowheads="1" noChangeShapeType="1" noTextEdit="1"/>
              </p:cNvSpPr>
              <p:nvPr/>
            </p:nvSpPr>
            <p:spPr>
              <a:xfrm>
                <a:off x="530677" y="1388630"/>
                <a:ext cx="11366048" cy="4768228"/>
              </a:xfrm>
              <a:prstGeom prst="rect">
                <a:avLst/>
              </a:prstGeom>
              <a:blipFill>
                <a:blip r:embed="rId3"/>
                <a:stretch>
                  <a:fillRect l="-804" t="-1023" r="-54"/>
                </a:stretch>
              </a:blipFill>
            </p:spPr>
            <p:txBody>
              <a:bodyPr/>
              <a:lstStyle/>
              <a:p>
                <a:r>
                  <a:rPr lang="en-GB">
                    <a:noFill/>
                  </a:rPr>
                  <a:t> </a:t>
                </a:r>
              </a:p>
            </p:txBody>
          </p:sp>
        </mc:Fallback>
      </mc:AlternateContent>
    </p:spTree>
    <p:extLst>
      <p:ext uri="{BB962C8B-B14F-4D97-AF65-F5344CB8AC3E}">
        <p14:creationId xmlns:p14="http://schemas.microsoft.com/office/powerpoint/2010/main" val="386325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dirty="0">
                <a:latin typeface="+mj-lt"/>
              </a:rPr>
              <a:t>Teleportation (4)</a:t>
            </a:r>
          </a:p>
        </p:txBody>
      </p:sp>
      <mc:AlternateContent xmlns:mc="http://schemas.openxmlformats.org/markup-compatibility/2006">
        <mc:Choice xmlns:a14="http://schemas.microsoft.com/office/drawing/2010/main" Requires="a14">
          <p:sp>
            <p:nvSpPr>
              <p:cNvPr id="5" name="CasellaDiTesto 4">
                <a:extLst>
                  <a:ext uri="{FF2B5EF4-FFF2-40B4-BE49-F238E27FC236}">
                    <a16:creationId xmlns:a16="http://schemas.microsoft.com/office/drawing/2014/main" id="{D764290D-4421-39CE-B0A3-F91D8A631E18}"/>
                  </a:ext>
                </a:extLst>
              </p:cNvPr>
              <p:cNvSpPr txBox="1"/>
              <p:nvPr/>
            </p:nvSpPr>
            <p:spPr>
              <a:xfrm>
                <a:off x="530677" y="1307942"/>
                <a:ext cx="11366048" cy="4647426"/>
              </a:xfrm>
              <a:prstGeom prst="rect">
                <a:avLst/>
              </a:prstGeom>
              <a:noFill/>
            </p:spPr>
            <p:txBody>
              <a:bodyPr wrap="square" rtlCol="0">
                <a:spAutoFit/>
              </a:bodyPr>
              <a:lstStyle/>
              <a:p>
                <a:pPr marL="342900" indent="-342900">
                  <a:spcAft>
                    <a:spcPts val="2400"/>
                  </a:spcAft>
                  <a:buClr>
                    <a:schemeClr val="accent2"/>
                  </a:buClr>
                  <a:buFont typeface="Arial" panose="020B0604020202020204" pitchFamily="34" charset="0"/>
                  <a:buChar char="•"/>
                </a:pPr>
                <a:r>
                  <a:rPr lang="en-US" sz="2400" dirty="0">
                    <a:latin typeface="+mj-lt"/>
                  </a:rPr>
                  <a:t>Alice measures the first two qubits to obtain one of </a:t>
                </a:r>
                <a14:m>
                  <m:oMath xmlns:m="http://schemas.openxmlformats.org/officeDocument/2006/math">
                    <m:r>
                      <a:rPr lang="it-IT" sz="2400" i="1" smtClean="0">
                        <a:latin typeface="Cambria Math" panose="02040503050406030204" pitchFamily="18" charset="0"/>
                      </a:rPr>
                      <m:t>|</m:t>
                    </m:r>
                    <m:r>
                      <a:rPr lang="it-IT" sz="2400" i="1">
                        <a:solidFill>
                          <a:srgbClr val="C00000"/>
                        </a:solidFill>
                        <a:latin typeface="Cambria Math" panose="02040503050406030204" pitchFamily="18" charset="0"/>
                      </a:rPr>
                      <m:t>0</m:t>
                    </m:r>
                    <m:r>
                      <a:rPr lang="it-IT" sz="2400" i="1">
                        <a:solidFill>
                          <a:srgbClr val="00B0F0"/>
                        </a:solidFill>
                        <a:latin typeface="Cambria Math" panose="02040503050406030204" pitchFamily="18" charset="0"/>
                      </a:rPr>
                      <m:t>0</m:t>
                    </m:r>
                    <m:r>
                      <a:rPr lang="it-IT" sz="2400" i="1">
                        <a:latin typeface="Cambria Math" panose="02040503050406030204" pitchFamily="18" charset="0"/>
                      </a:rPr>
                      <m:t>⟩</m:t>
                    </m:r>
                  </m:oMath>
                </a14:m>
                <a:r>
                  <a:rPr lang="en-US" sz="2400" dirty="0">
                    <a:latin typeface="+mj-lt"/>
                  </a:rPr>
                  <a:t>, </a:t>
                </a:r>
                <a14:m>
                  <m:oMath xmlns:m="http://schemas.openxmlformats.org/officeDocument/2006/math">
                    <m:r>
                      <a:rPr lang="it-IT" sz="2400" i="1">
                        <a:latin typeface="Cambria Math" panose="02040503050406030204" pitchFamily="18" charset="0"/>
                      </a:rPr>
                      <m:t>|</m:t>
                    </m:r>
                    <m:r>
                      <a:rPr lang="it-IT" sz="2400" i="1">
                        <a:solidFill>
                          <a:srgbClr val="C00000"/>
                        </a:solidFill>
                        <a:latin typeface="Cambria Math" panose="02040503050406030204" pitchFamily="18" charset="0"/>
                      </a:rPr>
                      <m:t>0</m:t>
                    </m:r>
                    <m:r>
                      <a:rPr lang="it-IT" sz="2400" i="1">
                        <a:solidFill>
                          <a:srgbClr val="00B0F0"/>
                        </a:solidFill>
                        <a:latin typeface="Cambria Math" panose="02040503050406030204" pitchFamily="18" charset="0"/>
                      </a:rPr>
                      <m:t>1</m:t>
                    </m:r>
                    <m:r>
                      <a:rPr lang="it-IT" sz="2400" i="1">
                        <a:latin typeface="Cambria Math" panose="02040503050406030204" pitchFamily="18" charset="0"/>
                      </a:rPr>
                      <m:t>⟩</m:t>
                    </m:r>
                  </m:oMath>
                </a14:m>
                <a:r>
                  <a:rPr lang="en-US" sz="2400" dirty="0">
                    <a:latin typeface="+mj-lt"/>
                  </a:rPr>
                  <a:t>, </a:t>
                </a:r>
                <a14:m>
                  <m:oMath xmlns:m="http://schemas.openxmlformats.org/officeDocument/2006/math">
                    <m:r>
                      <a:rPr lang="it-IT" sz="2400" i="1">
                        <a:latin typeface="Cambria Math" panose="02040503050406030204" pitchFamily="18" charset="0"/>
                      </a:rPr>
                      <m:t>|</m:t>
                    </m:r>
                    <m:r>
                      <a:rPr lang="it-IT" sz="2400" i="1">
                        <a:solidFill>
                          <a:srgbClr val="C00000"/>
                        </a:solidFill>
                        <a:latin typeface="Cambria Math" panose="02040503050406030204" pitchFamily="18" charset="0"/>
                      </a:rPr>
                      <m:t>1</m:t>
                    </m:r>
                    <m:r>
                      <a:rPr lang="it-IT" sz="2400" i="1">
                        <a:solidFill>
                          <a:srgbClr val="00B0F0"/>
                        </a:solidFill>
                        <a:latin typeface="Cambria Math" panose="02040503050406030204" pitchFamily="18" charset="0"/>
                      </a:rPr>
                      <m:t>0</m:t>
                    </m:r>
                    <m:r>
                      <a:rPr lang="it-IT" sz="2400" i="1">
                        <a:latin typeface="Cambria Math" panose="02040503050406030204" pitchFamily="18" charset="0"/>
                      </a:rPr>
                      <m:t>⟩</m:t>
                    </m:r>
                  </m:oMath>
                </a14:m>
                <a:r>
                  <a:rPr lang="en-US" sz="2400" dirty="0">
                    <a:latin typeface="+mj-lt"/>
                  </a:rPr>
                  <a:t> or </a:t>
                </a:r>
                <a14:m>
                  <m:oMath xmlns:m="http://schemas.openxmlformats.org/officeDocument/2006/math">
                    <m:r>
                      <a:rPr lang="it-IT" sz="2400" i="1">
                        <a:latin typeface="Cambria Math" panose="02040503050406030204" pitchFamily="18" charset="0"/>
                      </a:rPr>
                      <m:t>|</m:t>
                    </m:r>
                    <m:r>
                      <a:rPr lang="it-IT" sz="2400" i="1">
                        <a:solidFill>
                          <a:srgbClr val="C00000"/>
                        </a:solidFill>
                        <a:latin typeface="Cambria Math" panose="02040503050406030204" pitchFamily="18" charset="0"/>
                      </a:rPr>
                      <m:t>1</m:t>
                    </m:r>
                    <m:r>
                      <a:rPr lang="it-IT" sz="2400" i="1">
                        <a:solidFill>
                          <a:srgbClr val="00B0F0"/>
                        </a:solidFill>
                        <a:latin typeface="Cambria Math" panose="02040503050406030204" pitchFamily="18" charset="0"/>
                      </a:rPr>
                      <m:t>1</m:t>
                    </m:r>
                    <m:r>
                      <a:rPr lang="it-IT" sz="2400" i="1">
                        <a:latin typeface="Cambria Math" panose="02040503050406030204" pitchFamily="18" charset="0"/>
                      </a:rPr>
                      <m:t>⟩</m:t>
                    </m:r>
                  </m:oMath>
                </a14:m>
                <a:r>
                  <a:rPr lang="en-US" sz="2400" dirty="0">
                    <a:latin typeface="+mj-lt"/>
                  </a:rPr>
                  <a:t> with equal probability</a:t>
                </a:r>
              </a:p>
              <a:p>
                <a:pPr marL="342900" indent="-342900">
                  <a:spcAft>
                    <a:spcPts val="2400"/>
                  </a:spcAft>
                  <a:buClr>
                    <a:schemeClr val="accent2"/>
                  </a:buClr>
                  <a:buFont typeface="Arial" panose="020B0604020202020204" pitchFamily="34" charset="0"/>
                  <a:buChar char="•"/>
                </a:pPr>
                <a:r>
                  <a:rPr lang="en-US" sz="2400" dirty="0">
                    <a:latin typeface="+mj-lt"/>
                  </a:rPr>
                  <a:t>Depending on the result of this measurement, the quantum state of Bob’s qubit gets projected to </a:t>
                </a:r>
                <a14:m>
                  <m:oMath xmlns:m="http://schemas.openxmlformats.org/officeDocument/2006/math">
                    <m:r>
                      <a:rPr lang="it-IT" sz="2400" i="1" smtClean="0">
                        <a:latin typeface="Cambria Math" panose="02040503050406030204" pitchFamily="18" charset="0"/>
                      </a:rPr>
                      <m:t>𝑎</m:t>
                    </m:r>
                    <m:d>
                      <m:dPr>
                        <m:begChr m:val="|"/>
                        <m:endChr m:val="⟩"/>
                        <m:ctrlPr>
                          <a:rPr lang="it-IT" sz="2400" i="1">
                            <a:latin typeface="Cambria Math" panose="02040503050406030204" pitchFamily="18" charset="0"/>
                          </a:rPr>
                        </m:ctrlPr>
                      </m:dPr>
                      <m:e>
                        <m:r>
                          <a:rPr lang="it-IT" sz="2400" i="1">
                            <a:solidFill>
                              <a:srgbClr val="FFC000"/>
                            </a:solidFill>
                            <a:latin typeface="Cambria Math" panose="02040503050406030204" pitchFamily="18" charset="0"/>
                          </a:rPr>
                          <m:t>0</m:t>
                        </m:r>
                      </m:e>
                    </m:d>
                    <m:r>
                      <a:rPr lang="it-IT" sz="2400" i="1" smtClean="0">
                        <a:latin typeface="Cambria Math" panose="02040503050406030204" pitchFamily="18" charset="0"/>
                      </a:rPr>
                      <m:t>+</m:t>
                    </m:r>
                    <m:r>
                      <a:rPr lang="it-IT" sz="2400" b="0" i="1" smtClean="0">
                        <a:latin typeface="Cambria Math" panose="02040503050406030204" pitchFamily="18" charset="0"/>
                      </a:rPr>
                      <m:t>𝑏</m:t>
                    </m:r>
                    <m:r>
                      <a:rPr lang="it-IT" sz="2400" i="1">
                        <a:latin typeface="Cambria Math" panose="02040503050406030204" pitchFamily="18" charset="0"/>
                      </a:rPr>
                      <m:t>|</m:t>
                    </m:r>
                    <m:r>
                      <a:rPr lang="it-IT" sz="2400" i="1">
                        <a:solidFill>
                          <a:srgbClr val="FFC000"/>
                        </a:solidFill>
                        <a:latin typeface="Cambria Math" panose="02040503050406030204" pitchFamily="18" charset="0"/>
                      </a:rPr>
                      <m:t>1</m:t>
                    </m:r>
                    <m:r>
                      <a:rPr lang="it-IT" sz="2400" i="1">
                        <a:latin typeface="Cambria Math" panose="02040503050406030204" pitchFamily="18" charset="0"/>
                      </a:rPr>
                      <m:t>⟩</m:t>
                    </m:r>
                  </m:oMath>
                </a14:m>
                <a:r>
                  <a:rPr lang="en-US" sz="2400" dirty="0">
                    <a:latin typeface="+mj-lt"/>
                  </a:rPr>
                  <a:t>, </a:t>
                </a:r>
                <a14:m>
                  <m:oMath xmlns:m="http://schemas.openxmlformats.org/officeDocument/2006/math">
                    <m:r>
                      <a:rPr lang="it-IT" sz="2400" i="1">
                        <a:latin typeface="Cambria Math" panose="02040503050406030204" pitchFamily="18" charset="0"/>
                      </a:rPr>
                      <m:t>𝑎</m:t>
                    </m:r>
                    <m:d>
                      <m:dPr>
                        <m:begChr m:val="|"/>
                        <m:endChr m:val="⟩"/>
                        <m:ctrlPr>
                          <a:rPr lang="it-IT" sz="2400" i="1">
                            <a:latin typeface="Cambria Math" panose="02040503050406030204" pitchFamily="18" charset="0"/>
                          </a:rPr>
                        </m:ctrlPr>
                      </m:dPr>
                      <m:e>
                        <m:r>
                          <a:rPr lang="it-IT" sz="2400" b="0" i="1" smtClean="0">
                            <a:solidFill>
                              <a:srgbClr val="FFC000"/>
                            </a:solidFill>
                            <a:latin typeface="Cambria Math" panose="02040503050406030204" pitchFamily="18" charset="0"/>
                          </a:rPr>
                          <m:t>1</m:t>
                        </m:r>
                      </m:e>
                    </m:d>
                    <m:r>
                      <a:rPr lang="it-IT" sz="2400" i="1">
                        <a:latin typeface="Cambria Math" panose="02040503050406030204" pitchFamily="18" charset="0"/>
                      </a:rPr>
                      <m:t>+</m:t>
                    </m:r>
                    <m:r>
                      <a:rPr lang="it-IT" sz="2400" i="1">
                        <a:latin typeface="Cambria Math" panose="02040503050406030204" pitchFamily="18" charset="0"/>
                      </a:rPr>
                      <m:t>𝑏</m:t>
                    </m:r>
                    <m:d>
                      <m:dPr>
                        <m:begChr m:val="|"/>
                        <m:endChr m:val="⟩"/>
                        <m:ctrlPr>
                          <a:rPr lang="it-IT" sz="2400" i="1">
                            <a:latin typeface="Cambria Math" panose="02040503050406030204" pitchFamily="18" charset="0"/>
                          </a:rPr>
                        </m:ctrlPr>
                      </m:dPr>
                      <m:e>
                        <m:r>
                          <a:rPr lang="it-IT" sz="2400" i="1">
                            <a:solidFill>
                              <a:srgbClr val="FFC000"/>
                            </a:solidFill>
                            <a:latin typeface="Cambria Math" panose="02040503050406030204" pitchFamily="18" charset="0"/>
                          </a:rPr>
                          <m:t>0</m:t>
                        </m:r>
                      </m:e>
                    </m:d>
                  </m:oMath>
                </a14:m>
                <a:r>
                  <a:rPr lang="en-US" sz="2400" dirty="0">
                    <a:latin typeface="+mj-lt"/>
                  </a:rPr>
                  <a:t>, </a:t>
                </a:r>
                <a14:m>
                  <m:oMath xmlns:m="http://schemas.openxmlformats.org/officeDocument/2006/math">
                    <m:r>
                      <a:rPr lang="it-IT" sz="2400" i="1">
                        <a:latin typeface="Cambria Math" panose="02040503050406030204" pitchFamily="18" charset="0"/>
                      </a:rPr>
                      <m:t>𝑎</m:t>
                    </m:r>
                    <m:d>
                      <m:dPr>
                        <m:begChr m:val="|"/>
                        <m:endChr m:val="⟩"/>
                        <m:ctrlPr>
                          <a:rPr lang="it-IT" sz="2400" i="1">
                            <a:latin typeface="Cambria Math" panose="02040503050406030204" pitchFamily="18" charset="0"/>
                          </a:rPr>
                        </m:ctrlPr>
                      </m:dPr>
                      <m:e>
                        <m:r>
                          <a:rPr lang="it-IT" sz="2400" i="1">
                            <a:solidFill>
                              <a:srgbClr val="FFC000"/>
                            </a:solidFill>
                            <a:latin typeface="Cambria Math" panose="02040503050406030204" pitchFamily="18" charset="0"/>
                          </a:rPr>
                          <m:t>0</m:t>
                        </m:r>
                      </m:e>
                    </m:d>
                    <m:r>
                      <a:rPr lang="it-IT" sz="2400" i="1">
                        <a:latin typeface="Cambria Math" panose="02040503050406030204" pitchFamily="18" charset="0"/>
                      </a:rPr>
                      <m:t>−</m:t>
                    </m:r>
                    <m:r>
                      <a:rPr lang="it-IT" sz="2400" i="1">
                        <a:latin typeface="Cambria Math" panose="02040503050406030204" pitchFamily="18" charset="0"/>
                      </a:rPr>
                      <m:t>𝑏</m:t>
                    </m:r>
                    <m:d>
                      <m:dPr>
                        <m:begChr m:val="|"/>
                        <m:endChr m:val="⟩"/>
                        <m:ctrlPr>
                          <a:rPr lang="it-IT" sz="2400" i="1">
                            <a:latin typeface="Cambria Math" panose="02040503050406030204" pitchFamily="18" charset="0"/>
                          </a:rPr>
                        </m:ctrlPr>
                      </m:dPr>
                      <m:e>
                        <m:r>
                          <a:rPr lang="it-IT" sz="2400" b="0" i="1" smtClean="0">
                            <a:solidFill>
                              <a:srgbClr val="FFC000"/>
                            </a:solidFill>
                            <a:latin typeface="Cambria Math" panose="02040503050406030204" pitchFamily="18" charset="0"/>
                          </a:rPr>
                          <m:t>1</m:t>
                        </m:r>
                      </m:e>
                    </m:d>
                  </m:oMath>
                </a14:m>
                <a:r>
                  <a:rPr lang="en-US" sz="2400" dirty="0">
                    <a:latin typeface="+mj-lt"/>
                  </a:rPr>
                  <a:t> or </a:t>
                </a:r>
                <a14:m>
                  <m:oMath xmlns:m="http://schemas.openxmlformats.org/officeDocument/2006/math">
                    <m:r>
                      <a:rPr lang="it-IT" sz="2400" i="1">
                        <a:latin typeface="Cambria Math" panose="02040503050406030204" pitchFamily="18" charset="0"/>
                      </a:rPr>
                      <m:t>𝑎</m:t>
                    </m:r>
                    <m:d>
                      <m:dPr>
                        <m:begChr m:val="|"/>
                        <m:endChr m:val="⟩"/>
                        <m:ctrlPr>
                          <a:rPr lang="it-IT" sz="2400" i="1">
                            <a:latin typeface="Cambria Math" panose="02040503050406030204" pitchFamily="18" charset="0"/>
                          </a:rPr>
                        </m:ctrlPr>
                      </m:dPr>
                      <m:e>
                        <m:r>
                          <a:rPr lang="it-IT" sz="2400" i="1">
                            <a:solidFill>
                              <a:srgbClr val="FFC000"/>
                            </a:solidFill>
                            <a:latin typeface="Cambria Math" panose="02040503050406030204" pitchFamily="18" charset="0"/>
                          </a:rPr>
                          <m:t>1</m:t>
                        </m:r>
                      </m:e>
                    </m:d>
                    <m:r>
                      <a:rPr lang="it-IT" sz="2400" i="1">
                        <a:latin typeface="Cambria Math" panose="02040503050406030204" pitchFamily="18" charset="0"/>
                      </a:rPr>
                      <m:t>−</m:t>
                    </m:r>
                    <m:r>
                      <a:rPr lang="it-IT" sz="2400" i="1">
                        <a:latin typeface="Cambria Math" panose="02040503050406030204" pitchFamily="18" charset="0"/>
                      </a:rPr>
                      <m:t>𝑏</m:t>
                    </m:r>
                    <m:d>
                      <m:dPr>
                        <m:begChr m:val="|"/>
                        <m:endChr m:val="⟩"/>
                        <m:ctrlPr>
                          <a:rPr lang="it-IT" sz="2400" i="1">
                            <a:latin typeface="Cambria Math" panose="02040503050406030204" pitchFamily="18" charset="0"/>
                          </a:rPr>
                        </m:ctrlPr>
                      </m:dPr>
                      <m:e>
                        <m:r>
                          <a:rPr lang="it-IT" sz="2400" i="1">
                            <a:solidFill>
                              <a:srgbClr val="FFC000"/>
                            </a:solidFill>
                            <a:latin typeface="Cambria Math" panose="02040503050406030204" pitchFamily="18" charset="0"/>
                          </a:rPr>
                          <m:t>0</m:t>
                        </m:r>
                      </m:e>
                    </m:d>
                  </m:oMath>
                </a14:m>
                <a:r>
                  <a:rPr lang="en-US" sz="2400" dirty="0">
                    <a:latin typeface="+mj-lt"/>
                  </a:rPr>
                  <a:t> respectively</a:t>
                </a:r>
              </a:p>
              <a:p>
                <a:pPr marL="342900" indent="-342900">
                  <a:spcAft>
                    <a:spcPts val="2400"/>
                  </a:spcAft>
                  <a:buClr>
                    <a:schemeClr val="accent2"/>
                  </a:buClr>
                  <a:buFont typeface="Arial" panose="020B0604020202020204" pitchFamily="34" charset="0"/>
                  <a:buChar char="•"/>
                </a:pPr>
                <a:r>
                  <a:rPr lang="en-US" sz="2400" dirty="0">
                    <a:latin typeface="+mj-lt"/>
                  </a:rPr>
                  <a:t>Alice can now send the result of her measurement as two classical bits to Bob</a:t>
                </a:r>
              </a:p>
              <a:p>
                <a:pPr marL="342900" indent="-342900">
                  <a:spcAft>
                    <a:spcPts val="2400"/>
                  </a:spcAft>
                  <a:buClr>
                    <a:schemeClr val="accent2"/>
                  </a:buClr>
                  <a:buFont typeface="Arial" panose="020B0604020202020204" pitchFamily="34" charset="0"/>
                  <a:buChar char="•"/>
                </a:pPr>
                <a:r>
                  <a:rPr lang="en-US" sz="2400" dirty="0">
                    <a:latin typeface="+mj-lt"/>
                  </a:rPr>
                  <a:t>Since Alice measured the quantum state of her original qubit </a:t>
                </a:r>
                <a14:m>
                  <m:oMath xmlns:m="http://schemas.openxmlformats.org/officeDocument/2006/math">
                    <m:r>
                      <a:rPr lang="el-GR" sz="2400" i="1" smtClean="0">
                        <a:latin typeface="Cambria Math" panose="02040503050406030204" pitchFamily="18" charset="0"/>
                      </a:rPr>
                      <m:t>𝜙</m:t>
                    </m:r>
                  </m:oMath>
                </a14:m>
                <a:r>
                  <a:rPr lang="en-US" sz="2400" dirty="0">
                    <a:latin typeface="+mj-lt"/>
                  </a:rPr>
                  <a:t>, it is now irremediably altered</a:t>
                </a:r>
              </a:p>
              <a:p>
                <a:pPr marL="342900" indent="-342900">
                  <a:spcAft>
                    <a:spcPts val="2400"/>
                  </a:spcAft>
                  <a:buClr>
                    <a:schemeClr val="accent2"/>
                  </a:buClr>
                  <a:buFont typeface="Arial" panose="020B0604020202020204" pitchFamily="34" charset="0"/>
                  <a:buChar char="•"/>
                </a:pPr>
                <a:r>
                  <a:rPr lang="en-US" sz="2400" dirty="0">
                    <a:latin typeface="+mj-lt"/>
                  </a:rPr>
                  <a:t>The no cloning principle is therefore not violated with the teleportation protocol since there is a loss of the original state</a:t>
                </a:r>
              </a:p>
            </p:txBody>
          </p:sp>
        </mc:Choice>
        <mc:Fallback>
          <p:sp>
            <p:nvSpPr>
              <p:cNvPr id="5" name="CasellaDiTesto 4">
                <a:extLst>
                  <a:ext uri="{FF2B5EF4-FFF2-40B4-BE49-F238E27FC236}">
                    <a16:creationId xmlns:a16="http://schemas.microsoft.com/office/drawing/2014/main" id="{D764290D-4421-39CE-B0A3-F91D8A631E18}"/>
                  </a:ext>
                </a:extLst>
              </p:cNvPr>
              <p:cNvSpPr txBox="1">
                <a:spLocks noRot="1" noChangeAspect="1" noMove="1" noResize="1" noEditPoints="1" noAdjustHandles="1" noChangeArrowheads="1" noChangeShapeType="1" noTextEdit="1"/>
              </p:cNvSpPr>
              <p:nvPr/>
            </p:nvSpPr>
            <p:spPr>
              <a:xfrm>
                <a:off x="530677" y="1307942"/>
                <a:ext cx="11366048" cy="4647426"/>
              </a:xfrm>
              <a:prstGeom prst="rect">
                <a:avLst/>
              </a:prstGeom>
              <a:blipFill>
                <a:blip r:embed="rId3"/>
                <a:stretch>
                  <a:fillRect l="-697" t="-1050" b="-2100"/>
                </a:stretch>
              </a:blipFill>
            </p:spPr>
            <p:txBody>
              <a:bodyPr/>
              <a:lstStyle/>
              <a:p>
                <a:r>
                  <a:rPr lang="en-GB">
                    <a:noFill/>
                  </a:rPr>
                  <a:t> </a:t>
                </a:r>
              </a:p>
            </p:txBody>
          </p:sp>
        </mc:Fallback>
      </mc:AlternateContent>
    </p:spTree>
    <p:extLst>
      <p:ext uri="{BB962C8B-B14F-4D97-AF65-F5344CB8AC3E}">
        <p14:creationId xmlns:p14="http://schemas.microsoft.com/office/powerpoint/2010/main" val="65955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dirty="0">
                <a:latin typeface="+mj-lt"/>
              </a:rPr>
              <a:t>Teleportation (5)</a:t>
            </a: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D764290D-4421-39CE-B0A3-F91D8A631E18}"/>
                  </a:ext>
                </a:extLst>
              </p:cNvPr>
              <p:cNvSpPr txBox="1"/>
              <p:nvPr/>
            </p:nvSpPr>
            <p:spPr>
              <a:xfrm>
                <a:off x="530677" y="1218295"/>
                <a:ext cx="11366048" cy="5170646"/>
              </a:xfrm>
              <a:prstGeom prst="rect">
                <a:avLst/>
              </a:prstGeom>
              <a:noFill/>
            </p:spPr>
            <p:txBody>
              <a:bodyPr wrap="square" rtlCol="0">
                <a:spAutoFit/>
              </a:bodyPr>
              <a:lstStyle/>
              <a:p>
                <a:pPr>
                  <a:spcAft>
                    <a:spcPts val="1200"/>
                  </a:spcAft>
                </a:pPr>
                <a:r>
                  <a:rPr lang="en-US" sz="2400" dirty="0">
                    <a:latin typeface="+mj-lt"/>
                  </a:rPr>
                  <a:t>When Bob receives the two classical bits from Alice, he gains the knowledge on how the state of his qubit of the entangled pair compares to the original state of Alice’s qubit:</a:t>
                </a:r>
              </a:p>
              <a:p>
                <a:pPr>
                  <a:spcAft>
                    <a:spcPts val="1200"/>
                  </a:spcAft>
                </a:pPr>
                <a:endParaRPr lang="en-US" sz="2400" dirty="0">
                  <a:latin typeface="+mj-lt"/>
                </a:endParaRPr>
              </a:p>
              <a:p>
                <a:pPr>
                  <a:spcAft>
                    <a:spcPts val="1200"/>
                  </a:spcAft>
                </a:pPr>
                <a:endParaRPr lang="en-US" sz="2400" dirty="0">
                  <a:latin typeface="+mj-lt"/>
                </a:endParaRPr>
              </a:p>
              <a:p>
                <a:pPr>
                  <a:spcAft>
                    <a:spcPts val="1200"/>
                  </a:spcAft>
                </a:pPr>
                <a:endParaRPr lang="en-US" sz="2400" dirty="0">
                  <a:latin typeface="+mj-lt"/>
                </a:endParaRPr>
              </a:p>
              <a:p>
                <a:pPr>
                  <a:spcAft>
                    <a:spcPts val="1200"/>
                  </a:spcAft>
                </a:pPr>
                <a:endParaRPr lang="en-US" sz="2400" dirty="0">
                  <a:latin typeface="+mj-lt"/>
                </a:endParaRPr>
              </a:p>
              <a:p>
                <a:pPr>
                  <a:spcAft>
                    <a:spcPts val="1200"/>
                  </a:spcAft>
                </a:pPr>
                <a:endParaRPr lang="en-US" sz="2000" dirty="0">
                  <a:latin typeface="+mj-lt"/>
                </a:endParaRPr>
              </a:p>
              <a:p>
                <a:pPr>
                  <a:spcAft>
                    <a:spcPts val="1200"/>
                  </a:spcAft>
                </a:pPr>
                <a:endParaRPr lang="en-US" sz="800" dirty="0">
                  <a:latin typeface="+mj-lt"/>
                </a:endParaRPr>
              </a:p>
              <a:p>
                <a:pPr>
                  <a:spcAft>
                    <a:spcPts val="1200"/>
                  </a:spcAft>
                </a:pPr>
                <a:r>
                  <a:rPr lang="en-US" sz="2400" dirty="0">
                    <a:latin typeface="+mj-lt"/>
                  </a:rPr>
                  <a:t>Bob can now reconstruct the original state of </a:t>
                </a:r>
                <a14:m>
                  <m:oMath xmlns:m="http://schemas.openxmlformats.org/officeDocument/2006/math">
                    <m:r>
                      <a:rPr lang="el-GR" sz="2400" i="1" smtClean="0">
                        <a:latin typeface="Cambria Math" panose="02040503050406030204" pitchFamily="18" charset="0"/>
                      </a:rPr>
                      <m:t>𝜙</m:t>
                    </m:r>
                  </m:oMath>
                </a14:m>
                <a:r>
                  <a:rPr lang="en-US" sz="2400" dirty="0">
                    <a:latin typeface="+mj-lt"/>
                  </a:rPr>
                  <a:t>, Alice’s qubit, by applying the appropriate decoding transformation to his qubit of the entangled pair.</a:t>
                </a:r>
              </a:p>
              <a:p>
                <a:pPr>
                  <a:spcAft>
                    <a:spcPts val="1200"/>
                  </a:spcAft>
                </a:pPr>
                <a:r>
                  <a:rPr lang="en-US" sz="2400" dirty="0">
                    <a:latin typeface="+mj-lt"/>
                  </a:rPr>
                  <a:t>This step corresponds to the encoding step of dense coding.</a:t>
                </a:r>
              </a:p>
            </p:txBody>
          </p:sp>
        </mc:Choice>
        <mc:Fallback xmlns="">
          <p:sp>
            <p:nvSpPr>
              <p:cNvPr id="5" name="CasellaDiTesto 4">
                <a:extLst>
                  <a:ext uri="{FF2B5EF4-FFF2-40B4-BE49-F238E27FC236}">
                    <a16:creationId xmlns:a16="http://schemas.microsoft.com/office/drawing/2014/main" id="{D764290D-4421-39CE-B0A3-F91D8A631E18}"/>
                  </a:ext>
                </a:extLst>
              </p:cNvPr>
              <p:cNvSpPr txBox="1">
                <a:spLocks noRot="1" noChangeAspect="1" noMove="1" noResize="1" noEditPoints="1" noAdjustHandles="1" noChangeArrowheads="1" noChangeShapeType="1" noTextEdit="1"/>
              </p:cNvSpPr>
              <p:nvPr/>
            </p:nvSpPr>
            <p:spPr>
              <a:xfrm>
                <a:off x="530677" y="1218295"/>
                <a:ext cx="11366048" cy="5170646"/>
              </a:xfrm>
              <a:prstGeom prst="rect">
                <a:avLst/>
              </a:prstGeom>
              <a:blipFill>
                <a:blip r:embed="rId3"/>
                <a:stretch>
                  <a:fillRect l="-804" t="-943"/>
                </a:stretch>
              </a:blipFill>
            </p:spPr>
            <p:txBody>
              <a:bodyPr/>
              <a:lstStyle/>
              <a:p>
                <a:r>
                  <a:rPr lang="en-GB">
                    <a:noFill/>
                  </a:rPr>
                  <a:t> </a:t>
                </a:r>
              </a:p>
            </p:txBody>
          </p:sp>
        </mc:Fallback>
      </mc:AlternateContent>
      <p:pic>
        <p:nvPicPr>
          <p:cNvPr id="6" name="Picture 5" descr="A math equations with numbers&#10;&#10;Description automatically generated with medium confidence">
            <a:extLst>
              <a:ext uri="{FF2B5EF4-FFF2-40B4-BE49-F238E27FC236}">
                <a16:creationId xmlns:a16="http://schemas.microsoft.com/office/drawing/2014/main" id="{5B23EC13-CEDC-A922-52C1-484C959AB9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1943" y="2154904"/>
            <a:ext cx="6468113" cy="2715260"/>
          </a:xfrm>
          <a:prstGeom prst="rect">
            <a:avLst/>
          </a:prstGeom>
        </p:spPr>
      </p:pic>
    </p:spTree>
    <p:extLst>
      <p:ext uri="{BB962C8B-B14F-4D97-AF65-F5344CB8AC3E}">
        <p14:creationId xmlns:p14="http://schemas.microsoft.com/office/powerpoint/2010/main" val="1828275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81082" cy="707886"/>
          </a:xfrm>
          <a:prstGeom prst="rect">
            <a:avLst/>
          </a:prstGeom>
          <a:noFill/>
        </p:spPr>
        <p:txBody>
          <a:bodyPr wrap="square" rtlCol="0">
            <a:spAutoFit/>
          </a:bodyPr>
          <a:lstStyle/>
          <a:p>
            <a:r>
              <a:rPr lang="en-US" sz="4000" b="1" dirty="0">
                <a:latin typeface="+mj-lt"/>
              </a:rPr>
              <a:t>Security of Dense Coding and Teleportation</a:t>
            </a:r>
          </a:p>
        </p:txBody>
      </p:sp>
      <p:sp>
        <p:nvSpPr>
          <p:cNvPr id="5" name="CasellaDiTesto 4">
            <a:extLst>
              <a:ext uri="{FF2B5EF4-FFF2-40B4-BE49-F238E27FC236}">
                <a16:creationId xmlns:a16="http://schemas.microsoft.com/office/drawing/2014/main" id="{D764290D-4421-39CE-B0A3-F91D8A631E18}"/>
              </a:ext>
            </a:extLst>
          </p:cNvPr>
          <p:cNvSpPr txBox="1"/>
          <p:nvPr/>
        </p:nvSpPr>
        <p:spPr>
          <a:xfrm>
            <a:off x="530677" y="1218295"/>
            <a:ext cx="11366048" cy="5078313"/>
          </a:xfrm>
          <a:prstGeom prst="rect">
            <a:avLst/>
          </a:prstGeom>
          <a:noFill/>
        </p:spPr>
        <p:txBody>
          <a:bodyPr wrap="square" rtlCol="0">
            <a:spAutoFit/>
          </a:bodyPr>
          <a:lstStyle/>
          <a:p>
            <a:pPr>
              <a:spcAft>
                <a:spcPts val="1800"/>
              </a:spcAft>
            </a:pPr>
            <a:r>
              <a:rPr lang="en-US" sz="2400" dirty="0">
                <a:latin typeface="+mj-lt"/>
              </a:rPr>
              <a:t>Both </a:t>
            </a:r>
            <a:r>
              <a:rPr lang="en-US" sz="2400" b="1" dirty="0">
                <a:latin typeface="+mj-lt"/>
              </a:rPr>
              <a:t>dense coding</a:t>
            </a:r>
            <a:r>
              <a:rPr lang="en-US" sz="2400" dirty="0">
                <a:latin typeface="+mj-lt"/>
              </a:rPr>
              <a:t> and </a:t>
            </a:r>
            <a:r>
              <a:rPr lang="en-US" sz="2400" b="1" dirty="0">
                <a:latin typeface="+mj-lt"/>
              </a:rPr>
              <a:t>teleportation</a:t>
            </a:r>
            <a:r>
              <a:rPr lang="en-US" sz="2400" dirty="0">
                <a:latin typeface="+mj-lt"/>
              </a:rPr>
              <a:t> </a:t>
            </a:r>
            <a:r>
              <a:rPr lang="en-US" sz="2400" u="sng" dirty="0">
                <a:latin typeface="+mj-lt"/>
              </a:rPr>
              <a:t>represent a secure mean of communication in quantum coding</a:t>
            </a:r>
            <a:r>
              <a:rPr lang="en-US" sz="2400" dirty="0">
                <a:latin typeface="+mj-lt"/>
              </a:rPr>
              <a:t>, eliminating the possibility of eavesdroppers to intercept messages:</a:t>
            </a:r>
          </a:p>
          <a:p>
            <a:pPr marL="342900" indent="-342900">
              <a:spcAft>
                <a:spcPts val="1800"/>
              </a:spcAft>
              <a:buClr>
                <a:schemeClr val="accent2"/>
              </a:buClr>
              <a:buFont typeface="Arial" panose="020B0604020202020204" pitchFamily="34" charset="0"/>
              <a:buChar char="•"/>
            </a:pPr>
            <a:r>
              <a:rPr lang="en-US" sz="2400" dirty="0">
                <a:latin typeface="+mj-lt"/>
              </a:rPr>
              <a:t>if the adversary, which we refer to as Eve, intercepts Alice’s qubit, she gets in possession only of half of the entangled state</a:t>
            </a:r>
          </a:p>
          <a:p>
            <a:pPr marL="342900" indent="-342900">
              <a:spcAft>
                <a:spcPts val="1800"/>
              </a:spcAft>
              <a:buClr>
                <a:schemeClr val="accent2"/>
              </a:buClr>
              <a:buFont typeface="Arial" panose="020B0604020202020204" pitchFamily="34" charset="0"/>
              <a:buChar char="•"/>
            </a:pPr>
            <a:r>
              <a:rPr lang="en-US" sz="2400" dirty="0">
                <a:latin typeface="+mj-lt"/>
              </a:rPr>
              <a:t>without having access to the other half, which is Bob’s qubit, Eve is unable to extract any information from Alice’s qubit (Bob’s qubit is necessary to decode it)</a:t>
            </a:r>
          </a:p>
          <a:p>
            <a:pPr marL="342900" indent="-342900">
              <a:spcAft>
                <a:spcPts val="1800"/>
              </a:spcAft>
              <a:buClr>
                <a:schemeClr val="accent2"/>
              </a:buClr>
              <a:buFont typeface="Arial" panose="020B0604020202020204" pitchFamily="34" charset="0"/>
              <a:buChar char="•"/>
            </a:pPr>
            <a:r>
              <a:rPr lang="en-US" sz="2400" dirty="0">
                <a:latin typeface="+mj-lt"/>
              </a:rPr>
              <a:t>additionally, any attempt performed by Eve to measure either qubit would collapse the state of said qubit, ultimately alerting both Alice and Bob</a:t>
            </a:r>
          </a:p>
          <a:p>
            <a:pPr marL="342900" indent="-342900">
              <a:spcAft>
                <a:spcPts val="1800"/>
              </a:spcAft>
              <a:buClr>
                <a:schemeClr val="accent2"/>
              </a:buClr>
              <a:buFont typeface="Arial" panose="020B0604020202020204" pitchFamily="34" charset="0"/>
              <a:buChar char="•"/>
            </a:pPr>
            <a:r>
              <a:rPr lang="en-US" sz="2400" dirty="0">
                <a:latin typeface="+mj-lt"/>
              </a:rPr>
              <a:t>the same consideration apply in the case of teleportation, where Eve can intercept the two classical bits sent by Alice without being able to reconstruct the original quantum state</a:t>
            </a:r>
          </a:p>
        </p:txBody>
      </p:sp>
    </p:spTree>
    <p:extLst>
      <p:ext uri="{BB962C8B-B14F-4D97-AF65-F5344CB8AC3E}">
        <p14:creationId xmlns:p14="http://schemas.microsoft.com/office/powerpoint/2010/main" val="2453096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AD7725-E70B-242B-EE71-9BE386B8B12B}"/>
              </a:ext>
            </a:extLst>
          </p:cNvPr>
          <p:cNvSpPr>
            <a:spLocks noGrp="1"/>
          </p:cNvSpPr>
          <p:nvPr>
            <p:ph type="ctrTitle"/>
          </p:nvPr>
        </p:nvSpPr>
        <p:spPr/>
        <p:txBody>
          <a:bodyPr/>
          <a:lstStyle/>
          <a:p>
            <a:pPr algn="ctr"/>
            <a:r>
              <a:rPr lang="en-GB" dirty="0"/>
              <a:t>Thank you for the attention</a:t>
            </a:r>
          </a:p>
        </p:txBody>
      </p:sp>
      <p:sp>
        <p:nvSpPr>
          <p:cNvPr id="3" name="Sottotitolo 2">
            <a:extLst>
              <a:ext uri="{FF2B5EF4-FFF2-40B4-BE49-F238E27FC236}">
                <a16:creationId xmlns:a16="http://schemas.microsoft.com/office/drawing/2014/main" id="{15D581A3-118A-BCC6-8A33-782A5B03DF57}"/>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212954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88097"/>
            <a:ext cx="9650185" cy="707886"/>
          </a:xfrm>
          <a:prstGeom prst="rect">
            <a:avLst/>
          </a:prstGeom>
          <a:noFill/>
        </p:spPr>
        <p:txBody>
          <a:bodyPr wrap="square" rtlCol="0">
            <a:spAutoFit/>
          </a:bodyPr>
          <a:lstStyle/>
          <a:p>
            <a:r>
              <a:rPr lang="en-US" sz="4000" b="1" dirty="0">
                <a:latin typeface="+mj-lt"/>
              </a:rPr>
              <a:t>Quantum Computing (1)</a:t>
            </a:r>
          </a:p>
        </p:txBody>
      </p:sp>
      <p:sp>
        <p:nvSpPr>
          <p:cNvPr id="5" name="CasellaDiTesto 4">
            <a:extLst>
              <a:ext uri="{FF2B5EF4-FFF2-40B4-BE49-F238E27FC236}">
                <a16:creationId xmlns:a16="http://schemas.microsoft.com/office/drawing/2014/main" id="{D764290D-4421-39CE-B0A3-F91D8A631E18}"/>
              </a:ext>
            </a:extLst>
          </p:cNvPr>
          <p:cNvSpPr txBox="1"/>
          <p:nvPr/>
        </p:nvSpPr>
        <p:spPr>
          <a:xfrm>
            <a:off x="530678" y="1565438"/>
            <a:ext cx="10907486" cy="4093428"/>
          </a:xfrm>
          <a:prstGeom prst="rect">
            <a:avLst/>
          </a:prstGeom>
          <a:noFill/>
        </p:spPr>
        <p:txBody>
          <a:bodyPr wrap="square" rtlCol="0">
            <a:spAutoFit/>
          </a:bodyPr>
          <a:lstStyle/>
          <a:p>
            <a:pPr marL="342900" indent="-342900">
              <a:spcAft>
                <a:spcPts val="600"/>
              </a:spcAft>
              <a:buClr>
                <a:schemeClr val="accent2"/>
              </a:buClr>
              <a:buFont typeface="Arial" panose="020B0604020202020204" pitchFamily="34" charset="0"/>
              <a:buChar char="•"/>
            </a:pPr>
            <a:r>
              <a:rPr lang="en-US" sz="2400" u="sng" dirty="0">
                <a:latin typeface="+mj-lt"/>
              </a:rPr>
              <a:t>Quantum Computing</a:t>
            </a:r>
            <a:r>
              <a:rPr lang="en-US" sz="2400" dirty="0">
                <a:latin typeface="+mj-lt"/>
              </a:rPr>
              <a:t> is a field of computer science that </a:t>
            </a:r>
            <a:r>
              <a:rPr lang="en-US" sz="2400" u="sng" dirty="0">
                <a:latin typeface="+mj-lt"/>
              </a:rPr>
              <a:t>uses quantum mechanics to process, elaborate and manipulate information</a:t>
            </a:r>
          </a:p>
          <a:p>
            <a:pPr marL="342900" indent="-342900">
              <a:spcAft>
                <a:spcPts val="600"/>
              </a:spcAft>
              <a:buClr>
                <a:schemeClr val="accent2"/>
              </a:buClr>
              <a:buFont typeface="Arial" panose="020B0604020202020204" pitchFamily="34" charset="0"/>
              <a:buChar char="•"/>
            </a:pPr>
            <a:endParaRPr lang="en-US" sz="2400" u="sng" dirty="0">
              <a:latin typeface="+mj-lt"/>
            </a:endParaRPr>
          </a:p>
          <a:p>
            <a:pPr marL="342900" indent="-342900">
              <a:spcAft>
                <a:spcPts val="600"/>
              </a:spcAft>
              <a:buClr>
                <a:schemeClr val="accent2"/>
              </a:buClr>
              <a:buFont typeface="Arial" panose="020B0604020202020204" pitchFamily="34" charset="0"/>
              <a:buChar char="•"/>
            </a:pPr>
            <a:r>
              <a:rPr lang="en-US" sz="2400" dirty="0">
                <a:latin typeface="+mj-lt"/>
              </a:rPr>
              <a:t>At the base of quantum computing is the notion of </a:t>
            </a:r>
            <a:r>
              <a:rPr lang="en-US" sz="2400" b="1" dirty="0">
                <a:latin typeface="+mj-lt"/>
              </a:rPr>
              <a:t>quantum bit</a:t>
            </a:r>
            <a:r>
              <a:rPr lang="en-US" sz="2400" dirty="0">
                <a:latin typeface="+mj-lt"/>
              </a:rPr>
              <a:t>, which differentiates from the classical bit in that in </a:t>
            </a:r>
            <a:r>
              <a:rPr lang="en-US" sz="2400" u="sng" dirty="0">
                <a:latin typeface="+mj-lt"/>
              </a:rPr>
              <a:t>can be in a superposition of its two basic states</a:t>
            </a:r>
          </a:p>
          <a:p>
            <a:pPr marL="342900" indent="-342900">
              <a:spcAft>
                <a:spcPts val="600"/>
              </a:spcAft>
              <a:buClr>
                <a:schemeClr val="accent2"/>
              </a:buClr>
              <a:buFont typeface="Arial" panose="020B0604020202020204" pitchFamily="34" charset="0"/>
              <a:buChar char="•"/>
            </a:pPr>
            <a:endParaRPr lang="en-US" sz="2400" u="sng" dirty="0">
              <a:latin typeface="+mj-lt"/>
            </a:endParaRPr>
          </a:p>
          <a:p>
            <a:pPr marL="342900" indent="-342900">
              <a:spcAft>
                <a:spcPts val="600"/>
              </a:spcAft>
              <a:buClr>
                <a:schemeClr val="accent2"/>
              </a:buClr>
              <a:buFont typeface="Arial" panose="020B0604020202020204" pitchFamily="34" charset="0"/>
              <a:buChar char="•"/>
            </a:pPr>
            <a:r>
              <a:rPr lang="en-US" sz="2400" u="sng" dirty="0">
                <a:latin typeface="+mj-lt"/>
              </a:rPr>
              <a:t>Classical computers require an exponential increase</a:t>
            </a:r>
            <a:r>
              <a:rPr lang="en-US" sz="2400" dirty="0">
                <a:latin typeface="+mj-lt"/>
              </a:rPr>
              <a:t> in the number of processors (and thus physical space needed) </a:t>
            </a:r>
            <a:r>
              <a:rPr lang="en-US" sz="2400" u="sng" dirty="0">
                <a:latin typeface="+mj-lt"/>
              </a:rPr>
              <a:t>to achieve an exponential decrease</a:t>
            </a:r>
            <a:r>
              <a:rPr lang="en-US" sz="2400" dirty="0">
                <a:latin typeface="+mj-lt"/>
              </a:rPr>
              <a:t> in computational time</a:t>
            </a:r>
          </a:p>
        </p:txBody>
      </p:sp>
    </p:spTree>
    <p:extLst>
      <p:ext uri="{BB962C8B-B14F-4D97-AF65-F5344CB8AC3E}">
        <p14:creationId xmlns:p14="http://schemas.microsoft.com/office/powerpoint/2010/main" val="4284439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88097"/>
            <a:ext cx="9650185" cy="707886"/>
          </a:xfrm>
          <a:prstGeom prst="rect">
            <a:avLst/>
          </a:prstGeom>
          <a:noFill/>
        </p:spPr>
        <p:txBody>
          <a:bodyPr wrap="square" rtlCol="0">
            <a:spAutoFit/>
          </a:bodyPr>
          <a:lstStyle/>
          <a:p>
            <a:r>
              <a:rPr lang="en-US" sz="4000" b="1" dirty="0">
                <a:latin typeface="+mj-lt"/>
              </a:rPr>
              <a:t>Quantum Computing (2)</a:t>
            </a:r>
          </a:p>
        </p:txBody>
      </p:sp>
      <p:sp>
        <p:nvSpPr>
          <p:cNvPr id="4" name="CasellaDiTesto 4">
            <a:extLst>
              <a:ext uri="{FF2B5EF4-FFF2-40B4-BE49-F238E27FC236}">
                <a16:creationId xmlns:a16="http://schemas.microsoft.com/office/drawing/2014/main" id="{76A2C5FC-E01E-6B49-8AC3-9DEA67CB6FDE}"/>
              </a:ext>
            </a:extLst>
          </p:cNvPr>
          <p:cNvSpPr txBox="1"/>
          <p:nvPr/>
        </p:nvSpPr>
        <p:spPr>
          <a:xfrm>
            <a:off x="530678" y="1568466"/>
            <a:ext cx="10907486" cy="3724096"/>
          </a:xfrm>
          <a:prstGeom prst="rect">
            <a:avLst/>
          </a:prstGeom>
          <a:noFill/>
        </p:spPr>
        <p:txBody>
          <a:bodyPr wrap="square" rtlCol="0">
            <a:spAutoFit/>
          </a:bodyPr>
          <a:lstStyle/>
          <a:p>
            <a:pPr marL="342900" indent="-342900">
              <a:spcAft>
                <a:spcPts val="600"/>
              </a:spcAft>
              <a:buClr>
                <a:schemeClr val="accent2"/>
              </a:buClr>
              <a:buFont typeface="Arial" panose="020B0604020202020204" pitchFamily="34" charset="0"/>
              <a:buChar char="•"/>
            </a:pPr>
            <a:r>
              <a:rPr lang="en-US" sz="2400" dirty="0">
                <a:latin typeface="+mj-lt"/>
              </a:rPr>
              <a:t>On the other hand, in </a:t>
            </a:r>
            <a:r>
              <a:rPr lang="en-US" sz="2400" u="sng" dirty="0">
                <a:latin typeface="+mj-lt"/>
              </a:rPr>
              <a:t>quantum systems the amount of parallelization increases exponentially</a:t>
            </a:r>
            <a:r>
              <a:rPr lang="en-US" sz="2400" dirty="0">
                <a:latin typeface="+mj-lt"/>
              </a:rPr>
              <a:t> with the size of the system</a:t>
            </a:r>
          </a:p>
          <a:p>
            <a:pPr marL="342900" indent="-342900">
              <a:spcAft>
                <a:spcPts val="600"/>
              </a:spcAft>
              <a:buClr>
                <a:schemeClr val="accent2"/>
              </a:buClr>
              <a:buFont typeface="Arial" panose="020B0604020202020204" pitchFamily="34" charset="0"/>
              <a:buChar char="•"/>
            </a:pPr>
            <a:endParaRPr lang="en-US" sz="2400" dirty="0">
              <a:latin typeface="+mj-lt"/>
            </a:endParaRPr>
          </a:p>
          <a:p>
            <a:pPr marL="342900" indent="-342900">
              <a:spcAft>
                <a:spcPts val="600"/>
              </a:spcAft>
              <a:buClr>
                <a:schemeClr val="accent2"/>
              </a:buClr>
              <a:buFont typeface="Arial" panose="020B0604020202020204" pitchFamily="34" charset="0"/>
              <a:buChar char="•"/>
            </a:pPr>
            <a:r>
              <a:rPr lang="en-US" sz="2400" dirty="0">
                <a:latin typeface="+mj-lt"/>
              </a:rPr>
              <a:t>This means that an </a:t>
            </a:r>
            <a:r>
              <a:rPr lang="en-US" sz="2400" u="sng" dirty="0">
                <a:latin typeface="+mj-lt"/>
              </a:rPr>
              <a:t>exponential decrease</a:t>
            </a:r>
            <a:r>
              <a:rPr lang="en-US" sz="2400" dirty="0">
                <a:latin typeface="+mj-lt"/>
              </a:rPr>
              <a:t> in computational time only </a:t>
            </a:r>
            <a:r>
              <a:rPr lang="en-US" sz="2400" u="sng" dirty="0">
                <a:latin typeface="+mj-lt"/>
              </a:rPr>
              <a:t>requires a linear increase</a:t>
            </a:r>
            <a:r>
              <a:rPr lang="en-US" sz="2400" dirty="0">
                <a:latin typeface="+mj-lt"/>
              </a:rPr>
              <a:t> in the amount of physical space needed. This effect is called </a:t>
            </a:r>
            <a:r>
              <a:rPr lang="en-US" sz="2400" b="1" dirty="0">
                <a:latin typeface="+mj-lt"/>
              </a:rPr>
              <a:t>quantum parallelism</a:t>
            </a:r>
          </a:p>
          <a:p>
            <a:pPr marL="342900" indent="-342900">
              <a:spcAft>
                <a:spcPts val="600"/>
              </a:spcAft>
              <a:buClr>
                <a:schemeClr val="accent2"/>
              </a:buClr>
              <a:buFont typeface="Arial" panose="020B0604020202020204" pitchFamily="34" charset="0"/>
              <a:buChar char="•"/>
            </a:pPr>
            <a:endParaRPr lang="en-US" sz="2400" b="1" dirty="0">
              <a:latin typeface="+mj-lt"/>
            </a:endParaRPr>
          </a:p>
          <a:p>
            <a:pPr marL="342900" indent="-342900">
              <a:spcAft>
                <a:spcPts val="600"/>
              </a:spcAft>
              <a:buClr>
                <a:schemeClr val="accent2"/>
              </a:buClr>
              <a:buFont typeface="Arial" panose="020B0604020202020204" pitchFamily="34" charset="0"/>
              <a:buChar char="•"/>
            </a:pPr>
            <a:r>
              <a:rPr lang="en-US" sz="2400" dirty="0">
                <a:latin typeface="+mj-lt"/>
              </a:rPr>
              <a:t>However, </a:t>
            </a:r>
            <a:r>
              <a:rPr lang="en-US" sz="2400" u="sng" dirty="0">
                <a:latin typeface="+mj-lt"/>
              </a:rPr>
              <a:t>accessing the results is equivalent to making a measurement</a:t>
            </a:r>
            <a:r>
              <a:rPr lang="en-US" sz="2400" dirty="0">
                <a:latin typeface="+mj-lt"/>
              </a:rPr>
              <a:t>, which disturbs the quantum state, thus restricting the operations that can be performed</a:t>
            </a:r>
          </a:p>
        </p:txBody>
      </p:sp>
    </p:spTree>
    <p:extLst>
      <p:ext uri="{BB962C8B-B14F-4D97-AF65-F5344CB8AC3E}">
        <p14:creationId xmlns:p14="http://schemas.microsoft.com/office/powerpoint/2010/main" val="3303526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and grey image of a person's face&#10;&#10;Description automatically generated with medium confidence">
            <a:extLst>
              <a:ext uri="{FF2B5EF4-FFF2-40B4-BE49-F238E27FC236}">
                <a16:creationId xmlns:a16="http://schemas.microsoft.com/office/drawing/2014/main" id="{1AB92DE1-871E-DF2F-BBB4-908A8AF73B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1172" y="4895757"/>
            <a:ext cx="4116135" cy="1207996"/>
          </a:xfrm>
          <a:prstGeom prst="rect">
            <a:avLst/>
          </a:prstGeom>
        </p:spPr>
      </p:pic>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3">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dirty="0">
                <a:latin typeface="+mj-lt"/>
              </a:rPr>
              <a:t>Photon Polarization (1)</a:t>
            </a:r>
          </a:p>
        </p:txBody>
      </p:sp>
      <p:sp>
        <p:nvSpPr>
          <p:cNvPr id="5" name="CasellaDiTesto 4">
            <a:extLst>
              <a:ext uri="{FF2B5EF4-FFF2-40B4-BE49-F238E27FC236}">
                <a16:creationId xmlns:a16="http://schemas.microsoft.com/office/drawing/2014/main" id="{D764290D-4421-39CE-B0A3-F91D8A631E18}"/>
              </a:ext>
            </a:extLst>
          </p:cNvPr>
          <p:cNvSpPr txBox="1"/>
          <p:nvPr/>
        </p:nvSpPr>
        <p:spPr>
          <a:xfrm>
            <a:off x="530678" y="1218295"/>
            <a:ext cx="10907486" cy="3816429"/>
          </a:xfrm>
          <a:prstGeom prst="rect">
            <a:avLst/>
          </a:prstGeom>
          <a:noFill/>
        </p:spPr>
        <p:txBody>
          <a:bodyPr wrap="square" rtlCol="0">
            <a:spAutoFit/>
          </a:bodyPr>
          <a:lstStyle/>
          <a:p>
            <a:pPr>
              <a:spcAft>
                <a:spcPts val="1200"/>
              </a:spcAft>
            </a:pPr>
            <a:r>
              <a:rPr lang="en-US" sz="2400" dirty="0">
                <a:latin typeface="+mj-lt"/>
              </a:rPr>
              <a:t>The photon polarization experiment is used to </a:t>
            </a:r>
            <a:r>
              <a:rPr lang="en-US" sz="2400" u="sng" dirty="0">
                <a:latin typeface="+mj-lt"/>
              </a:rPr>
              <a:t>demonstrate some of the principles of quantum mechanics</a:t>
            </a:r>
            <a:r>
              <a:rPr lang="en-US" sz="2400" dirty="0">
                <a:latin typeface="+mj-lt"/>
              </a:rPr>
              <a:t> and is composed of:</a:t>
            </a:r>
          </a:p>
          <a:p>
            <a:pPr marL="342900" indent="-342900">
              <a:spcAft>
                <a:spcPts val="1200"/>
              </a:spcAft>
              <a:buClr>
                <a:schemeClr val="accent2"/>
              </a:buClr>
              <a:buFont typeface="Arial" panose="020B0604020202020204" pitchFamily="34" charset="0"/>
              <a:buChar char="•"/>
            </a:pPr>
            <a:r>
              <a:rPr lang="en-US" sz="2400" dirty="0">
                <a:latin typeface="+mj-lt"/>
              </a:rPr>
              <a:t>a strong beam of light</a:t>
            </a:r>
          </a:p>
          <a:p>
            <a:pPr marL="342900" indent="-342900">
              <a:spcAft>
                <a:spcPts val="1200"/>
              </a:spcAft>
              <a:buClr>
                <a:schemeClr val="accent2"/>
              </a:buClr>
              <a:buFont typeface="Arial" panose="020B0604020202020204" pitchFamily="34" charset="0"/>
              <a:buChar char="•"/>
            </a:pPr>
            <a:r>
              <a:rPr lang="en-US" sz="2400" dirty="0">
                <a:latin typeface="+mj-lt"/>
              </a:rPr>
              <a:t>a filters A, polarized horizontally</a:t>
            </a:r>
          </a:p>
          <a:p>
            <a:pPr marL="342900" indent="-342900">
              <a:spcAft>
                <a:spcPts val="1200"/>
              </a:spcAft>
              <a:buClr>
                <a:schemeClr val="accent2"/>
              </a:buClr>
              <a:buFont typeface="Arial" panose="020B0604020202020204" pitchFamily="34" charset="0"/>
              <a:buChar char="•"/>
            </a:pPr>
            <a:r>
              <a:rPr lang="en-US" sz="2400" dirty="0">
                <a:latin typeface="+mj-lt"/>
              </a:rPr>
              <a:t>a filter B, polarized at a 45° angle</a:t>
            </a:r>
          </a:p>
          <a:p>
            <a:pPr marL="342900" indent="-342900">
              <a:spcAft>
                <a:spcPts val="1200"/>
              </a:spcAft>
              <a:buClr>
                <a:schemeClr val="accent2"/>
              </a:buClr>
              <a:buFont typeface="Arial" panose="020B0604020202020204" pitchFamily="34" charset="0"/>
              <a:buChar char="•"/>
            </a:pPr>
            <a:r>
              <a:rPr lang="en-US" sz="2400" dirty="0">
                <a:latin typeface="+mj-lt"/>
              </a:rPr>
              <a:t>a filter C, polarized vertically</a:t>
            </a:r>
          </a:p>
          <a:p>
            <a:pPr>
              <a:spcAft>
                <a:spcPts val="1200"/>
              </a:spcAft>
            </a:pPr>
            <a:r>
              <a:rPr lang="en-US" sz="2400" dirty="0">
                <a:latin typeface="+mj-lt"/>
              </a:rPr>
              <a:t>If we assume that the light source is randomly polarized, when inserting only the filter A the resulting light intensity will be half of the incoming light.</a:t>
            </a:r>
          </a:p>
        </p:txBody>
      </p:sp>
      <p:sp>
        <p:nvSpPr>
          <p:cNvPr id="4" name="CasellaDiTesto 4">
            <a:extLst>
              <a:ext uri="{FF2B5EF4-FFF2-40B4-BE49-F238E27FC236}">
                <a16:creationId xmlns:a16="http://schemas.microsoft.com/office/drawing/2014/main" id="{BAE36BF1-E546-5458-6D88-C34550AE3393}"/>
              </a:ext>
            </a:extLst>
          </p:cNvPr>
          <p:cNvSpPr txBox="1"/>
          <p:nvPr/>
        </p:nvSpPr>
        <p:spPr>
          <a:xfrm>
            <a:off x="530678" y="5084257"/>
            <a:ext cx="7833393" cy="830997"/>
          </a:xfrm>
          <a:prstGeom prst="rect">
            <a:avLst/>
          </a:prstGeom>
          <a:noFill/>
        </p:spPr>
        <p:txBody>
          <a:bodyPr wrap="square" rtlCol="0">
            <a:spAutoFit/>
          </a:bodyPr>
          <a:lstStyle/>
          <a:p>
            <a:pPr>
              <a:spcAft>
                <a:spcPts val="1200"/>
              </a:spcAft>
            </a:pPr>
            <a:r>
              <a:rPr lang="en-US" sz="2400" dirty="0">
                <a:latin typeface="+mj-lt"/>
              </a:rPr>
              <a:t>In this case the filter does not act as a sieve since it would have attenuated the light intensity by a much larger amount. </a:t>
            </a:r>
          </a:p>
        </p:txBody>
      </p:sp>
    </p:spTree>
    <p:extLst>
      <p:ext uri="{BB962C8B-B14F-4D97-AF65-F5344CB8AC3E}">
        <p14:creationId xmlns:p14="http://schemas.microsoft.com/office/powerpoint/2010/main" val="45981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diagram of a light beam&#10;&#10;Description automatically generated">
            <a:extLst>
              <a:ext uri="{FF2B5EF4-FFF2-40B4-BE49-F238E27FC236}">
                <a16:creationId xmlns:a16="http://schemas.microsoft.com/office/drawing/2014/main" id="{163F7524-F379-CC00-F139-88374052CC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6868" y="3752716"/>
            <a:ext cx="5058263" cy="1656547"/>
          </a:xfrm>
          <a:prstGeom prst="rect">
            <a:avLst/>
          </a:prstGeom>
        </p:spPr>
      </p:pic>
      <p:pic>
        <p:nvPicPr>
          <p:cNvPr id="6" name="Picture 5" descr="A black and white image of a light beam&#10;&#10;Description automatically generated">
            <a:extLst>
              <a:ext uri="{FF2B5EF4-FFF2-40B4-BE49-F238E27FC236}">
                <a16:creationId xmlns:a16="http://schemas.microsoft.com/office/drawing/2014/main" id="{6840B5A3-1A83-AF58-2D8E-CCE70BD73F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1134" y="1284637"/>
            <a:ext cx="5058263" cy="1688385"/>
          </a:xfrm>
          <a:prstGeom prst="rect">
            <a:avLst/>
          </a:prstGeom>
        </p:spPr>
      </p:pic>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4">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302079"/>
            <a:ext cx="9650185" cy="707886"/>
          </a:xfrm>
          <a:prstGeom prst="rect">
            <a:avLst/>
          </a:prstGeom>
          <a:noFill/>
        </p:spPr>
        <p:txBody>
          <a:bodyPr wrap="square" rtlCol="0">
            <a:spAutoFit/>
          </a:bodyPr>
          <a:lstStyle/>
          <a:p>
            <a:r>
              <a:rPr lang="en-US" sz="4000" b="1" dirty="0">
                <a:latin typeface="+mj-lt"/>
              </a:rPr>
              <a:t>Photon Polarization (2)</a:t>
            </a:r>
          </a:p>
        </p:txBody>
      </p:sp>
      <p:sp>
        <p:nvSpPr>
          <p:cNvPr id="5" name="CasellaDiTesto 4">
            <a:extLst>
              <a:ext uri="{FF2B5EF4-FFF2-40B4-BE49-F238E27FC236}">
                <a16:creationId xmlns:a16="http://schemas.microsoft.com/office/drawing/2014/main" id="{D764290D-4421-39CE-B0A3-F91D8A631E18}"/>
              </a:ext>
            </a:extLst>
          </p:cNvPr>
          <p:cNvSpPr txBox="1"/>
          <p:nvPr/>
        </p:nvSpPr>
        <p:spPr>
          <a:xfrm>
            <a:off x="530678" y="1084945"/>
            <a:ext cx="10907486" cy="5139869"/>
          </a:xfrm>
          <a:prstGeom prst="rect">
            <a:avLst/>
          </a:prstGeom>
          <a:noFill/>
        </p:spPr>
        <p:txBody>
          <a:bodyPr wrap="square" rtlCol="0">
            <a:spAutoFit/>
          </a:bodyPr>
          <a:lstStyle/>
          <a:p>
            <a:pPr>
              <a:spcAft>
                <a:spcPts val="1200"/>
              </a:spcAft>
            </a:pPr>
            <a:r>
              <a:rPr lang="en-US" sz="2400" dirty="0">
                <a:latin typeface="+mj-lt"/>
              </a:rPr>
              <a:t>If we also try inserting filter C, which is polarized perpendicularly to filter A, the intensity of the output becomes equal to zero.</a:t>
            </a:r>
          </a:p>
          <a:p>
            <a:pPr>
              <a:spcAft>
                <a:spcPts val="1200"/>
              </a:spcAft>
            </a:pPr>
            <a:endParaRPr lang="en-US" sz="2400" dirty="0">
              <a:latin typeface="+mj-lt"/>
            </a:endParaRPr>
          </a:p>
          <a:p>
            <a:pPr>
              <a:spcAft>
                <a:spcPts val="1200"/>
              </a:spcAft>
            </a:pPr>
            <a:endParaRPr lang="en-US" sz="2800" dirty="0">
              <a:latin typeface="+mj-lt"/>
            </a:endParaRPr>
          </a:p>
          <a:p>
            <a:pPr>
              <a:spcAft>
                <a:spcPts val="1200"/>
              </a:spcAft>
            </a:pPr>
            <a:r>
              <a:rPr lang="en-US" sz="2400" dirty="0">
                <a:latin typeface="+mj-lt"/>
              </a:rPr>
              <a:t>Finally, if we insert filter B in between filters A and C, a small amount of light, corresponding to one eighth of the incoming light, will be visible after passing through the last filter.</a:t>
            </a:r>
          </a:p>
          <a:p>
            <a:pPr>
              <a:spcAft>
                <a:spcPts val="1200"/>
              </a:spcAft>
            </a:pPr>
            <a:endParaRPr lang="en-US" sz="2400" dirty="0">
              <a:latin typeface="+mj-lt"/>
            </a:endParaRPr>
          </a:p>
          <a:p>
            <a:pPr>
              <a:spcAft>
                <a:spcPts val="1200"/>
              </a:spcAft>
            </a:pPr>
            <a:endParaRPr lang="en-US" sz="2400" dirty="0">
              <a:latin typeface="+mj-lt"/>
            </a:endParaRPr>
          </a:p>
          <a:p>
            <a:pPr>
              <a:spcAft>
                <a:spcPts val="1200"/>
              </a:spcAft>
            </a:pPr>
            <a:r>
              <a:rPr lang="en-US" sz="2400" dirty="0">
                <a:latin typeface="+mj-lt"/>
              </a:rPr>
              <a:t>How is it possible that adding a filter, which should decrease the output intensity, obtains the effect to increase the number of photons passing through the filters?</a:t>
            </a:r>
          </a:p>
        </p:txBody>
      </p:sp>
      <p:sp>
        <p:nvSpPr>
          <p:cNvPr id="7" name="CasellaDiTesto 4">
            <a:extLst>
              <a:ext uri="{FF2B5EF4-FFF2-40B4-BE49-F238E27FC236}">
                <a16:creationId xmlns:a16="http://schemas.microsoft.com/office/drawing/2014/main" id="{2FECC0D9-1F0B-A368-4CC0-16E715EF90CB}"/>
              </a:ext>
            </a:extLst>
          </p:cNvPr>
          <p:cNvSpPr txBox="1"/>
          <p:nvPr/>
        </p:nvSpPr>
        <p:spPr>
          <a:xfrm>
            <a:off x="528829" y="2010918"/>
            <a:ext cx="5851072" cy="830997"/>
          </a:xfrm>
          <a:prstGeom prst="rect">
            <a:avLst/>
          </a:prstGeom>
          <a:noFill/>
        </p:spPr>
        <p:txBody>
          <a:bodyPr wrap="square" rtlCol="0">
            <a:spAutoFit/>
          </a:bodyPr>
          <a:lstStyle/>
          <a:p>
            <a:pPr>
              <a:spcAft>
                <a:spcPts val="1200"/>
              </a:spcAft>
            </a:pPr>
            <a:r>
              <a:rPr lang="en-US" sz="2400" dirty="0">
                <a:latin typeface="+mj-lt"/>
              </a:rPr>
              <a:t>In this case none of the horizontally polarized photons could pass through the vertical filter.</a:t>
            </a:r>
          </a:p>
        </p:txBody>
      </p:sp>
    </p:spTree>
    <p:extLst>
      <p:ext uri="{BB962C8B-B14F-4D97-AF65-F5344CB8AC3E}">
        <p14:creationId xmlns:p14="http://schemas.microsoft.com/office/powerpoint/2010/main" val="4288636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dirty="0">
                <a:latin typeface="+mj-lt"/>
              </a:rPr>
              <a:t>Photon Polarization (3)</a:t>
            </a:r>
          </a:p>
        </p:txBody>
      </p:sp>
      <p:sp>
        <p:nvSpPr>
          <p:cNvPr id="5" name="CasellaDiTesto 4">
            <a:extLst>
              <a:ext uri="{FF2B5EF4-FFF2-40B4-BE49-F238E27FC236}">
                <a16:creationId xmlns:a16="http://schemas.microsoft.com/office/drawing/2014/main" id="{D764290D-4421-39CE-B0A3-F91D8A631E18}"/>
              </a:ext>
            </a:extLst>
          </p:cNvPr>
          <p:cNvSpPr txBox="1"/>
          <p:nvPr/>
        </p:nvSpPr>
        <p:spPr>
          <a:xfrm>
            <a:off x="530678" y="1218295"/>
            <a:ext cx="10907486" cy="2985433"/>
          </a:xfrm>
          <a:prstGeom prst="rect">
            <a:avLst/>
          </a:prstGeom>
          <a:noFill/>
        </p:spPr>
        <p:txBody>
          <a:bodyPr wrap="square" rtlCol="0">
            <a:spAutoFit/>
          </a:bodyPr>
          <a:lstStyle/>
          <a:p>
            <a:pPr>
              <a:spcAft>
                <a:spcPts val="1200"/>
              </a:spcAft>
            </a:pPr>
            <a:r>
              <a:rPr lang="en-GB" sz="2400" u="sng" dirty="0">
                <a:latin typeface="+mj-lt"/>
              </a:rPr>
              <a:t>Each photon’s polarization state can be modelled by a unit vector pointing in the appropriate direction</a:t>
            </a:r>
            <a:r>
              <a:rPr lang="en-GB" sz="2400" dirty="0">
                <a:latin typeface="+mj-lt"/>
              </a:rPr>
              <a:t>. Any arbitrary polarization can be expressed as a linear combination </a:t>
            </a:r>
            <a:r>
              <a:rPr lang="en-GB" sz="2400" i="1" dirty="0">
                <a:latin typeface="+mj-lt"/>
              </a:rPr>
              <a:t>a</a:t>
            </a:r>
            <a:r>
              <a:rPr lang="en-GB" sz="2400" b="1" dirty="0">
                <a:latin typeface="+mj-lt"/>
              </a:rPr>
              <a:t>|</a:t>
            </a:r>
            <a:r>
              <a:rPr lang="en-GB" sz="2400" dirty="0">
                <a:latin typeface="+mj-lt"/>
              </a:rPr>
              <a:t>↑</a:t>
            </a:r>
            <a:r>
              <a:rPr lang="en-US" sz="2400" dirty="0">
                <a:latin typeface="+mj-lt"/>
              </a:rPr>
              <a:t>⟩ </a:t>
            </a:r>
            <a:r>
              <a:rPr lang="en-GB" sz="2400" dirty="0">
                <a:latin typeface="+mj-lt"/>
              </a:rPr>
              <a:t>+ </a:t>
            </a:r>
            <a:r>
              <a:rPr lang="en-GB" sz="2400" i="1" dirty="0">
                <a:latin typeface="+mj-lt"/>
              </a:rPr>
              <a:t>b</a:t>
            </a:r>
            <a:r>
              <a:rPr lang="en-GB" sz="2400" b="1" dirty="0">
                <a:latin typeface="+mj-lt"/>
              </a:rPr>
              <a:t>|</a:t>
            </a:r>
            <a:r>
              <a:rPr lang="en-GB" sz="2400" dirty="0">
                <a:latin typeface="+mj-lt"/>
              </a:rPr>
              <a:t>→</a:t>
            </a:r>
            <a:r>
              <a:rPr lang="en-US" sz="2400" dirty="0">
                <a:latin typeface="+mj-lt"/>
              </a:rPr>
              <a:t>⟩</a:t>
            </a:r>
            <a:r>
              <a:rPr lang="en-GB" sz="2400" dirty="0">
                <a:latin typeface="+mj-lt"/>
              </a:rPr>
              <a:t> of the two basis vectors </a:t>
            </a:r>
            <a:r>
              <a:rPr lang="en-GB" sz="2400" b="1" dirty="0">
                <a:latin typeface="+mj-lt"/>
              </a:rPr>
              <a:t>|</a:t>
            </a:r>
            <a:r>
              <a:rPr lang="en-GB" sz="2400" dirty="0">
                <a:latin typeface="+mj-lt"/>
              </a:rPr>
              <a:t>→</a:t>
            </a:r>
            <a:r>
              <a:rPr lang="en-US" sz="2400" dirty="0">
                <a:latin typeface="+mj-lt"/>
              </a:rPr>
              <a:t>⟩</a:t>
            </a:r>
            <a:r>
              <a:rPr lang="en-GB" sz="2400" dirty="0">
                <a:latin typeface="+mj-lt"/>
              </a:rPr>
              <a:t> and </a:t>
            </a:r>
            <a:r>
              <a:rPr lang="en-GB" sz="2400" b="1" dirty="0">
                <a:latin typeface="+mj-lt"/>
              </a:rPr>
              <a:t>|</a:t>
            </a:r>
            <a:r>
              <a:rPr lang="en-GB" sz="2400" dirty="0">
                <a:latin typeface="+mj-lt"/>
              </a:rPr>
              <a:t>↑</a:t>
            </a:r>
            <a:r>
              <a:rPr lang="en-US" sz="2400" dirty="0">
                <a:latin typeface="+mj-lt"/>
              </a:rPr>
              <a:t>⟩, representing </a:t>
            </a:r>
            <a:r>
              <a:rPr lang="en-GB" sz="2400" b="1" dirty="0">
                <a:latin typeface="+mj-lt"/>
              </a:rPr>
              <a:t>horizontal</a:t>
            </a:r>
            <a:r>
              <a:rPr lang="en-GB" sz="2400" dirty="0">
                <a:latin typeface="+mj-lt"/>
              </a:rPr>
              <a:t> and </a:t>
            </a:r>
            <a:r>
              <a:rPr lang="en-GB" sz="2400" b="1" dirty="0">
                <a:latin typeface="+mj-lt"/>
              </a:rPr>
              <a:t>vertical polarization</a:t>
            </a:r>
            <a:r>
              <a:rPr lang="en-GB" sz="2400" dirty="0">
                <a:latin typeface="+mj-lt"/>
              </a:rPr>
              <a:t>, respectively.</a:t>
            </a:r>
          </a:p>
          <a:p>
            <a:pPr>
              <a:spcAft>
                <a:spcPts val="1200"/>
              </a:spcAft>
            </a:pPr>
            <a:r>
              <a:rPr lang="en-GB" sz="2400" dirty="0">
                <a:latin typeface="+mj-lt"/>
              </a:rPr>
              <a:t>The corresponding state vector will be a unit vector, that is, |</a:t>
            </a:r>
            <a:r>
              <a:rPr lang="en-GB" sz="2400" i="1" dirty="0">
                <a:latin typeface="+mj-lt"/>
              </a:rPr>
              <a:t>a</a:t>
            </a:r>
            <a:r>
              <a:rPr lang="en-GB" sz="2400" dirty="0">
                <a:latin typeface="+mj-lt"/>
              </a:rPr>
              <a:t>|</a:t>
            </a:r>
            <a:r>
              <a:rPr lang="en-GB" sz="2400" baseline="30000" dirty="0">
                <a:latin typeface="+mj-lt"/>
              </a:rPr>
              <a:t>2</a:t>
            </a:r>
            <a:r>
              <a:rPr lang="en-GB" sz="2400" dirty="0">
                <a:latin typeface="+mj-lt"/>
              </a:rPr>
              <a:t> + |</a:t>
            </a:r>
            <a:r>
              <a:rPr lang="en-GB" sz="2400" i="1" dirty="0">
                <a:latin typeface="+mj-lt"/>
              </a:rPr>
              <a:t>b</a:t>
            </a:r>
            <a:r>
              <a:rPr lang="en-GB" sz="2400" dirty="0">
                <a:latin typeface="+mj-lt"/>
              </a:rPr>
              <a:t>|</a:t>
            </a:r>
            <a:r>
              <a:rPr lang="en-GB" sz="2400" baseline="30000" dirty="0">
                <a:latin typeface="+mj-lt"/>
              </a:rPr>
              <a:t>2</a:t>
            </a:r>
            <a:r>
              <a:rPr lang="en-GB" sz="2400" dirty="0">
                <a:latin typeface="+mj-lt"/>
              </a:rPr>
              <a:t> = 1.</a:t>
            </a:r>
            <a:endParaRPr lang="en-US" sz="2400" dirty="0">
              <a:latin typeface="+mj-lt"/>
            </a:endParaRPr>
          </a:p>
          <a:p>
            <a:pPr>
              <a:spcAft>
                <a:spcPts val="1200"/>
              </a:spcAft>
            </a:pPr>
            <a:r>
              <a:rPr lang="en-US" sz="2400" dirty="0">
                <a:latin typeface="+mj-lt"/>
              </a:rPr>
              <a:t>When performing a measurement, the state transforms into one of the measuring device’s associated basis vectors (</a:t>
            </a:r>
            <a:r>
              <a:rPr lang="en-GB" sz="2400" b="1" dirty="0">
                <a:latin typeface="+mj-lt"/>
              </a:rPr>
              <a:t>|</a:t>
            </a:r>
            <a:r>
              <a:rPr lang="en-GB" sz="2400" dirty="0">
                <a:latin typeface="+mj-lt"/>
              </a:rPr>
              <a:t>→</a:t>
            </a:r>
            <a:r>
              <a:rPr lang="en-US" sz="2400" dirty="0">
                <a:latin typeface="+mj-lt"/>
              </a:rPr>
              <a:t>⟩</a:t>
            </a:r>
            <a:r>
              <a:rPr lang="en-GB" sz="2400" dirty="0">
                <a:latin typeface="+mj-lt"/>
              </a:rPr>
              <a:t> and </a:t>
            </a:r>
            <a:r>
              <a:rPr lang="en-GB" sz="2400" b="1" dirty="0">
                <a:latin typeface="+mj-lt"/>
              </a:rPr>
              <a:t>|</a:t>
            </a:r>
            <a:r>
              <a:rPr lang="en-GB" sz="2400" dirty="0">
                <a:latin typeface="+mj-lt"/>
              </a:rPr>
              <a:t>↑</a:t>
            </a:r>
            <a:r>
              <a:rPr lang="en-US" sz="2400" dirty="0">
                <a:latin typeface="+mj-lt"/>
              </a:rPr>
              <a:t>⟩).</a:t>
            </a:r>
          </a:p>
        </p:txBody>
      </p:sp>
      <p:sp>
        <p:nvSpPr>
          <p:cNvPr id="4" name="CasellaDiTesto 4">
            <a:extLst>
              <a:ext uri="{FF2B5EF4-FFF2-40B4-BE49-F238E27FC236}">
                <a16:creationId xmlns:a16="http://schemas.microsoft.com/office/drawing/2014/main" id="{BAE36BF1-E546-5458-6D88-C34550AE3393}"/>
              </a:ext>
            </a:extLst>
          </p:cNvPr>
          <p:cNvSpPr txBox="1"/>
          <p:nvPr/>
        </p:nvSpPr>
        <p:spPr>
          <a:xfrm>
            <a:off x="530678" y="4171533"/>
            <a:ext cx="7908472" cy="2092881"/>
          </a:xfrm>
          <a:prstGeom prst="rect">
            <a:avLst/>
          </a:prstGeom>
          <a:noFill/>
        </p:spPr>
        <p:txBody>
          <a:bodyPr wrap="square" rtlCol="0">
            <a:spAutoFit/>
          </a:bodyPr>
          <a:lstStyle/>
          <a:p>
            <a:pPr>
              <a:spcAft>
                <a:spcPts val="1200"/>
              </a:spcAft>
            </a:pPr>
            <a:r>
              <a:rPr lang="en-GB" sz="2400" dirty="0">
                <a:latin typeface="+mj-lt"/>
              </a:rPr>
              <a:t>Consequently, the state 𝜓 = </a:t>
            </a:r>
            <a:r>
              <a:rPr lang="en-GB" sz="2400" i="1" dirty="0">
                <a:latin typeface="+mj-lt"/>
              </a:rPr>
              <a:t>a</a:t>
            </a:r>
            <a:r>
              <a:rPr lang="en-GB" sz="2400" b="1" dirty="0">
                <a:latin typeface="+mj-lt"/>
              </a:rPr>
              <a:t>|</a:t>
            </a:r>
            <a:r>
              <a:rPr lang="en-GB" sz="2400" dirty="0">
                <a:latin typeface="+mj-lt"/>
              </a:rPr>
              <a:t>↑</a:t>
            </a:r>
            <a:r>
              <a:rPr lang="en-US" sz="2400" dirty="0">
                <a:latin typeface="+mj-lt"/>
              </a:rPr>
              <a:t>⟩</a:t>
            </a:r>
            <a:r>
              <a:rPr lang="en-GB" sz="2400" dirty="0">
                <a:latin typeface="+mj-lt"/>
              </a:rPr>
              <a:t> + </a:t>
            </a:r>
            <a:r>
              <a:rPr lang="en-GB" sz="2400" i="1" dirty="0">
                <a:latin typeface="+mj-lt"/>
              </a:rPr>
              <a:t>b</a:t>
            </a:r>
            <a:r>
              <a:rPr lang="en-GB" sz="2400" b="1" dirty="0">
                <a:latin typeface="+mj-lt"/>
              </a:rPr>
              <a:t>|</a:t>
            </a:r>
            <a:r>
              <a:rPr lang="en-GB" sz="2400" dirty="0">
                <a:latin typeface="+mj-lt"/>
              </a:rPr>
              <a:t>→</a:t>
            </a:r>
            <a:r>
              <a:rPr lang="en-US" sz="2400" dirty="0">
                <a:latin typeface="+mj-lt"/>
              </a:rPr>
              <a:t>⟩</a:t>
            </a:r>
            <a:r>
              <a:rPr lang="en-GB" sz="2400" dirty="0">
                <a:latin typeface="+mj-lt"/>
              </a:rPr>
              <a:t> will be measured as </a:t>
            </a:r>
            <a:r>
              <a:rPr lang="en-GB" sz="2400" b="1" dirty="0">
                <a:latin typeface="+mj-lt"/>
              </a:rPr>
              <a:t>|</a:t>
            </a:r>
            <a:r>
              <a:rPr lang="en-GB" sz="2400" dirty="0">
                <a:latin typeface="+mj-lt"/>
              </a:rPr>
              <a:t>↑</a:t>
            </a:r>
            <a:r>
              <a:rPr lang="en-US" sz="2400" dirty="0">
                <a:latin typeface="+mj-lt"/>
              </a:rPr>
              <a:t>⟩</a:t>
            </a:r>
            <a:r>
              <a:rPr lang="en-GB" sz="2400" dirty="0">
                <a:latin typeface="+mj-lt"/>
              </a:rPr>
              <a:t> with probability |</a:t>
            </a:r>
            <a:r>
              <a:rPr lang="en-GB" sz="2400" i="1" dirty="0">
                <a:latin typeface="+mj-lt"/>
              </a:rPr>
              <a:t>a</a:t>
            </a:r>
            <a:r>
              <a:rPr lang="en-GB" sz="2400" dirty="0">
                <a:latin typeface="+mj-lt"/>
              </a:rPr>
              <a:t>|</a:t>
            </a:r>
            <a:r>
              <a:rPr lang="en-GB" sz="2400" baseline="30000" dirty="0">
                <a:latin typeface="+mj-lt"/>
              </a:rPr>
              <a:t>2</a:t>
            </a:r>
            <a:r>
              <a:rPr lang="en-GB" sz="2400" dirty="0">
                <a:latin typeface="+mj-lt"/>
              </a:rPr>
              <a:t> and as </a:t>
            </a:r>
            <a:r>
              <a:rPr lang="en-GB" sz="2400" b="1" dirty="0">
                <a:latin typeface="+mj-lt"/>
              </a:rPr>
              <a:t>|</a:t>
            </a:r>
            <a:r>
              <a:rPr lang="en-GB" sz="2400" dirty="0">
                <a:latin typeface="+mj-lt"/>
              </a:rPr>
              <a:t>→</a:t>
            </a:r>
            <a:r>
              <a:rPr lang="en-US" sz="2400" dirty="0">
                <a:latin typeface="+mj-lt"/>
              </a:rPr>
              <a:t>⟩</a:t>
            </a:r>
            <a:r>
              <a:rPr lang="en-GB" sz="2400" dirty="0">
                <a:latin typeface="+mj-lt"/>
              </a:rPr>
              <a:t> with probability |</a:t>
            </a:r>
            <a:r>
              <a:rPr lang="en-GB" sz="2400" i="1" dirty="0">
                <a:latin typeface="+mj-lt"/>
              </a:rPr>
              <a:t>b</a:t>
            </a:r>
            <a:r>
              <a:rPr lang="en-GB" sz="2400" dirty="0">
                <a:latin typeface="+mj-lt"/>
              </a:rPr>
              <a:t>|</a:t>
            </a:r>
            <a:r>
              <a:rPr lang="en-GB" sz="2400" baseline="30000" dirty="0">
                <a:latin typeface="+mj-lt"/>
              </a:rPr>
              <a:t>2</a:t>
            </a:r>
            <a:r>
              <a:rPr lang="en-GB" sz="2400" dirty="0">
                <a:latin typeface="+mj-lt"/>
              </a:rPr>
              <a:t>.</a:t>
            </a:r>
          </a:p>
          <a:p>
            <a:pPr>
              <a:spcAft>
                <a:spcPts val="1200"/>
              </a:spcAft>
            </a:pPr>
            <a:r>
              <a:rPr lang="en-GB" sz="2400" dirty="0">
                <a:latin typeface="+mj-lt"/>
              </a:rPr>
              <a:t>However, if for example the measurement of 𝜓 returns </a:t>
            </a:r>
            <a:r>
              <a:rPr lang="en-GB" sz="2400" b="1" dirty="0">
                <a:latin typeface="+mj-lt"/>
              </a:rPr>
              <a:t>|</a:t>
            </a:r>
            <a:r>
              <a:rPr lang="en-GB" sz="2400" dirty="0">
                <a:latin typeface="+mj-lt"/>
              </a:rPr>
              <a:t>↑</a:t>
            </a:r>
            <a:r>
              <a:rPr lang="en-US" sz="2400" dirty="0">
                <a:latin typeface="+mj-lt"/>
              </a:rPr>
              <a:t>⟩, any following measurement will return </a:t>
            </a:r>
            <a:r>
              <a:rPr lang="en-GB" sz="2400" b="1" dirty="0">
                <a:latin typeface="+mj-lt"/>
              </a:rPr>
              <a:t>|</a:t>
            </a:r>
            <a:r>
              <a:rPr lang="en-GB" sz="2400" dirty="0">
                <a:latin typeface="+mj-lt"/>
              </a:rPr>
              <a:t>↑</a:t>
            </a:r>
            <a:r>
              <a:rPr lang="en-US" sz="2400" dirty="0">
                <a:latin typeface="+mj-lt"/>
              </a:rPr>
              <a:t>⟩ with probability 1 since the </a:t>
            </a:r>
            <a:r>
              <a:rPr lang="en-US" sz="2400" u="sng" dirty="0">
                <a:latin typeface="+mj-lt"/>
              </a:rPr>
              <a:t>state </a:t>
            </a:r>
            <a:r>
              <a:rPr lang="en-GB" sz="2400" u="sng" dirty="0">
                <a:latin typeface="+mj-lt"/>
              </a:rPr>
              <a:t>𝜓 </a:t>
            </a:r>
            <a:r>
              <a:rPr lang="en-US" sz="2400" u="sng" dirty="0">
                <a:latin typeface="+mj-lt"/>
              </a:rPr>
              <a:t>has changed after the first measure</a:t>
            </a:r>
            <a:r>
              <a:rPr lang="en-US" sz="2400" dirty="0">
                <a:latin typeface="+mj-lt"/>
              </a:rPr>
              <a:t>.</a:t>
            </a:r>
          </a:p>
        </p:txBody>
      </p:sp>
      <p:pic>
        <p:nvPicPr>
          <p:cNvPr id="7" name="Picture 6" descr="A circle with a diagram of a triangle and arrows&#10;&#10;Description automatically generated">
            <a:extLst>
              <a:ext uri="{FF2B5EF4-FFF2-40B4-BE49-F238E27FC236}">
                <a16:creationId xmlns:a16="http://schemas.microsoft.com/office/drawing/2014/main" id="{785C190F-70C6-FCB9-4C0A-3666EC32A7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6043" y="3862130"/>
            <a:ext cx="2572021" cy="2439637"/>
          </a:xfrm>
          <a:prstGeom prst="rect">
            <a:avLst/>
          </a:prstGeom>
        </p:spPr>
      </p:pic>
    </p:spTree>
    <p:extLst>
      <p:ext uri="{BB962C8B-B14F-4D97-AF65-F5344CB8AC3E}">
        <p14:creationId xmlns:p14="http://schemas.microsoft.com/office/powerpoint/2010/main" val="855932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dirty="0">
                <a:latin typeface="+mj-lt"/>
              </a:rPr>
              <a:t>Photon Polarization (4)</a:t>
            </a: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D764290D-4421-39CE-B0A3-F91D8A631E18}"/>
                  </a:ext>
                </a:extLst>
              </p:cNvPr>
              <p:cNvSpPr txBox="1"/>
              <p:nvPr/>
            </p:nvSpPr>
            <p:spPr>
              <a:xfrm>
                <a:off x="530678" y="1119683"/>
                <a:ext cx="10907486" cy="5272021"/>
              </a:xfrm>
              <a:prstGeom prst="rect">
                <a:avLst/>
              </a:prstGeom>
              <a:noFill/>
            </p:spPr>
            <p:txBody>
              <a:bodyPr wrap="square" rtlCol="0">
                <a:spAutoFit/>
              </a:bodyPr>
              <a:lstStyle/>
              <a:p>
                <a:r>
                  <a:rPr lang="en-US" sz="2400" dirty="0">
                    <a:latin typeface="+mj-lt"/>
                  </a:rPr>
                  <a:t>The final explanation of the experiment is the following:</a:t>
                </a:r>
              </a:p>
              <a:p>
                <a:pPr marL="342900" indent="-342900">
                  <a:spcAft>
                    <a:spcPts val="1200"/>
                  </a:spcAft>
                  <a:buClr>
                    <a:schemeClr val="accent2"/>
                  </a:buClr>
                  <a:buFont typeface="Arial" panose="020B0604020202020204" pitchFamily="34" charset="0"/>
                  <a:buChar char="•"/>
                </a:pPr>
                <a:r>
                  <a:rPr lang="en-US" sz="2400" dirty="0">
                    <a:latin typeface="+mj-lt"/>
                  </a:rPr>
                  <a:t>filter A measures </a:t>
                </a:r>
                <a:r>
                  <a:rPr lang="en-GB" sz="2400" dirty="0">
                    <a:latin typeface="+mj-lt"/>
                  </a:rPr>
                  <a:t>the photon polarization with respect to the basis vector </a:t>
                </a:r>
                <a:r>
                  <a:rPr lang="en-GB" sz="2400" b="1" dirty="0">
                    <a:latin typeface="+mj-lt"/>
                  </a:rPr>
                  <a:t>|</a:t>
                </a:r>
                <a:r>
                  <a:rPr lang="en-GB" sz="2400" dirty="0">
                    <a:latin typeface="+mj-lt"/>
                  </a:rPr>
                  <a:t>→</a:t>
                </a:r>
                <a:r>
                  <a:rPr lang="en-US" sz="2400" dirty="0">
                    <a:latin typeface="+mj-lt"/>
                  </a:rPr>
                  <a:t>⟩</a:t>
                </a:r>
                <a:r>
                  <a:rPr lang="en-GB" sz="2400" dirty="0">
                    <a:latin typeface="+mj-lt"/>
                  </a:rPr>
                  <a:t>, corresponding to its polarization, and all photons that pass through it will have polarization </a:t>
                </a:r>
                <a:r>
                  <a:rPr lang="en-GB" sz="2400" b="1" dirty="0">
                    <a:latin typeface="+mj-lt"/>
                  </a:rPr>
                  <a:t>|</a:t>
                </a:r>
                <a:r>
                  <a:rPr lang="en-GB" sz="2400" dirty="0">
                    <a:latin typeface="+mj-lt"/>
                  </a:rPr>
                  <a:t>→</a:t>
                </a:r>
                <a:r>
                  <a:rPr lang="en-US" sz="2400" dirty="0">
                    <a:latin typeface="+mj-lt"/>
                  </a:rPr>
                  <a:t>⟩. Assuming the light source is randomly polarized, filter A will measure 50% of all the photons as horizontally polarized</a:t>
                </a:r>
              </a:p>
              <a:p>
                <a:pPr marL="342900" indent="-342900">
                  <a:spcAft>
                    <a:spcPts val="1200"/>
                  </a:spcAft>
                  <a:buClr>
                    <a:schemeClr val="accent2"/>
                  </a:buClr>
                  <a:buFont typeface="Arial" panose="020B0604020202020204" pitchFamily="34" charset="0"/>
                  <a:buChar char="•"/>
                </a:pPr>
                <a:r>
                  <a:rPr lang="en-US" sz="2400" dirty="0">
                    <a:latin typeface="+mj-lt"/>
                  </a:rPr>
                  <a:t>with the filter C inserted, none of the photons will pass through since C measures photons with respect to </a:t>
                </a:r>
                <a:r>
                  <a:rPr lang="en-GB" sz="2400" b="1" dirty="0">
                    <a:latin typeface="+mj-lt"/>
                  </a:rPr>
                  <a:t>|</a:t>
                </a:r>
                <a:r>
                  <a:rPr lang="en-GB" sz="2400" dirty="0">
                    <a:latin typeface="+mj-lt"/>
                  </a:rPr>
                  <a:t>↑</a:t>
                </a:r>
                <a:r>
                  <a:rPr lang="en-US" sz="2400" dirty="0">
                    <a:latin typeface="+mj-lt"/>
                  </a:rPr>
                  <a:t>⟩ and the </a:t>
                </a:r>
                <a:r>
                  <a:rPr lang="en-GB" sz="2400" dirty="0">
                    <a:latin typeface="+mj-lt"/>
                  </a:rPr>
                  <a:t>state </a:t>
                </a:r>
                <a:r>
                  <a:rPr lang="en-GB" sz="2400" b="1" dirty="0">
                    <a:latin typeface="+mj-lt"/>
                  </a:rPr>
                  <a:t>|</a:t>
                </a:r>
                <a:r>
                  <a:rPr lang="en-GB" sz="2400" dirty="0">
                    <a:latin typeface="+mj-lt"/>
                  </a:rPr>
                  <a:t>→</a:t>
                </a:r>
                <a:r>
                  <a:rPr lang="en-US" sz="2400" dirty="0">
                    <a:latin typeface="+mj-lt"/>
                  </a:rPr>
                  <a:t>⟩</a:t>
                </a:r>
                <a:r>
                  <a:rPr lang="en-GB" sz="2400" dirty="0">
                    <a:latin typeface="+mj-lt"/>
                  </a:rPr>
                  <a:t> = 0</a:t>
                </a:r>
                <a:r>
                  <a:rPr lang="en-GB" sz="2400" b="1" dirty="0">
                    <a:latin typeface="+mj-lt"/>
                  </a:rPr>
                  <a:t>|</a:t>
                </a:r>
                <a:r>
                  <a:rPr lang="en-GB" sz="2400" dirty="0">
                    <a:latin typeface="+mj-lt"/>
                  </a:rPr>
                  <a:t>↑</a:t>
                </a:r>
                <a:r>
                  <a:rPr lang="en-US" sz="2400" dirty="0">
                    <a:latin typeface="+mj-lt"/>
                  </a:rPr>
                  <a:t>⟩</a:t>
                </a:r>
                <a:r>
                  <a:rPr lang="en-GB" sz="2400" dirty="0">
                    <a:latin typeface="+mj-lt"/>
                  </a:rPr>
                  <a:t> + 1</a:t>
                </a:r>
                <a:r>
                  <a:rPr lang="en-GB" sz="2400" b="1" dirty="0">
                    <a:latin typeface="+mj-lt"/>
                  </a:rPr>
                  <a:t>|</a:t>
                </a:r>
                <a:r>
                  <a:rPr lang="en-GB" sz="2400" dirty="0">
                    <a:latin typeface="+mj-lt"/>
                  </a:rPr>
                  <a:t>→</a:t>
                </a:r>
                <a:r>
                  <a:rPr lang="en-US" sz="2400" dirty="0">
                    <a:latin typeface="+mj-lt"/>
                  </a:rPr>
                  <a:t>⟩</a:t>
                </a:r>
                <a:r>
                  <a:rPr lang="en-GB" sz="2400" dirty="0">
                    <a:latin typeface="+mj-lt"/>
                  </a:rPr>
                  <a:t> is projected onto </a:t>
                </a:r>
                <a:r>
                  <a:rPr lang="en-GB" sz="2400" b="1" dirty="0">
                    <a:latin typeface="+mj-lt"/>
                  </a:rPr>
                  <a:t>|</a:t>
                </a:r>
                <a:r>
                  <a:rPr lang="en-GB" sz="2400" dirty="0">
                    <a:latin typeface="+mj-lt"/>
                  </a:rPr>
                  <a:t>↑</a:t>
                </a:r>
                <a:r>
                  <a:rPr lang="en-US" sz="2400" dirty="0">
                    <a:latin typeface="+mj-lt"/>
                  </a:rPr>
                  <a:t>⟩ </a:t>
                </a:r>
                <a:r>
                  <a:rPr lang="en-GB" sz="2400" dirty="0">
                    <a:latin typeface="+mj-lt"/>
                  </a:rPr>
                  <a:t>with probability equal to 0</a:t>
                </a:r>
                <a:endParaRPr lang="en-US" sz="2400" dirty="0">
                  <a:latin typeface="+mj-lt"/>
                </a:endParaRPr>
              </a:p>
              <a:p>
                <a:pPr marL="342900" indent="-342900">
                  <a:spcAft>
                    <a:spcPts val="1200"/>
                  </a:spcAft>
                  <a:buClr>
                    <a:schemeClr val="accent2"/>
                  </a:buClr>
                  <a:buFont typeface="Arial" panose="020B0604020202020204" pitchFamily="34" charset="0"/>
                  <a:buChar char="•"/>
                </a:pPr>
                <a:r>
                  <a:rPr lang="en-GB" sz="2400" dirty="0">
                    <a:latin typeface="+mj-lt"/>
                  </a:rPr>
                  <a:t>when also adding filter B, since it measures the quantum state with respect to the basis {</a:t>
                </a:r>
                <a14:m>
                  <m:oMath xmlns:m="http://schemas.openxmlformats.org/officeDocument/2006/math">
                    <m:box>
                      <m:boxPr>
                        <m:ctrlPr>
                          <a:rPr lang="en-GB" sz="2400" i="1" smtClean="0">
                            <a:latin typeface="Cambria Math" panose="02040503050406030204" pitchFamily="18" charset="0"/>
                          </a:rPr>
                        </m:ctrlPr>
                      </m:boxPr>
                      <m:e>
                        <m:argPr>
                          <m:argSz m:val="-1"/>
                        </m:argPr>
                        <m:f>
                          <m:fPr>
                            <m:ctrlPr>
                              <a:rPr lang="en-GB" sz="2400" i="1" smtClean="0">
                                <a:latin typeface="Cambria Math" panose="02040503050406030204" pitchFamily="18" charset="0"/>
                              </a:rPr>
                            </m:ctrlPr>
                          </m:fPr>
                          <m:num>
                            <m:r>
                              <a:rPr lang="it-IT" sz="2400" b="0" i="1" smtClean="0">
                                <a:latin typeface="Cambria Math" panose="02040503050406030204" pitchFamily="18" charset="0"/>
                              </a:rPr>
                              <m:t>1</m:t>
                            </m:r>
                          </m:num>
                          <m:den>
                            <m:rad>
                              <m:radPr>
                                <m:degHide m:val="on"/>
                                <m:ctrlPr>
                                  <a:rPr lang="en-GB" sz="2400" i="1" smtClean="0">
                                    <a:latin typeface="Cambria Math" panose="02040503050406030204" pitchFamily="18" charset="0"/>
                                  </a:rPr>
                                </m:ctrlPr>
                              </m:radPr>
                              <m:deg/>
                              <m:e>
                                <m:r>
                                  <a:rPr lang="it-IT" sz="2400" b="0" i="1" smtClean="0">
                                    <a:latin typeface="Cambria Math" panose="02040503050406030204" pitchFamily="18" charset="0"/>
                                  </a:rPr>
                                  <m:t>2</m:t>
                                </m:r>
                              </m:e>
                            </m:rad>
                          </m:den>
                        </m:f>
                        <m:r>
                          <a:rPr lang="it-IT" sz="2400" i="1">
                            <a:latin typeface="Cambria Math" panose="02040503050406030204" pitchFamily="18" charset="0"/>
                          </a:rPr>
                          <m:t>(|↑⟩ + |→⟩</m:t>
                        </m:r>
                        <m:r>
                          <a:rPr lang="it-IT" sz="2400" b="0" i="1" smtClean="0">
                            <a:latin typeface="Cambria Math" panose="02040503050406030204" pitchFamily="18" charset="0"/>
                          </a:rPr>
                          <m:t>),   </m:t>
                        </m:r>
                        <m:f>
                          <m:fPr>
                            <m:ctrlPr>
                              <a:rPr lang="en-GB" sz="2400" i="1">
                                <a:latin typeface="Cambria Math" panose="02040503050406030204" pitchFamily="18" charset="0"/>
                              </a:rPr>
                            </m:ctrlPr>
                          </m:fPr>
                          <m:num>
                            <m:r>
                              <a:rPr lang="it-IT" sz="2400" i="1">
                                <a:latin typeface="Cambria Math" panose="02040503050406030204" pitchFamily="18" charset="0"/>
                              </a:rPr>
                              <m:t>1</m:t>
                            </m:r>
                          </m:num>
                          <m:den>
                            <m:rad>
                              <m:radPr>
                                <m:degHide m:val="on"/>
                                <m:ctrlPr>
                                  <a:rPr lang="en-GB" sz="2400" i="1">
                                    <a:latin typeface="Cambria Math" panose="02040503050406030204" pitchFamily="18" charset="0"/>
                                  </a:rPr>
                                </m:ctrlPr>
                              </m:radPr>
                              <m:deg/>
                              <m:e>
                                <m:r>
                                  <a:rPr lang="it-IT" sz="2400" i="1">
                                    <a:latin typeface="Cambria Math" panose="02040503050406030204" pitchFamily="18" charset="0"/>
                                  </a:rPr>
                                  <m:t>2</m:t>
                                </m:r>
                              </m:e>
                            </m:rad>
                          </m:den>
                        </m:f>
                        <m:r>
                          <a:rPr lang="it-IT" sz="2400" i="1">
                            <a:latin typeface="Cambria Math" panose="02040503050406030204" pitchFamily="18" charset="0"/>
                          </a:rPr>
                          <m:t>(</m:t>
                        </m:r>
                        <m:d>
                          <m:dPr>
                            <m:begChr m:val="|"/>
                            <m:endChr m:val="⟩"/>
                            <m:ctrlPr>
                              <a:rPr lang="it-IT" sz="2400" i="1">
                                <a:latin typeface="Cambria Math" panose="02040503050406030204" pitchFamily="18" charset="0"/>
                              </a:rPr>
                            </m:ctrlPr>
                          </m:dPr>
                          <m:e>
                            <m:r>
                              <a:rPr lang="it-IT" sz="2400" i="1">
                                <a:latin typeface="Cambria Math" panose="02040503050406030204" pitchFamily="18" charset="0"/>
                              </a:rPr>
                              <m:t>↑</m:t>
                            </m:r>
                          </m:e>
                        </m:d>
                        <m:r>
                          <a:rPr lang="it-IT" sz="2400" b="0" i="1" smtClean="0">
                            <a:latin typeface="Cambria Math" panose="02040503050406030204" pitchFamily="18" charset="0"/>
                          </a:rPr>
                          <m:t> −</m:t>
                        </m:r>
                        <m:r>
                          <a:rPr lang="it-IT" sz="2400" i="1">
                            <a:latin typeface="Cambria Math" panose="02040503050406030204" pitchFamily="18" charset="0"/>
                          </a:rPr>
                          <m:t> |→⟩)</m:t>
                        </m:r>
                      </m:e>
                    </m:box>
                    <m:r>
                      <a:rPr lang="it-IT" sz="2400" b="0" i="1" smtClean="0">
                        <a:latin typeface="Cambria Math" panose="02040503050406030204" pitchFamily="18" charset="0"/>
                      </a:rPr>
                      <m:t>}</m:t>
                    </m:r>
                  </m:oMath>
                </a14:m>
                <a:r>
                  <a:rPr lang="en-GB" sz="2400" dirty="0">
                    <a:latin typeface="+mj-lt"/>
                  </a:rPr>
                  <a:t> (written as {</a:t>
                </a:r>
                <a:r>
                  <a:rPr lang="en-GB" dirty="0"/>
                  <a:t>|↗|, |↖|}</a:t>
                </a:r>
                <a:r>
                  <a:rPr lang="en-GB" sz="2400" dirty="0">
                    <a:latin typeface="+mj-lt"/>
                  </a:rPr>
                  <a:t>), it will measure the photons passing through A with state </a:t>
                </a:r>
                <a:r>
                  <a:rPr lang="en-GB" sz="2400" b="1" dirty="0">
                    <a:latin typeface="+mj-lt"/>
                  </a:rPr>
                  <a:t>|</a:t>
                </a:r>
                <a:r>
                  <a:rPr lang="en-GB" sz="2400" dirty="0">
                    <a:latin typeface="+mj-lt"/>
                  </a:rPr>
                  <a:t>→⟩ as </a:t>
                </a:r>
                <a:r>
                  <a:rPr lang="en-GB" sz="2400" b="1" dirty="0">
                    <a:latin typeface="+mj-lt"/>
                  </a:rPr>
                  <a:t>|</a:t>
                </a:r>
                <a:r>
                  <a:rPr lang="en-GB" sz="2400" dirty="0"/>
                  <a:t>↗</a:t>
                </a:r>
                <a:r>
                  <a:rPr lang="en-GB" sz="2400" b="1" dirty="0">
                    <a:latin typeface="+mj-lt"/>
                  </a:rPr>
                  <a:t>|</a:t>
                </a:r>
                <a:r>
                  <a:rPr lang="en-GB" sz="2400" dirty="0">
                    <a:latin typeface="+mj-lt"/>
                  </a:rPr>
                  <a:t> with probability equal to ½. The resulting 50% of the photons will also be measured by C as </a:t>
                </a:r>
                <a:r>
                  <a:rPr lang="en-GB" sz="2400" b="1" dirty="0">
                    <a:latin typeface="+mj-lt"/>
                  </a:rPr>
                  <a:t>|</a:t>
                </a:r>
                <a:r>
                  <a:rPr lang="en-GB" sz="2400" dirty="0">
                    <a:latin typeface="+mj-lt"/>
                  </a:rPr>
                  <a:t>↑⟩ with probability ½, thus one eighth of the original photons will pass through the sequence of filters A, B and C.</a:t>
                </a:r>
                <a:endParaRPr lang="en-US" sz="2400" dirty="0">
                  <a:latin typeface="+mj-lt"/>
                </a:endParaRPr>
              </a:p>
            </p:txBody>
          </p:sp>
        </mc:Choice>
        <mc:Fallback xmlns="">
          <p:sp>
            <p:nvSpPr>
              <p:cNvPr id="5" name="CasellaDiTesto 4">
                <a:extLst>
                  <a:ext uri="{FF2B5EF4-FFF2-40B4-BE49-F238E27FC236}">
                    <a16:creationId xmlns:a16="http://schemas.microsoft.com/office/drawing/2014/main" id="{D764290D-4421-39CE-B0A3-F91D8A631E18}"/>
                  </a:ext>
                </a:extLst>
              </p:cNvPr>
              <p:cNvSpPr txBox="1">
                <a:spLocks noRot="1" noChangeAspect="1" noMove="1" noResize="1" noEditPoints="1" noAdjustHandles="1" noChangeArrowheads="1" noChangeShapeType="1" noTextEdit="1"/>
              </p:cNvSpPr>
              <p:nvPr/>
            </p:nvSpPr>
            <p:spPr>
              <a:xfrm>
                <a:off x="530678" y="1119683"/>
                <a:ext cx="10907486" cy="5272021"/>
              </a:xfrm>
              <a:prstGeom prst="rect">
                <a:avLst/>
              </a:prstGeom>
              <a:blipFill>
                <a:blip r:embed="rId3"/>
                <a:stretch>
                  <a:fillRect l="-838" t="-925" r="-671" b="-1734"/>
                </a:stretch>
              </a:blipFill>
            </p:spPr>
            <p:txBody>
              <a:bodyPr/>
              <a:lstStyle/>
              <a:p>
                <a:r>
                  <a:rPr lang="en-GB">
                    <a:noFill/>
                  </a:rPr>
                  <a:t> </a:t>
                </a:r>
              </a:p>
            </p:txBody>
          </p:sp>
        </mc:Fallback>
      </mc:AlternateContent>
    </p:spTree>
    <p:extLst>
      <p:ext uri="{BB962C8B-B14F-4D97-AF65-F5344CB8AC3E}">
        <p14:creationId xmlns:p14="http://schemas.microsoft.com/office/powerpoint/2010/main" val="3316303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dirty="0">
                <a:latin typeface="+mj-lt"/>
              </a:rPr>
              <a:t>Bra/Ket Notation</a:t>
            </a:r>
          </a:p>
        </p:txBody>
      </p:sp>
      <p:sp>
        <p:nvSpPr>
          <p:cNvPr id="5" name="CasellaDiTesto 4">
            <a:extLst>
              <a:ext uri="{FF2B5EF4-FFF2-40B4-BE49-F238E27FC236}">
                <a16:creationId xmlns:a16="http://schemas.microsoft.com/office/drawing/2014/main" id="{D764290D-4421-39CE-B0A3-F91D8A631E18}"/>
              </a:ext>
            </a:extLst>
          </p:cNvPr>
          <p:cNvSpPr txBox="1"/>
          <p:nvPr/>
        </p:nvSpPr>
        <p:spPr>
          <a:xfrm>
            <a:off x="530678" y="1218295"/>
            <a:ext cx="10907486" cy="5078313"/>
          </a:xfrm>
          <a:prstGeom prst="rect">
            <a:avLst/>
          </a:prstGeom>
          <a:noFill/>
        </p:spPr>
        <p:txBody>
          <a:bodyPr wrap="square" rtlCol="0">
            <a:spAutoFit/>
          </a:bodyPr>
          <a:lstStyle/>
          <a:p>
            <a:pPr>
              <a:spcAft>
                <a:spcPts val="1200"/>
              </a:spcAft>
            </a:pPr>
            <a:r>
              <a:rPr lang="en-US" sz="2400" dirty="0">
                <a:latin typeface="+mj-lt"/>
              </a:rPr>
              <a:t>Quantum state spaces and transformations can either be described in terms of vectors and matrices or in the more compact notation invented by Dirac, the </a:t>
            </a:r>
            <a:r>
              <a:rPr lang="en-US" sz="2400" b="1" dirty="0">
                <a:latin typeface="+mj-lt"/>
              </a:rPr>
              <a:t>bra/ket notation</a:t>
            </a:r>
            <a:r>
              <a:rPr lang="en-US" sz="2400" dirty="0">
                <a:latin typeface="+mj-lt"/>
              </a:rPr>
              <a:t>.</a:t>
            </a:r>
          </a:p>
          <a:p>
            <a:pPr>
              <a:spcAft>
                <a:spcPts val="1200"/>
              </a:spcAft>
            </a:pPr>
            <a:r>
              <a:rPr lang="en-US" sz="2400" dirty="0">
                <a:latin typeface="+mj-lt"/>
              </a:rPr>
              <a:t>This notation includes “bras” and “kets”:</a:t>
            </a:r>
          </a:p>
          <a:p>
            <a:pPr marL="342900" indent="-342900">
              <a:spcAft>
                <a:spcPts val="1200"/>
              </a:spcAft>
              <a:buClr>
                <a:schemeClr val="accent2"/>
              </a:buClr>
              <a:buFont typeface="Arial" panose="020B0604020202020204" pitchFamily="34" charset="0"/>
              <a:buChar char="•"/>
            </a:pPr>
            <a:r>
              <a:rPr lang="en-US" sz="2400" dirty="0">
                <a:latin typeface="+mj-lt"/>
              </a:rPr>
              <a:t>a </a:t>
            </a:r>
            <a:r>
              <a:rPr lang="en-US" sz="2400" b="1" dirty="0">
                <a:latin typeface="+mj-lt"/>
              </a:rPr>
              <a:t>ket</a:t>
            </a:r>
            <a:r>
              <a:rPr lang="en-US" sz="2400" dirty="0">
                <a:latin typeface="+mj-lt"/>
              </a:rPr>
              <a:t> is of the form </a:t>
            </a:r>
            <a:r>
              <a:rPr lang="en-US" sz="2400" b="1" dirty="0">
                <a:latin typeface="+mj-lt"/>
              </a:rPr>
              <a:t>|</a:t>
            </a:r>
            <a:r>
              <a:rPr lang="en-US" sz="2400" dirty="0">
                <a:latin typeface="+mj-lt"/>
              </a:rPr>
              <a:t>x⟩ and denotes column vectors which represent states of the quantum system</a:t>
            </a:r>
          </a:p>
          <a:p>
            <a:pPr marL="342900" indent="-342900">
              <a:spcAft>
                <a:spcPts val="1200"/>
              </a:spcAft>
              <a:buClr>
                <a:schemeClr val="accent2"/>
              </a:buClr>
              <a:buFont typeface="Arial" panose="020B0604020202020204" pitchFamily="34" charset="0"/>
              <a:buChar char="•"/>
            </a:pPr>
            <a:r>
              <a:rPr lang="en-US" sz="2400" dirty="0">
                <a:latin typeface="+mj-lt"/>
              </a:rPr>
              <a:t>a </a:t>
            </a:r>
            <a:r>
              <a:rPr lang="en-US" sz="2400" b="1" dirty="0">
                <a:latin typeface="+mj-lt"/>
              </a:rPr>
              <a:t>bra</a:t>
            </a:r>
            <a:r>
              <a:rPr lang="en-US" sz="2400" dirty="0">
                <a:latin typeface="+mj-lt"/>
              </a:rPr>
              <a:t>, written as ⟨x</a:t>
            </a:r>
            <a:r>
              <a:rPr lang="en-US" sz="2400" b="1" dirty="0">
                <a:latin typeface="+mj-lt"/>
              </a:rPr>
              <a:t>|</a:t>
            </a:r>
            <a:r>
              <a:rPr lang="en-US" sz="2400" dirty="0">
                <a:latin typeface="+mj-lt"/>
              </a:rPr>
              <a:t>, is used to map each vector to a number in the complex plane and denotes the conjugate transpose of </a:t>
            </a:r>
            <a:r>
              <a:rPr lang="en-US" sz="2400" b="1" dirty="0">
                <a:latin typeface="+mj-lt"/>
              </a:rPr>
              <a:t>|</a:t>
            </a:r>
            <a:r>
              <a:rPr lang="en-US" sz="2400" dirty="0">
                <a:latin typeface="+mj-lt"/>
              </a:rPr>
              <a:t>x⟩</a:t>
            </a:r>
          </a:p>
          <a:p>
            <a:pPr>
              <a:spcAft>
                <a:spcPts val="1200"/>
              </a:spcAft>
              <a:buClr>
                <a:schemeClr val="accent3"/>
              </a:buClr>
            </a:pPr>
            <a:r>
              <a:rPr lang="en-US" sz="2400" dirty="0">
                <a:latin typeface="+mj-lt"/>
              </a:rPr>
              <a:t>The orthonormal basis {</a:t>
            </a:r>
            <a:r>
              <a:rPr lang="en-US" sz="2400" b="1" dirty="0">
                <a:latin typeface="+mj-lt"/>
              </a:rPr>
              <a:t>|</a:t>
            </a:r>
            <a:r>
              <a:rPr lang="en-US" sz="2400" dirty="0">
                <a:latin typeface="+mj-lt"/>
              </a:rPr>
              <a:t>0⟩, </a:t>
            </a:r>
            <a:r>
              <a:rPr lang="en-US" sz="2400" b="1" dirty="0">
                <a:latin typeface="+mj-lt"/>
              </a:rPr>
              <a:t>|</a:t>
            </a:r>
            <a:r>
              <a:rPr lang="en-US" sz="2400" dirty="0">
                <a:latin typeface="+mj-lt"/>
              </a:rPr>
              <a:t>1⟩} can thus be expressed as {(1, 0)</a:t>
            </a:r>
            <a:r>
              <a:rPr lang="en-US" sz="2400" baseline="30000" dirty="0">
                <a:latin typeface="+mj-lt"/>
              </a:rPr>
              <a:t>T</a:t>
            </a:r>
            <a:r>
              <a:rPr lang="en-US" sz="2400" dirty="0">
                <a:latin typeface="+mj-lt"/>
              </a:rPr>
              <a:t> ,(0, 1)</a:t>
            </a:r>
            <a:r>
              <a:rPr lang="en-US" sz="2400" baseline="30000" dirty="0">
                <a:latin typeface="+mj-lt"/>
              </a:rPr>
              <a:t>T</a:t>
            </a:r>
            <a:r>
              <a:rPr lang="en-US" sz="2400" dirty="0">
                <a:latin typeface="+mj-lt"/>
              </a:rPr>
              <a:t>}.</a:t>
            </a:r>
          </a:p>
          <a:p>
            <a:pPr>
              <a:spcAft>
                <a:spcPts val="1200"/>
              </a:spcAft>
              <a:buClr>
                <a:schemeClr val="accent3"/>
              </a:buClr>
            </a:pPr>
            <a:r>
              <a:rPr lang="en-US" sz="2400" dirty="0">
                <a:latin typeface="+mj-lt"/>
              </a:rPr>
              <a:t>Similarly, any complex </a:t>
            </a:r>
            <a:r>
              <a:rPr lang="en-GB" sz="2400" dirty="0">
                <a:latin typeface="+mj-lt"/>
              </a:rPr>
              <a:t>linear combination of </a:t>
            </a:r>
            <a:r>
              <a:rPr lang="en-US" sz="2400" b="1" dirty="0">
                <a:latin typeface="+mj-lt"/>
              </a:rPr>
              <a:t>|</a:t>
            </a:r>
            <a:r>
              <a:rPr lang="en-US" sz="2400" dirty="0">
                <a:latin typeface="+mj-lt"/>
              </a:rPr>
              <a:t>0⟩</a:t>
            </a:r>
            <a:r>
              <a:rPr lang="en-GB" sz="2400" dirty="0">
                <a:latin typeface="+mj-lt"/>
              </a:rPr>
              <a:t> and </a:t>
            </a:r>
            <a:r>
              <a:rPr lang="en-US" sz="2400" b="1" dirty="0">
                <a:latin typeface="+mj-lt"/>
              </a:rPr>
              <a:t>|</a:t>
            </a:r>
            <a:r>
              <a:rPr lang="en-US" sz="2400" dirty="0">
                <a:latin typeface="+mj-lt"/>
              </a:rPr>
              <a:t>1⟩</a:t>
            </a:r>
            <a:r>
              <a:rPr lang="en-GB" sz="2400" dirty="0">
                <a:latin typeface="+mj-lt"/>
              </a:rPr>
              <a:t>, that is </a:t>
            </a:r>
            <a:r>
              <a:rPr lang="en-GB" sz="2400" i="1" dirty="0">
                <a:latin typeface="+mj-lt"/>
              </a:rPr>
              <a:t>a</a:t>
            </a:r>
            <a:r>
              <a:rPr lang="en-US" sz="2400" b="1" dirty="0">
                <a:latin typeface="+mj-lt"/>
              </a:rPr>
              <a:t>|</a:t>
            </a:r>
            <a:r>
              <a:rPr lang="en-US" sz="2400" dirty="0">
                <a:latin typeface="+mj-lt"/>
              </a:rPr>
              <a:t>0⟩</a:t>
            </a:r>
            <a:r>
              <a:rPr lang="en-GB" sz="2400" dirty="0">
                <a:latin typeface="+mj-lt"/>
              </a:rPr>
              <a:t> + </a:t>
            </a:r>
            <a:r>
              <a:rPr lang="en-GB" sz="2400" i="1" dirty="0">
                <a:latin typeface="+mj-lt"/>
              </a:rPr>
              <a:t>b</a:t>
            </a:r>
            <a:r>
              <a:rPr lang="en-US" sz="2400" b="1" dirty="0">
                <a:latin typeface="+mj-lt"/>
              </a:rPr>
              <a:t>|</a:t>
            </a:r>
            <a:r>
              <a:rPr lang="en-US" sz="2400" dirty="0">
                <a:latin typeface="+mj-lt"/>
              </a:rPr>
              <a:t>1⟩</a:t>
            </a:r>
            <a:r>
              <a:rPr lang="en-GB" sz="2400" dirty="0">
                <a:latin typeface="+mj-lt"/>
              </a:rPr>
              <a:t>, can be written as (</a:t>
            </a:r>
            <a:r>
              <a:rPr lang="en-GB" sz="2400" i="1" dirty="0">
                <a:latin typeface="+mj-lt"/>
              </a:rPr>
              <a:t>a</a:t>
            </a:r>
            <a:r>
              <a:rPr lang="en-GB" sz="2400" dirty="0">
                <a:latin typeface="+mj-lt"/>
              </a:rPr>
              <a:t>, </a:t>
            </a:r>
            <a:r>
              <a:rPr lang="en-GB" sz="2400" i="1" dirty="0">
                <a:latin typeface="+mj-lt"/>
              </a:rPr>
              <a:t>b</a:t>
            </a:r>
            <a:r>
              <a:rPr lang="en-GB" sz="2400" dirty="0">
                <a:latin typeface="+mj-lt"/>
              </a:rPr>
              <a:t>)</a:t>
            </a:r>
            <a:r>
              <a:rPr lang="en-US" sz="2400" baseline="30000" dirty="0">
                <a:latin typeface="+mj-lt"/>
              </a:rPr>
              <a:t>T</a:t>
            </a:r>
            <a:r>
              <a:rPr lang="en-GB" sz="2400" dirty="0">
                <a:latin typeface="+mj-lt"/>
              </a:rPr>
              <a:t>.</a:t>
            </a:r>
          </a:p>
          <a:p>
            <a:pPr>
              <a:spcAft>
                <a:spcPts val="1200"/>
              </a:spcAft>
              <a:buClr>
                <a:schemeClr val="accent3"/>
              </a:buClr>
            </a:pPr>
            <a:r>
              <a:rPr lang="en-GB" sz="2400" dirty="0">
                <a:latin typeface="+mj-lt"/>
              </a:rPr>
              <a:t>For the rest of the presentation, </a:t>
            </a:r>
            <a:r>
              <a:rPr lang="en-US" sz="2400" b="1" dirty="0">
                <a:latin typeface="+mj-lt"/>
              </a:rPr>
              <a:t>|</a:t>
            </a:r>
            <a:r>
              <a:rPr lang="en-US" sz="2400" dirty="0">
                <a:latin typeface="+mj-lt"/>
              </a:rPr>
              <a:t>0⟩ will represent (0, 1)</a:t>
            </a:r>
            <a:r>
              <a:rPr lang="en-US" sz="2400" baseline="30000" dirty="0">
                <a:latin typeface="+mj-lt"/>
              </a:rPr>
              <a:t>T</a:t>
            </a:r>
            <a:r>
              <a:rPr lang="en-US" sz="2400" dirty="0">
                <a:latin typeface="+mj-lt"/>
              </a:rPr>
              <a:t> while </a:t>
            </a:r>
            <a:r>
              <a:rPr lang="en-US" sz="2400" b="1" dirty="0">
                <a:latin typeface="+mj-lt"/>
              </a:rPr>
              <a:t>|</a:t>
            </a:r>
            <a:r>
              <a:rPr lang="en-US" sz="2400" dirty="0">
                <a:latin typeface="+mj-lt"/>
              </a:rPr>
              <a:t>1⟩ represents (1, 0)</a:t>
            </a:r>
            <a:r>
              <a:rPr lang="en-US" sz="2400" baseline="30000" dirty="0">
                <a:latin typeface="+mj-lt"/>
              </a:rPr>
              <a:t>T</a:t>
            </a:r>
            <a:r>
              <a:rPr lang="en-US" sz="2400" dirty="0">
                <a:latin typeface="+mj-lt"/>
              </a:rPr>
              <a:t>.</a:t>
            </a:r>
          </a:p>
        </p:txBody>
      </p:sp>
    </p:spTree>
    <p:extLst>
      <p:ext uri="{BB962C8B-B14F-4D97-AF65-F5344CB8AC3E}">
        <p14:creationId xmlns:p14="http://schemas.microsoft.com/office/powerpoint/2010/main" val="2594781832"/>
      </p:ext>
    </p:extLst>
  </p:cSld>
  <p:clrMapOvr>
    <a:masterClrMapping/>
  </p:clrMapOvr>
</p:sld>
</file>

<file path=ppt/theme/theme1.xml><?xml version="1.0" encoding="utf-8"?>
<a:theme xmlns:a="http://schemas.openxmlformats.org/drawingml/2006/main" name="Retrospettivo">
  <a:themeElements>
    <a:clrScheme name="Personalizzato 4">
      <a:dk1>
        <a:srgbClr val="000000"/>
      </a:dk1>
      <a:lt1>
        <a:sysClr val="window" lastClr="FFFFFF"/>
      </a:lt1>
      <a:dk2>
        <a:srgbClr val="637052"/>
      </a:dk2>
      <a:lt2>
        <a:srgbClr val="CCDDEA"/>
      </a:lt2>
      <a:accent1>
        <a:srgbClr val="480000"/>
      </a:accent1>
      <a:accent2>
        <a:srgbClr val="480000"/>
      </a:accent2>
      <a:accent3>
        <a:srgbClr val="865640"/>
      </a:accent3>
      <a:accent4>
        <a:srgbClr val="9B8357"/>
      </a:accent4>
      <a:accent5>
        <a:srgbClr val="C2BC80"/>
      </a:accent5>
      <a:accent6>
        <a:srgbClr val="94A088"/>
      </a:accent6>
      <a:hlink>
        <a:srgbClr val="2998E3"/>
      </a:hlink>
      <a:folHlink>
        <a:srgbClr val="8C8C8C"/>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9189</TotalTime>
  <Words>3295</Words>
  <Application>Microsoft Office PowerPoint</Application>
  <PresentationFormat>Widescreen</PresentationFormat>
  <Paragraphs>272</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Cambria Math</vt:lpstr>
      <vt:lpstr>Times New Roman</vt:lpstr>
      <vt:lpstr>Calibri</vt:lpstr>
      <vt:lpstr>Retrospettivo</vt:lpstr>
      <vt:lpstr>Dense Coding and Teleportation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the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Dense Coding and Teleportation</dc:title>
  <dc:creator>Giuseppe Prisco</dc:creator>
  <cp:lastModifiedBy>Giuseppe Prisco</cp:lastModifiedBy>
  <cp:revision>86</cp:revision>
  <dcterms:created xsi:type="dcterms:W3CDTF">2023-04-27T11:14:29Z</dcterms:created>
  <dcterms:modified xsi:type="dcterms:W3CDTF">2023-09-06T12:56:57Z</dcterms:modified>
</cp:coreProperties>
</file>