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BBD"/>
    <a:srgbClr val="FCA17D"/>
    <a:srgbClr val="DA627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5780" autoAdjust="0"/>
  </p:normalViewPr>
  <p:slideViewPr>
    <p:cSldViewPr snapToGrid="0">
      <p:cViewPr>
        <p:scale>
          <a:sx n="75" d="100"/>
          <a:sy n="75" d="100"/>
        </p:scale>
        <p:origin x="4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136C-17F4-C1A9-BF4D-26F7434E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400054-D276-0615-8E4E-2353AF5DE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01CDA8-BEA7-3687-CE30-27B2F4F6A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DD75F-5FDE-FBAC-A455-78538A9EC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29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B94E-25EB-9D9C-9D9D-1BDA47289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F76C19F-52EC-EDDE-9B43-B6085297F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F88D69-D092-E162-7B55-B2009468C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DC71B0-5AFC-4616-F3D7-A737F0B43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3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27BA3-7AC2-92BC-91DE-BD7C67F8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4E3A96-FF7F-6D64-0372-4A7E89628AD3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4D495AF-263A-5DF6-98EA-017B69B63FF5}"/>
              </a:ext>
            </a:extLst>
          </p:cNvPr>
          <p:cNvCxnSpPr>
            <a:cxnSpLocks/>
          </p:cNvCxnSpPr>
          <p:nvPr/>
        </p:nvCxnSpPr>
        <p:spPr>
          <a:xfrm>
            <a:off x="5651521" y="874265"/>
            <a:ext cx="88895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imbolo, clipart, cerchio, Elementi grafici&#10;&#10;Descrizione generata automaticamente">
            <a:extLst>
              <a:ext uri="{FF2B5EF4-FFF2-40B4-BE49-F238E27FC236}">
                <a16:creationId xmlns:a16="http://schemas.microsoft.com/office/drawing/2014/main" id="{B5F1072A-5E7F-071E-44C9-0C4C7EB8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8" y="1520888"/>
            <a:ext cx="712690" cy="712690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B745860E-7F50-1527-5330-D5D0552C3CF7}"/>
              </a:ext>
            </a:extLst>
          </p:cNvPr>
          <p:cNvGrpSpPr/>
          <p:nvPr/>
        </p:nvGrpSpPr>
        <p:grpSpPr>
          <a:xfrm>
            <a:off x="7994042" y="504528"/>
            <a:ext cx="1953185" cy="712691"/>
            <a:chOff x="2910529" y="3540985"/>
            <a:chExt cx="6370944" cy="2324672"/>
          </a:xfrm>
        </p:grpSpPr>
        <p:pic>
          <p:nvPicPr>
            <p:cNvPr id="22" name="Immagine 21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472509DC-58FF-C9A4-416F-B9977DCE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29" y="3540985"/>
              <a:ext cx="2324672" cy="2324672"/>
            </a:xfrm>
            <a:prstGeom prst="rect">
              <a:avLst/>
            </a:prstGeom>
          </p:spPr>
        </p:pic>
        <p:pic>
          <p:nvPicPr>
            <p:cNvPr id="36" name="Immagine 35" descr="Immagine che contiene cerchio, simbolo, clipart, Elementi grafici&#10;&#10;Descrizione generata automaticamente">
              <a:extLst>
                <a:ext uri="{FF2B5EF4-FFF2-40B4-BE49-F238E27FC236}">
                  <a16:creationId xmlns:a16="http://schemas.microsoft.com/office/drawing/2014/main" id="{65E4EF61-F80E-7852-8EC8-B2EA5C0A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801" y="3540985"/>
              <a:ext cx="2324672" cy="2324672"/>
            </a:xfrm>
            <a:prstGeom prst="rect">
              <a:avLst/>
            </a:prstGeom>
          </p:spPr>
        </p:pic>
        <p:pic>
          <p:nvPicPr>
            <p:cNvPr id="38" name="Immagine 37" descr="Immagine che contiene Elementi grafici, Carattere, simbolo, grafica&#10;&#10;Descrizione generata automaticamente">
              <a:extLst>
                <a:ext uri="{FF2B5EF4-FFF2-40B4-BE49-F238E27FC236}">
                  <a16:creationId xmlns:a16="http://schemas.microsoft.com/office/drawing/2014/main" id="{4F4BED34-714D-E091-F07F-567045F09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736" y="4086283"/>
              <a:ext cx="1234075" cy="1234075"/>
            </a:xfrm>
            <a:prstGeom prst="rect">
              <a:avLst/>
            </a:prstGeom>
          </p:spPr>
        </p:pic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AD48CC1-010B-EB51-14AB-7EDFBEA07D22}"/>
              </a:ext>
            </a:extLst>
          </p:cNvPr>
          <p:cNvSpPr txBox="1"/>
          <p:nvPr/>
        </p:nvSpPr>
        <p:spPr>
          <a:xfrm>
            <a:off x="422886" y="1811999"/>
            <a:ext cx="843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</a:rPr>
              <a:t>Facial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Expression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Recognition</a:t>
            </a:r>
            <a:r>
              <a:rPr lang="it-IT" sz="2000" b="1" dirty="0">
                <a:solidFill>
                  <a:schemeClr val="bg1"/>
                </a:solidFill>
              </a:rPr>
              <a:t> (FER) in Automotive </a:t>
            </a:r>
            <a:r>
              <a:rPr lang="it-IT" sz="2000" b="1" dirty="0" err="1">
                <a:solidFill>
                  <a:schemeClr val="bg1"/>
                </a:solidFill>
              </a:rPr>
              <a:t>Contexts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66E565A-DABA-773E-E064-2EFA2CFAA40A}"/>
              </a:ext>
            </a:extLst>
          </p:cNvPr>
          <p:cNvSpPr txBox="1"/>
          <p:nvPr/>
        </p:nvSpPr>
        <p:spPr>
          <a:xfrm>
            <a:off x="128302" y="2828358"/>
            <a:ext cx="120636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Recent research has explored FER integration in vehicles to enhance passenger safety and experience. Key studies include: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“Driver Emotion Recognition for Intelligent Vehicles: A Survey”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Provides a comprehensive overview of emotion recognition techniques applied to drivers, discussing methodologies, challenges, and future applications in intelligent vehicles.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MIT Media Lab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“Audiovisual Affect Recognition for Autonomous Vehicles: Applications, Challenges, and Opportunities”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Examines the use of audiovisual emotion recognition in autonomous vehicles, highlighting technical challenges and opportunities for improving human-machine interaction.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IEEE Xplore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“Review and Perspectives on Human Emotion for Connected Automated Vehicles”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Discusses the importance of recognizing human emotions in connected automated vehicles, focusing on implications for passenger safety and experience.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Springer Link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0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FBA7B-7F5F-9432-8EED-598E438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009DD4-A571-7A86-F6D0-4DC7B9B5A941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0FAF0207-5046-1DED-2FD9-47721F143E41}"/>
              </a:ext>
            </a:extLst>
          </p:cNvPr>
          <p:cNvCxnSpPr>
            <a:cxnSpLocks/>
          </p:cNvCxnSpPr>
          <p:nvPr/>
        </p:nvCxnSpPr>
        <p:spPr>
          <a:xfrm>
            <a:off x="5651521" y="874265"/>
            <a:ext cx="88895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imbolo, clipart, cerchio, Elementi grafici&#10;&#10;Descrizione generata automaticamente">
            <a:extLst>
              <a:ext uri="{FF2B5EF4-FFF2-40B4-BE49-F238E27FC236}">
                <a16:creationId xmlns:a16="http://schemas.microsoft.com/office/drawing/2014/main" id="{55792BE8-B031-7B71-BE8D-B8BC77DCC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95" y="629157"/>
            <a:ext cx="712690" cy="712690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BACBABFC-BE24-21D8-74AF-ACC6EF754B2B}"/>
              </a:ext>
            </a:extLst>
          </p:cNvPr>
          <p:cNvGrpSpPr/>
          <p:nvPr/>
        </p:nvGrpSpPr>
        <p:grpSpPr>
          <a:xfrm>
            <a:off x="8221508" y="473618"/>
            <a:ext cx="1953185" cy="712691"/>
            <a:chOff x="2910529" y="3540985"/>
            <a:chExt cx="6370944" cy="2324672"/>
          </a:xfrm>
        </p:grpSpPr>
        <p:pic>
          <p:nvPicPr>
            <p:cNvPr id="22" name="Immagine 21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D30E579B-49BF-8E5B-D12B-BB842840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29" y="3540985"/>
              <a:ext cx="2324672" cy="2324672"/>
            </a:xfrm>
            <a:prstGeom prst="rect">
              <a:avLst/>
            </a:prstGeom>
          </p:spPr>
        </p:pic>
        <p:pic>
          <p:nvPicPr>
            <p:cNvPr id="36" name="Immagine 35" descr="Immagine che contiene cerchio, simbolo, clipart, Elementi grafici&#10;&#10;Descrizione generata automaticamente">
              <a:extLst>
                <a:ext uri="{FF2B5EF4-FFF2-40B4-BE49-F238E27FC236}">
                  <a16:creationId xmlns:a16="http://schemas.microsoft.com/office/drawing/2014/main" id="{A472EF5D-C222-BC76-7D87-F7E585A0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801" y="3540985"/>
              <a:ext cx="2324672" cy="2324672"/>
            </a:xfrm>
            <a:prstGeom prst="rect">
              <a:avLst/>
            </a:prstGeom>
          </p:spPr>
        </p:pic>
        <p:pic>
          <p:nvPicPr>
            <p:cNvPr id="38" name="Immagine 37" descr="Immagine che contiene Elementi grafici, Carattere, simbolo, grafica&#10;&#10;Descrizione generata automaticamente">
              <a:extLst>
                <a:ext uri="{FF2B5EF4-FFF2-40B4-BE49-F238E27FC236}">
                  <a16:creationId xmlns:a16="http://schemas.microsoft.com/office/drawing/2014/main" id="{0E6D7F17-3A51-5D77-AA55-5945CCA52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736" y="4086283"/>
              <a:ext cx="1234075" cy="1234075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4C034B-AD5C-87CC-A44E-9BFF12CBEF6C}"/>
              </a:ext>
            </a:extLst>
          </p:cNvPr>
          <p:cNvSpPr txBox="1"/>
          <p:nvPr/>
        </p:nvSpPr>
        <p:spPr>
          <a:xfrm>
            <a:off x="-212146" y="1560172"/>
            <a:ext cx="843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Effectiveness of Two-Way Rating Systems for Driver Evaluation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C8DB53-0411-2BF9-7F27-296C0DEB7AA3}"/>
              </a:ext>
            </a:extLst>
          </p:cNvPr>
          <p:cNvSpPr txBox="1"/>
          <p:nvPr/>
        </p:nvSpPr>
        <p:spPr>
          <a:xfrm>
            <a:off x="328870" y="2178607"/>
            <a:ext cx="115342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Two-way rating systems, used by platforms like Uber and Didi </a:t>
            </a:r>
            <a:r>
              <a:rPr lang="en-US" sz="2000" dirty="0" err="1">
                <a:solidFill>
                  <a:schemeClr val="bg1"/>
                </a:solidFill>
              </a:rPr>
              <a:t>Chuxing</a:t>
            </a:r>
            <a:r>
              <a:rPr lang="en-US" sz="2000" dirty="0">
                <a:solidFill>
                  <a:schemeClr val="bg1"/>
                </a:solidFill>
              </a:rPr>
              <a:t>, are evaluated for their effectiveness in assessing driver performance. Key studies include: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“Platform-Mediated Reputation Systems in the Sharing Economy”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Analyzes how platform-driven reputation systems impact service quality in ride-sharing, highlighting benefits and limitations in maintaining consistent quality.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Academia.edu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 Systematic Literature Review of Ride-Sharing Platforms, User Factors, and Barriers” (2021)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Provides a systematic review of ride-sharing platforms, focusing on user adoption factors and barriers, including the effectiveness of rating systems.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ETRR (European Transport Research Review)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“Understanding Ride-Sharing Systems in Urban Areas: Location, Users, and Barriers”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two-way rating mechanisms.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Academia.edu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433464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433466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433464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433465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433465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433464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433464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497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3</cp:revision>
  <dcterms:created xsi:type="dcterms:W3CDTF">2024-11-07T14:33:39Z</dcterms:created>
  <dcterms:modified xsi:type="dcterms:W3CDTF">2024-11-13T17:43:39Z</dcterms:modified>
</cp:coreProperties>
</file>