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72" r:id="rId3"/>
    <p:sldId id="503" r:id="rId4"/>
    <p:sldId id="505" r:id="rId5"/>
    <p:sldId id="421" r:id="rId6"/>
    <p:sldId id="506" r:id="rId7"/>
    <p:sldId id="502" r:id="rId8"/>
    <p:sldId id="283" r:id="rId9"/>
    <p:sldId id="284" r:id="rId10"/>
    <p:sldId id="501" r:id="rId11"/>
    <p:sldId id="294" r:id="rId12"/>
    <p:sldId id="296" r:id="rId13"/>
    <p:sldId id="267" r:id="rId14"/>
    <p:sldId id="268" r:id="rId15"/>
    <p:sldId id="278" r:id="rId16"/>
    <p:sldId id="299" r:id="rId17"/>
    <p:sldId id="302" r:id="rId18"/>
    <p:sldId id="275" r:id="rId19"/>
    <p:sldId id="263" r:id="rId20"/>
    <p:sldId id="303" r:id="rId21"/>
    <p:sldId id="304" r:id="rId22"/>
    <p:sldId id="257" r:id="rId23"/>
    <p:sldId id="500" r:id="rId24"/>
    <p:sldId id="472" r:id="rId25"/>
    <p:sldId id="473" r:id="rId26"/>
    <p:sldId id="494" r:id="rId27"/>
    <p:sldId id="491" r:id="rId28"/>
    <p:sldId id="493" r:id="rId29"/>
    <p:sldId id="504" r:id="rId30"/>
    <p:sldId id="475" r:id="rId31"/>
    <p:sldId id="432" r:id="rId32"/>
    <p:sldId id="433" r:id="rId33"/>
    <p:sldId id="434" r:id="rId34"/>
    <p:sldId id="435" r:id="rId35"/>
    <p:sldId id="436"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 id="441" r:id="rId61"/>
    <p:sldId id="467" r:id="rId62"/>
    <p:sldId id="468" r:id="rId63"/>
    <p:sldId id="469" r:id="rId64"/>
    <p:sldId id="470" r:id="rId65"/>
    <p:sldId id="471" r:id="rId66"/>
    <p:sldId id="394" r:id="rId67"/>
    <p:sldId id="499" r:id="rId68"/>
    <p:sldId id="329" r:id="rId69"/>
    <p:sldId id="496" r:id="rId70"/>
    <p:sldId id="497" r:id="rId71"/>
    <p:sldId id="498" r:id="rId72"/>
    <p:sldId id="476" r:id="rId73"/>
    <p:sldId id="477" r:id="rId74"/>
    <p:sldId id="482" r:id="rId75"/>
    <p:sldId id="483" r:id="rId76"/>
    <p:sldId id="484" r:id="rId77"/>
    <p:sldId id="485" r:id="rId78"/>
    <p:sldId id="486" r:id="rId79"/>
    <p:sldId id="487" r:id="rId80"/>
    <p:sldId id="488" r:id="rId81"/>
    <p:sldId id="489" r:id="rId82"/>
    <p:sldId id="490" r:id="rId83"/>
    <p:sldId id="279" r:id="rId84"/>
    <p:sldId id="439" r:id="rId85"/>
    <p:sldId id="438" r:id="rId86"/>
    <p:sldId id="440" r:id="rId8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0D0628"/>
    <a:srgbClr val="060312"/>
    <a:srgbClr val="FCA17D"/>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5267" autoAdjust="0"/>
  </p:normalViewPr>
  <p:slideViewPr>
    <p:cSldViewPr snapToGrid="0">
      <p:cViewPr varScale="1">
        <p:scale>
          <a:sx n="107" d="100"/>
          <a:sy n="107" d="100"/>
        </p:scale>
        <p:origin x="251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08/01/2025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4065328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60957-38BA-0C5E-1BF4-1A3A82C46C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42F6B2D-3233-E3F0-C19D-D94C6EAC5B0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E2EEB72-D25B-B499-30C2-358C4D33D92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4CC3A55-271D-B589-C021-389684BF674B}"/>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123589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45518-B5DA-3A85-5776-322380E9FD8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BD81BA3-BEFA-632C-6BA6-8C83877EC2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9068A7-7FF9-8212-7AB3-B03F9CF4A49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B6492E9-460F-1F86-5129-DF9588D61DC6}"/>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2937275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9A447-43EF-E691-D9E0-9CC0D199B5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8F0380E-952C-EE6F-05D9-9CC07F780E5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E887ACD-C760-1149-C6B6-434DBEC1FE7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7E58846-C6E0-DEF9-4DA1-6D9B4CC1F5D2}"/>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1083232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BB961-12E3-D8C9-3E25-8D009066C1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A999BD-5494-ABA7-58CC-976ACF1B9A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814941-58B7-3E65-0D18-A8DFFC92BE0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776D3EE-CF22-770A-9C65-F7219B4E9CA9}"/>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473468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F8113-E8AD-96F0-FFA7-320312AC2B0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E2DAD9-AC24-9650-0826-F4A4E22329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D804B6-9312-9279-F394-48B1347371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8ABB7FF-E93A-7910-31EC-8350189379B0}"/>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1982373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3426F-C027-B4AC-5573-833436D059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5C53BC5-9E2F-79B3-03C1-1078880E36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2AA301-F853-77DD-95C8-8B8A3E8F03E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A99679F-7A72-FEDD-A5F8-4CE7D9553848}"/>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3330688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739D-EFAE-F02B-A58F-EDF600E36F2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975F2F-2BDB-DD06-7C53-73BE55A10F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128D78-D2E8-31A9-28F0-0AD3CF3EF6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85E910C-DA63-9449-657C-A11A2A3E29D4}"/>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3193326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5A7AE-CC70-D803-30B7-C96CBD32E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3D3821-1915-0908-B432-FDFDCFFC47C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25826A8-CBD1-0BA8-F26E-2513B25195D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689A297-C2D4-0A5B-A748-0E6B63310CA6}"/>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767146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23DB-907B-51E4-1194-13827497B6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8581670-6F71-E999-A3B6-B740D81E7FF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877A037-9387-AF10-6CC7-F3D2494843D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C81A6EA-E59D-5010-AC81-CD76F6D38492}"/>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402773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C8DE-FA07-4378-8C36-DABC9C091F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4EFED6C-0925-C62D-574D-706668952B7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3BD1E6B-6527-B795-0853-130018478C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45595BF-E313-A4A8-CA6E-8D389F58B842}"/>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361539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A6AB-EFAC-2420-76E7-DD0775E15A0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5E61B-212C-614D-0678-497F555CF4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EE718C-2839-706E-6172-4F7BBE8A499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7FDC005-3875-E147-4FB4-8A7D1CF2C788}"/>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551366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31AA-3527-C1FD-4EB6-5816B7AA48A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ED3570-4FBF-553C-CE0E-D29D5CB459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DC511F-AEB0-FBC7-0A1F-2CE3040B869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BBA386-28E9-78A6-8BB3-6FDFF66E100C}"/>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2745897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1F19-AB3A-77AE-ACB2-E0E0A15224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FD92A6-0BF3-71E1-E1BD-E75099C600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847C82-32AF-1673-0BCC-4675647436E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B9FA98-0326-3299-A2F2-3F6ECC7D098C}"/>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3628553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24882-618E-4C2A-91D2-705C722AD7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5F88E90-5D8E-2223-88D2-F8508FEC31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D3975B-8B5B-66EE-7BEC-44F07E2937F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4906CB-7F9F-F4B7-1DEC-C1F01F3E694B}"/>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3147246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1DF44-C741-1D1A-7439-675F9C2103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82C290-5DDC-6DEB-9CC6-360BBE81102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AB91AA-35C9-A3EF-4221-BB95ECF93E0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D08A9FA-972B-905F-2A68-50AA21714256}"/>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424207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E8E2-2611-847D-DF7B-3B72CB4B2A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55C3EC-7685-ED23-F383-E2502C901E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01322E8-2EB4-E41D-7EEF-D285D1F4C31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57489E5-035D-C744-4057-411F135744E8}"/>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615568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95987-46E6-A9E3-07A3-EC85F6DA374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E7F76E-5689-DF9C-575A-6E909A1265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602174-8161-5252-16E9-40A79369B4F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9CB7EC-9912-0012-0659-6D82DD759C09}"/>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26355983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C5475-9767-1140-C80B-8BE9772EEB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935718-5D23-70A0-2219-0066EDA0FF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8FA63C-C526-E0D8-1514-039E08BB181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688BDF-55E4-236B-9722-2B06746936CF}"/>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24242589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1F69-A589-9110-5197-262C365DD9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DD1F1F-FCE0-413A-871F-AF78FBF586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F5AC2BC-7404-42FD-7E6C-11D6AFBD85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EC4923-7B5E-9067-C43C-38CDCACCAF59}"/>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3064199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7611F-31C5-1FD8-02C7-770E0EF1FFC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6D12C8-9A37-78FB-2653-F531ED7112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CB5DF-A74D-09A5-AEEF-34B9E53C28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E5CED1-C8FE-D7BE-4306-99C830322620}"/>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14188824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BDA01-CE92-83A6-812C-29FE54B507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B605D1-A0E0-CF18-6B6A-C26635034B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BD5CCE-CCF4-E0F1-AF80-0DB07F8BD41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DDB0D2F-85A2-FB05-3734-E980594C4C5B}"/>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14507550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EFC4E-FBB1-5A3C-0C72-61075B4B0C7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83DABF3-E4D9-37BE-323B-0E10F271E7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11F924B-0857-EFCB-A84B-05AC5919FA1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05297CC-4A21-0B22-7EF1-66248E093915}"/>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8353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3953-4260-B66C-8C2A-1222212F42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FF063-DFBC-5B75-FD42-96F182D6E56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9FA1D0-1202-D9AC-8715-54FB5353583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D926132-17E2-D35F-D91E-A63A3DDDFA30}"/>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1271017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C781-3CEE-6E7F-5E0C-17DA0B159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300399F-9726-2CA0-D855-6C2AD4191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E4D5693-4B04-1809-B803-B90466A04F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A418E37-1892-2C68-488F-A9E181425F69}"/>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2775255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40B9-8FA1-E394-B597-C792B862BC7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FCE671-3DD2-7CBD-26D8-3FD53EACC8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A21B45-7772-907C-AABF-AD8F21DE063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0A309DC-3D6A-CBE7-B037-C23ECE3D46B1}"/>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739889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4FF47-417B-A23D-9B3B-E6BD8FCEF6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635BEE2-8C18-5CA5-FDAE-B8D7C8B1180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A43976-D91E-C7E5-4CC3-B62B9DE2C70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BDF49CD-FFB3-AC20-FD91-37BCB164BBD5}"/>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23160872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4F2F-F1C6-0F57-F00A-CFB48AC0F0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69B71C-324B-56F3-33CC-524101DC1B6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A92B20-E363-28D3-FFA7-566DFF0E28A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E8B2449-1890-9F51-6E9E-FE232489792A}"/>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27354485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B567-5953-F0EB-D119-0D5FFB190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CA7874-D732-1DBC-BF72-2AC200737C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60A194-C5FB-37C8-A9AF-8F7731897E6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2E96D1-6059-9BDB-2D6E-EF8867114F75}"/>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3562702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1018-21AD-CCB8-9CF4-50DF73499F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D28AE2-17FB-55C7-EDE3-E4871A8F57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E4A170-C6EF-06D5-620D-0894B18D350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F11D53-4187-0C8D-CB16-F6686CA30BFA}"/>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983683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B89D-4900-840D-0DFD-F3EF9E8286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3399A-CD1E-2846-2CD7-E5610DBAC7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4A22A11-0A79-B3BA-41EF-938B27BB92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A45B587-BCE0-53B6-B0D3-5095342E4E4E}"/>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4073747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678E-E4E4-2832-364E-46BDFE1D1EE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53CCAAF-07D4-E20B-5B17-0BD6EB0E91F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98DF8FE-A92E-C258-EFE9-3406E20D356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3F297B79-8132-E12F-3430-2C13ACB6127A}"/>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211540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BA48-25FC-3033-08F5-9E898007BD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6ACD76-0B61-A693-2108-B04B8F5A0D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453BC74-3E54-5F9E-728A-AE31F37FABE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0CC35D-0603-4362-C2BD-9C1F794E19E2}"/>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41566257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8437E-2D9A-BE49-656D-E79259797C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CBA493-5F7A-6282-0580-CD3CD6159DD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15558F-F86F-407C-C900-CEA79CA1FE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A02B058-2311-0E68-12CC-E35F06C6190D}"/>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32855851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BBF7-8235-D685-A557-707FE8A996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BC8348F-7563-71E7-FAF9-EC7B50A8D2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6C390DD-CAFD-3794-E244-EABE5102872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3F77559-9A0B-6A01-07BE-EE2B220B2D6C}"/>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12278775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31ACB-D6B0-19EA-AE1D-54DA6EF383A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BD90D0-6CBF-D391-086A-8EB81189F2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A08274-9CB7-F7EE-400E-B34F28318F7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570F6D9-40E2-9F64-D2ED-82F1A3D94DDA}"/>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26618043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2FDAA-FE93-C394-B2D7-663EA19940D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B1BFD7-DEA0-0D78-15CC-2726702D0B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4D9411-169C-F7B8-6A7F-209DD2A285F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BE3FD56-02CF-A641-422F-2AEDD886653D}"/>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969872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4948C-6C0D-995A-50F7-E6A4580768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6C20DD0-F6A1-230A-F301-32CE7CFA85F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7E39B14-8AF3-8CED-6D81-192CE31AE17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D885CE-A407-4AD8-B379-5F19F24F50FB}"/>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30554675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5079-F3D5-121C-22F3-8034F3449A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AEA38C-2176-3FC8-6396-8BDC3A5701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4BAB4E-4B78-77A5-BD6B-04D1AC1CC93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77E4876-89D2-3FD4-9509-CE9B65A7EFAC}"/>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31311731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55D0-66E2-713C-9140-E6EFBC6FB1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763DA1F-5534-70FC-E219-507E56FB0E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109AA9-28BD-1D43-ABC3-163FD9A3B6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4430599-00F4-B0A3-903B-344722617B22}"/>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103667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8F86-B113-E6B0-9082-E5CE2BF4927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9E6770F-51F3-DA00-8E25-4C217A65F27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B89F5F-4241-229E-C9CE-87C446C42A0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48373C1-BA9C-D228-DFF4-D44CEF348C9C}"/>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24573377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4669-9056-BCEF-AA2C-D3325447DB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1E060-7690-3361-8B11-BD22C0380C3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62EE861-582D-E00B-5285-E20CBC3AC5C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3B9166B-1A06-867E-8979-30171E42504D}"/>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35815211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E81D-31F5-C80D-C05A-2B1F1BCBB5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9503E4-7E0A-C770-4423-B9A7FB4E8B7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C947E1-B66B-1B7D-2A24-F55B2AA7C44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EE60599-80F2-C688-DFC4-684A04341F72}"/>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41009039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8F29B-69E8-1253-9A35-C2E2C6234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AA3CCB-A356-5562-9E8C-436D6E4AA0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1EC201A-2E2E-6C36-6E93-11F94B3B4E0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971AA7F-B1B9-FD78-DFDD-AC7E6AFC70F7}"/>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6788544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F23CB-7C0B-14B0-563A-89527C044C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53EFEE-B50F-DD53-48DB-C5CF3BE99CF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943ADC-C317-160F-54D4-93DC6C31E4A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CB8773-BE68-0659-9EB1-DCAB9EA0AA7D}"/>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19039475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A729C-6E93-91D3-A14C-225790DDEC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B04796-FD4C-B1AC-C600-1C6B526BA5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A7157C6-CD03-C87E-FFDB-9DA11B732DE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5040D2-04D8-C999-8A48-ED1D70BA6B0A}"/>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151586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D122-1ABC-3C0A-333A-B67D0153C9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9A677C2-3155-321E-856E-30464C4D20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93F70B-069D-7CAA-6A44-A6AC7F8F5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5ACA675-CCCF-8413-9401-0AE23F5CF6DD}"/>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16115938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17E1F-0F4C-B0FC-BEDF-3C4AAE3C0E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9961ABE-3D1D-E078-7941-748293F6291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A01F35-4B52-F7BE-5675-5128EE3352B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96972A-F3C2-02A5-7D05-88C39032216A}"/>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42834090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3C0E-C4F3-3485-A013-36E1059001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76D9FD-9AD3-DB7A-8B51-F4B1B10C73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E5B09-A974-3EA9-BFBD-AE36D20DE49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7A63E7-738E-ECC4-DF50-F971C7541F80}"/>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26923676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32317-FA4C-018F-0A72-20E5C60B80A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4855E9-B789-CFAB-7B0A-F62A32ED6C8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887791-55E4-724F-9A1F-C0331F0BB3E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8335BB1-5A85-1030-C73D-D6B344964238}"/>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2716228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9061-5306-412C-897D-ACE5A63FC78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E04262-3C10-796B-4BF8-986856EF21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5869326-261D-30D1-6A88-0819DA66945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22D145A-50AF-7507-F40A-55A988C6CFFB}"/>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13866718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066F-5F51-AD29-213F-529D5008E7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6CE089-9087-530F-023B-C64B95758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CBA6AF0-DA4A-3EE7-D72C-444C4C57A36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E4F54C-83AF-250C-3E66-8039A7FCB521}"/>
              </a:ext>
            </a:extLst>
          </p:cNvPr>
          <p:cNvSpPr>
            <a:spLocks noGrp="1"/>
          </p:cNvSpPr>
          <p:nvPr>
            <p:ph type="sldNum" sz="quarter" idx="5"/>
          </p:nvPr>
        </p:nvSpPr>
        <p:spPr/>
        <p:txBody>
          <a:bodyPr/>
          <a:lstStyle/>
          <a:p>
            <a:fld id="{3F2DB5A4-1ADC-4498-B442-720211AEF2E0}" type="slidenum">
              <a:rPr lang="it-IT" smtClean="0"/>
              <a:t>76</a:t>
            </a:fld>
            <a:endParaRPr lang="it-IT"/>
          </a:p>
        </p:txBody>
      </p:sp>
    </p:spTree>
    <p:extLst>
      <p:ext uri="{BB962C8B-B14F-4D97-AF65-F5344CB8AC3E}">
        <p14:creationId xmlns:p14="http://schemas.microsoft.com/office/powerpoint/2010/main" val="5727355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F18E0-CC89-DCE2-A400-A13F92AC4E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6B80AB-02E8-4E45-D9C2-967F3885CA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D24BFF8-7E36-D010-29E3-D5668A4D0B2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8B8C37D-EFC4-09C6-D4A6-5A58E1C07D5A}"/>
              </a:ext>
            </a:extLst>
          </p:cNvPr>
          <p:cNvSpPr>
            <a:spLocks noGrp="1"/>
          </p:cNvSpPr>
          <p:nvPr>
            <p:ph type="sldNum" sz="quarter" idx="5"/>
          </p:nvPr>
        </p:nvSpPr>
        <p:spPr/>
        <p:txBody>
          <a:bodyPr/>
          <a:lstStyle/>
          <a:p>
            <a:fld id="{3F2DB5A4-1ADC-4498-B442-720211AEF2E0}" type="slidenum">
              <a:rPr lang="it-IT" smtClean="0"/>
              <a:t>77</a:t>
            </a:fld>
            <a:endParaRPr lang="it-IT"/>
          </a:p>
        </p:txBody>
      </p:sp>
    </p:spTree>
    <p:extLst>
      <p:ext uri="{BB962C8B-B14F-4D97-AF65-F5344CB8AC3E}">
        <p14:creationId xmlns:p14="http://schemas.microsoft.com/office/powerpoint/2010/main" val="35614696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3E0B-2314-97E8-A093-EEAA7AAB201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8B97C4-6536-A30A-A4D4-D39F55D6EA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A3DFC74-BBD0-9FF2-3944-0C5F80EF575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8AEDFC9-87D8-FD23-CF95-E2B9B113309A}"/>
              </a:ext>
            </a:extLst>
          </p:cNvPr>
          <p:cNvSpPr>
            <a:spLocks noGrp="1"/>
          </p:cNvSpPr>
          <p:nvPr>
            <p:ph type="sldNum" sz="quarter" idx="5"/>
          </p:nvPr>
        </p:nvSpPr>
        <p:spPr/>
        <p:txBody>
          <a:bodyPr/>
          <a:lstStyle/>
          <a:p>
            <a:fld id="{3F2DB5A4-1ADC-4498-B442-720211AEF2E0}" type="slidenum">
              <a:rPr lang="it-IT" smtClean="0"/>
              <a:t>78</a:t>
            </a:fld>
            <a:endParaRPr lang="it-IT"/>
          </a:p>
        </p:txBody>
      </p:sp>
    </p:spTree>
    <p:extLst>
      <p:ext uri="{BB962C8B-B14F-4D97-AF65-F5344CB8AC3E}">
        <p14:creationId xmlns:p14="http://schemas.microsoft.com/office/powerpoint/2010/main" val="5064624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FC75-14F4-FB76-4CB2-DB61437E0C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6B8E79-F0E8-3A1F-E22C-13174E35F9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C0D74B2-D4B6-FCAA-E9DF-E0FA632A938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1B790A0-8009-FAA0-3439-67C78BAB00E1}"/>
              </a:ext>
            </a:extLst>
          </p:cNvPr>
          <p:cNvSpPr>
            <a:spLocks noGrp="1"/>
          </p:cNvSpPr>
          <p:nvPr>
            <p:ph type="sldNum" sz="quarter" idx="5"/>
          </p:nvPr>
        </p:nvSpPr>
        <p:spPr/>
        <p:txBody>
          <a:bodyPr/>
          <a:lstStyle/>
          <a:p>
            <a:fld id="{3F2DB5A4-1ADC-4498-B442-720211AEF2E0}" type="slidenum">
              <a:rPr lang="it-IT" smtClean="0"/>
              <a:t>79</a:t>
            </a:fld>
            <a:endParaRPr lang="it-IT"/>
          </a:p>
        </p:txBody>
      </p:sp>
    </p:spTree>
    <p:extLst>
      <p:ext uri="{BB962C8B-B14F-4D97-AF65-F5344CB8AC3E}">
        <p14:creationId xmlns:p14="http://schemas.microsoft.com/office/powerpoint/2010/main" val="21841169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D8FC2-506E-E0CB-7E56-CB2959660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3F8E73-37B7-DC23-0009-6400E94BAAE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0AB703-10FE-D001-D9DF-ABBBD75BC9E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E4D4840-C806-9D22-F8E8-FF67537D0F2E}"/>
              </a:ext>
            </a:extLst>
          </p:cNvPr>
          <p:cNvSpPr>
            <a:spLocks noGrp="1"/>
          </p:cNvSpPr>
          <p:nvPr>
            <p:ph type="sldNum" sz="quarter" idx="5"/>
          </p:nvPr>
        </p:nvSpPr>
        <p:spPr/>
        <p:txBody>
          <a:bodyPr/>
          <a:lstStyle/>
          <a:p>
            <a:fld id="{3F2DB5A4-1ADC-4498-B442-720211AEF2E0}" type="slidenum">
              <a:rPr lang="it-IT" smtClean="0"/>
              <a:t>80</a:t>
            </a:fld>
            <a:endParaRPr lang="it-IT"/>
          </a:p>
        </p:txBody>
      </p:sp>
    </p:spTree>
    <p:extLst>
      <p:ext uri="{BB962C8B-B14F-4D97-AF65-F5344CB8AC3E}">
        <p14:creationId xmlns:p14="http://schemas.microsoft.com/office/powerpoint/2010/main" val="1999000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D34A-DECC-49C4-BBDB-10E4737F00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9E832A2-52C2-29E5-DC3A-4ACF89D981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615DC9-F7B6-9F62-EE49-93828F9BD7E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7B3A661-14DD-C436-035C-0516258259A6}"/>
              </a:ext>
            </a:extLst>
          </p:cNvPr>
          <p:cNvSpPr>
            <a:spLocks noGrp="1"/>
          </p:cNvSpPr>
          <p:nvPr>
            <p:ph type="sldNum" sz="quarter" idx="5"/>
          </p:nvPr>
        </p:nvSpPr>
        <p:spPr/>
        <p:txBody>
          <a:bodyPr/>
          <a:lstStyle/>
          <a:p>
            <a:fld id="{3F2DB5A4-1ADC-4498-B442-720211AEF2E0}" type="slidenum">
              <a:rPr lang="it-IT" smtClean="0"/>
              <a:t>81</a:t>
            </a:fld>
            <a:endParaRPr lang="it-IT"/>
          </a:p>
        </p:txBody>
      </p:sp>
    </p:spTree>
    <p:extLst>
      <p:ext uri="{BB962C8B-B14F-4D97-AF65-F5344CB8AC3E}">
        <p14:creationId xmlns:p14="http://schemas.microsoft.com/office/powerpoint/2010/main" val="16778656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3270-BA22-34BD-3B25-8176C571A5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821A9D5-72D1-B654-1705-BCC61E574B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0BD5876-3B1C-AC71-41DD-F6581CCC2F6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5DD3A80-61BB-D617-ECC0-A5291C9A871F}"/>
              </a:ext>
            </a:extLst>
          </p:cNvPr>
          <p:cNvSpPr>
            <a:spLocks noGrp="1"/>
          </p:cNvSpPr>
          <p:nvPr>
            <p:ph type="sldNum" sz="quarter" idx="5"/>
          </p:nvPr>
        </p:nvSpPr>
        <p:spPr/>
        <p:txBody>
          <a:bodyPr/>
          <a:lstStyle/>
          <a:p>
            <a:fld id="{3F2DB5A4-1ADC-4498-B442-720211AEF2E0}" type="slidenum">
              <a:rPr lang="it-IT" smtClean="0"/>
              <a:t>82</a:t>
            </a:fld>
            <a:endParaRPr lang="it-IT"/>
          </a:p>
        </p:txBody>
      </p:sp>
    </p:spTree>
    <p:extLst>
      <p:ext uri="{BB962C8B-B14F-4D97-AF65-F5344CB8AC3E}">
        <p14:creationId xmlns:p14="http://schemas.microsoft.com/office/powerpoint/2010/main" val="36721098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83</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4E60-3539-06FA-A8CD-AC8B5D28FD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0B97E5-3162-176B-BDA6-6CE0DB166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9358C0-0307-DDB5-A73A-EC1589485C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ED699F2-7A81-6558-EC8E-867124301B7F}"/>
              </a:ext>
            </a:extLst>
          </p:cNvPr>
          <p:cNvSpPr>
            <a:spLocks noGrp="1"/>
          </p:cNvSpPr>
          <p:nvPr>
            <p:ph type="sldNum" sz="quarter" idx="5"/>
          </p:nvPr>
        </p:nvSpPr>
        <p:spPr/>
        <p:txBody>
          <a:bodyPr/>
          <a:lstStyle/>
          <a:p>
            <a:fld id="{3F2DB5A4-1ADC-4498-B442-720211AEF2E0}" type="slidenum">
              <a:rPr lang="it-IT" smtClean="0"/>
              <a:t>84</a:t>
            </a:fld>
            <a:endParaRPr lang="it-IT"/>
          </a:p>
        </p:txBody>
      </p:sp>
    </p:spTree>
    <p:extLst>
      <p:ext uri="{BB962C8B-B14F-4D97-AF65-F5344CB8AC3E}">
        <p14:creationId xmlns:p14="http://schemas.microsoft.com/office/powerpoint/2010/main" val="40825791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0A70-3F57-B0F1-0913-B45CF888D6D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B7B199-4DBC-A296-D39E-1BC12A9689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6877-7CE0-1877-18BE-E8A85A4226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E1354CD-847A-C14D-F0DF-3604DB86832C}"/>
              </a:ext>
            </a:extLst>
          </p:cNvPr>
          <p:cNvSpPr>
            <a:spLocks noGrp="1"/>
          </p:cNvSpPr>
          <p:nvPr>
            <p:ph type="sldNum" sz="quarter" idx="5"/>
          </p:nvPr>
        </p:nvSpPr>
        <p:spPr/>
        <p:txBody>
          <a:bodyPr/>
          <a:lstStyle/>
          <a:p>
            <a:fld id="{3F2DB5A4-1ADC-4498-B442-720211AEF2E0}" type="slidenum">
              <a:rPr lang="it-IT" smtClean="0"/>
              <a:t>85</a:t>
            </a:fld>
            <a:endParaRPr lang="it-IT"/>
          </a:p>
        </p:txBody>
      </p:sp>
    </p:spTree>
    <p:extLst>
      <p:ext uri="{BB962C8B-B14F-4D97-AF65-F5344CB8AC3E}">
        <p14:creationId xmlns:p14="http://schemas.microsoft.com/office/powerpoint/2010/main" val="244929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75601-69C6-DE3D-4208-B0C4EDDFF0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55ED145-DBE6-D07B-2BE2-FCBDD54C903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16CE710-FD0C-9720-3FF6-48AB3677E67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C402E85-B1FB-5B1C-69D1-22F0018B57FF}"/>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314440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28.png"/><Relationship Id="rId12" Type="http://schemas.openxmlformats.org/officeDocument/2006/relationships/image" Target="../media/image38.svg"/><Relationship Id="rId2" Type="http://schemas.openxmlformats.org/officeDocument/2006/relationships/notesSlide" Target="../notesSlides/notesSlide15.xml"/><Relationship Id="rId16" Type="http://schemas.openxmlformats.org/officeDocument/2006/relationships/image" Target="../media/image42.svg"/><Relationship Id="rId1" Type="http://schemas.openxmlformats.org/officeDocument/2006/relationships/slideLayout" Target="../slideLayouts/slideLayout1.xml"/><Relationship Id="rId6" Type="http://schemas.openxmlformats.org/officeDocument/2006/relationships/image" Target="../media/image33.jpe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svg"/><Relationship Id="rId4" Type="http://schemas.openxmlformats.org/officeDocument/2006/relationships/image" Target="../media/image32.png"/><Relationship Id="rId9" Type="http://schemas.openxmlformats.org/officeDocument/2006/relationships/image" Target="../media/image35.png"/><Relationship Id="rId14" Type="http://schemas.openxmlformats.org/officeDocument/2006/relationships/image" Target="../media/image40.sv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33.jpe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6.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47.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38.sv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sv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 Id="rId9" Type="http://schemas.openxmlformats.org/officeDocument/2006/relationships/image" Target="../media/image62.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sv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 Id="rId9" Type="http://schemas.openxmlformats.org/officeDocument/2006/relationships/image" Target="../media/image62.svg"/></Relationships>
</file>

<file path=ppt/slides/_rels/slide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71.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7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
        <p:nvSpPr>
          <p:cNvPr id="3" name="CasellaDiTesto 2">
            <a:extLst>
              <a:ext uri="{FF2B5EF4-FFF2-40B4-BE49-F238E27FC236}">
                <a16:creationId xmlns:a16="http://schemas.microsoft.com/office/drawing/2014/main" id="{3A0C3A89-CE91-53C5-15C3-D90F32BB144E}"/>
              </a:ext>
            </a:extLst>
          </p:cNvPr>
          <p:cNvSpPr txBox="1"/>
          <p:nvPr/>
        </p:nvSpPr>
        <p:spPr>
          <a:xfrm>
            <a:off x="4753868" y="3502020"/>
            <a:ext cx="2684253" cy="569387"/>
          </a:xfrm>
          <a:prstGeom prst="rect">
            <a:avLst/>
          </a:prstGeom>
          <a:noFill/>
        </p:spPr>
        <p:txBody>
          <a:bodyPr wrap="square" rtlCol="0">
            <a:spAutoFit/>
          </a:bodyPr>
          <a:lstStyle/>
          <a:p>
            <a:pPr algn="ctr"/>
            <a:r>
              <a:rPr lang="it-IT" sz="1600" b="1" dirty="0">
                <a:solidFill>
                  <a:schemeClr val="bg1"/>
                </a:solidFill>
              </a:rPr>
              <a:t>PROTOTYPE</a:t>
            </a:r>
            <a:r>
              <a:rPr lang="it-IT" sz="1500" b="1" dirty="0">
                <a:solidFill>
                  <a:schemeClr val="bg1"/>
                </a:solidFill>
              </a:rPr>
              <a:t> </a:t>
            </a:r>
          </a:p>
          <a:p>
            <a:pPr algn="ctr"/>
            <a:r>
              <a:rPr lang="it-IT" sz="1500" dirty="0">
                <a:solidFill>
                  <a:schemeClr val="bg1"/>
                </a:solidFill>
              </a:rPr>
              <a:t>PRESENTATION</a:t>
            </a: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D5F82E-64DF-FE3F-0E8A-93F73CBD9672}"/>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98AAA156-5B35-41CB-6F84-CE7370ABF936}"/>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AF9293D1-C9CE-C2F3-727C-37ED4C907F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119380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4968F95E-38FC-A5DB-C6D6-3933C6082D14}"/>
              </a:ext>
            </a:extLst>
          </p:cNvPr>
          <p:cNvSpPr txBox="1"/>
          <p:nvPr/>
        </p:nvSpPr>
        <p:spPr>
          <a:xfrm>
            <a:off x="4601863" y="316284"/>
            <a:ext cx="2988275" cy="323165"/>
          </a:xfrm>
          <a:prstGeom prst="rect">
            <a:avLst/>
          </a:prstGeom>
          <a:noFill/>
        </p:spPr>
        <p:txBody>
          <a:bodyPr wrap="square" rtlCol="0">
            <a:spAutoFit/>
          </a:bodyPr>
          <a:lstStyle/>
          <a:p>
            <a:pPr algn="ctr"/>
            <a:r>
              <a:rPr lang="it-IT" sz="1500" b="1" spc="300" dirty="0">
                <a:solidFill>
                  <a:srgbClr val="DA627D"/>
                </a:solidFill>
              </a:rPr>
              <a:t>INTRODUCTION</a:t>
            </a:r>
          </a:p>
        </p:txBody>
      </p:sp>
    </p:spTree>
    <p:extLst>
      <p:ext uri="{BB962C8B-B14F-4D97-AF65-F5344CB8AC3E}">
        <p14:creationId xmlns:p14="http://schemas.microsoft.com/office/powerpoint/2010/main" val="80215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E71BBDA-95D7-7DAB-CC5C-56CF452BEC1D}"/>
            </a:ext>
          </a:extLst>
        </p:cNvPr>
        <p:cNvGrpSpPr/>
        <p:nvPr/>
      </p:nvGrpSpPr>
      <p:grpSpPr>
        <a:xfrm>
          <a:off x="0" y="0"/>
          <a:ext cx="0" cy="0"/>
          <a:chOff x="0" y="0"/>
          <a:chExt cx="0" cy="0"/>
        </a:xfrm>
      </p:grpSpPr>
      <p:sp>
        <p:nvSpPr>
          <p:cNvPr id="16" name="CasellaDiTesto 15">
            <a:extLst>
              <a:ext uri="{FF2B5EF4-FFF2-40B4-BE49-F238E27FC236}">
                <a16:creationId xmlns:a16="http://schemas.microsoft.com/office/drawing/2014/main" id="{0B35B93C-ACE8-0AB4-A3DF-C1D49E32A100}"/>
              </a:ext>
            </a:extLst>
          </p:cNvPr>
          <p:cNvSpPr txBox="1"/>
          <p:nvPr/>
        </p:nvSpPr>
        <p:spPr>
          <a:xfrm>
            <a:off x="1616684" y="4515940"/>
            <a:ext cx="8958632" cy="830997"/>
          </a:xfrm>
          <a:prstGeom prst="rect">
            <a:avLst/>
          </a:prstGeom>
          <a:noFill/>
        </p:spPr>
        <p:txBody>
          <a:bodyPr wrap="square" rtlCol="0">
            <a:spAutoFit/>
          </a:bodyPr>
          <a:lstStyle/>
          <a:p>
            <a:pPr algn="ctr"/>
            <a:r>
              <a:rPr lang="en-US" sz="4800" spc="300" dirty="0">
                <a:solidFill>
                  <a:srgbClr val="DA627D"/>
                </a:solidFill>
              </a:rPr>
              <a:t>SYSTEM </a:t>
            </a:r>
            <a:r>
              <a:rPr lang="en-US" sz="4800" b="1" spc="300" dirty="0">
                <a:solidFill>
                  <a:srgbClr val="DA627D"/>
                </a:solidFill>
              </a:rPr>
              <a:t>SPECIFICATION</a:t>
            </a:r>
          </a:p>
        </p:txBody>
      </p:sp>
      <p:pic>
        <p:nvPicPr>
          <p:cNvPr id="3" name="Immagine 2" descr="Immagine che contiene simbolo, Carattere, Elementi grafici, design&#10;&#10;Descrizione generata automaticamente">
            <a:extLst>
              <a:ext uri="{FF2B5EF4-FFF2-40B4-BE49-F238E27FC236}">
                <a16:creationId xmlns:a16="http://schemas.microsoft.com/office/drawing/2014/main" id="{BCDC0C38-C2DE-BB6A-639E-FFBA17DF5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571" y="1049316"/>
            <a:ext cx="3152858" cy="3152858"/>
          </a:xfrm>
          <a:prstGeom prst="rect">
            <a:avLst/>
          </a:prstGeom>
        </p:spPr>
      </p:pic>
    </p:spTree>
    <p:extLst>
      <p:ext uri="{BB962C8B-B14F-4D97-AF65-F5344CB8AC3E}">
        <p14:creationId xmlns:p14="http://schemas.microsoft.com/office/powerpoint/2010/main" val="545641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EE5C21F-E2E4-898D-79F4-D5C128C3DE98}"/>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73DDD281-E8FC-7457-7728-856CF468A359}"/>
              </a:ext>
            </a:extLst>
          </p:cNvPr>
          <p:cNvGrpSpPr/>
          <p:nvPr/>
        </p:nvGrpSpPr>
        <p:grpSpPr>
          <a:xfrm>
            <a:off x="1841408" y="407696"/>
            <a:ext cx="2415659" cy="1536239"/>
            <a:chOff x="166373" y="4497633"/>
            <a:chExt cx="2415659" cy="1536239"/>
          </a:xfrm>
        </p:grpSpPr>
        <p:pic>
          <p:nvPicPr>
            <p:cNvPr id="2" name="Immagine 1" descr="Immagine che contiene clipart, Elementi grafici, bianco, design&#10;&#10;Descrizione generata automaticamente">
              <a:extLst>
                <a:ext uri="{FF2B5EF4-FFF2-40B4-BE49-F238E27FC236}">
                  <a16:creationId xmlns:a16="http://schemas.microsoft.com/office/drawing/2014/main" id="{A61B8BDA-8152-1393-408F-EF43AE85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89" y="4685597"/>
              <a:ext cx="698629" cy="698629"/>
            </a:xfrm>
            <a:prstGeom prst="rect">
              <a:avLst/>
            </a:prstGeom>
          </p:spPr>
        </p:pic>
        <p:sp>
          <p:nvSpPr>
            <p:cNvPr id="22" name="CasellaDiTesto 21">
              <a:extLst>
                <a:ext uri="{FF2B5EF4-FFF2-40B4-BE49-F238E27FC236}">
                  <a16:creationId xmlns:a16="http://schemas.microsoft.com/office/drawing/2014/main" id="{934E62EB-41E9-886B-0EA7-02B117EAA2D5}"/>
                </a:ext>
              </a:extLst>
            </p:cNvPr>
            <p:cNvSpPr txBox="1"/>
            <p:nvPr/>
          </p:nvSpPr>
          <p:spPr>
            <a:xfrm>
              <a:off x="166373" y="5695318"/>
              <a:ext cx="2415659" cy="338554"/>
            </a:xfrm>
            <a:prstGeom prst="rect">
              <a:avLst/>
            </a:prstGeom>
            <a:noFill/>
          </p:spPr>
          <p:txBody>
            <a:bodyPr wrap="square" rtlCol="0">
              <a:spAutoFit/>
            </a:bodyPr>
            <a:lstStyle/>
            <a:p>
              <a:pPr algn="ctr"/>
              <a:r>
                <a:rPr lang="en-US" sz="1600" spc="300" dirty="0">
                  <a:solidFill>
                    <a:schemeClr val="bg1"/>
                  </a:solidFill>
                </a:rPr>
                <a:t>PASSENGER</a:t>
              </a:r>
            </a:p>
          </p:txBody>
        </p:sp>
        <p:sp>
          <p:nvSpPr>
            <p:cNvPr id="3" name="Rettangolo con angoli arrotondati 2">
              <a:extLst>
                <a:ext uri="{FF2B5EF4-FFF2-40B4-BE49-F238E27FC236}">
                  <a16:creationId xmlns:a16="http://schemas.microsoft.com/office/drawing/2014/main" id="{2FE81BE9-740E-FB47-F6CE-3FC7EFCEE001}"/>
                </a:ext>
              </a:extLst>
            </p:cNvPr>
            <p:cNvSpPr/>
            <p:nvPr/>
          </p:nvSpPr>
          <p:spPr>
            <a:xfrm>
              <a:off x="836923" y="4497633"/>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a:extLst>
              <a:ext uri="{FF2B5EF4-FFF2-40B4-BE49-F238E27FC236}">
                <a16:creationId xmlns:a16="http://schemas.microsoft.com/office/drawing/2014/main" id="{36F22C59-AD18-F216-3ACD-C69F59F590EF}"/>
              </a:ext>
            </a:extLst>
          </p:cNvPr>
          <p:cNvGrpSpPr/>
          <p:nvPr/>
        </p:nvGrpSpPr>
        <p:grpSpPr>
          <a:xfrm>
            <a:off x="7934923" y="407696"/>
            <a:ext cx="2415659" cy="1536239"/>
            <a:chOff x="4452902" y="3771564"/>
            <a:chExt cx="2415659" cy="1536239"/>
          </a:xfrm>
        </p:grpSpPr>
        <p:sp>
          <p:nvSpPr>
            <p:cNvPr id="8" name="CasellaDiTesto 7">
              <a:extLst>
                <a:ext uri="{FF2B5EF4-FFF2-40B4-BE49-F238E27FC236}">
                  <a16:creationId xmlns:a16="http://schemas.microsoft.com/office/drawing/2014/main" id="{15DF0E6B-42DA-C066-FA57-2DC57911E52C}"/>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DRIVER</a:t>
              </a:r>
            </a:p>
          </p:txBody>
        </p:sp>
        <p:sp>
          <p:nvSpPr>
            <p:cNvPr id="9" name="Rettangolo con angoli arrotondati 8">
              <a:extLst>
                <a:ext uri="{FF2B5EF4-FFF2-40B4-BE49-F238E27FC236}">
                  <a16:creationId xmlns:a16="http://schemas.microsoft.com/office/drawing/2014/main" id="{3B9B7215-20B7-E7C5-449F-3672A7D8A47B}"/>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cerchio, simbolo, clipart, Elementi grafici&#10;&#10;Descrizione generata automaticamente">
              <a:extLst>
                <a:ext uri="{FF2B5EF4-FFF2-40B4-BE49-F238E27FC236}">
                  <a16:creationId xmlns:a16="http://schemas.microsoft.com/office/drawing/2014/main" id="{472A5A9D-919D-F1AF-20DC-900C1D4B8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416" y="3959528"/>
              <a:ext cx="698629" cy="698629"/>
            </a:xfrm>
            <a:prstGeom prst="rect">
              <a:avLst/>
            </a:prstGeom>
          </p:spPr>
        </p:pic>
      </p:grpSp>
      <p:cxnSp>
        <p:nvCxnSpPr>
          <p:cNvPr id="33" name="Connettore diritto 32">
            <a:extLst>
              <a:ext uri="{FF2B5EF4-FFF2-40B4-BE49-F238E27FC236}">
                <a16:creationId xmlns:a16="http://schemas.microsoft.com/office/drawing/2014/main" id="{85B82FDA-8F9C-7EEC-B092-E9A3AA234A83}"/>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592B772D-F5A6-F875-798B-7EEFCCD6E19B}"/>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B73B01E6-4B03-6067-6ADC-7A2F13AE0CCD}"/>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9536E6CF-098F-CE55-75F4-812E91619A67}"/>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267BF876-4C21-1CBF-BF40-20A58E6C07D6}"/>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97BE8053-C942-6D91-658E-3A9C3F670445}"/>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3A4838A1-38CA-CFDF-3ACC-9049FC435A8B}"/>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F749ACC3-4A83-3AB0-DD89-F8D66CBA9D31}"/>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Create a personal account; </a:t>
            </a:r>
          </a:p>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automatic evaluations from previous trips;</a:t>
            </a:r>
          </a:p>
          <a:p>
            <a:pPr marL="342900" indent="-342900" algn="just">
              <a:spcBef>
                <a:spcPts val="200"/>
              </a:spcBef>
              <a:buFont typeface="+mj-lt"/>
              <a:buAutoNum type="arabicPeriod"/>
            </a:pPr>
            <a:r>
              <a:rPr lang="en-US" sz="1500" dirty="0">
                <a:solidFill>
                  <a:schemeClr val="bg1"/>
                </a:solidFill>
              </a:rPr>
              <a:t>Provide manual feedback for trips;  </a:t>
            </a:r>
          </a:p>
          <a:p>
            <a:pPr marL="342900" indent="-342900" algn="just">
              <a:spcBef>
                <a:spcPts val="200"/>
              </a:spcBef>
              <a:buFont typeface="+mj-lt"/>
              <a:buAutoNum type="arabicPeriod"/>
            </a:pPr>
            <a:r>
              <a:rPr lang="en-US" sz="1500" dirty="0">
                <a:solidFill>
                  <a:schemeClr val="bg1"/>
                </a:solidFill>
              </a:rPr>
              <a:t>Access, modify, or request deletion of personal data (GDPR compliance);  </a:t>
            </a:r>
          </a:p>
          <a:p>
            <a:pPr marL="342900" indent="-342900" algn="just">
              <a:spcBef>
                <a:spcPts val="200"/>
              </a:spcBef>
              <a:buFont typeface="+mj-lt"/>
              <a:buAutoNum type="arabicPeriod"/>
            </a:pPr>
            <a:r>
              <a:rPr lang="en-US" sz="1500" dirty="0">
                <a:solidFill>
                  <a:schemeClr val="bg1"/>
                </a:solidFill>
              </a:rPr>
              <a:t>Receive communications from the administrator (e.g., warnings or system updates);  </a:t>
            </a:r>
          </a:p>
          <a:p>
            <a:pPr marL="342900" indent="-342900" algn="just">
              <a:spcBef>
                <a:spcPts val="200"/>
              </a:spcBef>
              <a:buFont typeface="+mj-lt"/>
              <a:buAutoNum type="arabicPeriod"/>
            </a:pPr>
            <a:r>
              <a:rPr lang="en-US" sz="1500" dirty="0">
                <a:solidFill>
                  <a:schemeClr val="bg1"/>
                </a:solidFill>
              </a:rPr>
              <a:t>Submit reports to the administrator regarding trip experiences or other issues. </a:t>
            </a:r>
          </a:p>
        </p:txBody>
      </p:sp>
      <p:sp>
        <p:nvSpPr>
          <p:cNvPr id="56" name="CasellaDiTesto 55">
            <a:extLst>
              <a:ext uri="{FF2B5EF4-FFF2-40B4-BE49-F238E27FC236}">
                <a16:creationId xmlns:a16="http://schemas.microsoft.com/office/drawing/2014/main" id="{ABDB5E6B-BE68-7779-357C-A0CE015F72F9}"/>
              </a:ext>
            </a:extLst>
          </p:cNvPr>
          <p:cNvSpPr txBox="1"/>
          <p:nvPr/>
        </p:nvSpPr>
        <p:spPr>
          <a:xfrm>
            <a:off x="6784608" y="2151727"/>
            <a:ext cx="4716291" cy="2323713"/>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received evaluations;  </a:t>
            </a:r>
          </a:p>
          <a:p>
            <a:pPr marL="342900" indent="-342900" algn="just">
              <a:spcBef>
                <a:spcPts val="200"/>
              </a:spcBef>
              <a:buFont typeface="+mj-lt"/>
              <a:buAutoNum type="arabicPeriod"/>
            </a:pPr>
            <a:r>
              <a:rPr lang="en-US" sz="1500" dirty="0">
                <a:solidFill>
                  <a:schemeClr val="bg1"/>
                </a:solidFill>
              </a:rPr>
              <a:t>Provide manual feedback for passengers;  </a:t>
            </a:r>
          </a:p>
          <a:p>
            <a:pPr marL="342900" indent="-342900" algn="just">
              <a:spcBef>
                <a:spcPts val="200"/>
              </a:spcBef>
              <a:buFont typeface="+mj-lt"/>
              <a:buAutoNum type="arabicPeriod"/>
            </a:pPr>
            <a:r>
              <a:rPr lang="en-US" sz="1500" dirty="0">
                <a:solidFill>
                  <a:schemeClr val="bg1"/>
                </a:solidFill>
              </a:rPr>
              <a:t>Receive notifications about performance and suggestions for improvement;  </a:t>
            </a:r>
          </a:p>
          <a:p>
            <a:pPr marL="342900" indent="-342900" algn="just">
              <a:spcBef>
                <a:spcPts val="200"/>
              </a:spcBef>
              <a:buFont typeface="+mj-lt"/>
              <a:buAutoNum type="arabicPeriod"/>
            </a:pPr>
            <a:r>
              <a:rPr lang="en-US" sz="1500" dirty="0">
                <a:solidFill>
                  <a:schemeClr val="bg1"/>
                </a:solidFill>
              </a:rPr>
              <a:t>Receive communications from the administrator;  </a:t>
            </a:r>
          </a:p>
          <a:p>
            <a:pPr marL="342900" indent="-342900" algn="just">
              <a:spcBef>
                <a:spcPts val="200"/>
              </a:spcBef>
              <a:buFont typeface="+mj-lt"/>
              <a:buAutoNum type="arabicPeriod"/>
            </a:pPr>
            <a:r>
              <a:rPr lang="en-US" sz="1500" dirty="0">
                <a:solidFill>
                  <a:schemeClr val="bg1"/>
                </a:solidFill>
              </a:rPr>
              <a:t>Submit reports to the administrator regarding issues encountered during trips;  </a:t>
            </a:r>
          </a:p>
          <a:p>
            <a:pPr marL="342900" indent="-342900" algn="just">
              <a:spcBef>
                <a:spcPts val="200"/>
              </a:spcBef>
              <a:buFont typeface="+mj-lt"/>
              <a:buAutoNum type="arabicPeriod"/>
            </a:pPr>
            <a:r>
              <a:rPr lang="en-US" sz="1500" dirty="0">
                <a:solidFill>
                  <a:schemeClr val="bg1"/>
                </a:solidFill>
              </a:rPr>
              <a:t>Update personal profile;</a:t>
            </a:r>
          </a:p>
        </p:txBody>
      </p:sp>
    </p:spTree>
    <p:extLst>
      <p:ext uri="{BB962C8B-B14F-4D97-AF65-F5344CB8AC3E}">
        <p14:creationId xmlns:p14="http://schemas.microsoft.com/office/powerpoint/2010/main" val="1944154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625CEB7-7851-CF7F-983E-2A0285399D98}"/>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6566B56B-5B21-D689-48FE-F45AB6D24B0D}"/>
              </a:ext>
            </a:extLst>
          </p:cNvPr>
          <p:cNvGrpSpPr/>
          <p:nvPr/>
        </p:nvGrpSpPr>
        <p:grpSpPr>
          <a:xfrm>
            <a:off x="7934923" y="412561"/>
            <a:ext cx="2415659" cy="1536239"/>
            <a:chOff x="2625243" y="4932828"/>
            <a:chExt cx="2415659" cy="1536239"/>
          </a:xfrm>
        </p:grpSpPr>
        <p:grpSp>
          <p:nvGrpSpPr>
            <p:cNvPr id="15" name="Gruppo 14">
              <a:extLst>
                <a:ext uri="{FF2B5EF4-FFF2-40B4-BE49-F238E27FC236}">
                  <a16:creationId xmlns:a16="http://schemas.microsoft.com/office/drawing/2014/main" id="{8AE161E3-D9E9-9C6C-70C9-7B038D9E30AA}"/>
                </a:ext>
              </a:extLst>
            </p:cNvPr>
            <p:cNvGrpSpPr/>
            <p:nvPr/>
          </p:nvGrpSpPr>
          <p:grpSpPr>
            <a:xfrm>
              <a:off x="2625243" y="4932828"/>
              <a:ext cx="2415659" cy="1536239"/>
              <a:chOff x="4452902" y="3771564"/>
              <a:chExt cx="2415659" cy="1536239"/>
            </a:xfrm>
          </p:grpSpPr>
          <p:sp>
            <p:nvSpPr>
              <p:cNvPr id="17" name="CasellaDiTesto 16">
                <a:extLst>
                  <a:ext uri="{FF2B5EF4-FFF2-40B4-BE49-F238E27FC236}">
                    <a16:creationId xmlns:a16="http://schemas.microsoft.com/office/drawing/2014/main" id="{1F8B5F63-11A5-9F66-0ED1-2EA666408041}"/>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ADMINISTRATOR</a:t>
                </a:r>
              </a:p>
            </p:txBody>
          </p:sp>
          <p:sp>
            <p:nvSpPr>
              <p:cNvPr id="18" name="Rettangolo con angoli arrotondati 17">
                <a:extLst>
                  <a:ext uri="{FF2B5EF4-FFF2-40B4-BE49-F238E27FC236}">
                    <a16:creationId xmlns:a16="http://schemas.microsoft.com/office/drawing/2014/main" id="{8294A310-82C7-18C9-E0D0-2B3F3DA768DD}"/>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6" name="Immagine 15" descr="Immagine che contiene clipart, bianco&#10;&#10;Descrizione generata automaticamente">
              <a:extLst>
                <a:ext uri="{FF2B5EF4-FFF2-40B4-BE49-F238E27FC236}">
                  <a16:creationId xmlns:a16="http://schemas.microsoft.com/office/drawing/2014/main" id="{4D4A39FA-2D9E-3EC5-522E-5128AAD94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57" y="5122194"/>
              <a:ext cx="698629" cy="698629"/>
            </a:xfrm>
            <a:prstGeom prst="rect">
              <a:avLst/>
            </a:prstGeom>
          </p:spPr>
        </p:pic>
      </p:grpSp>
      <p:grpSp>
        <p:nvGrpSpPr>
          <p:cNvPr id="5" name="Gruppo 4">
            <a:extLst>
              <a:ext uri="{FF2B5EF4-FFF2-40B4-BE49-F238E27FC236}">
                <a16:creationId xmlns:a16="http://schemas.microsoft.com/office/drawing/2014/main" id="{0DAC8488-5740-97DA-AD3F-622C13E5E491}"/>
              </a:ext>
            </a:extLst>
          </p:cNvPr>
          <p:cNvGrpSpPr/>
          <p:nvPr/>
        </p:nvGrpSpPr>
        <p:grpSpPr>
          <a:xfrm>
            <a:off x="1841408" y="407696"/>
            <a:ext cx="2415659" cy="1536239"/>
            <a:chOff x="4370352" y="3457756"/>
            <a:chExt cx="2415659" cy="1536239"/>
          </a:xfrm>
        </p:grpSpPr>
        <p:grpSp>
          <p:nvGrpSpPr>
            <p:cNvPr id="6" name="Gruppo 5">
              <a:extLst>
                <a:ext uri="{FF2B5EF4-FFF2-40B4-BE49-F238E27FC236}">
                  <a16:creationId xmlns:a16="http://schemas.microsoft.com/office/drawing/2014/main" id="{0D90EFE4-5D0F-F9BB-A01D-8C4F831812D4}"/>
                </a:ext>
              </a:extLst>
            </p:cNvPr>
            <p:cNvGrpSpPr/>
            <p:nvPr/>
          </p:nvGrpSpPr>
          <p:grpSpPr>
            <a:xfrm>
              <a:off x="4370352" y="3457756"/>
              <a:ext cx="2415659" cy="1536239"/>
              <a:chOff x="4452902" y="3771564"/>
              <a:chExt cx="2415659" cy="1536239"/>
            </a:xfrm>
          </p:grpSpPr>
          <p:sp>
            <p:nvSpPr>
              <p:cNvPr id="12" name="CasellaDiTesto 11">
                <a:extLst>
                  <a:ext uri="{FF2B5EF4-FFF2-40B4-BE49-F238E27FC236}">
                    <a16:creationId xmlns:a16="http://schemas.microsoft.com/office/drawing/2014/main" id="{B24BBFFD-DC46-BF88-E237-16C052C4AEBB}"/>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TECHNICIAN</a:t>
                </a:r>
              </a:p>
            </p:txBody>
          </p:sp>
          <p:sp>
            <p:nvSpPr>
              <p:cNvPr id="13" name="Rettangolo con angoli arrotondati 12">
                <a:extLst>
                  <a:ext uri="{FF2B5EF4-FFF2-40B4-BE49-F238E27FC236}">
                    <a16:creationId xmlns:a16="http://schemas.microsoft.com/office/drawing/2014/main" id="{A9ADABC0-E376-5CC6-0A7D-5B25F250A4D6}"/>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pic>
          <p:nvPicPr>
            <p:cNvPr id="7" name="Immagine 6" descr="Immagine che contiene clipart, Elementi grafici, Carattere, simbolo&#10;&#10;Descrizione generata automaticamente">
              <a:extLst>
                <a:ext uri="{FF2B5EF4-FFF2-40B4-BE49-F238E27FC236}">
                  <a16:creationId xmlns:a16="http://schemas.microsoft.com/office/drawing/2014/main" id="{82D23DD0-CE36-53EB-7E5F-0F664424C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707" y="3607561"/>
              <a:ext cx="774948" cy="774948"/>
            </a:xfrm>
            <a:prstGeom prst="rect">
              <a:avLst/>
            </a:prstGeom>
          </p:spPr>
        </p:pic>
      </p:grpSp>
      <p:cxnSp>
        <p:nvCxnSpPr>
          <p:cNvPr id="33" name="Connettore diritto 32">
            <a:extLst>
              <a:ext uri="{FF2B5EF4-FFF2-40B4-BE49-F238E27FC236}">
                <a16:creationId xmlns:a16="http://schemas.microsoft.com/office/drawing/2014/main" id="{9193FF7E-3FF3-04B1-3D65-E6CEDE38AC4D}"/>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32581E44-9560-ED8F-B097-2DCECABBFF02}"/>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351F9CE2-3E25-7E62-BFCD-48CDECBB149A}"/>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A0FD785E-FEA0-9B48-9AD5-B5DFE3B1BA1C}"/>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5587C62C-698F-5C15-7F6C-476DD507487E}"/>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FF085AFF-C71A-7195-6BD8-87B2C409E67D}"/>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77C60110-325C-66B8-6EF8-3BD83AA8F163}"/>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64F7CA24-C233-C228-D18B-74D060936FBA}"/>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system configuration features;  </a:t>
            </a:r>
          </a:p>
          <a:p>
            <a:pPr marL="342900" indent="-342900" algn="just">
              <a:spcBef>
                <a:spcPts val="200"/>
              </a:spcBef>
              <a:buFont typeface="+mj-lt"/>
              <a:buAutoNum type="arabicPeriod"/>
            </a:pPr>
            <a:r>
              <a:rPr lang="en-US" sz="1500" dirty="0">
                <a:solidFill>
                  <a:schemeClr val="bg1"/>
                </a:solidFill>
              </a:rPr>
              <a:t>Configure the car controller system in vehicles, including hardware setup and calibration;  </a:t>
            </a:r>
          </a:p>
          <a:p>
            <a:pPr marL="342900" indent="-342900" algn="just">
              <a:spcBef>
                <a:spcPts val="200"/>
              </a:spcBef>
              <a:buFont typeface="+mj-lt"/>
              <a:buAutoNum type="arabicPeriod"/>
            </a:pPr>
            <a:r>
              <a:rPr lang="en-US" sz="1500" dirty="0">
                <a:solidFill>
                  <a:schemeClr val="bg1"/>
                </a:solidFill>
              </a:rPr>
              <a:t>Verify communication between the car controller and the backend;  </a:t>
            </a:r>
          </a:p>
          <a:p>
            <a:pPr marL="342900" indent="-342900" algn="just">
              <a:spcBef>
                <a:spcPts val="200"/>
              </a:spcBef>
              <a:buFont typeface="+mj-lt"/>
              <a:buAutoNum type="arabicPeriod"/>
            </a:pPr>
            <a:r>
              <a:rPr lang="en-US" sz="1500" dirty="0">
                <a:solidFill>
                  <a:schemeClr val="bg1"/>
                </a:solidFill>
              </a:rPr>
              <a:t>Perform system diagnostics and calibration tests;  </a:t>
            </a:r>
          </a:p>
          <a:p>
            <a:pPr marL="342900" indent="-342900" algn="just">
              <a:spcBef>
                <a:spcPts val="200"/>
              </a:spcBef>
              <a:buFont typeface="+mj-lt"/>
              <a:buAutoNum type="arabicPeriod"/>
            </a:pPr>
            <a:r>
              <a:rPr lang="en-US" sz="1500" dirty="0">
                <a:solidFill>
                  <a:schemeClr val="bg1"/>
                </a:solidFill>
              </a:rPr>
              <a:t>Update firmware for the car controller;  </a:t>
            </a:r>
          </a:p>
          <a:p>
            <a:pPr marL="342900" indent="-342900" algn="just">
              <a:spcBef>
                <a:spcPts val="200"/>
              </a:spcBef>
              <a:buFont typeface="+mj-lt"/>
              <a:buAutoNum type="arabicPeriod"/>
            </a:pPr>
            <a:r>
              <a:rPr lang="en-US" sz="1500" dirty="0">
                <a:solidFill>
                  <a:schemeClr val="bg1"/>
                </a:solidFill>
              </a:rPr>
              <a:t>Configure system-wide parameters;  </a:t>
            </a:r>
          </a:p>
          <a:p>
            <a:pPr marL="342900" indent="-342900" algn="just">
              <a:spcBef>
                <a:spcPts val="200"/>
              </a:spcBef>
              <a:buFont typeface="+mj-lt"/>
              <a:buAutoNum type="arabicPeriod"/>
            </a:pPr>
            <a:r>
              <a:rPr lang="en-US" sz="1500" dirty="0">
                <a:solidFill>
                  <a:schemeClr val="bg1"/>
                </a:solidFill>
              </a:rPr>
              <a:t>Monitor the status of installed systems and report any hardware issues. </a:t>
            </a:r>
          </a:p>
        </p:txBody>
      </p:sp>
      <p:sp>
        <p:nvSpPr>
          <p:cNvPr id="56" name="CasellaDiTesto 55">
            <a:extLst>
              <a:ext uri="{FF2B5EF4-FFF2-40B4-BE49-F238E27FC236}">
                <a16:creationId xmlns:a16="http://schemas.microsoft.com/office/drawing/2014/main" id="{B3E47EEC-5DB9-FD77-F6EF-A5E9F38575EF}"/>
              </a:ext>
            </a:extLst>
          </p:cNvPr>
          <p:cNvSpPr txBox="1"/>
          <p:nvPr/>
        </p:nvSpPr>
        <p:spPr>
          <a:xfrm>
            <a:off x="6784608" y="2151727"/>
            <a:ext cx="4716291" cy="3041858"/>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management features;  </a:t>
            </a:r>
          </a:p>
          <a:p>
            <a:pPr marL="342900" indent="-342900" algn="just">
              <a:spcBef>
                <a:spcPts val="200"/>
              </a:spcBef>
              <a:buFont typeface="+mj-lt"/>
              <a:buAutoNum type="arabicPeriod"/>
            </a:pPr>
            <a:r>
              <a:rPr lang="en-US" sz="1500" dirty="0">
                <a:solidFill>
                  <a:schemeClr val="bg1"/>
                </a:solidFill>
              </a:rPr>
              <a:t>Monitor system operations through a dashboard;  </a:t>
            </a:r>
          </a:p>
          <a:p>
            <a:pPr marL="342900" indent="-342900" algn="just">
              <a:spcBef>
                <a:spcPts val="200"/>
              </a:spcBef>
              <a:buFont typeface="+mj-lt"/>
              <a:buAutoNum type="arabicPeriod"/>
            </a:pPr>
            <a:r>
              <a:rPr lang="en-US" sz="1500" dirty="0">
                <a:solidFill>
                  <a:schemeClr val="bg1"/>
                </a:solidFill>
              </a:rPr>
              <a:t>Manage user requests for data access, modification, or deletion;  </a:t>
            </a:r>
          </a:p>
          <a:p>
            <a:pPr marL="342900" indent="-342900" algn="just">
              <a:spcBef>
                <a:spcPts val="200"/>
              </a:spcBef>
              <a:buFont typeface="+mj-lt"/>
              <a:buAutoNum type="arabicPeriod"/>
            </a:pPr>
            <a:r>
              <a:rPr lang="en-US" sz="1500" dirty="0">
                <a:solidFill>
                  <a:schemeClr val="bg1"/>
                </a:solidFill>
              </a:rPr>
              <a:t>Analyze system performance and generate reports;  </a:t>
            </a:r>
          </a:p>
          <a:p>
            <a:pPr marL="342900" indent="-342900" algn="just">
              <a:spcBef>
                <a:spcPts val="200"/>
              </a:spcBef>
              <a:buFont typeface="+mj-lt"/>
              <a:buAutoNum type="arabicPeriod"/>
            </a:pPr>
            <a:r>
              <a:rPr lang="en-US" sz="1500" dirty="0">
                <a:solidFill>
                  <a:schemeClr val="bg1"/>
                </a:solidFill>
              </a:rPr>
              <a:t>Communicate with drivers to address risky behaviors or provide feedback;  </a:t>
            </a:r>
          </a:p>
          <a:p>
            <a:pPr marL="342900" indent="-342900" algn="just">
              <a:spcBef>
                <a:spcPts val="200"/>
              </a:spcBef>
              <a:buFont typeface="+mj-lt"/>
              <a:buAutoNum type="arabicPeriod"/>
            </a:pPr>
            <a:r>
              <a:rPr lang="en-US" sz="1500" dirty="0">
                <a:solidFill>
                  <a:schemeClr val="bg1"/>
                </a:solidFill>
              </a:rPr>
              <a:t>Communicate with passengers to address reported issues or behaviors;  </a:t>
            </a:r>
          </a:p>
          <a:p>
            <a:pPr marL="342900" indent="-342900" algn="just">
              <a:spcBef>
                <a:spcPts val="200"/>
              </a:spcBef>
              <a:buFont typeface="+mj-lt"/>
              <a:buAutoNum type="arabicPeriod"/>
            </a:pPr>
            <a:r>
              <a:rPr lang="en-US" sz="1500" dirty="0">
                <a:solidFill>
                  <a:schemeClr val="bg1"/>
                </a:solidFill>
              </a:rPr>
              <a:t>Receive reports from drivers and passengers and address them appropriately;  </a:t>
            </a:r>
          </a:p>
          <a:p>
            <a:pPr marL="342900" indent="-342900" algn="just">
              <a:spcBef>
                <a:spcPts val="200"/>
              </a:spcBef>
              <a:buFont typeface="+mj-lt"/>
              <a:buAutoNum type="arabicPeriod"/>
            </a:pPr>
            <a:r>
              <a:rPr lang="en-US" sz="1500" dirty="0">
                <a:solidFill>
                  <a:schemeClr val="bg1"/>
                </a:solidFill>
              </a:rPr>
              <a:t>Configure communication policies for the system. </a:t>
            </a:r>
          </a:p>
        </p:txBody>
      </p:sp>
    </p:spTree>
    <p:extLst>
      <p:ext uri="{BB962C8B-B14F-4D97-AF65-F5344CB8AC3E}">
        <p14:creationId xmlns:p14="http://schemas.microsoft.com/office/powerpoint/2010/main" val="2457543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543415-3A33-6CC4-4632-12AAC3A25210}"/>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9E0B171F-5DC4-EAF5-1C9C-9B6CF6EDA08A}"/>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97C52F8D-E8B2-A020-C5B0-501916A39349}"/>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7D3F6E78-6047-5ADC-BDBD-4CA7571EA5FB}"/>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B3C41397-3D8C-62DF-E87E-D577E25E4C5B}"/>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EE179C73-8AEF-6D55-1A23-3868921B899E}"/>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FCFEDD91-B247-C95A-6080-81BE22C74FAA}"/>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165AEC32-9C1A-6ECA-7C29-B9FBFA13FA84}"/>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160B728E-AF29-509F-281D-DB2383223B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FB8894F5-44F3-41B9-C18C-452DEE7B53E3}"/>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C15FFF5C-3D02-AA07-C0CD-61958A0A3A57}"/>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67F02717-A10C-EE80-9945-86D7E3D0F4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2EBA21C1-97C5-77FE-EEAA-257D5F4D23FC}"/>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FE96BC4-B9E1-481C-839D-BFCF15B9EE01}"/>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FE12FE07-2C38-7FD3-B59B-771D25744B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205FC4CB-BA8B-D087-F3EB-41E521B0EF6F}"/>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E538D26F-CEBF-875E-062A-072EEFEE6E66}"/>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1F2C819-37F1-9D9F-0D3A-EDA9BFF842AD}"/>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F24F4AFB-51D7-E56F-80C8-BACE6220A60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322855FA-2978-FB9B-CC09-18D10B31B75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ACCURACY AND CONSISTENCY</a:t>
                </a:r>
                <a:endParaRPr lang="it-IT" sz="1600" spc="300" dirty="0">
                  <a:solidFill>
                    <a:schemeClr val="bg1"/>
                  </a:solidFill>
                </a:endParaRPr>
              </a:p>
            </p:txBody>
          </p:sp>
          <p:sp>
            <p:nvSpPr>
              <p:cNvPr id="6" name="CasellaDiTesto 5">
                <a:extLst>
                  <a:ext uri="{FF2B5EF4-FFF2-40B4-BE49-F238E27FC236}">
                    <a16:creationId xmlns:a16="http://schemas.microsoft.com/office/drawing/2014/main" id="{7165AC94-D561-E7A8-2140-7E3076997EEE}"/>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A75B1F3B-6947-6358-85F6-0D62D09E9EA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E22ED831-5610-D269-D834-23028F3CC9DF}"/>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8C15C747-055D-BDDE-118A-2A5627B5992D}"/>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246EC79D-1B46-7EB6-EA32-405FD3E79CEF}"/>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515E2AC0-ACC1-F61B-8158-0841E4FB549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871B3A52-6293-E036-E69A-1E5D80ECEDC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SYSTEM USABILITY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51425747-E161-9CF5-E5CC-7859D4F928F5}"/>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03F41DF-8E84-52BA-57D2-67687137ADD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0521C1BB-6A90-17C6-39F4-1D3A85300E10}"/>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7C1CBC31-870B-EDFD-2C92-57F0ADC2A523}"/>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F57B01B4-381B-B557-7319-B810CC8378D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7B365700-8BF4-F776-D0BF-149ACA7F3D2E}"/>
                  </a:ext>
                </a:extLst>
              </p:cNvPr>
              <p:cNvSpPr txBox="1"/>
              <p:nvPr/>
            </p:nvSpPr>
            <p:spPr>
              <a:xfrm>
                <a:off x="1430108" y="1164979"/>
                <a:ext cx="4582726" cy="338554"/>
              </a:xfrm>
              <a:prstGeom prst="rect">
                <a:avLst/>
              </a:prstGeom>
              <a:noFill/>
            </p:spPr>
            <p:txBody>
              <a:bodyPr wrap="square" rtlCol="0">
                <a:spAutoFit/>
              </a:bodyPr>
              <a:lstStyle/>
              <a:p>
                <a:pPr algn="just"/>
                <a:r>
                  <a:rPr lang="en-US" sz="1600" spc="300" dirty="0">
                    <a:solidFill>
                      <a:schemeClr val="bg1"/>
                    </a:solidFill>
                  </a:rPr>
                  <a:t>SCALABILITY AND EXTENSIBILITY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6994E500-1CE5-D06A-A22E-F48F864F1617}"/>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3968D77F-71CA-3692-9546-CB137E76C9E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05181180-B425-69DA-31D0-4DECDA763B3C}"/>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C73AD5B3-5196-276F-D9DE-81ED5D5C357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5E5795EB-C50A-B97F-BCC6-B70AB9D42228}"/>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A9B2613B-55BC-4B6C-F725-5E7197AFD45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PRIVACY PROTECTION</a:t>
                </a:r>
                <a:endParaRPr lang="it-IT" sz="1600" spc="300" dirty="0">
                  <a:solidFill>
                    <a:schemeClr val="bg1"/>
                  </a:solidFill>
                </a:endParaRPr>
              </a:p>
            </p:txBody>
          </p:sp>
          <p:sp>
            <p:nvSpPr>
              <p:cNvPr id="69" name="CasellaDiTesto 68">
                <a:extLst>
                  <a:ext uri="{FF2B5EF4-FFF2-40B4-BE49-F238E27FC236}">
                    <a16:creationId xmlns:a16="http://schemas.microsoft.com/office/drawing/2014/main" id="{C7219597-D795-D77D-BF44-CAC956F1263F}"/>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DA920DF2-3B55-EEE2-9D8D-0F1C9CCE7A43}"/>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FC7BA245-6104-2A89-1F41-ECC163544A7E}"/>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8424BA9E-45D4-DD67-4EE6-DB8164736730}"/>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7FFD737-54C5-1022-C810-13D5A5DEB103}"/>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16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0AD530C-4DC5-84DC-19EB-1A126C9875D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33221DC-9B33-9990-CC8C-A5117329F830}"/>
              </a:ext>
            </a:extLst>
          </p:cNvPr>
          <p:cNvSpPr txBox="1"/>
          <p:nvPr/>
        </p:nvSpPr>
        <p:spPr>
          <a:xfrm>
            <a:off x="559467" y="2573342"/>
            <a:ext cx="4068420" cy="1492716"/>
          </a:xfrm>
          <a:prstGeom prst="rect">
            <a:avLst/>
          </a:prstGeom>
          <a:noFill/>
        </p:spPr>
        <p:txBody>
          <a:bodyPr wrap="square" rtlCol="0">
            <a:spAutoFit/>
          </a:bodyPr>
          <a:lstStyle/>
          <a:p>
            <a:pPr algn="ctr"/>
            <a:r>
              <a:rPr lang="en-US" sz="2800" b="1" spc="300" dirty="0">
                <a:solidFill>
                  <a:srgbClr val="DA627D"/>
                </a:solidFill>
              </a:rPr>
              <a:t>NON-FUNCTIONAL</a:t>
            </a:r>
            <a:r>
              <a:rPr lang="en-US" sz="2800" spc="300" dirty="0">
                <a:solidFill>
                  <a:schemeClr val="bg1"/>
                </a:solidFill>
              </a:rPr>
              <a:t> </a:t>
            </a:r>
            <a:r>
              <a:rPr lang="en-US" sz="3500" spc="300" dirty="0">
                <a:solidFill>
                  <a:schemeClr val="bg1"/>
                </a:solidFill>
              </a:rPr>
              <a:t>REQUIREMENTS</a:t>
            </a:r>
            <a:r>
              <a:rPr lang="en-US" sz="2800" spc="300" dirty="0">
                <a:solidFill>
                  <a:schemeClr val="bg1"/>
                </a:solidFill>
              </a:rPr>
              <a:t> </a:t>
            </a:r>
          </a:p>
          <a:p>
            <a:pPr algn="ctr"/>
            <a:r>
              <a:rPr lang="en-US" sz="2800" spc="300" dirty="0">
                <a:solidFill>
                  <a:schemeClr val="bg1"/>
                </a:solidFill>
              </a:rPr>
              <a:t>and </a:t>
            </a:r>
            <a:r>
              <a:rPr lang="en-US" sz="2800" b="1" spc="300" dirty="0">
                <a:solidFill>
                  <a:srgbClr val="DA627D"/>
                </a:solidFill>
              </a:rPr>
              <a:t>CONSTRAINTS</a:t>
            </a:r>
          </a:p>
        </p:txBody>
      </p:sp>
      <p:grpSp>
        <p:nvGrpSpPr>
          <p:cNvPr id="48" name="Gruppo 47">
            <a:extLst>
              <a:ext uri="{FF2B5EF4-FFF2-40B4-BE49-F238E27FC236}">
                <a16:creationId xmlns:a16="http://schemas.microsoft.com/office/drawing/2014/main" id="{D613D609-371E-612A-4DFB-0F845EC5BC5A}"/>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E728ED2-2C6E-5D50-C320-DDA5D91A19BF}"/>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6406633E-58F7-DBB9-5AB7-CD393298DEB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06D5CF37-EB20-6432-8358-5A69C18E941B}"/>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Accuracy and Consistency</a:t>
                </a:r>
                <a:endParaRPr lang="it-IT" sz="1600" dirty="0">
                  <a:solidFill>
                    <a:schemeClr val="bg1"/>
                  </a:solidFill>
                </a:endParaRPr>
              </a:p>
            </p:txBody>
          </p:sp>
          <p:sp>
            <p:nvSpPr>
              <p:cNvPr id="6" name="CasellaDiTesto 5">
                <a:extLst>
                  <a:ext uri="{FF2B5EF4-FFF2-40B4-BE49-F238E27FC236}">
                    <a16:creationId xmlns:a16="http://schemas.microsoft.com/office/drawing/2014/main" id="{4C810E15-92D6-3B07-4FB2-6658C27CAC8D}"/>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6A515420-AD44-9EF7-395C-AFE581B1370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B91D3C4A-0152-DBE3-39A4-BF3A7E18CCDB}"/>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63FB904-E315-3744-750F-57CB7BB0693A}"/>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FEA34279-EDD1-4DAC-BE34-B0A65947C133}"/>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770083BD-B724-D7A0-38A2-E472AF8826BD}"/>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5AE8E42C-E25C-AAC1-7CB0-5DD6D513D632}"/>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System Usability</a:t>
                </a:r>
                <a:endParaRPr lang="it-IT" sz="1600" dirty="0">
                  <a:solidFill>
                    <a:schemeClr val="bg1"/>
                  </a:solidFill>
                </a:endParaRPr>
              </a:p>
            </p:txBody>
          </p:sp>
          <p:sp>
            <p:nvSpPr>
              <p:cNvPr id="56" name="CasellaDiTesto 55">
                <a:extLst>
                  <a:ext uri="{FF2B5EF4-FFF2-40B4-BE49-F238E27FC236}">
                    <a16:creationId xmlns:a16="http://schemas.microsoft.com/office/drawing/2014/main" id="{769A25A5-53C3-074E-F287-A5E4FEFFD34C}"/>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77C8601-248B-D12F-672C-78D5A26CDE76}"/>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DB48F064-1451-0854-8E14-9491716E67D6}"/>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CD322EEC-CC32-6B13-BBCF-C115CF4D7D4D}"/>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2881C4FF-0C4B-B3CD-E6BB-9CC773CDEB41}"/>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F322B206-0D12-7692-A4D4-3250C7F28739}"/>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Scalability and Extensibility</a:t>
                </a:r>
                <a:endParaRPr lang="it-IT" sz="1600" dirty="0">
                  <a:solidFill>
                    <a:schemeClr val="bg1"/>
                  </a:solidFill>
                </a:endParaRPr>
              </a:p>
            </p:txBody>
          </p:sp>
          <p:sp>
            <p:nvSpPr>
              <p:cNvPr id="63" name="CasellaDiTesto 62">
                <a:extLst>
                  <a:ext uri="{FF2B5EF4-FFF2-40B4-BE49-F238E27FC236}">
                    <a16:creationId xmlns:a16="http://schemas.microsoft.com/office/drawing/2014/main" id="{0F349903-2E22-69F1-A911-0C2D7F2B6F82}"/>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8D38339F-2046-F5B3-0F18-A834686DDAF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691ADBB6-1525-A630-1A79-097D012E5368}"/>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DA9F3B11-1501-83CC-61D5-B1382588449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9AFA26C1-5C32-F5B2-0000-52F28F3C3F8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E4956340-E681-81C3-EF93-645B47D2E74A}"/>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Privacy Protection</a:t>
                </a:r>
                <a:endParaRPr lang="it-IT" sz="1600" dirty="0">
                  <a:solidFill>
                    <a:schemeClr val="bg1"/>
                  </a:solidFill>
                </a:endParaRPr>
              </a:p>
            </p:txBody>
          </p:sp>
          <p:sp>
            <p:nvSpPr>
              <p:cNvPr id="69" name="CasellaDiTesto 68">
                <a:extLst>
                  <a:ext uri="{FF2B5EF4-FFF2-40B4-BE49-F238E27FC236}">
                    <a16:creationId xmlns:a16="http://schemas.microsoft.com/office/drawing/2014/main" id="{B013726D-9497-4F0C-0686-AB0D75ED09A0}"/>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BF84B9A8-04C8-ABA5-0567-D6C898F07E1C}"/>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9745A31B-9DB3-13DB-4D6A-429AB7507518}"/>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E7C8F30D-3014-A1B3-5EBE-BD09827B2CF1}"/>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6F71E11-888A-8AEA-AE7C-456F51428221}"/>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91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9BB1845-7E8D-5706-78C9-AD285F54DD7B}"/>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DE919EB9-25C3-4AD5-A195-B2E289C9CA34}"/>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C57DAAFF-A628-071B-2B84-4351709BD5AA}"/>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ABF64CFF-72D7-688F-A396-D7461D09BCA9}"/>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CD4C0665-2B49-AC58-3702-421AED437D8E}"/>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9AB3A8DF-37A2-C5C6-DA08-0D581E8B8C87}"/>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05670B40-2E4E-833F-EDAE-6B1C6C55C88B}"/>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696B2DF2-7D3D-6B3A-40E9-FE376640B293}"/>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DCFC7082-B85F-0A65-BACC-97FD2A47F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5D527619-4F3A-FDA9-3735-F194FF3C4BE0}"/>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192DAC1B-150E-CD33-C745-ECCF628C9F60}"/>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240CA7BA-D8D9-9E78-69A8-E0D9DAF63B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43738D86-0B6E-03FC-9EF6-AFE2B8D45971}"/>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1C355B2-7699-8529-1293-C10AFBADE7A8}"/>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C8A9A50C-748A-7107-325A-352C5A32FA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F2F5CDF9-4E51-CA17-343F-7FF020F079AB}"/>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74D2FCF1-0D49-2297-E3B9-23E4B4E0CCEE}"/>
              </a:ext>
            </a:extLst>
          </p:cNvPr>
          <p:cNvGrpSpPr/>
          <p:nvPr/>
        </p:nvGrpSpPr>
        <p:grpSpPr>
          <a:xfrm>
            <a:off x="5185784" y="617699"/>
            <a:ext cx="6500831" cy="1658130"/>
            <a:chOff x="5090534" y="446249"/>
            <a:chExt cx="6500831" cy="1658130"/>
          </a:xfrm>
        </p:grpSpPr>
        <p:grpSp>
          <p:nvGrpSpPr>
            <p:cNvPr id="3" name="Gruppo 2">
              <a:extLst>
                <a:ext uri="{FF2B5EF4-FFF2-40B4-BE49-F238E27FC236}">
                  <a16:creationId xmlns:a16="http://schemas.microsoft.com/office/drawing/2014/main" id="{92BF1E19-6DC3-1357-2D4C-42EC2B01D15E}"/>
                </a:ext>
              </a:extLst>
            </p:cNvPr>
            <p:cNvGrpSpPr/>
            <p:nvPr/>
          </p:nvGrpSpPr>
          <p:grpSpPr>
            <a:xfrm>
              <a:off x="5090534" y="488552"/>
              <a:ext cx="6500831" cy="1615827"/>
              <a:chOff x="660962" y="1164979"/>
              <a:chExt cx="6500831" cy="1615827"/>
            </a:xfrm>
          </p:grpSpPr>
          <p:sp>
            <p:nvSpPr>
              <p:cNvPr id="4" name="CasellaDiTesto 3">
                <a:extLst>
                  <a:ext uri="{FF2B5EF4-FFF2-40B4-BE49-F238E27FC236}">
                    <a16:creationId xmlns:a16="http://schemas.microsoft.com/office/drawing/2014/main" id="{0268E83E-4197-F2FB-5A81-4FBB66A8FCA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5.</a:t>
                </a:r>
                <a:endParaRPr lang="it-IT" sz="1600" dirty="0">
                  <a:solidFill>
                    <a:schemeClr val="bg1"/>
                  </a:solidFill>
                </a:endParaRPr>
              </a:p>
            </p:txBody>
          </p:sp>
          <p:sp>
            <p:nvSpPr>
              <p:cNvPr id="5" name="CasellaDiTesto 4">
                <a:extLst>
                  <a:ext uri="{FF2B5EF4-FFF2-40B4-BE49-F238E27FC236}">
                    <a16:creationId xmlns:a16="http://schemas.microsoft.com/office/drawing/2014/main" id="{B3B334E5-DBB7-9AB6-F216-D641D7FD2A8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RESILIENCE AND SECURITY</a:t>
                </a:r>
                <a:endParaRPr lang="it-IT" sz="1600" spc="300" dirty="0">
                  <a:solidFill>
                    <a:schemeClr val="bg1"/>
                  </a:solidFill>
                </a:endParaRPr>
              </a:p>
            </p:txBody>
          </p:sp>
          <p:sp>
            <p:nvSpPr>
              <p:cNvPr id="6" name="CasellaDiTesto 5">
                <a:extLst>
                  <a:ext uri="{FF2B5EF4-FFF2-40B4-BE49-F238E27FC236}">
                    <a16:creationId xmlns:a16="http://schemas.microsoft.com/office/drawing/2014/main" id="{27E3C226-E854-E8D4-6D31-40E7B389A955}"/>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500" dirty="0">
                    <a:solidFill>
                      <a:schemeClr val="bg1"/>
                    </a:solidFill>
                  </a:rPr>
                  <a:t>All communications between the frontend and backend must be encrypted using TLS 1.3 standards.</a:t>
                </a:r>
              </a:p>
            </p:txBody>
          </p:sp>
        </p:grpSp>
        <p:sp>
          <p:nvSpPr>
            <p:cNvPr id="20" name="Rettangolo con angoli arrotondati 19">
              <a:extLst>
                <a:ext uri="{FF2B5EF4-FFF2-40B4-BE49-F238E27FC236}">
                  <a16:creationId xmlns:a16="http://schemas.microsoft.com/office/drawing/2014/main" id="{E91CE81C-EEF6-119A-2073-E85B3675E46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79632AF1-F0D5-370A-B8B5-CA2495914505}"/>
              </a:ext>
            </a:extLst>
          </p:cNvPr>
          <p:cNvCxnSpPr>
            <a:cxnSpLocks/>
            <a:stCxn id="52" idx="0"/>
            <a:endCxn id="20" idx="2"/>
          </p:cNvCxnSpPr>
          <p:nvPr/>
        </p:nvCxnSpPr>
        <p:spPr>
          <a:xfrm flipV="1">
            <a:off x="5482758" y="1040859"/>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71EEE64-6194-794B-8182-D431DAAAB308}"/>
              </a:ext>
            </a:extLst>
          </p:cNvPr>
          <p:cNvGrpSpPr/>
          <p:nvPr/>
        </p:nvGrpSpPr>
        <p:grpSpPr>
          <a:xfrm>
            <a:off x="5185784" y="2566147"/>
            <a:ext cx="6500831" cy="1658130"/>
            <a:chOff x="5090534" y="446249"/>
            <a:chExt cx="6500831" cy="1658130"/>
          </a:xfrm>
        </p:grpSpPr>
        <p:grpSp>
          <p:nvGrpSpPr>
            <p:cNvPr id="50" name="Gruppo 49">
              <a:extLst>
                <a:ext uri="{FF2B5EF4-FFF2-40B4-BE49-F238E27FC236}">
                  <a16:creationId xmlns:a16="http://schemas.microsoft.com/office/drawing/2014/main" id="{83E1ABFC-2766-3D1D-1127-B1B2678C831C}"/>
                </a:ext>
              </a:extLst>
            </p:cNvPr>
            <p:cNvGrpSpPr/>
            <p:nvPr/>
          </p:nvGrpSpPr>
          <p:grpSpPr>
            <a:xfrm>
              <a:off x="5090534" y="488552"/>
              <a:ext cx="6500831" cy="1615827"/>
              <a:chOff x="660962" y="1164979"/>
              <a:chExt cx="6500831" cy="1615827"/>
            </a:xfrm>
          </p:grpSpPr>
          <p:sp>
            <p:nvSpPr>
              <p:cNvPr id="53" name="CasellaDiTesto 52">
                <a:extLst>
                  <a:ext uri="{FF2B5EF4-FFF2-40B4-BE49-F238E27FC236}">
                    <a16:creationId xmlns:a16="http://schemas.microsoft.com/office/drawing/2014/main" id="{53CA024A-B75D-70DC-423F-7D094C58F5FB}"/>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6.</a:t>
                </a:r>
                <a:endParaRPr lang="it-IT" sz="1600" dirty="0">
                  <a:solidFill>
                    <a:schemeClr val="bg1"/>
                  </a:solidFill>
                </a:endParaRPr>
              </a:p>
            </p:txBody>
          </p:sp>
          <p:sp>
            <p:nvSpPr>
              <p:cNvPr id="55" name="CasellaDiTesto 54">
                <a:extLst>
                  <a:ext uri="{FF2B5EF4-FFF2-40B4-BE49-F238E27FC236}">
                    <a16:creationId xmlns:a16="http://schemas.microsoft.com/office/drawing/2014/main" id="{B2504C88-8108-6CC6-3B5D-1BA60F0C930E}"/>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RESOURCE EFFICIENCY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1C3FDA57-0980-3C76-0EB5-3ED6BC8E19D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consume a maximum of 120 </a:t>
                </a:r>
                <a:r>
                  <a:rPr lang="en-US" sz="1500" dirty="0" err="1">
                    <a:solidFill>
                      <a:schemeClr val="bg1"/>
                    </a:solidFill>
                  </a:rPr>
                  <a:t>Wh</a:t>
                </a:r>
                <a:r>
                  <a:rPr lang="en-US" sz="1500" dirty="0">
                    <a:solidFill>
                      <a:schemeClr val="bg1"/>
                    </a:solidFill>
                  </a:rPr>
                  <a:t> of energy per day on onboard devices, ensuring minimal impact on electric vehicle batteries.  </a:t>
                </a:r>
              </a:p>
              <a:p>
                <a:pPr marL="285750" indent="-285750" algn="just">
                  <a:buFont typeface="Arial" panose="020B0604020202020204" pitchFamily="34" charset="0"/>
                  <a:buChar char="•"/>
                </a:pPr>
                <a:r>
                  <a:rPr lang="en-US" sz="1500" dirty="0">
                    <a:solidFill>
                      <a:schemeClr val="bg1"/>
                    </a:solidFill>
                  </a:rPr>
                  <a:t>The model for facial expression recognition must operate within 2 GB of RAM on embedded vehicle systems.</a:t>
                </a:r>
              </a:p>
            </p:txBody>
          </p:sp>
        </p:grpSp>
        <p:sp>
          <p:nvSpPr>
            <p:cNvPr id="52" name="Rettangolo con angoli arrotondati 51">
              <a:extLst>
                <a:ext uri="{FF2B5EF4-FFF2-40B4-BE49-F238E27FC236}">
                  <a16:creationId xmlns:a16="http://schemas.microsoft.com/office/drawing/2014/main" id="{2D5DD7E4-FEBA-581E-71AC-45B5286933FA}"/>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57F20360-154C-F12D-75B8-387FBACE729D}"/>
              </a:ext>
            </a:extLst>
          </p:cNvPr>
          <p:cNvGrpSpPr/>
          <p:nvPr/>
        </p:nvGrpSpPr>
        <p:grpSpPr>
          <a:xfrm>
            <a:off x="5185784" y="4514595"/>
            <a:ext cx="6500831" cy="1658130"/>
            <a:chOff x="5090534" y="446249"/>
            <a:chExt cx="6500831" cy="1658130"/>
          </a:xfrm>
        </p:grpSpPr>
        <p:grpSp>
          <p:nvGrpSpPr>
            <p:cNvPr id="59" name="Gruppo 58">
              <a:extLst>
                <a:ext uri="{FF2B5EF4-FFF2-40B4-BE49-F238E27FC236}">
                  <a16:creationId xmlns:a16="http://schemas.microsoft.com/office/drawing/2014/main" id="{1646B960-7EBB-1ED9-EBB1-940965CD8292}"/>
                </a:ext>
              </a:extLst>
            </p:cNvPr>
            <p:cNvGrpSpPr/>
            <p:nvPr/>
          </p:nvGrpSpPr>
          <p:grpSpPr>
            <a:xfrm>
              <a:off x="5090534" y="488552"/>
              <a:ext cx="6500831" cy="1615827"/>
              <a:chOff x="660962" y="1164979"/>
              <a:chExt cx="6500831" cy="1615827"/>
            </a:xfrm>
          </p:grpSpPr>
          <p:sp>
            <p:nvSpPr>
              <p:cNvPr id="61" name="CasellaDiTesto 60">
                <a:extLst>
                  <a:ext uri="{FF2B5EF4-FFF2-40B4-BE49-F238E27FC236}">
                    <a16:creationId xmlns:a16="http://schemas.microsoft.com/office/drawing/2014/main" id="{50AC633E-FC31-C22E-AA54-541104DB1A4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7.</a:t>
                </a:r>
                <a:endParaRPr lang="it-IT" sz="1600" dirty="0">
                  <a:solidFill>
                    <a:schemeClr val="bg1"/>
                  </a:solidFill>
                </a:endParaRPr>
              </a:p>
            </p:txBody>
          </p:sp>
          <p:sp>
            <p:nvSpPr>
              <p:cNvPr id="62" name="CasellaDiTesto 61">
                <a:extLst>
                  <a:ext uri="{FF2B5EF4-FFF2-40B4-BE49-F238E27FC236}">
                    <a16:creationId xmlns:a16="http://schemas.microsoft.com/office/drawing/2014/main" id="{3C1CD01A-BB38-A456-E50E-EFFA0AC48059}"/>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BACKEND TECHNOLOGY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D9E336B7-511B-2A20-2964-2E35F2AE584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backend must be implemented in Python to ensure compatibility with the pre-developed models for facial expression recognition.  </a:t>
                </a:r>
              </a:p>
              <a:p>
                <a:pPr marL="285750" indent="-285750" algn="just">
                  <a:buFont typeface="Arial" panose="020B0604020202020204" pitchFamily="34" charset="0"/>
                  <a:buChar char="•"/>
                </a:pPr>
                <a:r>
                  <a:rPr lang="en-US" sz="1500" dirty="0">
                    <a:solidFill>
                      <a:schemeClr val="bg1"/>
                    </a:solidFill>
                  </a:rPr>
                  <a:t>It should be compatible with Python frameworks like Flask for high performance and easy extensibility.</a:t>
                </a:r>
              </a:p>
            </p:txBody>
          </p:sp>
        </p:grpSp>
        <p:sp>
          <p:nvSpPr>
            <p:cNvPr id="60" name="Rettangolo con angoli arrotondati 59">
              <a:extLst>
                <a:ext uri="{FF2B5EF4-FFF2-40B4-BE49-F238E27FC236}">
                  <a16:creationId xmlns:a16="http://schemas.microsoft.com/office/drawing/2014/main" id="{0C2A56BB-9507-C8B8-84A4-E4E92346322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5392AEFF-D8C0-C086-EBED-1DAA5AF38B46}"/>
              </a:ext>
            </a:extLst>
          </p:cNvPr>
          <p:cNvCxnSpPr>
            <a:cxnSpLocks/>
            <a:stCxn id="60" idx="0"/>
            <a:endCxn id="52" idx="2"/>
          </p:cNvCxnSpPr>
          <p:nvPr/>
        </p:nvCxnSpPr>
        <p:spPr>
          <a:xfrm flipV="1">
            <a:off x="5482758" y="2989307"/>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D28F0F70-A7F6-337D-D16A-471955140508}"/>
              </a:ext>
            </a:extLst>
          </p:cNvPr>
          <p:cNvCxnSpPr>
            <a:cxnSpLocks/>
            <a:stCxn id="20" idx="0"/>
          </p:cNvCxnSpPr>
          <p:nvPr/>
        </p:nvCxnSpPr>
        <p:spPr>
          <a:xfrm flipV="1">
            <a:off x="5482758" y="0"/>
            <a:ext cx="0" cy="61769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43972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E338D48-6FA0-8761-D4EB-377AC5DC6EF8}"/>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C9412514-436E-7AA0-67BB-DC1D6681D006}"/>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1D1500A5-7909-2507-82E0-7774E819DCFA}"/>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6536E875-B9E2-CB36-716E-1455D43E56FB}"/>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F9120D74-97B8-EB38-4B12-A6166757F28F}"/>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6291E911-08D8-CF37-4926-D344B71D13E1}"/>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638617BF-041D-B9CF-1F65-74C9A8C512C5}"/>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01BA923C-D581-1ECB-5751-E805FAF1532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E888EF25-5B25-F2E0-5735-3FF08CAB5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A111EC2D-C331-95D3-CFFA-E88034E8C167}"/>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81709FA3-8E10-31A1-FBF9-928485AF4E95}"/>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05C9B1DC-E628-3516-7A02-1334C01A0EBE}"/>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F1B3A929-DBEA-77C0-C49A-3CBD5C8842BE}"/>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60E770CA-5E4E-F22A-FCA6-312DDF68711D}"/>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80C940D-B5F9-D499-3729-3DCE0A2C1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349B7D0F-2DC3-FB6A-1344-A19189B93965}"/>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D9680667-B843-2971-045F-5B633F6B9CDE}"/>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E0A82B0A-EA4F-E9A5-2366-5AAA3FA7F50C}"/>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8A38CED3-78B3-565B-D1DF-BC70B03F244D}"/>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5731F26B-432B-CD56-D8F2-1EF66FD7D5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1E95C2D-81EC-6F81-D587-FCF1316BF4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16B592F-1A78-B326-A3B4-FF4EB359B7C8}"/>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C3142090-85F5-5547-84E5-FB02AABB124A}"/>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F32ECAD7-29D3-E7CA-3D6D-BC9C1B7CBADF}"/>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4DC65715-27F4-786C-04B8-FC0D8D6E9BA2}"/>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E8D31B83-39B3-DE55-C54F-8E9A341E2988}"/>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E534F00D-3CE5-907B-CA45-A8C22050ABA9}"/>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2A83E4E0-5F7F-1A25-EF86-05A73D338EB8}"/>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23FE6311-FCA9-D99B-4296-2293F64E0A4C}"/>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7ADB706D-52DC-855D-9AB5-B22D8B6297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8AF3FD14-DEDC-21AF-6651-74D4405DEDC2}"/>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ED7CDB75-EFCC-8F90-44E3-99E792702FD4}"/>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67F312EA-2722-A886-A947-A6F8DF5CA6F0}"/>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36353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9C0C9EE-FCD5-B83D-6875-85299B4BAD4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AB050737-BCA1-74CE-474F-0B3C4ECF7C87}"/>
              </a:ext>
            </a:extLst>
          </p:cNvPr>
          <p:cNvSpPr txBox="1"/>
          <p:nvPr/>
        </p:nvSpPr>
        <p:spPr>
          <a:xfrm>
            <a:off x="4601863" y="316284"/>
            <a:ext cx="2988275" cy="323165"/>
          </a:xfrm>
          <a:prstGeom prst="rect">
            <a:avLst/>
          </a:prstGeom>
          <a:noFill/>
        </p:spPr>
        <p:txBody>
          <a:bodyPr wrap="square" rtlCol="0">
            <a:spAutoFit/>
          </a:bodyPr>
          <a:lstStyle/>
          <a:p>
            <a:pPr algn="ctr"/>
            <a:r>
              <a:rPr lang="it-IT" sz="1500" b="1" spc="300" dirty="0">
                <a:solidFill>
                  <a:srgbClr val="DA627D"/>
                </a:solidFill>
              </a:rPr>
              <a:t>RELATED WORKS</a:t>
            </a:r>
          </a:p>
        </p:txBody>
      </p:sp>
    </p:spTree>
    <p:extLst>
      <p:ext uri="{BB962C8B-B14F-4D97-AF65-F5344CB8AC3E}">
        <p14:creationId xmlns:p14="http://schemas.microsoft.com/office/powerpoint/2010/main" val="1450081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2B384D9-0635-3FF2-2B67-511F4A485DA2}"/>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C30F5DAE-5621-76CD-CE5D-B18C2E4A7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A08B9CAE-D69B-F0E3-A415-FD86659F0CC2}"/>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410191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30437633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2" name="Immagine 1" descr="Immagine che contiene orologio, simbolo, Carattere, Elementi grafici&#10;&#10;Descrizione generata automaticamente">
            <a:extLst>
              <a:ext uri="{FF2B5EF4-FFF2-40B4-BE49-F238E27FC236}">
                <a16:creationId xmlns:a16="http://schemas.microsoft.com/office/drawing/2014/main" id="{216D2A98-4AA1-8D72-FAB7-700978BF2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 name="Tabella 2">
            <a:extLst>
              <a:ext uri="{FF2B5EF4-FFF2-40B4-BE49-F238E27FC236}">
                <a16:creationId xmlns:a16="http://schemas.microsoft.com/office/drawing/2014/main" id="{9AEFF1CD-B579-957D-DFE9-4B64673A6162}"/>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 name="Immagine 4" descr="Immagine che contiene orologio, simbolo, Carattere, Elementi grafici&#10;&#10;Descrizione generata automaticamente">
            <a:extLst>
              <a:ext uri="{FF2B5EF4-FFF2-40B4-BE49-F238E27FC236}">
                <a16:creationId xmlns:a16="http://schemas.microsoft.com/office/drawing/2014/main" id="{FB337C5C-36CC-9023-D266-C939404E3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117F57E6-1D3B-A4C8-946B-EEC06A085A4D}"/>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€13.000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pic>
        <p:nvPicPr>
          <p:cNvPr id="5" name="Immagine 4" descr="Immagine che contiene orologio, simbolo, Carattere, Elementi grafici&#10;&#10;Descrizione generata automaticamente">
            <a:extLst>
              <a:ext uri="{FF2B5EF4-FFF2-40B4-BE49-F238E27FC236}">
                <a16:creationId xmlns:a16="http://schemas.microsoft.com/office/drawing/2014/main" id="{7DCF570E-0C9C-2EA0-2F06-FD7A48B69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37FA4E51-42F1-49F1-4880-743E2BED4EE1}"/>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577060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1ADC79E-A654-47C4-03FC-1B242D81CFE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F6864F2-F0A0-DF6C-F683-642479611FF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7D0B9EB-099E-6717-21C4-4B4DE232090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E573B05-B651-4132-BF26-A7F3827187F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C896FEF-9CD1-4DCE-55A0-9500E90DDA5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427EDC3-DC51-0D59-402B-3295D3A7119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F4CD8DD-B74B-AD03-8022-EE7F87A0029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9E28341-C923-E003-5118-2F70FEF6FF5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929DB7ED-88B1-8FE6-F982-B8B13AB326F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8E45BDE-B7BC-F343-758C-306B16C481B8}"/>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D344D3DC-D070-1F6F-34F8-96AB1627D47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p>
        </p:txBody>
      </p:sp>
      <p:sp>
        <p:nvSpPr>
          <p:cNvPr id="26" name="CasellaDiTesto 25">
            <a:extLst>
              <a:ext uri="{FF2B5EF4-FFF2-40B4-BE49-F238E27FC236}">
                <a16:creationId xmlns:a16="http://schemas.microsoft.com/office/drawing/2014/main" id="{78A7224A-EC96-D295-C415-330AEB562760}"/>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DC7BB588-5BAF-93D0-C883-4C9F63B0EE79}"/>
              </a:ext>
            </a:extLst>
          </p:cNvPr>
          <p:cNvSpPr txBox="1"/>
          <p:nvPr/>
        </p:nvSpPr>
        <p:spPr>
          <a:xfrm>
            <a:off x="732540" y="4039307"/>
            <a:ext cx="8162243" cy="751552"/>
          </a:xfrm>
          <a:prstGeom prst="rect">
            <a:avLst/>
          </a:prstGeom>
          <a:noFill/>
        </p:spPr>
        <p:txBody>
          <a:bodyPr wrap="square" rtlCol="0">
            <a:spAutoFit/>
          </a:bodyPr>
          <a:lstStyle/>
          <a:p>
            <a:pPr algn="just">
              <a:lnSpc>
                <a:spcPct val="150000"/>
              </a:lnSpc>
            </a:pPr>
            <a:r>
              <a:rPr lang="en-US" sz="1500" dirty="0">
                <a:solidFill>
                  <a:schemeClr val="bg1"/>
                </a:solidFill>
              </a:rPr>
              <a:t>1. Implement a robust and scalable backend in Python to manage data flow.  </a:t>
            </a:r>
          </a:p>
          <a:p>
            <a:pPr algn="just">
              <a:lnSpc>
                <a:spcPct val="150000"/>
              </a:lnSpc>
            </a:pPr>
            <a:r>
              <a:rPr lang="en-US" sz="1500" dirty="0">
                <a:solidFill>
                  <a:schemeClr val="bg1"/>
                </a:solidFill>
              </a:rPr>
              <a:t>3. Expose RESTful API endpoints to communicate with the frontend and car controller. </a:t>
            </a:r>
          </a:p>
        </p:txBody>
      </p:sp>
      <p:grpSp>
        <p:nvGrpSpPr>
          <p:cNvPr id="55" name="Gruppo 54">
            <a:extLst>
              <a:ext uri="{FF2B5EF4-FFF2-40B4-BE49-F238E27FC236}">
                <a16:creationId xmlns:a16="http://schemas.microsoft.com/office/drawing/2014/main" id="{77389853-4FB4-0ACA-88CD-ED998BA258C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A148FE6E-692C-F4D6-C404-E1F5737E85D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9" name="Gruppo 38">
              <a:extLst>
                <a:ext uri="{FF2B5EF4-FFF2-40B4-BE49-F238E27FC236}">
                  <a16:creationId xmlns:a16="http://schemas.microsoft.com/office/drawing/2014/main" id="{2FA61F13-0401-B45A-C2E5-63662F8F604B}"/>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F1A7208-7FD7-2584-00F5-36CF8AAF733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3C40DBB6-5A83-97D6-F115-269178EC9D9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D1AEE1-FBD3-64C9-7505-BE754A6ADD5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2E1BAEB-5D9B-AB62-979B-7C2A3F04D5B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44" name="Gruppo 43">
                <a:extLst>
                  <a:ext uri="{FF2B5EF4-FFF2-40B4-BE49-F238E27FC236}">
                    <a16:creationId xmlns:a16="http://schemas.microsoft.com/office/drawing/2014/main" id="{4800AF36-C5FA-9E08-D4D6-9F514613DF19}"/>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2032D63-29D8-63C6-531C-41D0F20036E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B707C22B-4B08-0484-E4A7-0FC94CD88E7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D08D56D-3657-9C4F-2EBE-44F11A83905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06D26DD-B06F-FD07-34DE-355684BD5375}"/>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C708B139-BC06-061B-8893-477185E1009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EE53FC4-C8AF-4F05-197B-D4CC01AC422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F6CABC9-9FC6-E20E-C394-8BBA42CFF2B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BE891024-9707-3B26-5DA2-83423A1DA936}"/>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AD9F99F4-6AE8-A53B-6C15-3A8D32E3A0DB}"/>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333441F9-B3BD-0F74-9466-2DF53A589BC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644D4DB2-9E53-89D4-5024-A1227FE8D0F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40EEA743-7F52-FF0A-BA60-FC48FA98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9D1087D1-79FD-FC76-E116-7B7515CF7A78}"/>
              </a:ext>
            </a:extLst>
          </p:cNvPr>
          <p:cNvGraphicFramePr>
            <a:graphicFrameLocks noGrp="1"/>
          </p:cNvGraphicFramePr>
          <p:nvPr>
            <p:extLst>
              <p:ext uri="{D42A27DB-BD31-4B8C-83A1-F6EECF244321}">
                <p14:modId xmlns:p14="http://schemas.microsoft.com/office/powerpoint/2010/main" val="49319208"/>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1118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D35F77B-34C5-CBDC-5CAC-773523082A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1C7A711-15AE-C6E3-27B8-2E5B722202B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AC605CB-EA37-74D9-0FBA-59E7DF302E0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7F5017E-D4C7-4AA8-71B8-8641408AA8C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4DAE03A-E953-6BC5-C5F5-CA261497E6B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9E186A-7407-809E-7FC7-C91A63DC4F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E6B5012-9820-8854-A62E-BE7DB601B0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EBE55F2-DAC1-C90E-03B2-78F83E59AAD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0B22495D-FE67-0081-5CF2-6B90BCBBD84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4E5EBCB-22F9-E6E6-E783-ACAA4BD6A71D}"/>
              </a:ext>
            </a:extLst>
          </p:cNvPr>
          <p:cNvSpPr txBox="1"/>
          <p:nvPr/>
        </p:nvSpPr>
        <p:spPr>
          <a:xfrm>
            <a:off x="706908" y="16826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A5C6DC-6C27-2A0B-AEB6-A0FB53293EB1}"/>
              </a:ext>
            </a:extLst>
          </p:cNvPr>
          <p:cNvSpPr txBox="1"/>
          <p:nvPr/>
        </p:nvSpPr>
        <p:spPr>
          <a:xfrm>
            <a:off x="706908" y="1963429"/>
            <a:ext cx="8162242" cy="4632037"/>
          </a:xfrm>
          <a:prstGeom prst="rect">
            <a:avLst/>
          </a:prstGeom>
          <a:noFill/>
        </p:spPr>
        <p:txBody>
          <a:bodyPr wrap="square" rtlCol="0">
            <a:spAutoFit/>
          </a:bodyPr>
          <a:lstStyle/>
          <a:p>
            <a:pPr algn="just">
              <a:spcBef>
                <a:spcPts val="150"/>
              </a:spcBef>
            </a:pPr>
            <a:r>
              <a:rPr lang="en-US" sz="1500" dirty="0">
                <a:solidFill>
                  <a:schemeClr val="bg1"/>
                </a:solidFill>
              </a:rPr>
              <a:t>1. Development Environment Setup:</a:t>
            </a:r>
          </a:p>
          <a:p>
            <a:pPr algn="just">
              <a:spcBef>
                <a:spcPts val="150"/>
              </a:spcBef>
            </a:pPr>
            <a:r>
              <a:rPr lang="en-US" sz="1500" dirty="0">
                <a:solidFill>
                  <a:schemeClr val="bg1"/>
                </a:solidFill>
              </a:rPr>
              <a:t>   - Configure the backend framework (e.g., Flask).  </a:t>
            </a:r>
          </a:p>
          <a:p>
            <a:pPr algn="just">
              <a:spcBef>
                <a:spcPts val="150"/>
              </a:spcBef>
            </a:pPr>
            <a:r>
              <a:rPr lang="en-US" sz="1500" dirty="0">
                <a:solidFill>
                  <a:schemeClr val="bg1"/>
                </a:solidFill>
              </a:rPr>
              <a:t>   - Structure the project.  </a:t>
            </a:r>
          </a:p>
          <a:p>
            <a:pPr algn="just">
              <a:spcBef>
                <a:spcPts val="150"/>
              </a:spcBef>
            </a:pPr>
            <a:r>
              <a:rPr lang="en-US" sz="1500" dirty="0">
                <a:solidFill>
                  <a:schemeClr val="bg1"/>
                </a:solidFill>
              </a:rPr>
              <a:t>2. RESTful API Implementation:</a:t>
            </a:r>
          </a:p>
          <a:p>
            <a:pPr algn="just">
              <a:spcBef>
                <a:spcPts val="150"/>
              </a:spcBef>
            </a:pPr>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spcBef>
                <a:spcPts val="150"/>
              </a:spcBef>
            </a:pPr>
            <a:r>
              <a:rPr lang="en-US" sz="1500" dirty="0">
                <a:solidFill>
                  <a:schemeClr val="bg1"/>
                </a:solidFill>
              </a:rPr>
              <a:t>   - Validate and authenticate API requests.  </a:t>
            </a:r>
          </a:p>
          <a:p>
            <a:pPr algn="just">
              <a:spcBef>
                <a:spcPts val="150"/>
              </a:spcBef>
            </a:pPr>
            <a:r>
              <a:rPr lang="en-US" sz="1500" dirty="0">
                <a:solidFill>
                  <a:schemeClr val="bg1"/>
                </a:solidFill>
              </a:rPr>
              <a:t>3. Database Integration:</a:t>
            </a:r>
          </a:p>
          <a:p>
            <a:pPr algn="just">
              <a:spcBef>
                <a:spcPts val="150"/>
              </a:spcBef>
            </a:pPr>
            <a:r>
              <a:rPr lang="en-US" sz="1500" dirty="0">
                <a:solidFill>
                  <a:schemeClr val="bg1"/>
                </a:solidFill>
              </a:rPr>
              <a:t>   - Connect to the database using an ORM (Object-Relational Mapping).  </a:t>
            </a:r>
          </a:p>
          <a:p>
            <a:pPr algn="just">
              <a:spcBef>
                <a:spcPts val="150"/>
              </a:spcBef>
            </a:pPr>
            <a:r>
              <a:rPr lang="en-US" sz="1500" dirty="0">
                <a:solidFill>
                  <a:schemeClr val="bg1"/>
                </a:solidFill>
              </a:rPr>
              <a:t>   - Develop backend queries to handle complex data operations (e.g., calculate the average of the last 500 evaluations).  </a:t>
            </a:r>
          </a:p>
          <a:p>
            <a:pPr algn="just">
              <a:spcBef>
                <a:spcPts val="150"/>
              </a:spcBef>
            </a:pPr>
            <a:r>
              <a:rPr lang="en-US" sz="1500" dirty="0">
                <a:solidFill>
                  <a:schemeClr val="bg1"/>
                </a:solidFill>
              </a:rPr>
              <a:t>4. Security and Privacy:</a:t>
            </a:r>
          </a:p>
          <a:p>
            <a:pPr algn="just">
              <a:spcBef>
                <a:spcPts val="150"/>
              </a:spcBef>
            </a:pPr>
            <a:r>
              <a:rPr lang="en-US" sz="1500" dirty="0">
                <a:solidFill>
                  <a:schemeClr val="bg1"/>
                </a:solidFill>
              </a:rPr>
              <a:t>   - Implement security protocols (e.g., TLS 1.3 for communications).  </a:t>
            </a:r>
          </a:p>
          <a:p>
            <a:pPr algn="just">
              <a:spcBef>
                <a:spcPts val="150"/>
              </a:spcBef>
            </a:pPr>
            <a:r>
              <a:rPr lang="en-US" sz="1500" dirty="0">
                <a:solidFill>
                  <a:schemeClr val="bg1"/>
                </a:solidFill>
              </a:rPr>
              <a:t>   - Encrypt sensitive data.  </a:t>
            </a:r>
          </a:p>
          <a:p>
            <a:pPr algn="just">
              <a:spcBef>
                <a:spcPts val="150"/>
              </a:spcBef>
            </a:pPr>
            <a:r>
              <a:rPr lang="en-US" sz="1500" dirty="0">
                <a:solidFill>
                  <a:schemeClr val="bg1"/>
                </a:solidFill>
              </a:rPr>
              <a:t>   - Create data management policies compliant with GDPR.  </a:t>
            </a:r>
          </a:p>
          <a:p>
            <a:pPr algn="just">
              <a:spcBef>
                <a:spcPts val="150"/>
              </a:spcBef>
            </a:pPr>
            <a:r>
              <a:rPr lang="en-US" sz="1500" dirty="0">
                <a:solidFill>
                  <a:schemeClr val="bg1"/>
                </a:solidFill>
              </a:rPr>
              <a:t>6. Testing and Validation:</a:t>
            </a:r>
          </a:p>
          <a:p>
            <a:pPr algn="just">
              <a:spcBef>
                <a:spcPts val="150"/>
              </a:spcBef>
            </a:pPr>
            <a:r>
              <a:rPr lang="en-US" sz="1500" dirty="0">
                <a:solidFill>
                  <a:schemeClr val="bg1"/>
                </a:solidFill>
              </a:rPr>
              <a:t>   - Test APIs (unit tests and integration tests).  </a:t>
            </a:r>
          </a:p>
          <a:p>
            <a:pPr algn="just">
              <a:spcBef>
                <a:spcPts val="150"/>
              </a:spcBef>
            </a:pPr>
            <a:r>
              <a:rPr lang="en-US" sz="1500" dirty="0">
                <a:solidFill>
                  <a:schemeClr val="bg1"/>
                </a:solidFill>
              </a:rPr>
              <a:t>   - Simulate workloads to ensure scalability. </a:t>
            </a:r>
          </a:p>
        </p:txBody>
      </p:sp>
      <p:grpSp>
        <p:nvGrpSpPr>
          <p:cNvPr id="2" name="Gruppo 1">
            <a:extLst>
              <a:ext uri="{FF2B5EF4-FFF2-40B4-BE49-F238E27FC236}">
                <a16:creationId xmlns:a16="http://schemas.microsoft.com/office/drawing/2014/main" id="{87D34CE0-CBCF-0044-D2B0-6DB35F054547}"/>
              </a:ext>
            </a:extLst>
          </p:cNvPr>
          <p:cNvGrpSpPr/>
          <p:nvPr/>
        </p:nvGrpSpPr>
        <p:grpSpPr>
          <a:xfrm>
            <a:off x="10072737" y="306759"/>
            <a:ext cx="1743561" cy="1335574"/>
            <a:chOff x="8115673" y="243470"/>
            <a:chExt cx="1743561" cy="1335574"/>
          </a:xfrm>
        </p:grpSpPr>
        <p:sp>
          <p:nvSpPr>
            <p:cNvPr id="3" name="CasellaDiTesto 2">
              <a:extLst>
                <a:ext uri="{FF2B5EF4-FFF2-40B4-BE49-F238E27FC236}">
                  <a16:creationId xmlns:a16="http://schemas.microsoft.com/office/drawing/2014/main" id="{0321874B-7F29-0231-DA74-72C0C9A683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5" name="Gruppo 4">
              <a:extLst>
                <a:ext uri="{FF2B5EF4-FFF2-40B4-BE49-F238E27FC236}">
                  <a16:creationId xmlns:a16="http://schemas.microsoft.com/office/drawing/2014/main" id="{4DAF0EE7-86F5-92B3-F7D5-5CF218C52012}"/>
                </a:ext>
              </a:extLst>
            </p:cNvPr>
            <p:cNvGrpSpPr/>
            <p:nvPr/>
          </p:nvGrpSpPr>
          <p:grpSpPr>
            <a:xfrm>
              <a:off x="8468959" y="243470"/>
              <a:ext cx="1036991" cy="307777"/>
              <a:chOff x="8468959" y="243470"/>
              <a:chExt cx="1036991" cy="307777"/>
            </a:xfrm>
          </p:grpSpPr>
          <p:sp>
            <p:nvSpPr>
              <p:cNvPr id="22" name="CasellaDiTesto 21">
                <a:extLst>
                  <a:ext uri="{FF2B5EF4-FFF2-40B4-BE49-F238E27FC236}">
                    <a16:creationId xmlns:a16="http://schemas.microsoft.com/office/drawing/2014/main" id="{A5174523-5EA4-74E5-0D16-05F5406741F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23" name="Ovale 22">
                <a:extLst>
                  <a:ext uri="{FF2B5EF4-FFF2-40B4-BE49-F238E27FC236}">
                    <a16:creationId xmlns:a16="http://schemas.microsoft.com/office/drawing/2014/main" id="{2CB68999-A8FD-AD48-15F6-00E11561945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a:extLst>
                <a:ext uri="{FF2B5EF4-FFF2-40B4-BE49-F238E27FC236}">
                  <a16:creationId xmlns:a16="http://schemas.microsoft.com/office/drawing/2014/main" id="{1C8ED456-792B-9009-52F9-2E11EAD188E9}"/>
                </a:ext>
              </a:extLst>
            </p:cNvPr>
            <p:cNvGrpSpPr/>
            <p:nvPr/>
          </p:nvGrpSpPr>
          <p:grpSpPr>
            <a:xfrm>
              <a:off x="8354083" y="1012628"/>
              <a:ext cx="1266624" cy="566416"/>
              <a:chOff x="8354083" y="1095178"/>
              <a:chExt cx="1266624" cy="566416"/>
            </a:xfrm>
          </p:grpSpPr>
          <p:sp>
            <p:nvSpPr>
              <p:cNvPr id="16" name="CasellaDiTesto 15">
                <a:extLst>
                  <a:ext uri="{FF2B5EF4-FFF2-40B4-BE49-F238E27FC236}">
                    <a16:creationId xmlns:a16="http://schemas.microsoft.com/office/drawing/2014/main" id="{FF48126F-7467-D04E-1587-27D367494D4A}"/>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19" name="Gruppo 18">
                <a:extLst>
                  <a:ext uri="{FF2B5EF4-FFF2-40B4-BE49-F238E27FC236}">
                    <a16:creationId xmlns:a16="http://schemas.microsoft.com/office/drawing/2014/main" id="{F8490235-24C3-4A11-2AED-C7942706F2BF}"/>
                  </a:ext>
                </a:extLst>
              </p:cNvPr>
              <p:cNvGrpSpPr/>
              <p:nvPr/>
            </p:nvGrpSpPr>
            <p:grpSpPr>
              <a:xfrm>
                <a:off x="8539890" y="1095178"/>
                <a:ext cx="895011" cy="307777"/>
                <a:chOff x="8487778" y="883330"/>
                <a:chExt cx="895011" cy="307777"/>
              </a:xfrm>
            </p:grpSpPr>
            <p:sp>
              <p:nvSpPr>
                <p:cNvPr id="20" name="CasellaDiTesto 19">
                  <a:extLst>
                    <a:ext uri="{FF2B5EF4-FFF2-40B4-BE49-F238E27FC236}">
                      <a16:creationId xmlns:a16="http://schemas.microsoft.com/office/drawing/2014/main" id="{CF1F8134-930D-7EDF-C4C1-8CA8E3FFD87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1" name="Ovale 20">
                  <a:extLst>
                    <a:ext uri="{FF2B5EF4-FFF2-40B4-BE49-F238E27FC236}">
                      <a16:creationId xmlns:a16="http://schemas.microsoft.com/office/drawing/2014/main" id="{B55CB310-2636-B0EE-4DC0-B02DAA299FF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5" name="Connettore a gomito 14">
              <a:extLst>
                <a:ext uri="{FF2B5EF4-FFF2-40B4-BE49-F238E27FC236}">
                  <a16:creationId xmlns:a16="http://schemas.microsoft.com/office/drawing/2014/main" id="{69946E99-DE11-92FC-5EEF-6E9F014EA5AA}"/>
                </a:ext>
              </a:extLst>
            </p:cNvPr>
            <p:cNvCxnSpPr>
              <a:cxnSpLocks/>
              <a:stCxn id="23" idx="6"/>
              <a:endCxn id="21"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Gruppo 25">
            <a:extLst>
              <a:ext uri="{FF2B5EF4-FFF2-40B4-BE49-F238E27FC236}">
                <a16:creationId xmlns:a16="http://schemas.microsoft.com/office/drawing/2014/main" id="{30FA55C6-2E52-D98F-7BD0-B883FBF291F1}"/>
              </a:ext>
            </a:extLst>
          </p:cNvPr>
          <p:cNvGrpSpPr/>
          <p:nvPr/>
        </p:nvGrpSpPr>
        <p:grpSpPr>
          <a:xfrm>
            <a:off x="9983500" y="2734223"/>
            <a:ext cx="1922034" cy="742612"/>
            <a:chOff x="10081438" y="2124587"/>
            <a:chExt cx="1922034" cy="742612"/>
          </a:xfrm>
        </p:grpSpPr>
        <p:sp>
          <p:nvSpPr>
            <p:cNvPr id="27" name="CasellaDiTesto 26">
              <a:extLst>
                <a:ext uri="{FF2B5EF4-FFF2-40B4-BE49-F238E27FC236}">
                  <a16:creationId xmlns:a16="http://schemas.microsoft.com/office/drawing/2014/main" id="{5A77BEFF-0A72-957C-7C30-0F5FC5F4624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9" name="CasellaDiTesto 38">
              <a:extLst>
                <a:ext uri="{FF2B5EF4-FFF2-40B4-BE49-F238E27FC236}">
                  <a16:creationId xmlns:a16="http://schemas.microsoft.com/office/drawing/2014/main" id="{133298FE-A209-7819-A20B-3469F3A0EBB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3" name="Immagine 42" descr="Immagine che contiene orologio, simbolo, Carattere, Elementi grafici&#10;&#10;Descrizione generata automaticamente">
            <a:extLst>
              <a:ext uri="{FF2B5EF4-FFF2-40B4-BE49-F238E27FC236}">
                <a16:creationId xmlns:a16="http://schemas.microsoft.com/office/drawing/2014/main" id="{29868DBB-BC81-925F-C2CF-528241924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4" name="Tabella 43">
            <a:extLst>
              <a:ext uri="{FF2B5EF4-FFF2-40B4-BE49-F238E27FC236}">
                <a16:creationId xmlns:a16="http://schemas.microsoft.com/office/drawing/2014/main" id="{A87D3ABB-258C-3223-82AB-E17F81B1DAF9}"/>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13D0DD79-F688-0086-9D0B-55E1D6DB1BF5}"/>
              </a:ext>
            </a:extLst>
          </p:cNvPr>
          <p:cNvGrpSpPr/>
          <p:nvPr/>
        </p:nvGrpSpPr>
        <p:grpSpPr>
          <a:xfrm>
            <a:off x="1820859" y="451318"/>
            <a:ext cx="8031707" cy="660346"/>
            <a:chOff x="1820859" y="451318"/>
            <a:chExt cx="8031707" cy="660346"/>
          </a:xfrm>
        </p:grpSpPr>
        <p:grpSp>
          <p:nvGrpSpPr>
            <p:cNvPr id="51" name="Gruppo 50">
              <a:extLst>
                <a:ext uri="{FF2B5EF4-FFF2-40B4-BE49-F238E27FC236}">
                  <a16:creationId xmlns:a16="http://schemas.microsoft.com/office/drawing/2014/main" id="{5AEF60BF-3B1B-9021-9C73-529DE250D904}"/>
                </a:ext>
              </a:extLst>
            </p:cNvPr>
            <p:cNvGrpSpPr/>
            <p:nvPr/>
          </p:nvGrpSpPr>
          <p:grpSpPr>
            <a:xfrm>
              <a:off x="1820859" y="451318"/>
              <a:ext cx="8031707" cy="633203"/>
              <a:chOff x="1820859" y="465690"/>
              <a:chExt cx="8031707" cy="633203"/>
            </a:xfrm>
          </p:grpSpPr>
          <p:sp>
            <p:nvSpPr>
              <p:cNvPr id="53" name="CasellaDiTesto 52">
                <a:extLst>
                  <a:ext uri="{FF2B5EF4-FFF2-40B4-BE49-F238E27FC236}">
                    <a16:creationId xmlns:a16="http://schemas.microsoft.com/office/drawing/2014/main" id="{3F0407DC-F399-DFC3-8853-FFFA06B161F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4" name="CasellaDiTesto 53">
                <a:extLst>
                  <a:ext uri="{FF2B5EF4-FFF2-40B4-BE49-F238E27FC236}">
                    <a16:creationId xmlns:a16="http://schemas.microsoft.com/office/drawing/2014/main" id="{464E934B-614D-7E0F-23AB-C9AEA7BCDE6E}"/>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2" name="Connettore diritto 51">
              <a:extLst>
                <a:ext uri="{FF2B5EF4-FFF2-40B4-BE49-F238E27FC236}">
                  <a16:creationId xmlns:a16="http://schemas.microsoft.com/office/drawing/2014/main" id="{C7C96EE9-87B3-9EDE-3382-ABF43607443B}"/>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313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FF95A04-A368-4805-70A8-439ADD0E52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053D4CA-E3E3-2BE6-DCE9-EDA1E2D009E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9E110E7-4250-25A3-B59C-6E5F64BA8C3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62041FE-816A-2080-0D02-BC74025A10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295E8BD-615C-F61B-8D74-EF6A02ABC7E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D5424EC-094E-C46F-B9A7-034DA75D9E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F35AEEC-981B-1C0B-2440-811D2524DBC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8592373-2D7C-EE75-ED6A-1E186A93C9C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39ADFBB4-DE01-F372-9996-599D34A2ED1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580F42C9-8A20-1EE8-D849-974AC1A01A1C}"/>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088E7647-20C8-5E34-C155-0E5E0CFE87EA}"/>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F20CEB40-EB8F-1D83-2735-A6198DB4271D}"/>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p>
          </p:txBody>
        </p:sp>
      </p:grpSp>
      <p:grpSp>
        <p:nvGrpSpPr>
          <p:cNvPr id="31" name="Gruppo 30">
            <a:extLst>
              <a:ext uri="{FF2B5EF4-FFF2-40B4-BE49-F238E27FC236}">
                <a16:creationId xmlns:a16="http://schemas.microsoft.com/office/drawing/2014/main" id="{D54A0AB4-DFD8-A695-DA68-F66376A04AA7}"/>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CE44269-78BD-C9AB-492A-CF289431CBCB}"/>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5BFB13EB-73B1-0B64-AD18-D2F70A0E5B0A}"/>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basic working APIs (end of Month 2).  </a:t>
              </a:r>
            </a:p>
            <a:p>
              <a:pPr algn="just"/>
              <a:r>
                <a:rPr lang="en-US" sz="1500" dirty="0">
                  <a:solidFill>
                    <a:schemeClr val="bg1"/>
                  </a:solidFill>
                </a:rPr>
                <a:t>2. Completed database integration (end of Month 3).  </a:t>
              </a:r>
            </a:p>
            <a:p>
              <a:pPr algn="just"/>
              <a:r>
                <a:rPr lang="en-US" sz="1500" dirty="0">
                  <a:solidFill>
                    <a:schemeClr val="bg1"/>
                  </a:solidFill>
                </a:rPr>
                <a:t>3. Backend validation in a simulated environment (end of Month 4). </a:t>
              </a:r>
            </a:p>
          </p:txBody>
        </p:sp>
      </p:grpSp>
      <p:grpSp>
        <p:nvGrpSpPr>
          <p:cNvPr id="34" name="Gruppo 33">
            <a:extLst>
              <a:ext uri="{FF2B5EF4-FFF2-40B4-BE49-F238E27FC236}">
                <a16:creationId xmlns:a16="http://schemas.microsoft.com/office/drawing/2014/main" id="{98EA710B-0334-CB1F-260B-B539A49C4240}"/>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FCA85032-38F6-DF33-BA0E-6335D7543D01}"/>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6269645-9F8A-8C66-42DE-60CFB19CD660}"/>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design must be completed to develop the backend.  </a:t>
              </a:r>
            </a:p>
            <a:p>
              <a:pPr algn="just"/>
              <a:r>
                <a:rPr lang="en-US" sz="1500" dirty="0">
                  <a:solidFill>
                    <a:schemeClr val="bg1"/>
                  </a:solidFill>
                </a:rPr>
                <a:t>- WP5 (Integration): The backend must be completed to integrate components.</a:t>
              </a:r>
            </a:p>
          </p:txBody>
        </p:sp>
      </p:grpSp>
      <p:grpSp>
        <p:nvGrpSpPr>
          <p:cNvPr id="5" name="Gruppo 4">
            <a:extLst>
              <a:ext uri="{FF2B5EF4-FFF2-40B4-BE49-F238E27FC236}">
                <a16:creationId xmlns:a16="http://schemas.microsoft.com/office/drawing/2014/main" id="{C26A8121-0CFC-239C-42BF-E07198BF0C68}"/>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AA442A2-FC0B-09AD-73A9-F74DFF3F942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675EF029-0192-465D-A7C2-BC8DEA85FD69}"/>
                </a:ext>
              </a:extLst>
            </p:cNvPr>
            <p:cNvGrpSpPr/>
            <p:nvPr/>
          </p:nvGrpSpPr>
          <p:grpSpPr>
            <a:xfrm>
              <a:off x="8468959" y="243470"/>
              <a:ext cx="1036991" cy="307777"/>
              <a:chOff x="8468959" y="243470"/>
              <a:chExt cx="1036991" cy="307777"/>
            </a:xfrm>
          </p:grpSpPr>
          <p:sp>
            <p:nvSpPr>
              <p:cNvPr id="30" name="CasellaDiTesto 29">
                <a:extLst>
                  <a:ext uri="{FF2B5EF4-FFF2-40B4-BE49-F238E27FC236}">
                    <a16:creationId xmlns:a16="http://schemas.microsoft.com/office/drawing/2014/main" id="{816E06F0-CB03-BED1-C6AB-86C5511D503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2" name="Ovale 31">
                <a:extLst>
                  <a:ext uri="{FF2B5EF4-FFF2-40B4-BE49-F238E27FC236}">
                    <a16:creationId xmlns:a16="http://schemas.microsoft.com/office/drawing/2014/main" id="{B6CC6D45-86CD-874A-1FBC-5E891BBFE7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F15C3A8B-B19B-D17F-DB86-5DB3E9C67951}"/>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F221C290-0B60-B248-45EE-1B176DE387A1}"/>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CFE6FC1C-2C40-8AFC-993B-7134F6D8E3F7}"/>
                  </a:ext>
                </a:extLst>
              </p:cNvPr>
              <p:cNvGrpSpPr/>
              <p:nvPr/>
            </p:nvGrpSpPr>
            <p:grpSpPr>
              <a:xfrm>
                <a:off x="8539890" y="1095178"/>
                <a:ext cx="895011" cy="307777"/>
                <a:chOff x="8487778" y="883330"/>
                <a:chExt cx="895011" cy="307777"/>
              </a:xfrm>
            </p:grpSpPr>
            <p:sp>
              <p:nvSpPr>
                <p:cNvPr id="26" name="CasellaDiTesto 25">
                  <a:extLst>
                    <a:ext uri="{FF2B5EF4-FFF2-40B4-BE49-F238E27FC236}">
                      <a16:creationId xmlns:a16="http://schemas.microsoft.com/office/drawing/2014/main" id="{A98A411D-E566-AE5F-FAB4-B14D062C80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8" name="Ovale 27">
                  <a:extLst>
                    <a:ext uri="{FF2B5EF4-FFF2-40B4-BE49-F238E27FC236}">
                      <a16:creationId xmlns:a16="http://schemas.microsoft.com/office/drawing/2014/main" id="{055787CC-DF07-9C4C-C10D-4735341D97E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05E038E5-AC2B-4EB8-A335-8AD71910A97F}"/>
                </a:ext>
              </a:extLst>
            </p:cNvPr>
            <p:cNvCxnSpPr>
              <a:cxnSpLocks/>
              <a:stCxn id="32" idx="6"/>
              <a:endCxn id="2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Gruppo 32">
            <a:extLst>
              <a:ext uri="{FF2B5EF4-FFF2-40B4-BE49-F238E27FC236}">
                <a16:creationId xmlns:a16="http://schemas.microsoft.com/office/drawing/2014/main" id="{83AF33AA-940B-4E50-07F3-AEF9701B6095}"/>
              </a:ext>
            </a:extLst>
          </p:cNvPr>
          <p:cNvGrpSpPr/>
          <p:nvPr/>
        </p:nvGrpSpPr>
        <p:grpSpPr>
          <a:xfrm>
            <a:off x="9983500" y="2734223"/>
            <a:ext cx="1922034" cy="742612"/>
            <a:chOff x="10081438" y="2124587"/>
            <a:chExt cx="1922034" cy="742612"/>
          </a:xfrm>
        </p:grpSpPr>
        <p:sp>
          <p:nvSpPr>
            <p:cNvPr id="35" name="CasellaDiTesto 34">
              <a:extLst>
                <a:ext uri="{FF2B5EF4-FFF2-40B4-BE49-F238E27FC236}">
                  <a16:creationId xmlns:a16="http://schemas.microsoft.com/office/drawing/2014/main" id="{F6759ACC-3369-AA36-5454-1788DF2AF19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6" name="CasellaDiTesto 35">
              <a:extLst>
                <a:ext uri="{FF2B5EF4-FFF2-40B4-BE49-F238E27FC236}">
                  <a16:creationId xmlns:a16="http://schemas.microsoft.com/office/drawing/2014/main" id="{201FB863-CEBE-C765-1AD4-77402EC69E2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39" name="Immagine 38" descr="Immagine che contiene orologio, simbolo, Carattere, Elementi grafici&#10;&#10;Descrizione generata automaticamente">
            <a:extLst>
              <a:ext uri="{FF2B5EF4-FFF2-40B4-BE49-F238E27FC236}">
                <a16:creationId xmlns:a16="http://schemas.microsoft.com/office/drawing/2014/main" id="{A981B620-1A1A-0FC0-C7A9-A57D241E1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3" name="Tabella 42">
            <a:extLst>
              <a:ext uri="{FF2B5EF4-FFF2-40B4-BE49-F238E27FC236}">
                <a16:creationId xmlns:a16="http://schemas.microsoft.com/office/drawing/2014/main" id="{F2F5352F-444C-B64D-B0FD-25FD31D6648F}"/>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44" name="Gruppo 43">
            <a:extLst>
              <a:ext uri="{FF2B5EF4-FFF2-40B4-BE49-F238E27FC236}">
                <a16:creationId xmlns:a16="http://schemas.microsoft.com/office/drawing/2014/main" id="{18E43626-2DA6-A155-40B4-81B469544B21}"/>
              </a:ext>
            </a:extLst>
          </p:cNvPr>
          <p:cNvGrpSpPr/>
          <p:nvPr/>
        </p:nvGrpSpPr>
        <p:grpSpPr>
          <a:xfrm>
            <a:off x="1820859" y="451318"/>
            <a:ext cx="8031707" cy="660346"/>
            <a:chOff x="1820859" y="451318"/>
            <a:chExt cx="8031707" cy="660346"/>
          </a:xfrm>
        </p:grpSpPr>
        <p:grpSp>
          <p:nvGrpSpPr>
            <p:cNvPr id="48" name="Gruppo 47">
              <a:extLst>
                <a:ext uri="{FF2B5EF4-FFF2-40B4-BE49-F238E27FC236}">
                  <a16:creationId xmlns:a16="http://schemas.microsoft.com/office/drawing/2014/main" id="{89AF55E7-AA37-E3AC-80F3-D66E51306147}"/>
                </a:ext>
              </a:extLst>
            </p:cNvPr>
            <p:cNvGrpSpPr/>
            <p:nvPr/>
          </p:nvGrpSpPr>
          <p:grpSpPr>
            <a:xfrm>
              <a:off x="1820859" y="451318"/>
              <a:ext cx="8031707" cy="633203"/>
              <a:chOff x="1820859" y="465690"/>
              <a:chExt cx="8031707" cy="633203"/>
            </a:xfrm>
          </p:grpSpPr>
          <p:sp>
            <p:nvSpPr>
              <p:cNvPr id="52" name="CasellaDiTesto 51">
                <a:extLst>
                  <a:ext uri="{FF2B5EF4-FFF2-40B4-BE49-F238E27FC236}">
                    <a16:creationId xmlns:a16="http://schemas.microsoft.com/office/drawing/2014/main" id="{F24E21F6-2DE1-4BD7-5A82-73B1C579B7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3" name="CasellaDiTesto 52">
                <a:extLst>
                  <a:ext uri="{FF2B5EF4-FFF2-40B4-BE49-F238E27FC236}">
                    <a16:creationId xmlns:a16="http://schemas.microsoft.com/office/drawing/2014/main" id="{4C4DB169-0AB0-BC40-731D-8FF6E1CC4D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1" name="Connettore diritto 50">
              <a:extLst>
                <a:ext uri="{FF2B5EF4-FFF2-40B4-BE49-F238E27FC236}">
                  <a16:creationId xmlns:a16="http://schemas.microsoft.com/office/drawing/2014/main" id="{8C837D08-2B1C-769D-38F7-0248CC359B94}"/>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250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E768A4-4BCB-B260-90D6-4B5DDCFB3C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57A3C96-0FF8-E0EC-620B-72F95BCBA33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4E82384-A32D-37F3-4E0B-2E5C5B5E22E1}"/>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74207FA-758F-B2AD-4FB4-13ABB25828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88482E-C8DA-9972-5376-6A8EA37C85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4330F4-DEC8-30C6-5167-78E89C3DD88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CD749D6-9C07-7031-A9DA-6E19F781AA7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413167A-056D-11EF-4466-0321DD4C03A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82DC83FE-983E-0985-8689-9FE41725C1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703D781-44B8-0860-5178-987A8D0F98F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5FDC34D8-4710-A335-B008-8EF8EE95808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B0366028-B0C2-7AA8-CBF9-169E611C5B85}"/>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Backend</a:t>
              </a:r>
              <a:r>
                <a:rPr lang="it-IT" sz="1500" dirty="0">
                  <a:solidFill>
                    <a:schemeClr val="bg1"/>
                  </a:solidFill>
                </a:rPr>
                <a:t> Framework: </a:t>
              </a:r>
              <a:r>
                <a:rPr lang="it-IT" sz="1500" dirty="0" err="1">
                  <a:solidFill>
                    <a:schemeClr val="bg1"/>
                  </a:solidFill>
                </a:rPr>
                <a:t>Flask</a:t>
              </a:r>
              <a:r>
                <a:rPr lang="it-IT" sz="1500" dirty="0">
                  <a:solidFill>
                    <a:schemeClr val="bg1"/>
                  </a:solidFill>
                </a:rPr>
                <a:t> or </a:t>
              </a:r>
              <a:r>
                <a:rPr lang="it-IT" sz="1500" dirty="0" err="1">
                  <a:solidFill>
                    <a:schemeClr val="bg1"/>
                  </a:solidFill>
                </a:rPr>
                <a:t>FastAPI</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Security Libraries: </a:t>
              </a:r>
              <a:r>
                <a:rPr lang="it-IT" sz="1500" dirty="0" err="1">
                  <a:solidFill>
                    <a:schemeClr val="bg1"/>
                  </a:solidFill>
                </a:rPr>
                <a:t>PyJWT</a:t>
              </a:r>
              <a:r>
                <a:rPr lang="it-IT" sz="1500" dirty="0">
                  <a:solidFill>
                    <a:schemeClr val="bg1"/>
                  </a:solidFill>
                </a:rPr>
                <a:t> for authentication, </a:t>
              </a:r>
              <a:r>
                <a:rPr lang="it-IT" sz="1500" dirty="0" err="1">
                  <a:solidFill>
                    <a:schemeClr val="bg1"/>
                  </a:solidFill>
                </a:rPr>
                <a:t>OpenSSL</a:t>
              </a:r>
              <a:r>
                <a:rPr lang="it-IT" sz="1500" dirty="0">
                  <a:solidFill>
                    <a:schemeClr val="bg1"/>
                  </a:solidFill>
                </a:rPr>
                <a:t> for </a:t>
              </a:r>
              <a:r>
                <a:rPr lang="it-IT" sz="1500" dirty="0" err="1">
                  <a:solidFill>
                    <a:schemeClr val="bg1"/>
                  </a:solidFill>
                </a:rPr>
                <a:t>encryption</a:t>
              </a:r>
              <a:r>
                <a:rPr lang="it-IT" sz="1500" dirty="0">
                  <a:solidFill>
                    <a:schemeClr val="bg1"/>
                  </a:solidFill>
                </a:rPr>
                <a:t>.  </a:t>
              </a:r>
            </a:p>
            <a:p>
              <a:pPr algn="just"/>
              <a:r>
                <a:rPr lang="it-IT" sz="1500" dirty="0">
                  <a:solidFill>
                    <a:schemeClr val="bg1"/>
                  </a:solidFill>
                </a:rPr>
                <a:t>- ORM: </a:t>
              </a:r>
              <a:r>
                <a:rPr lang="it-IT" sz="1500" dirty="0" err="1">
                  <a:solidFill>
                    <a:schemeClr val="bg1"/>
                  </a:solidFill>
                </a:rPr>
                <a:t>SQLAlchemy</a:t>
              </a:r>
              <a:r>
                <a:rPr lang="it-IT" sz="1500" dirty="0">
                  <a:solidFill>
                    <a:schemeClr val="bg1"/>
                  </a:solidFill>
                </a:rPr>
                <a:t> or </a:t>
              </a:r>
              <a:r>
                <a:rPr lang="it-IT" sz="1500" dirty="0" err="1">
                  <a:solidFill>
                    <a:schemeClr val="bg1"/>
                  </a:solidFill>
                </a:rPr>
                <a:t>equivalent</a:t>
              </a:r>
              <a:r>
                <a:rPr lang="it-IT" sz="1500" dirty="0">
                  <a:solidFill>
                    <a:schemeClr val="bg1"/>
                  </a:solidFill>
                </a:rPr>
                <a:t> for database interaction.  </a:t>
              </a:r>
            </a:p>
            <a:p>
              <a:pPr algn="just"/>
              <a:r>
                <a:rPr lang="it-IT" sz="1500" dirty="0">
                  <a:solidFill>
                    <a:schemeClr val="bg1"/>
                  </a:solidFill>
                </a:rPr>
                <a:t>- Testing Tools: </a:t>
              </a:r>
              <a:r>
                <a:rPr lang="it-IT" sz="1500" dirty="0" err="1">
                  <a:solidFill>
                    <a:schemeClr val="bg1"/>
                  </a:solidFill>
                </a:rPr>
                <a:t>Postman</a:t>
              </a:r>
              <a:r>
                <a:rPr lang="it-IT" sz="1500" dirty="0">
                  <a:solidFill>
                    <a:schemeClr val="bg1"/>
                  </a:solidFill>
                </a:rPr>
                <a:t> for API testing, </a:t>
              </a:r>
              <a:r>
                <a:rPr lang="it-IT" sz="1500" dirty="0" err="1">
                  <a:solidFill>
                    <a:schemeClr val="bg1"/>
                  </a:solidFill>
                </a:rPr>
                <a:t>pytest</a:t>
              </a:r>
              <a:r>
                <a:rPr lang="it-IT" sz="1500" dirty="0">
                  <a:solidFill>
                    <a:schemeClr val="bg1"/>
                  </a:solidFill>
                </a:rPr>
                <a:t> for </a:t>
              </a:r>
              <a:r>
                <a:rPr lang="it-IT" sz="1500" dirty="0" err="1">
                  <a:solidFill>
                    <a:schemeClr val="bg1"/>
                  </a:solidFill>
                </a:rPr>
                <a:t>automated</a:t>
              </a:r>
              <a:r>
                <a:rPr lang="it-IT" sz="1500" dirty="0">
                  <a:solidFill>
                    <a:schemeClr val="bg1"/>
                  </a:solidFill>
                </a:rPr>
                <a:t>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2AF6533E-EE04-2016-2B4D-6954E1218DBA}"/>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33A6A66-5E4A-5F6C-41C7-F52BB88F2C5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666F4D1-3CA5-D517-5BE0-C9F28ED6E004}"/>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p>
          </p:txBody>
        </p:sp>
      </p:grpSp>
      <p:grpSp>
        <p:nvGrpSpPr>
          <p:cNvPr id="29" name="Gruppo 28">
            <a:extLst>
              <a:ext uri="{FF2B5EF4-FFF2-40B4-BE49-F238E27FC236}">
                <a16:creationId xmlns:a16="http://schemas.microsoft.com/office/drawing/2014/main" id="{9007C1A8-B55B-F042-90E4-9288628D4F49}"/>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40B58325-6016-BFD6-6B14-A8B4A08A1DB4}"/>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696076-D638-5572-F10F-E03F89141783}"/>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Backend Developer: €5,000/month  </a:t>
              </a:r>
            </a:p>
            <a:p>
              <a:pPr algn="just"/>
              <a:r>
                <a:rPr lang="en-US" sz="1500" dirty="0">
                  <a:solidFill>
                    <a:schemeClr val="bg1"/>
                  </a:solidFill>
                </a:rPr>
                <a:t>- Project Manager: €6,000/month</a:t>
              </a:r>
            </a:p>
          </p:txBody>
        </p:sp>
      </p:grpSp>
      <p:grpSp>
        <p:nvGrpSpPr>
          <p:cNvPr id="67" name="Gruppo 66">
            <a:extLst>
              <a:ext uri="{FF2B5EF4-FFF2-40B4-BE49-F238E27FC236}">
                <a16:creationId xmlns:a16="http://schemas.microsoft.com/office/drawing/2014/main" id="{81CFCB2B-17AC-7C15-858B-BC059824D216}"/>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DCF273E-1F2D-CE5B-6508-DA9D7B8924F5}"/>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WP2 </a:t>
              </a:r>
            </a:p>
          </p:txBody>
        </p:sp>
        <p:sp>
          <p:nvSpPr>
            <p:cNvPr id="32" name="CasellaDiTesto 31">
              <a:extLst>
                <a:ext uri="{FF2B5EF4-FFF2-40B4-BE49-F238E27FC236}">
                  <a16:creationId xmlns:a16="http://schemas.microsoft.com/office/drawing/2014/main" id="{44DA859D-BCF6-0362-44D5-566F8B9FA18D}"/>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€36.000</a:t>
              </a:r>
            </a:p>
          </p:txBody>
        </p:sp>
        <p:pic>
          <p:nvPicPr>
            <p:cNvPr id="66" name="Elemento grafico 65" descr="Freccia linea: diritta con riempimento a tinta unita">
              <a:extLst>
                <a:ext uri="{FF2B5EF4-FFF2-40B4-BE49-F238E27FC236}">
                  <a16:creationId xmlns:a16="http://schemas.microsoft.com/office/drawing/2014/main" id="{C178873C-C7F0-DA45-2DC3-C541DACD7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E7A16A2-2766-B515-99CF-7B6E249CFBE3}"/>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898B548-B043-F74D-6CF1-FC1338F1F6C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B846F015-2C5B-DD86-0A1C-9C42E3B3C307}"/>
                </a:ext>
              </a:extLst>
            </p:cNvPr>
            <p:cNvGrpSpPr/>
            <p:nvPr/>
          </p:nvGrpSpPr>
          <p:grpSpPr>
            <a:xfrm>
              <a:off x="8468959" y="243470"/>
              <a:ext cx="1036991" cy="307777"/>
              <a:chOff x="8468959" y="243470"/>
              <a:chExt cx="1036991" cy="307777"/>
            </a:xfrm>
          </p:grpSpPr>
          <p:sp>
            <p:nvSpPr>
              <p:cNvPr id="35" name="CasellaDiTesto 34">
                <a:extLst>
                  <a:ext uri="{FF2B5EF4-FFF2-40B4-BE49-F238E27FC236}">
                    <a16:creationId xmlns:a16="http://schemas.microsoft.com/office/drawing/2014/main" id="{E9AEA495-29CC-D2D9-EE38-1BB81BAF6849}"/>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6" name="Ovale 35">
                <a:extLst>
                  <a:ext uri="{FF2B5EF4-FFF2-40B4-BE49-F238E27FC236}">
                    <a16:creationId xmlns:a16="http://schemas.microsoft.com/office/drawing/2014/main" id="{3F993321-0CA9-36B7-67A3-7DBBFCFEBF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4A088C7C-1936-25D5-886A-63FFB1130BA0}"/>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28CF8C23-CE5B-B3D7-5B5B-A728CCD803A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19AC85A1-B11F-5BD3-D308-268563B6DC90}"/>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C078CA82-88BA-CD37-1779-A71B132BD5F7}"/>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4" name="Ovale 33">
                  <a:extLst>
                    <a:ext uri="{FF2B5EF4-FFF2-40B4-BE49-F238E27FC236}">
                      <a16:creationId xmlns:a16="http://schemas.microsoft.com/office/drawing/2014/main" id="{AB10293A-7F04-94DD-DAA9-0AF60767C4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2E193253-7A3A-6AA2-4C47-F9349B265094}"/>
                </a:ext>
              </a:extLst>
            </p:cNvPr>
            <p:cNvCxnSpPr>
              <a:cxnSpLocks/>
              <a:stCxn id="36" idx="6"/>
              <a:endCxn id="34"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8" name="Gruppo 37">
            <a:extLst>
              <a:ext uri="{FF2B5EF4-FFF2-40B4-BE49-F238E27FC236}">
                <a16:creationId xmlns:a16="http://schemas.microsoft.com/office/drawing/2014/main" id="{7ADDECE7-B7BF-ADFB-3B7A-DEDF9CDD079E}"/>
              </a:ext>
            </a:extLst>
          </p:cNvPr>
          <p:cNvGrpSpPr/>
          <p:nvPr/>
        </p:nvGrpSpPr>
        <p:grpSpPr>
          <a:xfrm>
            <a:off x="9983500" y="2734223"/>
            <a:ext cx="1922034" cy="742612"/>
            <a:chOff x="10081438" y="2124587"/>
            <a:chExt cx="1922034" cy="742612"/>
          </a:xfrm>
        </p:grpSpPr>
        <p:sp>
          <p:nvSpPr>
            <p:cNvPr id="39" name="CasellaDiTesto 38">
              <a:extLst>
                <a:ext uri="{FF2B5EF4-FFF2-40B4-BE49-F238E27FC236}">
                  <a16:creationId xmlns:a16="http://schemas.microsoft.com/office/drawing/2014/main" id="{B7088252-76FB-A7DB-EA60-7B20B960015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3" name="CasellaDiTesto 42">
              <a:extLst>
                <a:ext uri="{FF2B5EF4-FFF2-40B4-BE49-F238E27FC236}">
                  <a16:creationId xmlns:a16="http://schemas.microsoft.com/office/drawing/2014/main" id="{BD9FFC1F-C157-B041-2081-BA319DD3934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87D0498F-C47F-48FB-5F5E-E5C870FD5B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53E8CD9-16F4-8C3C-8B25-B790ADC2E796}"/>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1DBB4648-C12A-1054-2E42-1C7F08307E42}"/>
              </a:ext>
            </a:extLst>
          </p:cNvPr>
          <p:cNvGrpSpPr/>
          <p:nvPr/>
        </p:nvGrpSpPr>
        <p:grpSpPr>
          <a:xfrm>
            <a:off x="1820859" y="451318"/>
            <a:ext cx="8031707" cy="660346"/>
            <a:chOff x="1820859" y="451318"/>
            <a:chExt cx="8031707" cy="660346"/>
          </a:xfrm>
        </p:grpSpPr>
        <p:grpSp>
          <p:nvGrpSpPr>
            <p:cNvPr id="52" name="Gruppo 51">
              <a:extLst>
                <a:ext uri="{FF2B5EF4-FFF2-40B4-BE49-F238E27FC236}">
                  <a16:creationId xmlns:a16="http://schemas.microsoft.com/office/drawing/2014/main" id="{D30BFBDD-C45B-F9C0-B55E-5670316A49C8}"/>
                </a:ext>
              </a:extLst>
            </p:cNvPr>
            <p:cNvGrpSpPr/>
            <p:nvPr/>
          </p:nvGrpSpPr>
          <p:grpSpPr>
            <a:xfrm>
              <a:off x="1820859" y="451318"/>
              <a:ext cx="8031707" cy="633203"/>
              <a:chOff x="1820859" y="465690"/>
              <a:chExt cx="8031707" cy="633203"/>
            </a:xfrm>
          </p:grpSpPr>
          <p:sp>
            <p:nvSpPr>
              <p:cNvPr id="55" name="CasellaDiTesto 54">
                <a:extLst>
                  <a:ext uri="{FF2B5EF4-FFF2-40B4-BE49-F238E27FC236}">
                    <a16:creationId xmlns:a16="http://schemas.microsoft.com/office/drawing/2014/main" id="{042CCE03-AF2A-EFD4-612F-E7F2F83C467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61" name="CasellaDiTesto 60">
                <a:extLst>
                  <a:ext uri="{FF2B5EF4-FFF2-40B4-BE49-F238E27FC236}">
                    <a16:creationId xmlns:a16="http://schemas.microsoft.com/office/drawing/2014/main" id="{33B336C7-CDE5-A4E8-0DFF-8103D860B6F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3" name="Connettore diritto 52">
              <a:extLst>
                <a:ext uri="{FF2B5EF4-FFF2-40B4-BE49-F238E27FC236}">
                  <a16:creationId xmlns:a16="http://schemas.microsoft.com/office/drawing/2014/main" id="{125B1DFA-D368-914F-3481-DAA584E02CF3}"/>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059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E6814BB-C176-0B11-F1A7-DE49316F712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E83A733-7D69-7639-8EA0-A838575A67D2}"/>
              </a:ext>
            </a:extLst>
          </p:cNvPr>
          <p:cNvSpPr txBox="1"/>
          <p:nvPr/>
        </p:nvSpPr>
        <p:spPr>
          <a:xfrm>
            <a:off x="4601863" y="316284"/>
            <a:ext cx="2988275" cy="323165"/>
          </a:xfrm>
          <a:prstGeom prst="rect">
            <a:avLst/>
          </a:prstGeom>
          <a:noFill/>
        </p:spPr>
        <p:txBody>
          <a:bodyPr wrap="square" rtlCol="0">
            <a:spAutoFit/>
          </a:bodyPr>
          <a:lstStyle/>
          <a:p>
            <a:pPr algn="ctr"/>
            <a:r>
              <a:rPr lang="it-IT" sz="1500" b="1" spc="300" dirty="0">
                <a:solidFill>
                  <a:srgbClr val="DA627D"/>
                </a:solidFill>
              </a:rPr>
              <a:t>SYSTEM DESCRIPTION</a:t>
            </a:r>
          </a:p>
        </p:txBody>
      </p:sp>
    </p:spTree>
    <p:extLst>
      <p:ext uri="{BB962C8B-B14F-4D97-AF65-F5344CB8AC3E}">
        <p14:creationId xmlns:p14="http://schemas.microsoft.com/office/powerpoint/2010/main" val="3712844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3B3674A-6C9D-4D03-75F6-8D8CB5FE1E0A}"/>
            </a:ext>
          </a:extLst>
        </p:cNvPr>
        <p:cNvGrpSpPr/>
        <p:nvPr/>
      </p:nvGrpSpPr>
      <p:grpSpPr>
        <a:xfrm>
          <a:off x="0" y="0"/>
          <a:ext cx="0" cy="0"/>
          <a:chOff x="0" y="0"/>
          <a:chExt cx="0" cy="0"/>
        </a:xfrm>
      </p:grpSpPr>
    </p:spTree>
    <p:extLst>
      <p:ext uri="{BB962C8B-B14F-4D97-AF65-F5344CB8AC3E}">
        <p14:creationId xmlns:p14="http://schemas.microsoft.com/office/powerpoint/2010/main" val="379242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99EAD50-CE56-B879-4E49-97D31D9732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19DF44E-5E8B-182E-341A-5C686D1595A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3EB396-C453-931B-150A-F082534ADA9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6F5B1B2-88F3-A736-B499-E6C45688B15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AB4130-EF02-0432-CF34-686F2796C0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F383AB-0F91-C5D0-5C9D-844F36221C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7CE2199-03DD-BE08-0F66-A1ED59BE28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B22EAB0-43D1-2F2A-5D01-B715923A82D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1D5FCADB-8560-9420-1E36-D3E4FE27834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F3FE534-E93D-6BA0-54B5-D882FDF31193}"/>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17ECB82F-4FDB-EBDB-183A-A5D7FA0CBD8F}"/>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p>
        </p:txBody>
      </p:sp>
      <p:sp>
        <p:nvSpPr>
          <p:cNvPr id="26" name="CasellaDiTesto 25">
            <a:extLst>
              <a:ext uri="{FF2B5EF4-FFF2-40B4-BE49-F238E27FC236}">
                <a16:creationId xmlns:a16="http://schemas.microsoft.com/office/drawing/2014/main" id="{9CD0FA23-5E0F-2A4E-FE5A-2E35D32390F8}"/>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4F9B70A-F490-E499-614B-58D8ABF4AC4D}"/>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Implement car controller software to run the FER model in real-time.  </a:t>
            </a:r>
          </a:p>
          <a:p>
            <a:pPr algn="just">
              <a:lnSpc>
                <a:spcPct val="150000"/>
              </a:lnSpc>
            </a:pPr>
            <a:r>
              <a:rPr lang="en-US" sz="1500" dirty="0">
                <a:solidFill>
                  <a:schemeClr val="bg1"/>
                </a:solidFill>
              </a:rPr>
              <a:t>2. Establish secure communication between the controller and the backend.  </a:t>
            </a:r>
          </a:p>
          <a:p>
            <a:pPr algn="just">
              <a:lnSpc>
                <a:spcPct val="150000"/>
              </a:lnSpc>
            </a:pPr>
            <a:r>
              <a:rPr lang="en-US" sz="1500" dirty="0">
                <a:solidFill>
                  <a:schemeClr val="bg1"/>
                </a:solidFill>
              </a:rPr>
              <a:t>3. Collect sensor data (e.g., speed, braking) and send it to the backend.  </a:t>
            </a:r>
          </a:p>
          <a:p>
            <a:pPr algn="just">
              <a:lnSpc>
                <a:spcPct val="150000"/>
              </a:lnSpc>
            </a:pPr>
            <a:r>
              <a:rPr lang="en-US" sz="1500" dirty="0">
                <a:solidFill>
                  <a:schemeClr val="bg1"/>
                </a:solidFill>
              </a:rPr>
              <a:t>4. Optimize performance for vehicle-specific hardware. </a:t>
            </a:r>
          </a:p>
        </p:txBody>
      </p:sp>
      <p:grpSp>
        <p:nvGrpSpPr>
          <p:cNvPr id="55" name="Gruppo 54">
            <a:extLst>
              <a:ext uri="{FF2B5EF4-FFF2-40B4-BE49-F238E27FC236}">
                <a16:creationId xmlns:a16="http://schemas.microsoft.com/office/drawing/2014/main" id="{74926749-AD84-2340-3E57-250620D65BDB}"/>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C4EABDE2-7E71-5DC6-3770-09527DE7980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9" name="Gruppo 38">
              <a:extLst>
                <a:ext uri="{FF2B5EF4-FFF2-40B4-BE49-F238E27FC236}">
                  <a16:creationId xmlns:a16="http://schemas.microsoft.com/office/drawing/2014/main" id="{28BCD5E4-ABFB-9129-A829-2921FC68CC01}"/>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4FE7652-D810-2BCC-5177-F1672A67C45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F9F5C110-1F01-47A9-7E9C-1DF5C4E6EFF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0E89BCB-0B2A-2BB1-AC5E-50BBCD65521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7605AEE-9045-7036-D6EE-9FA66D6493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44" name="Gruppo 43">
                <a:extLst>
                  <a:ext uri="{FF2B5EF4-FFF2-40B4-BE49-F238E27FC236}">
                    <a16:creationId xmlns:a16="http://schemas.microsoft.com/office/drawing/2014/main" id="{D0B9A770-A7CC-6661-867F-CBF1E95DA2C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5489280-2355-1F96-7DDA-5ABF6DEC4DD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C51E14D-46F3-F262-58D9-31245FA3325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8009670-D1D6-185A-F2DE-402F6E612FB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91347FFD-75B9-4EFF-10FE-4702BBB74386}"/>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904E4B3-6FE3-F44A-3B30-0CC14A4262D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62FE31FC-75F4-45CE-E256-6636B1C849E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32522270-C9B7-77E1-5C45-0E5E38035D4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0BCFB886-4E64-FC40-1623-F0C16D4E09D1}"/>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8F04F3FB-6A5A-1636-F9BC-9BC234C6AC4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F30D08C4-2354-E22B-E7EE-6164C367EB3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D373690D-BF0C-FF52-7190-2065F0192A8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A0C813DC-36D6-FF9C-CD92-BBFA909D8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725AEC60-488D-EE1D-9B33-EA33D10E5709}"/>
              </a:ext>
            </a:extLst>
          </p:cNvPr>
          <p:cNvGraphicFramePr>
            <a:graphicFrameLocks noGrp="1"/>
          </p:cNvGraphicFramePr>
          <p:nvPr>
            <p:extLst>
              <p:ext uri="{D42A27DB-BD31-4B8C-83A1-F6EECF244321}">
                <p14:modId xmlns:p14="http://schemas.microsoft.com/office/powerpoint/2010/main" val="864587393"/>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3494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CBE9CE8-FEA9-DA89-0E30-3E0A9FC8AC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DC12AD-B37D-6CB6-0D3C-6A6AB797B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183981-34B4-2F1D-DF40-00E535EC0E4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43B7309-C96E-EF3E-AE1E-B3E751A7A2D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78A024-1907-16C4-77AC-FC4C9E8435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AA429A8-A3A0-0A4B-F331-6F792A63286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6A58E9A-7521-F3E7-BFFA-C00919C76F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28DC60A-FF86-7E97-EB1E-2E9D72D8C16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ED453531-17AB-071F-AB64-4B3F7BDB60D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95A469D-3C4F-1602-175E-FD9406DD753B}"/>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7E74EEE7-53A7-275D-7888-DD5CAA55A69A}"/>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Hardware Setup:</a:t>
            </a:r>
          </a:p>
          <a:p>
            <a:pPr algn="just">
              <a:spcBef>
                <a:spcPts val="150"/>
              </a:spcBef>
            </a:pPr>
            <a:r>
              <a:rPr lang="en-US" sz="1500" dirty="0">
                <a:solidFill>
                  <a:schemeClr val="bg1"/>
                </a:solidFill>
              </a:rPr>
              <a:t>   - Configure the hardware environment (e.g., edge device, GPU, or TPU).  </a:t>
            </a:r>
          </a:p>
          <a:p>
            <a:pPr algn="just">
              <a:spcBef>
                <a:spcPts val="150"/>
              </a:spcBef>
            </a:pPr>
            <a:r>
              <a:rPr lang="en-US" sz="1500" dirty="0">
                <a:solidFill>
                  <a:schemeClr val="bg1"/>
                </a:solidFill>
              </a:rPr>
              <a:t>   - Install libraries required to run the FER model.  </a:t>
            </a:r>
          </a:p>
          <a:p>
            <a:pPr algn="just">
              <a:spcBef>
                <a:spcPts val="150"/>
              </a:spcBef>
            </a:pPr>
            <a:r>
              <a:rPr lang="en-US" sz="1500" dirty="0">
                <a:solidFill>
                  <a:schemeClr val="bg1"/>
                </a:solidFill>
              </a:rPr>
              <a:t>2. FER Model Deployment:</a:t>
            </a:r>
          </a:p>
          <a:p>
            <a:pPr algn="just">
              <a:spcBef>
                <a:spcPts val="150"/>
              </a:spcBef>
            </a:pPr>
            <a:r>
              <a:rPr lang="en-US" sz="1500" dirty="0">
                <a:solidFill>
                  <a:schemeClr val="bg1"/>
                </a:solidFill>
              </a:rPr>
              <a:t>   - Adapt the FER model for embedded hardware.  </a:t>
            </a:r>
          </a:p>
          <a:p>
            <a:pPr algn="just">
              <a:spcBef>
                <a:spcPts val="150"/>
              </a:spcBef>
            </a:pPr>
            <a:r>
              <a:rPr lang="en-US" sz="1500" dirty="0">
                <a:solidFill>
                  <a:schemeClr val="bg1"/>
                </a:solidFill>
              </a:rPr>
              <a:t>   - Test model performance in simulated scenarios.  </a:t>
            </a:r>
          </a:p>
          <a:p>
            <a:pPr algn="just">
              <a:spcBef>
                <a:spcPts val="150"/>
              </a:spcBef>
            </a:pPr>
            <a:r>
              <a:rPr lang="en-US" sz="1500" dirty="0">
                <a:solidFill>
                  <a:schemeClr val="bg1"/>
                </a:solidFill>
              </a:rPr>
              <a:t>3. Sensor Data Collection:</a:t>
            </a:r>
          </a:p>
          <a:p>
            <a:pPr algn="just">
              <a:spcBef>
                <a:spcPts val="150"/>
              </a:spcBef>
            </a:pPr>
            <a:r>
              <a:rPr lang="en-US" sz="1500" dirty="0">
                <a:solidFill>
                  <a:schemeClr val="bg1"/>
                </a:solidFill>
              </a:rPr>
              <a:t>   - Develop drivers or scripts to read data from the vehicle (e.g., CAN bus).  </a:t>
            </a:r>
          </a:p>
          <a:p>
            <a:pPr algn="just">
              <a:spcBef>
                <a:spcPts val="150"/>
              </a:spcBef>
            </a:pPr>
            <a:r>
              <a:rPr lang="en-US" sz="1500" dirty="0">
                <a:solidFill>
                  <a:schemeClr val="bg1"/>
                </a:solidFill>
              </a:rPr>
              <a:t>   - Validate collected data and convert it into usable formats.  </a:t>
            </a:r>
          </a:p>
          <a:p>
            <a:pPr algn="just">
              <a:spcBef>
                <a:spcPts val="150"/>
              </a:spcBef>
            </a:pPr>
            <a:r>
              <a:rPr lang="en-US" sz="1500" dirty="0">
                <a:solidFill>
                  <a:schemeClr val="bg1"/>
                </a:solidFill>
              </a:rPr>
              <a:t>4. Backend Communication:</a:t>
            </a:r>
          </a:p>
          <a:p>
            <a:pPr algn="just">
              <a:spcBef>
                <a:spcPts val="150"/>
              </a:spcBef>
            </a:pPr>
            <a:r>
              <a:rPr lang="en-US" sz="1500" dirty="0">
                <a:solidFill>
                  <a:schemeClr val="bg1"/>
                </a:solidFill>
              </a:rPr>
              <a:t>   - Configure secure communication via RESTful APIs or WebSocket.  </a:t>
            </a:r>
          </a:p>
          <a:p>
            <a:pPr algn="just">
              <a:spcBef>
                <a:spcPts val="150"/>
              </a:spcBef>
            </a:pPr>
            <a:r>
              <a:rPr lang="en-US" sz="1500" dirty="0">
                <a:solidFill>
                  <a:schemeClr val="bg1"/>
                </a:solidFill>
              </a:rPr>
              <a:t>   - Implement a protocol to transmit FER results and sensor data to the backend.  </a:t>
            </a:r>
          </a:p>
          <a:p>
            <a:pPr algn="just">
              <a:spcBef>
                <a:spcPts val="150"/>
              </a:spcBef>
            </a:pPr>
            <a:r>
              <a:rPr lang="en-US" sz="1500" dirty="0">
                <a:solidFill>
                  <a:schemeClr val="bg1"/>
                </a:solidFill>
              </a:rPr>
              <a:t>5. Optimization and Testing:</a:t>
            </a:r>
          </a:p>
          <a:p>
            <a:pPr algn="just">
              <a:spcBef>
                <a:spcPts val="150"/>
              </a:spcBef>
            </a:pPr>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spcBef>
                <a:spcPts val="150"/>
              </a:spcBef>
            </a:pPr>
            <a:r>
              <a:rPr lang="en-US" sz="1500" dirty="0">
                <a:solidFill>
                  <a:schemeClr val="bg1"/>
                </a:solidFill>
              </a:rPr>
              <a:t>   - Test in real environments and simulate workloads. </a:t>
            </a:r>
          </a:p>
        </p:txBody>
      </p:sp>
      <p:grpSp>
        <p:nvGrpSpPr>
          <p:cNvPr id="2" name="Gruppo 1">
            <a:extLst>
              <a:ext uri="{FF2B5EF4-FFF2-40B4-BE49-F238E27FC236}">
                <a16:creationId xmlns:a16="http://schemas.microsoft.com/office/drawing/2014/main" id="{233EAD6D-B1B1-4528-1312-4D0D8CCEE818}"/>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0922A180-BB3A-3E54-43AB-7463EFB73529}"/>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92843CB-85D3-50A7-1614-0CFD2D3F247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6FDA57A-3BEE-625B-8239-12EF28949AF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5" name="Connettore diritto 4">
              <a:extLst>
                <a:ext uri="{FF2B5EF4-FFF2-40B4-BE49-F238E27FC236}">
                  <a16:creationId xmlns:a16="http://schemas.microsoft.com/office/drawing/2014/main" id="{5061C1AC-CE86-6D8D-C879-806966DCE9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46A1BAAC-AD86-8B38-5BBD-7AD4DF656AA1}"/>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D1DD2F2-3CFD-2C35-F618-3A59E2AD666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0" name="Gruppo 19">
              <a:extLst>
                <a:ext uri="{FF2B5EF4-FFF2-40B4-BE49-F238E27FC236}">
                  <a16:creationId xmlns:a16="http://schemas.microsoft.com/office/drawing/2014/main" id="{99817B2F-A8EC-6BA2-F0E3-87ACC16192DD}"/>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075960BC-0649-F137-009E-7D1BB5BB97C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10F2E00B-4906-E41E-A9A8-EFAF09155953}"/>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55E2D9D-FE93-9EC8-9032-167C0A0A0861}"/>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FAD6E04B-70C8-4A00-64A3-016B30652ED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5D94FF9-DD55-EBE4-688A-060B05437361}"/>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9EDD4F90-3D82-78B6-2468-59D1D3B7A13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923208A1-1FC8-C858-D549-CE2D634F427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BE0F7EBE-D338-F622-7C4C-23E807C1B0E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75E30B58-EE0D-9F45-D801-A830123FEC69}"/>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F15C8BC4-7034-CDA6-61EC-D2C4AD1C2E6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8402A5F7-CD6C-1285-4D96-917CD4CF8ABF}"/>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B4EDD61-EAF6-7769-2391-FB0CD6552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6C4ED125-A86C-F47B-5797-3D97B5FE298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986724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427B3C-EE9C-6E22-1EC3-912E9BC5C2C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1A81B55-1857-FC9A-3266-7D2E8A7B2D1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637C2DF-3A5C-8BB5-1F57-6DE6C2A6843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4510227-D7DE-7B92-C484-3F62A3E170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F7ED9-55AF-A4EF-24EF-CB6AE7256AB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E8456B2-C55C-65F4-3281-3AD8E6384B4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D6ED24D-CF88-5AD3-24C2-32803E6B652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8D4EED3-787C-876B-1E80-DD8A18990B43}"/>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D8932BD-8663-5752-0047-3C9C3F80C00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E9628502-8524-77A6-C02A-BC0AD3D3C99E}"/>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C96651EC-5EC1-05A8-1443-331244D765F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8FA88584-959D-E01C-3A5E-5EC6EBFF7F1D}"/>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Car Controller Software: Complete code to run the FER model, collect data, and communicate with the backend.  </a:t>
              </a:r>
            </a:p>
            <a:p>
              <a:pPr algn="just"/>
              <a:r>
                <a:rPr lang="en-US" sz="1500" dirty="0">
                  <a:solidFill>
                    <a:schemeClr val="bg1"/>
                  </a:solidFill>
                </a:rPr>
                <a:t>2. Technical Report: Implementation details, hardware configuration, and applied optimizations.  </a:t>
              </a:r>
            </a:p>
            <a:p>
              <a:pPr algn="just"/>
              <a:r>
                <a:rPr lang="en-US" sz="1500" dirty="0">
                  <a:solidFill>
                    <a:schemeClr val="bg1"/>
                  </a:solidFill>
                </a:rPr>
                <a:t>3. Test Logs: Results from tests conducted in simulations and real scenarios. </a:t>
              </a:r>
            </a:p>
          </p:txBody>
        </p:sp>
      </p:grpSp>
      <p:grpSp>
        <p:nvGrpSpPr>
          <p:cNvPr id="31" name="Gruppo 30">
            <a:extLst>
              <a:ext uri="{FF2B5EF4-FFF2-40B4-BE49-F238E27FC236}">
                <a16:creationId xmlns:a16="http://schemas.microsoft.com/office/drawing/2014/main" id="{0540B7B9-97E9-6F2B-8804-C0DC1867F6FF}"/>
              </a:ext>
            </a:extLst>
          </p:cNvPr>
          <p:cNvGrpSpPr/>
          <p:nvPr/>
        </p:nvGrpSpPr>
        <p:grpSpPr>
          <a:xfrm>
            <a:off x="706905" y="3497200"/>
            <a:ext cx="8162246" cy="1329303"/>
            <a:chOff x="706905" y="3408919"/>
            <a:chExt cx="8162246" cy="1329303"/>
          </a:xfrm>
        </p:grpSpPr>
        <p:sp>
          <p:nvSpPr>
            <p:cNvPr id="2" name="CasellaDiTesto 1">
              <a:extLst>
                <a:ext uri="{FF2B5EF4-FFF2-40B4-BE49-F238E27FC236}">
                  <a16:creationId xmlns:a16="http://schemas.microsoft.com/office/drawing/2014/main" id="{8A008424-DB8D-4C57-4BDE-198BA0F03D1F}"/>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E254978F-15A6-EDB4-A4BF-180824334C5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Completed hardware setup (end of Month 3).  </a:t>
              </a:r>
            </a:p>
            <a:p>
              <a:pPr algn="just"/>
              <a:r>
                <a:rPr lang="en-US" sz="1500" dirty="0">
                  <a:solidFill>
                    <a:schemeClr val="bg1"/>
                  </a:solidFill>
                </a:rPr>
                <a:t>2. FER model deployment finalized (mid-Month 4).  </a:t>
              </a:r>
            </a:p>
            <a:p>
              <a:pPr algn="just"/>
              <a:r>
                <a:rPr lang="en-US" sz="1500" dirty="0">
                  <a:solidFill>
                    <a:schemeClr val="bg1"/>
                  </a:solidFill>
                </a:rPr>
                <a:t>3. Backend communication functioning (end of Month 4).  </a:t>
              </a:r>
            </a:p>
            <a:p>
              <a:pPr algn="just"/>
              <a:r>
                <a:rPr lang="en-US" sz="1500" dirty="0">
                  <a:solidFill>
                    <a:schemeClr val="bg1"/>
                  </a:solidFill>
                </a:rPr>
                <a:t>4. Validation in real environments (end of Month 5). </a:t>
              </a:r>
            </a:p>
          </p:txBody>
        </p:sp>
      </p:grpSp>
      <p:grpSp>
        <p:nvGrpSpPr>
          <p:cNvPr id="34" name="Gruppo 33">
            <a:extLst>
              <a:ext uri="{FF2B5EF4-FFF2-40B4-BE49-F238E27FC236}">
                <a16:creationId xmlns:a16="http://schemas.microsoft.com/office/drawing/2014/main" id="{925D5AED-4AF6-5D39-E327-A524F1424F0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148417D0-B65F-552B-B7E2-E479F0A1001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4D4529B-6901-B670-A188-A80BBDD18A1C}"/>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APIs must be completed to enable communication with the car controller.  </a:t>
              </a:r>
            </a:p>
            <a:p>
              <a:pPr algn="just"/>
              <a:r>
                <a:rPr lang="en-US" sz="1500" dirty="0">
                  <a:solidFill>
                    <a:schemeClr val="bg1"/>
                  </a:solidFill>
                </a:rPr>
                <a:t>- WP5 (Integration): The car controller must be developed and operational for system integration.</a:t>
              </a:r>
            </a:p>
          </p:txBody>
        </p:sp>
      </p:grpSp>
      <p:grpSp>
        <p:nvGrpSpPr>
          <p:cNvPr id="5" name="Gruppo 4">
            <a:extLst>
              <a:ext uri="{FF2B5EF4-FFF2-40B4-BE49-F238E27FC236}">
                <a16:creationId xmlns:a16="http://schemas.microsoft.com/office/drawing/2014/main" id="{2BC271EF-8688-7150-9218-F4C485E1117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D057210-2CE2-0230-D65B-DD080AED76E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D0F4EB0-3427-2D32-7BC5-2367E20D81C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D93D5CA-F329-1B71-714B-75D61C431B93}"/>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0117AB8C-919A-BE7C-063C-955C57D51306}"/>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535655E-04CA-AACF-9262-099D0D0D50AC}"/>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0D85D93-EC2E-6489-E47D-6F46D1E2AF8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6" name="Gruppo 25">
              <a:extLst>
                <a:ext uri="{FF2B5EF4-FFF2-40B4-BE49-F238E27FC236}">
                  <a16:creationId xmlns:a16="http://schemas.microsoft.com/office/drawing/2014/main" id="{1A43EFEC-4158-360B-6B65-119689E8EF7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5DF5710-035D-2BAF-9EB1-CC0DF6B0418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CA4151B8-A22C-F000-C3BE-48A210FBB7D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4E18B88-8D1C-52A3-332F-94F32729D0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E01569AB-BADA-06EB-D3AA-874A12C5D8B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ECDF74BF-0BEA-4648-CB44-DD567F26796D}"/>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2DD21FC5-AA51-E1D5-C7B7-9A71A22A45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168E6D34-0232-CEA2-C781-2B7E27C553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2A8690A4-F495-7136-7CD0-C6D9817F527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F5D90BBF-2EA0-D277-781D-E289BBA71651}"/>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E07D1634-C15F-BE50-05C2-2C529341EB8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FCDB1CE8-7354-CC9B-DE5E-C8ED8344236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C7610966-59B0-08EA-3ABE-E9D736F33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B761A30A-411F-3727-71B9-D5F1E9D987D7}"/>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643855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C5CA06-B0A5-04EF-2DF3-5E137870180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507A9EB-CB4A-E112-2064-DAC58188B8F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8CDC115-709B-DEDD-CEF0-80B32A79471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E8FF7D5-CE0D-D884-8394-2EC94C5518F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623B50-6B8F-3461-50B5-C4A29828117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3753603-0223-AFDB-60B8-22122D607B5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9FD8187-45C7-E69B-3034-C744F2459AB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9458DF5-FCF1-4C2D-4479-12AC426078A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61DFDB4-7AA9-AAF4-21BA-6E75F886587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0A68933-3622-C889-3E0E-D9A1B3D9E5D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C635255-9756-8EBE-9F98-98F6155AF315}"/>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E2A2816A-BA50-EB64-1C56-802D53E7FFF9}"/>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AI Framework: </a:t>
              </a:r>
              <a:r>
                <a:rPr lang="it-IT" sz="1500" dirty="0" err="1">
                  <a:solidFill>
                    <a:schemeClr val="bg1"/>
                  </a:solidFill>
                </a:rPr>
                <a:t>TensorFlow</a:t>
              </a:r>
              <a:r>
                <a:rPr lang="it-IT" sz="1500" dirty="0">
                  <a:solidFill>
                    <a:schemeClr val="bg1"/>
                  </a:solidFill>
                </a:rPr>
                <a:t> Lite or </a:t>
              </a:r>
              <a:r>
                <a:rPr lang="it-IT" sz="1500" dirty="0" err="1">
                  <a:solidFill>
                    <a:schemeClr val="bg1"/>
                  </a:solidFill>
                </a:rPr>
                <a:t>PyTorch</a:t>
              </a:r>
              <a:r>
                <a:rPr lang="it-IT" sz="1500" dirty="0">
                  <a:solidFill>
                    <a:schemeClr val="bg1"/>
                  </a:solidFill>
                </a:rPr>
                <a:t> for running the FER model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Requests</a:t>
              </a:r>
              <a:r>
                <a:rPr lang="it-IT" sz="1500" dirty="0">
                  <a:solidFill>
                    <a:schemeClr val="bg1"/>
                  </a:solidFill>
                </a:rPr>
                <a:t> or </a:t>
              </a:r>
              <a:r>
                <a:rPr lang="it-IT" sz="1500" dirty="0" err="1">
                  <a:solidFill>
                    <a:schemeClr val="bg1"/>
                  </a:solidFill>
                </a:rPr>
                <a:t>aiohttp</a:t>
              </a:r>
              <a:r>
                <a:rPr lang="it-IT" sz="1500" dirty="0">
                  <a:solidFill>
                    <a:schemeClr val="bg1"/>
                  </a:solidFill>
                </a:rPr>
                <a:t> for </a:t>
              </a:r>
              <a:r>
                <a:rPr lang="it-IT" sz="1500" dirty="0" err="1">
                  <a:solidFill>
                    <a:schemeClr val="bg1"/>
                  </a:solidFill>
                </a:rPr>
                <a:t>RESTful</a:t>
              </a:r>
              <a:r>
                <a:rPr lang="it-IT" sz="1500" dirty="0">
                  <a:solidFill>
                    <a:schemeClr val="bg1"/>
                  </a:solidFill>
                </a:rPr>
                <a:t> API.  </a:t>
              </a:r>
            </a:p>
            <a:p>
              <a:pPr algn="just"/>
              <a:r>
                <a:rPr lang="it-IT" sz="1500" dirty="0">
                  <a:solidFill>
                    <a:schemeClr val="bg1"/>
                  </a:solidFill>
                </a:rPr>
                <a:t>- Car Controller Hardware: Edge device with GPU support (e.g., NVIDIA </a:t>
              </a:r>
              <a:r>
                <a:rPr lang="it-IT" sz="1500" dirty="0" err="1">
                  <a:solidFill>
                    <a:schemeClr val="bg1"/>
                  </a:solidFill>
                </a:rPr>
                <a:t>Jetson</a:t>
              </a:r>
              <a:r>
                <a:rPr lang="it-IT" sz="1500" dirty="0">
                  <a:solidFill>
                    <a:schemeClr val="bg1"/>
                  </a:solidFill>
                </a:rPr>
                <a:t> Nano, </a:t>
              </a:r>
              <a:r>
                <a:rPr lang="it-IT" sz="1500" dirty="0" err="1">
                  <a:solidFill>
                    <a:schemeClr val="bg1"/>
                  </a:solidFill>
                </a:rPr>
                <a:t>Coral</a:t>
              </a:r>
              <a:r>
                <a:rPr lang="it-IT" sz="1500" dirty="0">
                  <a:solidFill>
                    <a:schemeClr val="bg1"/>
                  </a:solidFill>
                </a:rPr>
                <a:t> TPU).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CAN simulators for testing </a:t>
              </a:r>
              <a:r>
                <a:rPr lang="it-IT" sz="1500" dirty="0" err="1">
                  <a:solidFill>
                    <a:schemeClr val="bg1"/>
                  </a:solidFill>
                </a:rPr>
                <a:t>sensor</a:t>
              </a:r>
              <a:r>
                <a:rPr lang="it-IT" sz="1500" dirty="0">
                  <a:solidFill>
                    <a:schemeClr val="bg1"/>
                  </a:solidFill>
                </a:rPr>
                <a:t> data </a:t>
              </a:r>
              <a:r>
                <a:rPr lang="it-IT" sz="1500" dirty="0" err="1">
                  <a:solidFill>
                    <a:schemeClr val="bg1"/>
                  </a:solidFill>
                </a:rPr>
                <a:t>collection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CB0620ED-A3FD-46D5-A3A2-923149DA45A8}"/>
              </a:ext>
            </a:extLst>
          </p:cNvPr>
          <p:cNvGrpSpPr/>
          <p:nvPr/>
        </p:nvGrpSpPr>
        <p:grpSpPr>
          <a:xfrm>
            <a:off x="698965" y="3423285"/>
            <a:ext cx="8597435" cy="646330"/>
            <a:chOff x="698965" y="3507247"/>
            <a:chExt cx="8597435" cy="646330"/>
          </a:xfrm>
        </p:grpSpPr>
        <p:sp>
          <p:nvSpPr>
            <p:cNvPr id="2" name="CasellaDiTesto 1">
              <a:extLst>
                <a:ext uri="{FF2B5EF4-FFF2-40B4-BE49-F238E27FC236}">
                  <a16:creationId xmlns:a16="http://schemas.microsoft.com/office/drawing/2014/main" id="{9E007C7C-BCF4-E791-73C0-92EA92C2A626}"/>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DEC1CFFD-2720-0DD9-104A-15A8B1C1E215}"/>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Embedded Developer: Specialist in edge devices with expertise in AI and hardware optimization. </a:t>
              </a:r>
            </a:p>
          </p:txBody>
        </p:sp>
      </p:grpSp>
      <p:grpSp>
        <p:nvGrpSpPr>
          <p:cNvPr id="29" name="Gruppo 28">
            <a:extLst>
              <a:ext uri="{FF2B5EF4-FFF2-40B4-BE49-F238E27FC236}">
                <a16:creationId xmlns:a16="http://schemas.microsoft.com/office/drawing/2014/main" id="{462AE92B-9378-F3AC-E6D6-443240EFBC3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85E4E2E1-FD19-7C79-DAA9-865541B73AF2}"/>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ED156511-DCD2-6D8A-115E-56615F4D192C}"/>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Embedded Developer: €5,500/month </a:t>
              </a:r>
            </a:p>
          </p:txBody>
        </p:sp>
      </p:grpSp>
      <p:grpSp>
        <p:nvGrpSpPr>
          <p:cNvPr id="67" name="Gruppo 66">
            <a:extLst>
              <a:ext uri="{FF2B5EF4-FFF2-40B4-BE49-F238E27FC236}">
                <a16:creationId xmlns:a16="http://schemas.microsoft.com/office/drawing/2014/main" id="{38401A5F-EDCA-B2D7-BDA3-F239EAD2D849}"/>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D78FEB64-3496-E69C-0B43-7C1508144918}"/>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WP3 </a:t>
              </a:r>
            </a:p>
          </p:txBody>
        </p:sp>
        <p:sp>
          <p:nvSpPr>
            <p:cNvPr id="32" name="CasellaDiTesto 31">
              <a:extLst>
                <a:ext uri="{FF2B5EF4-FFF2-40B4-BE49-F238E27FC236}">
                  <a16:creationId xmlns:a16="http://schemas.microsoft.com/office/drawing/2014/main" id="{D177494D-FA18-B821-87E9-81A0EA22023A}"/>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€39.000</a:t>
              </a:r>
            </a:p>
          </p:txBody>
        </p:sp>
        <p:pic>
          <p:nvPicPr>
            <p:cNvPr id="66" name="Elemento grafico 65" descr="Freccia linea: diritta con riempimento a tinta unita">
              <a:extLst>
                <a:ext uri="{FF2B5EF4-FFF2-40B4-BE49-F238E27FC236}">
                  <a16:creationId xmlns:a16="http://schemas.microsoft.com/office/drawing/2014/main" id="{A8D82D91-9335-DC6F-76FA-F5198D4949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683A4B9A-7E4C-5FCB-F355-3CDAD698227F}"/>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50B5D2F-244F-A02E-92CD-7E10479B9358}"/>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6E4E1885-BD88-E145-58DE-C0A3B6324A6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FBF1B407-5423-C062-06FB-A6528895171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14E29EC5-8A60-D05F-8172-BF48CEF56F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C3E08A6F-182C-F327-EA0B-25F906F1CF23}"/>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D40831B-7ED0-06FB-92D1-1AB97AADCC7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3" name="Gruppo 32">
              <a:extLst>
                <a:ext uri="{FF2B5EF4-FFF2-40B4-BE49-F238E27FC236}">
                  <a16:creationId xmlns:a16="http://schemas.microsoft.com/office/drawing/2014/main" id="{D2BC1BCD-A24F-8CA0-ACD0-BDE4E37C791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1E6AE0AE-358F-CBA2-2855-9FA2B40EB91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3814D674-A8BA-0C95-8BB6-77EE1AD0348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73AB739F-8E53-DE13-0F77-2E872276CCD4}"/>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2B6B0B4-E80A-F2DB-D0EB-0D9C1B01344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8" name="Gruppo 37">
                <a:extLst>
                  <a:ext uri="{FF2B5EF4-FFF2-40B4-BE49-F238E27FC236}">
                    <a16:creationId xmlns:a16="http://schemas.microsoft.com/office/drawing/2014/main" id="{935C36B8-B5C4-0509-3E36-EE793530A9DD}"/>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74EA4C1-0059-7DB0-AA31-BF040D8D6A9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11B4AF5-953F-74E5-E718-452D8D44FBF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E6D8F8E6-0B30-6797-E4E8-2C637852B758}"/>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F2EC1110-2891-078B-FA2C-957AF4A930AF}"/>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7C0BBB5-6928-C869-035A-DB1CD693EC1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C8E149A4-9263-19B8-63C4-06144931E82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A9017B96-5306-80BF-033E-C2076D1C2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EDBFA551-0086-B119-FD5C-35D0814D3A1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485696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2B6CFD-5259-FAC8-72CF-62A36F675093}"/>
            </a:ext>
          </a:extLst>
        </p:cNvPr>
        <p:cNvGrpSpPr/>
        <p:nvPr/>
      </p:nvGrpSpPr>
      <p:grpSpPr>
        <a:xfrm>
          <a:off x="0" y="0"/>
          <a:ext cx="0" cy="0"/>
          <a:chOff x="0" y="0"/>
          <a:chExt cx="0" cy="0"/>
        </a:xfrm>
      </p:grpSpPr>
    </p:spTree>
    <p:extLst>
      <p:ext uri="{BB962C8B-B14F-4D97-AF65-F5344CB8AC3E}">
        <p14:creationId xmlns:p14="http://schemas.microsoft.com/office/powerpoint/2010/main" val="3086067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BC412B9-7E56-882D-5622-D4AC253EC6A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DEFAEBD-F864-3BDA-AF87-DD609DBF76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226E573-E625-FFB1-8A0E-D3E009AF116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D0CDEF-1858-6C81-AC57-6C30F0B47B7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1A2516-57A8-2D86-FCFB-21842D2458A9}"/>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09BACB3-6387-D7B8-4780-68F1F626AD3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1D9DB9C-D872-97D4-2FA6-21BA7D8172B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CA936C8-F4E6-761C-AD3E-3978D1C8C45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5B662536-04C9-25E5-5C11-24B97DF9848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6F97461-50AE-9EF8-91D7-B4AEA8EA85C1}"/>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A2E6C844-1FBE-DFF3-B7F4-227F865202C5}"/>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p>
        </p:txBody>
      </p:sp>
      <p:sp>
        <p:nvSpPr>
          <p:cNvPr id="26" name="CasellaDiTesto 25">
            <a:extLst>
              <a:ext uri="{FF2B5EF4-FFF2-40B4-BE49-F238E27FC236}">
                <a16:creationId xmlns:a16="http://schemas.microsoft.com/office/drawing/2014/main" id="{E16EC92B-76BD-E47F-0DE1-A5A6E5643A84}"/>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7A6485D9-040F-C878-DD0C-A0E29FC6340D}"/>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Create an intuitive user interface for passengers and drivers.  </a:t>
            </a:r>
          </a:p>
          <a:p>
            <a:pPr algn="just">
              <a:lnSpc>
                <a:spcPct val="150000"/>
              </a:lnSpc>
            </a:pPr>
            <a:r>
              <a:rPr lang="en-US" sz="1500" dirty="0">
                <a:solidFill>
                  <a:schemeClr val="bg1"/>
                </a:solidFill>
              </a:rPr>
              <a:t>2. Implement features for viewing and modifying evaluations and forms.  </a:t>
            </a:r>
          </a:p>
          <a:p>
            <a:pPr algn="just">
              <a:lnSpc>
                <a:spcPct val="150000"/>
              </a:lnSpc>
            </a:pPr>
            <a:r>
              <a:rPr lang="en-US" sz="1500" dirty="0">
                <a:solidFill>
                  <a:schemeClr val="bg1"/>
                </a:solidFill>
              </a:rPr>
              <a:t>3. Ensure a smooth user experience and compatibility with Android and iOS devices. </a:t>
            </a:r>
          </a:p>
        </p:txBody>
      </p:sp>
      <p:grpSp>
        <p:nvGrpSpPr>
          <p:cNvPr id="55" name="Gruppo 54">
            <a:extLst>
              <a:ext uri="{FF2B5EF4-FFF2-40B4-BE49-F238E27FC236}">
                <a16:creationId xmlns:a16="http://schemas.microsoft.com/office/drawing/2014/main" id="{58297067-3991-DA2F-A469-77C9CC2C43E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BB7D3C3C-2D96-FA0C-BB21-2F1AF1A6E3F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9" name="Gruppo 38">
              <a:extLst>
                <a:ext uri="{FF2B5EF4-FFF2-40B4-BE49-F238E27FC236}">
                  <a16:creationId xmlns:a16="http://schemas.microsoft.com/office/drawing/2014/main" id="{119973B6-B91E-A4D3-5697-83D523AE4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7090A22-C491-3B74-D249-044284AA96C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91E68D4-EE40-42A5-E4CE-1BC11A8019B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49E065F-2F70-150D-787A-84048992BE5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7B0B608-9CDA-4FFD-CC13-FA9A1BA3EC1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44" name="Gruppo 43">
                <a:extLst>
                  <a:ext uri="{FF2B5EF4-FFF2-40B4-BE49-F238E27FC236}">
                    <a16:creationId xmlns:a16="http://schemas.microsoft.com/office/drawing/2014/main" id="{DFAECAEB-8345-753A-7941-3540D7A6088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68DF659-B6ED-6EB1-DF04-B7FC65D0C39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684E482-FDF9-7823-090D-FAEFFECFBC0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F713D76-5CC9-F1BF-4EB6-D2507B79C717}"/>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64930C1-BF2F-EBAA-DA85-B41919143FD2}"/>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1B087807-EA7D-9FE5-E7F3-9BF4B301E53B}"/>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1820A35-D4EA-9100-B906-2D054638BE4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15E3F38-1104-318F-2210-4AA19A0A77A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27708F2E-A230-6D30-F193-D584EF44B47F}"/>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3F29FD0-C0AB-4E38-9C2A-8FB73C2259BC}"/>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0E09818A-A278-F1C5-0D47-A152ADC87D7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F833AF3E-B6B2-30C8-AFAD-7EAD6190D6A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6FE83BB1-2A75-695B-EEEA-3C50A056A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545EDA9F-16E0-4065-349B-B183A9186133}"/>
              </a:ext>
            </a:extLst>
          </p:cNvPr>
          <p:cNvGraphicFramePr>
            <a:graphicFrameLocks noGrp="1"/>
          </p:cNvGraphicFramePr>
          <p:nvPr>
            <p:extLst>
              <p:ext uri="{D42A27DB-BD31-4B8C-83A1-F6EECF244321}">
                <p14:modId xmlns:p14="http://schemas.microsoft.com/office/powerpoint/2010/main" val="1191224331"/>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117692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BF78674-9A74-273A-6302-37586E1D04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E79B20C-6449-1825-0935-B5D457ADC5E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C0F45CE-DC50-89D0-F188-B938889C5AB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FE6E40-74A2-3FBD-1626-C6A8DC0154A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F9CB1FA-7E21-4A40-C0B9-031C009B60F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B70C852-222A-82A5-5C80-F4D5F5F0B72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65832EC-62C4-79FA-A3B4-527C15B4E34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458EACF-AD43-A645-E5DC-9C0E048360E2}"/>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65955327-F76B-2AB5-8901-3C500BBC72F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A57E10-962C-AE04-91C8-9B8CEA42FB88}"/>
              </a:ext>
            </a:extLst>
          </p:cNvPr>
          <p:cNvSpPr txBox="1"/>
          <p:nvPr/>
        </p:nvSpPr>
        <p:spPr>
          <a:xfrm>
            <a:off x="706908" y="171786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6CAB4B-659C-85CC-1E53-1AA230D55B24}"/>
              </a:ext>
            </a:extLst>
          </p:cNvPr>
          <p:cNvSpPr txBox="1"/>
          <p:nvPr/>
        </p:nvSpPr>
        <p:spPr>
          <a:xfrm>
            <a:off x="706908" y="1998599"/>
            <a:ext cx="8162242" cy="4401205"/>
          </a:xfrm>
          <a:prstGeom prst="rect">
            <a:avLst/>
          </a:prstGeom>
          <a:noFill/>
        </p:spPr>
        <p:txBody>
          <a:bodyPr wrap="square" rtlCol="0">
            <a:spAutoFit/>
          </a:bodyPr>
          <a:lstStyle/>
          <a:p>
            <a:pPr algn="just">
              <a:spcBef>
                <a:spcPts val="150"/>
              </a:spcBef>
            </a:pPr>
            <a:r>
              <a:rPr lang="en-US" sz="1500" dirty="0">
                <a:solidFill>
                  <a:schemeClr val="bg1"/>
                </a:solidFill>
              </a:rPr>
              <a:t>1. UI/UX Design:</a:t>
            </a:r>
          </a:p>
          <a:p>
            <a:pPr algn="just">
              <a:spcBef>
                <a:spcPts val="150"/>
              </a:spcBef>
            </a:pPr>
            <a:r>
              <a:rPr lang="en-US" sz="1500" dirty="0">
                <a:solidFill>
                  <a:schemeClr val="bg1"/>
                </a:solidFill>
              </a:rPr>
              <a:t>   - Create wireframes and mockups for key app sections (e.g., evaluation screens, user profiles).  </a:t>
            </a:r>
          </a:p>
          <a:p>
            <a:pPr algn="just">
              <a:spcBef>
                <a:spcPts val="150"/>
              </a:spcBef>
            </a:pPr>
            <a:r>
              <a:rPr lang="en-US" sz="1500" dirty="0">
                <a:solidFill>
                  <a:schemeClr val="bg1"/>
                </a:solidFill>
              </a:rPr>
              <a:t>   - Validate design with a sample of users.  </a:t>
            </a:r>
          </a:p>
          <a:p>
            <a:pPr algn="just">
              <a:spcBef>
                <a:spcPts val="150"/>
              </a:spcBef>
            </a:pPr>
            <a:r>
              <a:rPr lang="en-US" sz="1500" dirty="0">
                <a:solidFill>
                  <a:schemeClr val="bg1"/>
                </a:solidFill>
              </a:rPr>
              <a:t>2. Implementation of Core Features:</a:t>
            </a:r>
          </a:p>
          <a:p>
            <a:pPr algn="just">
              <a:spcBef>
                <a:spcPts val="150"/>
              </a:spcBef>
            </a:pPr>
            <a:r>
              <a:rPr lang="en-US" sz="1500" dirty="0">
                <a:solidFill>
                  <a:schemeClr val="bg1"/>
                </a:solidFill>
              </a:rPr>
              <a:t>   - Integrate with the backend via RESTful APIs.  </a:t>
            </a:r>
          </a:p>
          <a:p>
            <a:pPr algn="just">
              <a:spcBef>
                <a:spcPts val="150"/>
              </a:spcBef>
            </a:pPr>
            <a:r>
              <a:rPr lang="en-US" sz="1500" dirty="0">
                <a:solidFill>
                  <a:schemeClr val="bg1"/>
                </a:solidFill>
              </a:rPr>
              <a:t>   - Develop screens for viewing and modifying forms completed by FER.  </a:t>
            </a:r>
          </a:p>
          <a:p>
            <a:pPr algn="just">
              <a:spcBef>
                <a:spcPts val="150"/>
              </a:spcBef>
            </a:pPr>
            <a:r>
              <a:rPr lang="en-US" sz="1500" dirty="0">
                <a:solidFill>
                  <a:schemeClr val="bg1"/>
                </a:solidFill>
              </a:rPr>
              <a:t>   - Create sections for providing manual evaluations (passengers) and viewing evaluations (drivers).  </a:t>
            </a:r>
          </a:p>
          <a:p>
            <a:pPr algn="just">
              <a:spcBef>
                <a:spcPts val="150"/>
              </a:spcBef>
            </a:pPr>
            <a:r>
              <a:rPr lang="en-US" sz="1500" dirty="0">
                <a:solidFill>
                  <a:schemeClr val="bg1"/>
                </a:solidFill>
              </a:rPr>
              <a:t>3. Personal Data Management:</a:t>
            </a:r>
          </a:p>
          <a:p>
            <a:pPr algn="just">
              <a:spcBef>
                <a:spcPts val="150"/>
              </a:spcBef>
            </a:pPr>
            <a:r>
              <a:rPr lang="en-US" sz="1500" dirty="0">
                <a:solidFill>
                  <a:schemeClr val="bg1"/>
                </a:solidFill>
              </a:rPr>
              <a:t>   - Design a screen for user profile management, allowing data updates and visualization.  </a:t>
            </a:r>
          </a:p>
          <a:p>
            <a:pPr algn="just">
              <a:spcBef>
                <a:spcPts val="150"/>
              </a:spcBef>
            </a:pPr>
            <a:r>
              <a:rPr lang="en-US" sz="1500" dirty="0">
                <a:solidFill>
                  <a:schemeClr val="bg1"/>
                </a:solidFill>
              </a:rPr>
              <a:t>   - Implement GDPR-compliant policies (e.g., data deletion requests).  </a:t>
            </a:r>
          </a:p>
          <a:p>
            <a:pPr algn="just">
              <a:spcBef>
                <a:spcPts val="150"/>
              </a:spcBef>
            </a:pPr>
            <a:r>
              <a:rPr lang="en-US" sz="1500" dirty="0">
                <a:solidFill>
                  <a:schemeClr val="bg1"/>
                </a:solidFill>
              </a:rPr>
              <a:t>4. App Testing:</a:t>
            </a:r>
          </a:p>
          <a:p>
            <a:pPr algn="just">
              <a:spcBef>
                <a:spcPts val="150"/>
              </a:spcBef>
            </a:pPr>
            <a:r>
              <a:rPr lang="en-US" sz="1500" dirty="0">
                <a:solidFill>
                  <a:schemeClr val="bg1"/>
                </a:solidFill>
              </a:rPr>
              <a:t>   - Test the app on Android and iOS devices to ensure compatibility and performance.  </a:t>
            </a:r>
          </a:p>
          <a:p>
            <a:pPr algn="just">
              <a:spcBef>
                <a:spcPts val="150"/>
              </a:spcBef>
            </a:pPr>
            <a:r>
              <a:rPr lang="en-US" sz="1500" dirty="0">
                <a:solidFill>
                  <a:schemeClr val="bg1"/>
                </a:solidFill>
              </a:rPr>
              <a:t>   - Identify and fix bugs.  </a:t>
            </a:r>
          </a:p>
          <a:p>
            <a:pPr algn="just">
              <a:spcBef>
                <a:spcPts val="150"/>
              </a:spcBef>
            </a:pPr>
            <a:r>
              <a:rPr lang="en-US" sz="1500" dirty="0">
                <a:solidFill>
                  <a:schemeClr val="bg1"/>
                </a:solidFill>
              </a:rPr>
              <a:t>5. Final Optimization:</a:t>
            </a:r>
          </a:p>
          <a:p>
            <a:pPr algn="just">
              <a:spcBef>
                <a:spcPts val="150"/>
              </a:spcBef>
            </a:pPr>
            <a:r>
              <a:rPr lang="en-US" sz="1500" dirty="0">
                <a:solidFill>
                  <a:schemeClr val="bg1"/>
                </a:solidFill>
              </a:rPr>
              <a:t>   - Improve performance (e.g., loading times).  </a:t>
            </a:r>
          </a:p>
          <a:p>
            <a:pPr algn="just">
              <a:spcBef>
                <a:spcPts val="150"/>
              </a:spcBef>
            </a:pPr>
            <a:r>
              <a:rPr lang="en-US" sz="1500" dirty="0">
                <a:solidFill>
                  <a:schemeClr val="bg1"/>
                </a:solidFill>
              </a:rPr>
              <a:t>   - Apply feedback from user tests. </a:t>
            </a:r>
          </a:p>
        </p:txBody>
      </p:sp>
      <p:grpSp>
        <p:nvGrpSpPr>
          <p:cNvPr id="2" name="Gruppo 1">
            <a:extLst>
              <a:ext uri="{FF2B5EF4-FFF2-40B4-BE49-F238E27FC236}">
                <a16:creationId xmlns:a16="http://schemas.microsoft.com/office/drawing/2014/main" id="{4179C06A-927C-04D5-88F5-29D074D6309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4435B703-485A-D169-0889-91067552027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E45CB10-625F-A2AC-E17D-E82821ABCA6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9B55644C-8D8B-1101-CC0B-2E69F01F191D}"/>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5" name="Connettore diritto 4">
              <a:extLst>
                <a:ext uri="{FF2B5EF4-FFF2-40B4-BE49-F238E27FC236}">
                  <a16:creationId xmlns:a16="http://schemas.microsoft.com/office/drawing/2014/main" id="{7547ECCE-E6BF-73D2-775E-F110DED04CE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3A71E4B-6077-427D-B5E1-BFFB4C24DF8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B4653570-811F-5803-9D5C-925054A32B4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0" name="Gruppo 19">
              <a:extLst>
                <a:ext uri="{FF2B5EF4-FFF2-40B4-BE49-F238E27FC236}">
                  <a16:creationId xmlns:a16="http://schemas.microsoft.com/office/drawing/2014/main" id="{80917EFD-C13A-C851-4F15-BBD2026346A3}"/>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B882667F-A046-3B0B-AAF1-E6EE57931C3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081219-F4B9-DEB3-9190-4BA9CD3910E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35A9398-7C77-8C3C-3A09-5F4D8359E4D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54E93C-7A72-DDA0-90CA-469D3D941D9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D8BFA63A-6138-B255-6513-68EF29F2D033}"/>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448A9B86-2C68-15C7-0AC6-C1BF8E2F622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F7CFABA2-C1AC-D338-E0B4-4AE5FA76F5F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BC4359-E5C2-9527-93CC-EFBBAD54292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3E5BA47F-21CF-FA45-47B5-F829D21D20D5}"/>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B892E75E-802A-A59E-151E-459E35211F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0CDD7468-CC15-D85D-A7CD-1BE6C5C4E8EE}"/>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B1FD8A19-194A-339D-3723-1889BB23C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41A4A9A0-005E-83C8-821B-8AE14D6D59AD}"/>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26922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2D8D75-2555-90B9-DF5F-08E7168BFD8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569B36-FCE2-5ABB-3B13-736DF8B5302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E828DC-C5BF-3473-4AC7-628B7768130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9D916C1-E38A-9CE0-55CF-2B809653527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DE2E7D0-8DE0-DB54-F171-DEAA0A8BEAC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4000EAA-6241-37A0-2593-A071064F610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54E87F5-4B26-0950-8B84-BFAB1E21CC3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A4B86DA-048F-3D4A-51F6-7D1C1D6EEF4D}"/>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4A9E7A14-9340-5C85-87C1-D5360F1FBB48}"/>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75A0FEB1-B1E4-9A72-3D4B-0B436BC5EC13}"/>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FE183DAE-660F-C27E-F6E0-F7DE90F40DB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5D257F50-67B1-9211-8192-F0767E39EA4C}"/>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Functional Mobile App: Fully operational for Android and iOS devices.  </a:t>
              </a:r>
            </a:p>
            <a:p>
              <a:pPr algn="just"/>
              <a:r>
                <a:rPr lang="en-US" sz="1500" dirty="0">
                  <a:solidFill>
                    <a:schemeClr val="bg1"/>
                  </a:solidFill>
                </a:rPr>
                <a:t>2. Technical Documentation: Details on implementation, APIs used, and deployment instructions.  </a:t>
              </a:r>
            </a:p>
            <a:p>
              <a:pPr algn="just"/>
              <a:r>
                <a:rPr lang="en-US" sz="1500" dirty="0">
                  <a:solidFill>
                    <a:schemeClr val="bg1"/>
                  </a:solidFill>
                </a:rPr>
                <a:t>3. Test Report: Results from tests on real devices. </a:t>
              </a:r>
            </a:p>
          </p:txBody>
        </p:sp>
      </p:grpSp>
      <p:grpSp>
        <p:nvGrpSpPr>
          <p:cNvPr id="31" name="Gruppo 30">
            <a:extLst>
              <a:ext uri="{FF2B5EF4-FFF2-40B4-BE49-F238E27FC236}">
                <a16:creationId xmlns:a16="http://schemas.microsoft.com/office/drawing/2014/main" id="{F0ED758A-413B-2834-1FF6-BD7D10C46F56}"/>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7F127305-F6DE-C683-AC95-D355767E4AB1}"/>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75759CCE-DEBD-D2E0-DD01-A6899C203ECE}"/>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finalized wireframes and mockups (end of Month 4).  </a:t>
              </a:r>
            </a:p>
            <a:p>
              <a:pPr algn="just"/>
              <a:r>
                <a:rPr lang="en-US" sz="1500" dirty="0">
                  <a:solidFill>
                    <a:schemeClr val="bg1"/>
                  </a:solidFill>
                </a:rPr>
                <a:t>2. Core features implemented (end of Month 5).  </a:t>
              </a:r>
            </a:p>
            <a:p>
              <a:pPr algn="just"/>
              <a:r>
                <a:rPr lang="en-US" sz="1500" dirty="0">
                  <a:solidFill>
                    <a:schemeClr val="bg1"/>
                  </a:solidFill>
                </a:rPr>
                <a:t>3. Complete testing and delivery of the final app version (end of Month 6). </a:t>
              </a:r>
            </a:p>
          </p:txBody>
        </p:sp>
      </p:grpSp>
      <p:grpSp>
        <p:nvGrpSpPr>
          <p:cNvPr id="34" name="Gruppo 33">
            <a:extLst>
              <a:ext uri="{FF2B5EF4-FFF2-40B4-BE49-F238E27FC236}">
                <a16:creationId xmlns:a16="http://schemas.microsoft.com/office/drawing/2014/main" id="{F11EEAD6-7FEC-C8B5-E991-EE9F061EC22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D0BF5C5D-E812-EE9A-E759-98940BFD97E8}"/>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3D1A11C8-C341-D995-C410-A4677D34FE5F}"/>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Required to implement and test backend communication.  </a:t>
              </a:r>
            </a:p>
            <a:p>
              <a:pPr algn="just"/>
              <a:r>
                <a:rPr lang="en-US" sz="1500" dirty="0">
                  <a:solidFill>
                    <a:schemeClr val="bg1"/>
                  </a:solidFill>
                </a:rPr>
                <a:t>- WP5 (Integration): Frontend must be completed and tested for system integration.</a:t>
              </a:r>
            </a:p>
          </p:txBody>
        </p:sp>
      </p:grpSp>
      <p:grpSp>
        <p:nvGrpSpPr>
          <p:cNvPr id="5" name="Gruppo 4">
            <a:extLst>
              <a:ext uri="{FF2B5EF4-FFF2-40B4-BE49-F238E27FC236}">
                <a16:creationId xmlns:a16="http://schemas.microsoft.com/office/drawing/2014/main" id="{071D015B-7595-4B30-99D4-CDEFFB235F6A}"/>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80D1BF0-7426-46D0-0966-2907F75BFD2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67A27BD-A0C2-59CF-2779-7A58023E107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92BD206A-7E4B-7276-DC75-8900694395A6}"/>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277DBBD6-4649-30E6-2113-A7DF4CA7635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76B5F81-8363-0C16-4259-1A4F4B792D8D}"/>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10924388-2CCD-14AF-1E9F-075881FAC4C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4596E55-9DFD-69B3-32FF-AA6AEDBF23CA}"/>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15EC04D-6C32-DCB4-2846-523C9F40E0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10F57862-AD5A-6EC7-2853-CB0EB54B718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EB01388F-BC47-5889-80C1-FB1BE2A1D8E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4C5B9858-B772-6FEF-EFF7-7A6963F99F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6639F7F5-3ED5-1931-C563-20AE575D2023}"/>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E18D1358-520B-147F-FC50-A6063BBDD0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CECBD254-FBC6-5D12-BC2F-B276A37C925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EA372F6-3681-4F66-420C-858F3E579089}"/>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E1CD44FE-D494-0B2F-83B0-C21306518908}"/>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5980D1E2-EA43-768D-0705-F4B0741693E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574C02DD-DA4A-C9B2-14BC-7FBE5B3E7E0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AF481504-5994-2610-89C3-ED25B484F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A8FA2FE8-C487-C99B-EAB4-B2081DD02417}"/>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4054869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72BD9F4-728A-2AFB-A8EB-900DD7578E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74D5AB2-980E-6271-C61A-D3E63AB8D1F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D5750A5-3CF3-CDC4-BF4F-ECF1C2D71EA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6CF56B0-75EC-0A40-5B52-0134866FF68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7F93852-CAB9-5C5B-2260-8775E752DE7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95919C3-8B8D-5FA5-1C65-A480F39BD34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9B88B19-9409-93F6-A647-407E04B2258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0052EF-038E-3E9F-5F97-3AFA1429893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F151427C-BCAD-B40A-7E45-DE54E2920B5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E6F45B6-6578-29BC-F99B-9644B9EEE43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D1FD319-3568-F2C5-62BF-E0CAE3BAD78F}"/>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1880A484-6A12-F6D8-85E2-CA869E6232EB}"/>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Development Framework: Flutter or React Native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Design Tools: </a:t>
              </a:r>
              <a:r>
                <a:rPr lang="it-IT" sz="1500" dirty="0" err="1">
                  <a:solidFill>
                    <a:schemeClr val="bg1"/>
                  </a:solidFill>
                </a:rPr>
                <a:t>Figma</a:t>
              </a:r>
              <a:r>
                <a:rPr lang="it-IT" sz="1500" dirty="0">
                  <a:solidFill>
                    <a:schemeClr val="bg1"/>
                  </a:solidFill>
                </a:rPr>
                <a:t> or Adobe XD for UI/UX design.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Axios</a:t>
              </a:r>
              <a:r>
                <a:rPr lang="it-IT" sz="1500" dirty="0">
                  <a:solidFill>
                    <a:schemeClr val="bg1"/>
                  </a:solidFill>
                </a:rPr>
                <a:t> or HTTP for API </a:t>
              </a:r>
              <a:r>
                <a:rPr lang="it-IT" sz="1500" dirty="0" err="1">
                  <a:solidFill>
                    <a:schemeClr val="bg1"/>
                  </a:solidFill>
                </a:rPr>
                <a:t>integration</a:t>
              </a:r>
              <a:r>
                <a:rPr lang="it-IT" sz="1500" dirty="0">
                  <a:solidFill>
                    <a:schemeClr val="bg1"/>
                  </a:solidFill>
                </a:rPr>
                <a:t>.  </a:t>
              </a:r>
            </a:p>
            <a:p>
              <a:pPr algn="just"/>
              <a:r>
                <a:rPr lang="it-IT" sz="1500" dirty="0">
                  <a:solidFill>
                    <a:schemeClr val="bg1"/>
                  </a:solidFill>
                </a:rPr>
                <a:t>- Testing Tools: </a:t>
              </a:r>
              <a:r>
                <a:rPr lang="it-IT" sz="1500" dirty="0" err="1">
                  <a:solidFill>
                    <a:schemeClr val="bg1"/>
                  </a:solidFill>
                </a:rPr>
                <a:t>BrowserStack</a:t>
              </a:r>
              <a:r>
                <a:rPr lang="it-IT" sz="1500" dirty="0">
                  <a:solidFill>
                    <a:schemeClr val="bg1"/>
                  </a:solidFill>
                </a:rPr>
                <a:t> or </a:t>
              </a:r>
              <a:r>
                <a:rPr lang="it-IT" sz="1500" dirty="0" err="1">
                  <a:solidFill>
                    <a:schemeClr val="bg1"/>
                  </a:solidFill>
                </a:rPr>
                <a:t>real</a:t>
              </a:r>
              <a:r>
                <a:rPr lang="it-IT" sz="1500" dirty="0">
                  <a:solidFill>
                    <a:schemeClr val="bg1"/>
                  </a:solidFill>
                </a:rPr>
                <a:t> devices for cross-</a:t>
              </a:r>
              <a:r>
                <a:rPr lang="it-IT" sz="1500" dirty="0" err="1">
                  <a:solidFill>
                    <a:schemeClr val="bg1"/>
                  </a:solidFill>
                </a:rPr>
                <a:t>platform</a:t>
              </a:r>
              <a:r>
                <a:rPr lang="it-IT" sz="1500" dirty="0">
                  <a:solidFill>
                    <a:schemeClr val="bg1"/>
                  </a:solidFill>
                </a:rPr>
                <a:t> testing. </a:t>
              </a:r>
            </a:p>
          </p:txBody>
        </p:sp>
      </p:grpSp>
      <p:grpSp>
        <p:nvGrpSpPr>
          <p:cNvPr id="27" name="Gruppo 26">
            <a:extLst>
              <a:ext uri="{FF2B5EF4-FFF2-40B4-BE49-F238E27FC236}">
                <a16:creationId xmlns:a16="http://schemas.microsoft.com/office/drawing/2014/main" id="{41C47D3C-DAF3-3293-2C55-2467ABF47454}"/>
              </a:ext>
            </a:extLst>
          </p:cNvPr>
          <p:cNvGrpSpPr/>
          <p:nvPr/>
        </p:nvGrpSpPr>
        <p:grpSpPr>
          <a:xfrm>
            <a:off x="698965" y="3446731"/>
            <a:ext cx="8597435" cy="646330"/>
            <a:chOff x="698965" y="3507247"/>
            <a:chExt cx="8597435" cy="646330"/>
          </a:xfrm>
        </p:grpSpPr>
        <p:sp>
          <p:nvSpPr>
            <p:cNvPr id="2" name="CasellaDiTesto 1">
              <a:extLst>
                <a:ext uri="{FF2B5EF4-FFF2-40B4-BE49-F238E27FC236}">
                  <a16:creationId xmlns:a16="http://schemas.microsoft.com/office/drawing/2014/main" id="{194EC74A-2723-A1A2-58A0-E976E92D18A0}"/>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1E0477A-60D5-C0F5-4BF7-A8588FB34B06}"/>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Frontend Developer: Specialist in mobile development, proficient in Flutter/React Native. </a:t>
              </a:r>
            </a:p>
          </p:txBody>
        </p:sp>
      </p:grpSp>
      <p:grpSp>
        <p:nvGrpSpPr>
          <p:cNvPr id="29" name="Gruppo 28">
            <a:extLst>
              <a:ext uri="{FF2B5EF4-FFF2-40B4-BE49-F238E27FC236}">
                <a16:creationId xmlns:a16="http://schemas.microsoft.com/office/drawing/2014/main" id="{3BA7CAF5-0628-1415-C8D0-630E0EDD90A0}"/>
              </a:ext>
            </a:extLst>
          </p:cNvPr>
          <p:cNvGrpSpPr/>
          <p:nvPr/>
        </p:nvGrpSpPr>
        <p:grpSpPr>
          <a:xfrm>
            <a:off x="690149" y="4427567"/>
            <a:ext cx="8589494" cy="875756"/>
            <a:chOff x="690149" y="4629789"/>
            <a:chExt cx="8589494" cy="875756"/>
          </a:xfrm>
        </p:grpSpPr>
        <p:sp>
          <p:nvSpPr>
            <p:cNvPr id="16" name="CasellaDiTesto 15">
              <a:extLst>
                <a:ext uri="{FF2B5EF4-FFF2-40B4-BE49-F238E27FC236}">
                  <a16:creationId xmlns:a16="http://schemas.microsoft.com/office/drawing/2014/main" id="{05944FBA-3D1A-71B5-2686-D7E531AC1653}"/>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FBEFED71-6E5A-9A8D-BDDF-C7625B3F875B}"/>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Frontend Developer: €4,000/month </a:t>
              </a:r>
            </a:p>
          </p:txBody>
        </p:sp>
      </p:grpSp>
      <p:grpSp>
        <p:nvGrpSpPr>
          <p:cNvPr id="67" name="Gruppo 66">
            <a:extLst>
              <a:ext uri="{FF2B5EF4-FFF2-40B4-BE49-F238E27FC236}">
                <a16:creationId xmlns:a16="http://schemas.microsoft.com/office/drawing/2014/main" id="{CA144649-6814-D564-AEA6-5A11315491D4}"/>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1699391-F319-7343-FCF9-0D91D9FC6C39}"/>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WP4 </a:t>
              </a:r>
            </a:p>
          </p:txBody>
        </p:sp>
        <p:sp>
          <p:nvSpPr>
            <p:cNvPr id="32" name="CasellaDiTesto 31">
              <a:extLst>
                <a:ext uri="{FF2B5EF4-FFF2-40B4-BE49-F238E27FC236}">
                  <a16:creationId xmlns:a16="http://schemas.microsoft.com/office/drawing/2014/main" id="{CB8EEA76-9BCE-CFE9-F803-21C9D20F5DC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€11.000</a:t>
              </a:r>
            </a:p>
          </p:txBody>
        </p:sp>
        <p:pic>
          <p:nvPicPr>
            <p:cNvPr id="66" name="Elemento grafico 65" descr="Freccia linea: diritta con riempimento a tinta unita">
              <a:extLst>
                <a:ext uri="{FF2B5EF4-FFF2-40B4-BE49-F238E27FC236}">
                  <a16:creationId xmlns:a16="http://schemas.microsoft.com/office/drawing/2014/main" id="{E9DDCC0F-84BF-6712-1D8D-F297F8E9A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BCFF1DB-0E67-A8E7-6307-90595FF6E5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5D960061-7730-D3DA-1B94-F340ED22B9A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E874FBB-F298-8693-5104-C0917F97A8F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B4FBB7A6-1144-E3FE-C066-A54ACF3E101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87694FA1-2925-47B7-20C9-B09B1E2B7985}"/>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37A54094-CD0D-CEB4-033B-507B0FFA10C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80FF97E-AA51-3C81-B9CB-0F51A5DB797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3C04EE51-B3D7-891C-107A-A52814846C7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7E80F7F-1D32-389A-0DB5-7B63F60E008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E06BBE12-E5D3-E334-8BB0-5505CB79252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C3226C96-28DC-09CB-B95E-F6B5B781545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472DE0A4-388F-1AEA-02E3-876A8CD7A87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8" name="Gruppo 37">
                <a:extLst>
                  <a:ext uri="{FF2B5EF4-FFF2-40B4-BE49-F238E27FC236}">
                    <a16:creationId xmlns:a16="http://schemas.microsoft.com/office/drawing/2014/main" id="{0DBE981C-D65E-FC82-CC27-5C27F9E71229}"/>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36B1546E-AB16-FA07-4A2E-18A974D160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0BC372-B53B-96AA-6BCF-7130D974789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A244888D-4049-869A-ABFA-4D74AC964AC6}"/>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678999DB-B7AB-06B2-560F-40EEE4729DD1}"/>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E66DF84-D0A5-EE1C-4BA5-2131A4A6114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2A855B40-3F5A-CFA1-206B-EE62A670A664}"/>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B779CD96-341C-ACF6-330D-9A73858634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B5959FEF-7BBB-90DE-D3F4-6E9E4344C72C}"/>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6990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DBA99E4-78E9-4671-C14F-7E2A3FDD6FAD}"/>
            </a:ext>
          </a:extLst>
        </p:cNvPr>
        <p:cNvGrpSpPr/>
        <p:nvPr/>
      </p:nvGrpSpPr>
      <p:grpSpPr>
        <a:xfrm>
          <a:off x="0" y="0"/>
          <a:ext cx="0" cy="0"/>
          <a:chOff x="0" y="0"/>
          <a:chExt cx="0" cy="0"/>
        </a:xfrm>
      </p:grpSpPr>
    </p:spTree>
    <p:extLst>
      <p:ext uri="{BB962C8B-B14F-4D97-AF65-F5344CB8AC3E}">
        <p14:creationId xmlns:p14="http://schemas.microsoft.com/office/powerpoint/2010/main" val="3212476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6A8386-F239-3DC6-12B3-CAFC420F8E9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A4E8F27-5AA6-FF98-8B45-FF57697C93A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6EC231C-8CE6-882B-6888-4EDB1C240ADD}"/>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C40A097-E459-0E76-577B-8E0234FC0E5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32CBC56-A97A-F6A5-8CCE-A66DF67F31D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F320D97-5EC8-6E5D-963A-107A7A85E4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A8EA97-C10B-5F30-BADF-DA4EBA26FB1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42CA387-EC2B-BEDF-E13E-23C9A630AFC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771560B-3517-BCCB-5A0F-C0F87B64CBA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0BFB63-0C47-EDE4-FEE2-7D68DCCE5BE0}"/>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F6B6FC72-ECBC-B492-C2F6-15A0F46A539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72FE9A88-6628-6425-2CAA-CC4F3D936742}"/>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7F244F2-FD71-32B7-4B12-23FF6810263E}"/>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smooth communication between system components.  </a:t>
            </a:r>
          </a:p>
          <a:p>
            <a:pPr algn="just">
              <a:lnSpc>
                <a:spcPct val="150000"/>
              </a:lnSpc>
            </a:pPr>
            <a:r>
              <a:rPr lang="en-US" sz="1500" dirty="0">
                <a:solidFill>
                  <a:schemeClr val="bg1"/>
                </a:solidFill>
              </a:rPr>
              <a:t>2. Validate data flow in real and simulated scenarios.  </a:t>
            </a:r>
          </a:p>
          <a:p>
            <a:pPr algn="just">
              <a:lnSpc>
                <a:spcPct val="150000"/>
              </a:lnSpc>
            </a:pPr>
            <a:r>
              <a:rPr lang="en-US" sz="1500" dirty="0">
                <a:solidFill>
                  <a:schemeClr val="bg1"/>
                </a:solidFill>
              </a:rPr>
              <a:t>3. Identify and resolve interoperability issues. </a:t>
            </a:r>
          </a:p>
        </p:txBody>
      </p:sp>
      <p:grpSp>
        <p:nvGrpSpPr>
          <p:cNvPr id="55" name="Gruppo 54">
            <a:extLst>
              <a:ext uri="{FF2B5EF4-FFF2-40B4-BE49-F238E27FC236}">
                <a16:creationId xmlns:a16="http://schemas.microsoft.com/office/drawing/2014/main" id="{E3C034D1-AA29-2125-EE42-A0B78F8784B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DB51AE1-9081-65F5-DAD2-58A1EF96D51D}"/>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9" name="Gruppo 38">
              <a:extLst>
                <a:ext uri="{FF2B5EF4-FFF2-40B4-BE49-F238E27FC236}">
                  <a16:creationId xmlns:a16="http://schemas.microsoft.com/office/drawing/2014/main" id="{7C19C52E-BF54-7680-CE14-E079A75718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30229E5D-9AFF-CAD2-6BAC-959680937FE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5EB374E-7A31-7F76-5393-07C7750BF90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3A9F6D-1342-AC23-A24F-B319C710BF9C}"/>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4D3DEB2-6BE6-C16D-65D2-362E11E5229F}"/>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44" name="Gruppo 43">
                <a:extLst>
                  <a:ext uri="{FF2B5EF4-FFF2-40B4-BE49-F238E27FC236}">
                    <a16:creationId xmlns:a16="http://schemas.microsoft.com/office/drawing/2014/main" id="{1112EB33-8A17-399A-99D3-77E46DA7EDB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8CC4202-82A4-4CA8-0084-6359F9AE8D8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BAD42A0-7837-B8B2-79E2-71FB868003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506F88E-42A5-20C8-3AD1-AB5A0B54DCB4}"/>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09AF5DC-BAD9-FB0F-FFE0-2E248F05F63C}"/>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85562B11-F90E-C9F1-7F97-8E43663F27C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1DC5927-9CAB-BA7B-A1A7-BFBB4928178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D0D2AC84-F2CF-8D0F-B253-7F68E4D96B50}"/>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29E813C7-8CAE-FC90-F90F-4F212DC2E9AF}"/>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6B4D54B-0256-8BD7-75F4-B0978FB5FB83}"/>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25024-1C8F-5B2D-247F-73A5B9F41A9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CEF1868C-235B-D915-D058-A3A009A6944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1F5A0710-3A63-DA99-7E6E-41457116C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BCA274C-E95B-D576-6396-03C5F1713090}"/>
              </a:ext>
            </a:extLst>
          </p:cNvPr>
          <p:cNvGraphicFramePr>
            <a:graphicFrameLocks noGrp="1"/>
          </p:cNvGraphicFramePr>
          <p:nvPr>
            <p:extLst>
              <p:ext uri="{D42A27DB-BD31-4B8C-83A1-F6EECF244321}">
                <p14:modId xmlns:p14="http://schemas.microsoft.com/office/powerpoint/2010/main" val="15232747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03206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EA1AE0A-0BB6-4FE5-10F9-875BA13E9F2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A514A42-782A-77AA-0E4E-8CA73D265CC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64608C7-F21F-1EED-8345-059258ACD1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55E9024-280F-0CF7-275F-3479AD7D7FA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43B8A7F-A4A8-2A60-4F3F-D269218781D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DD27365A-29FC-02DB-4F35-30EF90E63E4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21EAA53-ACD5-6C24-B5C8-76CDA31E39A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327FDF9-4266-4921-F825-533FD52E6D9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030CB2F-A557-9588-A5D9-B91F574FEB7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F725259-FB6C-DDDF-BBDC-31140C955BB8}"/>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EF468039-0074-E847-B375-D68D6EDEF2B7}"/>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Preparation for Integration:</a:t>
            </a:r>
          </a:p>
          <a:p>
            <a:pPr algn="just">
              <a:spcBef>
                <a:spcPts val="150"/>
              </a:spcBef>
            </a:pPr>
            <a:r>
              <a:rPr lang="en-US" sz="1500" dirty="0">
                <a:solidFill>
                  <a:schemeClr val="bg1"/>
                </a:solidFill>
              </a:rPr>
              <a:t>   - Review interfaces and APIs exposed by the backend and mobile app.  </a:t>
            </a:r>
          </a:p>
          <a:p>
            <a:pPr algn="just">
              <a:spcBef>
                <a:spcPts val="150"/>
              </a:spcBef>
            </a:pPr>
            <a:r>
              <a:rPr lang="en-US" sz="1500" dirty="0">
                <a:solidFill>
                  <a:schemeClr val="bg1"/>
                </a:solidFill>
              </a:rPr>
              <a:t>   - Configure a test environment for integration.  </a:t>
            </a:r>
          </a:p>
          <a:p>
            <a:pPr algn="just">
              <a:spcBef>
                <a:spcPts val="150"/>
              </a:spcBef>
            </a:pPr>
            <a:r>
              <a:rPr lang="en-US" sz="1500" dirty="0">
                <a:solidFill>
                  <a:schemeClr val="bg1"/>
                </a:solidFill>
              </a:rPr>
              <a:t>2. Backend-Database Integration:</a:t>
            </a:r>
          </a:p>
          <a:p>
            <a:pPr algn="just">
              <a:spcBef>
                <a:spcPts val="150"/>
              </a:spcBef>
            </a:pPr>
            <a:r>
              <a:rPr lang="en-US" sz="1500" dirty="0">
                <a:solidFill>
                  <a:schemeClr val="bg1"/>
                </a:solidFill>
              </a:rPr>
              <a:t>   - Validate query handling and data storage.  </a:t>
            </a:r>
          </a:p>
          <a:p>
            <a:pPr algn="just">
              <a:spcBef>
                <a:spcPts val="150"/>
              </a:spcBef>
            </a:pPr>
            <a:r>
              <a:rPr lang="en-US" sz="1500" dirty="0">
                <a:solidFill>
                  <a:schemeClr val="bg1"/>
                </a:solidFill>
              </a:rPr>
              <a:t>   - Test primary operations (e.g., read/write evaluation data).  </a:t>
            </a:r>
          </a:p>
          <a:p>
            <a:pPr algn="just">
              <a:spcBef>
                <a:spcPts val="150"/>
              </a:spcBef>
            </a:pPr>
            <a:r>
              <a:rPr lang="en-US" sz="1500" dirty="0">
                <a:solidFill>
                  <a:schemeClr val="bg1"/>
                </a:solidFill>
              </a:rPr>
              <a:t>3. Backend-Car Controller Integration:</a:t>
            </a:r>
          </a:p>
          <a:p>
            <a:pPr algn="just">
              <a:spcBef>
                <a:spcPts val="150"/>
              </a:spcBef>
            </a:pPr>
            <a:r>
              <a:rPr lang="en-US" sz="1500" dirty="0">
                <a:solidFill>
                  <a:schemeClr val="bg1"/>
                </a:solidFill>
              </a:rPr>
              <a:t>   - Validate secure transmission of sensor data from the car controller to the backend.  </a:t>
            </a:r>
          </a:p>
          <a:p>
            <a:pPr algn="just">
              <a:spcBef>
                <a:spcPts val="150"/>
              </a:spcBef>
            </a:pPr>
            <a:r>
              <a:rPr lang="en-US" sz="1500" dirty="0">
                <a:solidFill>
                  <a:schemeClr val="bg1"/>
                </a:solidFill>
              </a:rPr>
              <a:t>   - Test communication latency.  </a:t>
            </a:r>
          </a:p>
          <a:p>
            <a:pPr algn="just">
              <a:spcBef>
                <a:spcPts val="150"/>
              </a:spcBef>
            </a:pPr>
            <a:r>
              <a:rPr lang="en-US" sz="1500" dirty="0">
                <a:solidFill>
                  <a:schemeClr val="bg1"/>
                </a:solidFill>
              </a:rPr>
              <a:t>4. Backend-Frontend Integration:</a:t>
            </a:r>
          </a:p>
          <a:p>
            <a:pPr algn="just">
              <a:spcBef>
                <a:spcPts val="150"/>
              </a:spcBef>
            </a:pPr>
            <a:r>
              <a:rPr lang="en-US" sz="1500" dirty="0">
                <a:solidFill>
                  <a:schemeClr val="bg1"/>
                </a:solidFill>
              </a:rPr>
              <a:t>   - Verify functionality of RESTful APIs for the frontend.  </a:t>
            </a:r>
          </a:p>
          <a:p>
            <a:pPr algn="just">
              <a:spcBef>
                <a:spcPts val="150"/>
              </a:spcBef>
            </a:pPr>
            <a:r>
              <a:rPr lang="en-US" sz="1500" dirty="0">
                <a:solidFill>
                  <a:schemeClr val="bg1"/>
                </a:solidFill>
              </a:rPr>
              <a:t>   - Test core features (e.g., retrieving forms, submitting evaluations).  </a:t>
            </a:r>
          </a:p>
          <a:p>
            <a:pPr algn="just">
              <a:spcBef>
                <a:spcPts val="150"/>
              </a:spcBef>
            </a:pPr>
            <a:r>
              <a:rPr lang="en-US" sz="1500" dirty="0">
                <a:solidFill>
                  <a:schemeClr val="bg1"/>
                </a:solidFill>
              </a:rPr>
              <a:t>5. Bug Fixing and Optimization:</a:t>
            </a:r>
          </a:p>
          <a:p>
            <a:pPr algn="just">
              <a:spcBef>
                <a:spcPts val="150"/>
              </a:spcBef>
            </a:pPr>
            <a:r>
              <a:rPr lang="en-US" sz="1500" dirty="0">
                <a:solidFill>
                  <a:schemeClr val="bg1"/>
                </a:solidFill>
              </a:rPr>
              <a:t>   - Resolve bugs identified during tests.  </a:t>
            </a:r>
          </a:p>
          <a:p>
            <a:pPr algn="just">
              <a:spcBef>
                <a:spcPts val="150"/>
              </a:spcBef>
            </a:pPr>
            <a:r>
              <a:rPr lang="en-US" sz="1500" dirty="0">
                <a:solidFill>
                  <a:schemeClr val="bg1"/>
                </a:solidFill>
              </a:rPr>
              <a:t>   - Optimize data flow to reduce latency and improve performance. </a:t>
            </a:r>
          </a:p>
        </p:txBody>
      </p:sp>
      <p:grpSp>
        <p:nvGrpSpPr>
          <p:cNvPr id="2" name="Gruppo 1">
            <a:extLst>
              <a:ext uri="{FF2B5EF4-FFF2-40B4-BE49-F238E27FC236}">
                <a16:creationId xmlns:a16="http://schemas.microsoft.com/office/drawing/2014/main" id="{07920CEC-77E1-8BE1-8647-85E66C28D2DC}"/>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8730A4DF-84EA-7266-CA07-909E8A6E6A03}"/>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1954647E-778F-09E2-93F1-F40BFBC8808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07E00C21-0CA3-B398-351B-FEF974C3097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5" name="Connettore diritto 4">
              <a:extLst>
                <a:ext uri="{FF2B5EF4-FFF2-40B4-BE49-F238E27FC236}">
                  <a16:creationId xmlns:a16="http://schemas.microsoft.com/office/drawing/2014/main" id="{C8EA7438-BDD7-ADA3-4C2C-FC4615EA0EB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7835DCA-7C41-21D7-F630-32A5FDAFC85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929CED5-D1F9-B4C4-DF20-0FADD2B5047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0" name="Gruppo 19">
              <a:extLst>
                <a:ext uri="{FF2B5EF4-FFF2-40B4-BE49-F238E27FC236}">
                  <a16:creationId xmlns:a16="http://schemas.microsoft.com/office/drawing/2014/main" id="{02CB07CB-E6F8-9067-3BC2-A442D68B714F}"/>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82436278-DB3C-041F-88EF-CDBCA49C4F1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1E4A1DF-5521-7AB0-6644-72B57A66702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E8F1C3-2276-D0B9-178A-34B973A6DDA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E2519E5-4A9A-97F0-DEFF-83C3A91AE76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26" name="Gruppo 25">
                <a:extLst>
                  <a:ext uri="{FF2B5EF4-FFF2-40B4-BE49-F238E27FC236}">
                    <a16:creationId xmlns:a16="http://schemas.microsoft.com/office/drawing/2014/main" id="{CAD7BC73-2FE9-7DED-A3F8-A9FF130BF0E2}"/>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D4CBC09C-B051-C32F-59A2-7372FADB078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CBBE1E6D-14AB-96D2-78C6-D0FA9FA2B52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97B9CDA5-0EAB-F1DE-1745-442D17357855}"/>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00BD51A9-521F-6EDE-1DDC-1F6C7B2E86A1}"/>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D52B0CF7-F7A9-8005-4B66-C8651635286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B047EF25-E3B2-7E28-0869-5C17F52081A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88F1A1B4-70BE-1285-6869-7DEE261C4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31B38614-D8CB-E043-A392-A01E5042465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7580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DA7BCE2-45FA-B50E-FE44-1593058356D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81EDF6-7867-000F-7982-429669660AB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EC64813-1318-827B-B308-2F0C7401A43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9DCEEC5-DD12-2B99-1C46-0E7614EF98E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3C6F57D-F0DD-739B-B362-B34280E5E71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5080553-8578-7D4A-6BBB-1B9CECD1EA3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CA3128C-1134-056A-44B4-C9C29AC18F4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F3D3B8E-E65B-26E6-71DA-4E9AC7A33AB0}"/>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2DFA0EBC-D714-23A9-4150-797CEFB559E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BF79A62-7566-807C-AEA9-0286FE499EEA}"/>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0B70A24F-1BE4-405A-7CE2-92CCFB1885FB}"/>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D44F9026-0EAD-3031-8146-B88897AF05A4}"/>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p>
          </p:txBody>
        </p:sp>
      </p:grpSp>
      <p:grpSp>
        <p:nvGrpSpPr>
          <p:cNvPr id="31" name="Gruppo 30">
            <a:extLst>
              <a:ext uri="{FF2B5EF4-FFF2-40B4-BE49-F238E27FC236}">
                <a16:creationId xmlns:a16="http://schemas.microsoft.com/office/drawing/2014/main" id="{0CED72E3-081A-6350-77F3-4FF52ED988C6}"/>
              </a:ext>
            </a:extLst>
          </p:cNvPr>
          <p:cNvGrpSpPr/>
          <p:nvPr/>
        </p:nvGrpSpPr>
        <p:grpSpPr>
          <a:xfrm>
            <a:off x="706905" y="3379970"/>
            <a:ext cx="8162246" cy="1329303"/>
            <a:chOff x="706905" y="3408919"/>
            <a:chExt cx="8162246" cy="1329303"/>
          </a:xfrm>
        </p:grpSpPr>
        <p:sp>
          <p:nvSpPr>
            <p:cNvPr id="2" name="CasellaDiTesto 1">
              <a:extLst>
                <a:ext uri="{FF2B5EF4-FFF2-40B4-BE49-F238E27FC236}">
                  <a16:creationId xmlns:a16="http://schemas.microsoft.com/office/drawing/2014/main" id="{4B9094A3-2539-A31B-13C9-ADB1269E3FF8}"/>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0FAE63EC-68E4-7090-2F8C-21A331DE8AE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Backend-database integration completed (end of Week 2, Month 7).  </a:t>
              </a:r>
            </a:p>
            <a:p>
              <a:pPr algn="just"/>
              <a:r>
                <a:rPr lang="en-US" sz="1500" dirty="0">
                  <a:solidFill>
                    <a:schemeClr val="bg1"/>
                  </a:solidFill>
                </a:rPr>
                <a:t>2. Backend-car controller integration completed (end of Month 7).  </a:t>
              </a:r>
            </a:p>
            <a:p>
              <a:pPr algn="just"/>
              <a:r>
                <a:rPr lang="en-US" sz="1500" dirty="0">
                  <a:solidFill>
                    <a:schemeClr val="bg1"/>
                  </a:solidFill>
                </a:rPr>
                <a:t>3. Backend-frontend integration completed (mid-Month 8).  </a:t>
              </a:r>
            </a:p>
            <a:p>
              <a:pPr algn="just"/>
              <a:r>
                <a:rPr lang="en-US" sz="1500" dirty="0">
                  <a:solidFill>
                    <a:schemeClr val="bg1"/>
                  </a:solidFill>
                </a:rPr>
                <a:t>4. End-to-end testing completed (end of Month 8). </a:t>
              </a:r>
            </a:p>
          </p:txBody>
        </p:sp>
      </p:grpSp>
      <p:grpSp>
        <p:nvGrpSpPr>
          <p:cNvPr id="34" name="Gruppo 33">
            <a:extLst>
              <a:ext uri="{FF2B5EF4-FFF2-40B4-BE49-F238E27FC236}">
                <a16:creationId xmlns:a16="http://schemas.microsoft.com/office/drawing/2014/main" id="{EF8C546B-D50B-F4D4-035C-01655FE0F3AD}"/>
              </a:ext>
            </a:extLst>
          </p:cNvPr>
          <p:cNvGrpSpPr/>
          <p:nvPr/>
        </p:nvGrpSpPr>
        <p:grpSpPr>
          <a:xfrm>
            <a:off x="690149" y="5047393"/>
            <a:ext cx="8162243" cy="1329303"/>
            <a:chOff x="690149" y="4649856"/>
            <a:chExt cx="8162243" cy="1329303"/>
          </a:xfrm>
        </p:grpSpPr>
        <p:sp>
          <p:nvSpPr>
            <p:cNvPr id="16" name="CasellaDiTesto 15">
              <a:extLst>
                <a:ext uri="{FF2B5EF4-FFF2-40B4-BE49-F238E27FC236}">
                  <a16:creationId xmlns:a16="http://schemas.microsoft.com/office/drawing/2014/main" id="{5451C4C4-E595-68D6-DCCA-4731E446388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83E0BD02-38CB-36A9-A1C8-0DD80D3319FA}"/>
                </a:ext>
              </a:extLst>
            </p:cNvPr>
            <p:cNvSpPr txBox="1"/>
            <p:nvPr/>
          </p:nvSpPr>
          <p:spPr>
            <a:xfrm>
              <a:off x="690149" y="4963496"/>
              <a:ext cx="8162243" cy="1015663"/>
            </a:xfrm>
            <a:prstGeom prst="rect">
              <a:avLst/>
            </a:prstGeom>
            <a:noFill/>
          </p:spPr>
          <p:txBody>
            <a:bodyPr wrap="square" rtlCol="0">
              <a:spAutoFit/>
            </a:bodyPr>
            <a:lstStyle/>
            <a:p>
              <a:pPr algn="just"/>
              <a:r>
                <a:rPr lang="en-US" sz="1500" dirty="0">
                  <a:solidFill>
                    <a:schemeClr val="bg1"/>
                  </a:solidFill>
                </a:rPr>
                <a:t>- WP1 (Database): Database must be complete and functional for backend integration.  </a:t>
              </a:r>
            </a:p>
            <a:p>
              <a:pPr algn="just"/>
              <a:r>
                <a:rPr lang="en-US" sz="1500" dirty="0">
                  <a:solidFill>
                    <a:schemeClr val="bg1"/>
                  </a:solidFill>
                </a:rPr>
                <a:t>- WP2 (Backend): Backend must be operational to integrate with other components.  </a:t>
              </a:r>
            </a:p>
            <a:p>
              <a:pPr algn="just"/>
              <a:r>
                <a:rPr lang="en-US" sz="1500" dirty="0">
                  <a:solidFill>
                    <a:schemeClr val="bg1"/>
                  </a:solidFill>
                </a:rPr>
                <a:t>- WP3 (Car Controller): Car controller must be ready to transmit data to the backend.  </a:t>
              </a:r>
            </a:p>
            <a:p>
              <a:pPr algn="just"/>
              <a:r>
                <a:rPr lang="en-US" sz="1500" dirty="0">
                  <a:solidFill>
                    <a:schemeClr val="bg1"/>
                  </a:solidFill>
                </a:rPr>
                <a:t>- WP4 (Frontend): Mobile app must be completed to test frontend-backend communication.</a:t>
              </a:r>
            </a:p>
          </p:txBody>
        </p:sp>
      </p:grpSp>
      <p:grpSp>
        <p:nvGrpSpPr>
          <p:cNvPr id="5" name="Gruppo 4">
            <a:extLst>
              <a:ext uri="{FF2B5EF4-FFF2-40B4-BE49-F238E27FC236}">
                <a16:creationId xmlns:a16="http://schemas.microsoft.com/office/drawing/2014/main" id="{3AB13FF0-6B18-A6CC-06F8-3C1CF69F50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62526D3-8D70-DA4E-18C4-2EF41D5FFA7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06556D3-450D-63CA-E921-4CCB6A2F11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EA8470DB-1DFF-B41D-8CF3-C732818F676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D87595C7-B4B9-A767-5113-EEA2CF3710E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7AB8D97-FC17-C850-C2AE-543DE1BBB822}"/>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9E5D6A0F-0293-BA44-DAAF-7DC508875D3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60E7954F-0935-773F-BCC8-02F2043129B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4D67648-1A01-F710-CEA5-E23A8B17FE0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DEA94AE5-6FAF-34C5-166B-66D56788A1E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7036060-ADEB-57DE-E77A-F618312A1F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7810AE3E-980D-7D90-0705-88340C1F50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3" name="Gruppo 32">
                <a:extLst>
                  <a:ext uri="{FF2B5EF4-FFF2-40B4-BE49-F238E27FC236}">
                    <a16:creationId xmlns:a16="http://schemas.microsoft.com/office/drawing/2014/main" id="{9984C892-34E8-BE7C-5D0C-725E26B88987}"/>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F69B808-4047-1B6B-ECB3-9E74EB0C962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F5C573C6-E235-9DF4-7084-FFA0369DFD6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5B2F0C2C-6346-06B6-5E32-84FC21D016EF}"/>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89851DE5-5A03-847E-716D-81B09CA41586}"/>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157C1083-5EE6-6983-6E6F-7CF8562B224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195817F4-04BD-EB4F-266A-5F454B02DE7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9EC80E32-257A-C186-72F8-16B601C5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3A5904A4-0C3A-8A5E-8587-8E2BEDAC6B3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26244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2E52761-7FC0-221C-F092-E4B081EE560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3783FE-92EE-F205-F23C-0A74F4B245E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75704AB-B7C6-6643-C9C2-9163ADCFAE3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618D34E-2538-74EC-6966-EDF86249ED6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BB14F-FCCC-FEDD-C007-C7F97F1D06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D0892DB-184E-6AE4-4CD4-62577E03FD7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A7E9326-0FEA-FB67-C5AB-8AB9FA2E2A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4BC51C2-A595-770F-19F8-4627D2B23B8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E2A15311-CECA-1D73-393B-BAD52DD0BEB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549D8586-198D-58F4-8580-2CE74FAE990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7E97A06E-C997-8D05-C129-2C990D98EEF2}"/>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841F8EAD-BF8D-92A4-F2C5-B330B8E67AE5}"/>
                </a:ext>
              </a:extLst>
            </p:cNvPr>
            <p:cNvSpPr txBox="1"/>
            <p:nvPr/>
          </p:nvSpPr>
          <p:spPr>
            <a:xfrm>
              <a:off x="697768" y="2324026"/>
              <a:ext cx="8162243" cy="1015663"/>
            </a:xfrm>
            <a:prstGeom prst="rect">
              <a:avLst/>
            </a:prstGeom>
            <a:noFill/>
          </p:spPr>
          <p:txBody>
            <a:bodyPr wrap="square" rtlCol="0">
              <a:spAutoFit/>
            </a:bodyPr>
            <a:lstStyle/>
            <a:p>
              <a:pPr algn="just"/>
              <a:r>
                <a:rPr lang="en-US" sz="1500" dirty="0">
                  <a:solidFill>
                    <a:schemeClr val="bg1"/>
                  </a:solidFill>
                </a:rPr>
                <a:t>- Monitoring Tools: Postman for API testing, Grafana for monitoring data flow.  </a:t>
              </a:r>
            </a:p>
            <a:p>
              <a:pPr algn="just"/>
              <a:r>
                <a:rPr lang="en-US" sz="1500" dirty="0">
                  <a:solidFill>
                    <a:schemeClr val="bg1"/>
                  </a:solidFill>
                </a:rPr>
                <a:t>- Integration Environment: Local or cloud server with dedicated configuration.  </a:t>
              </a:r>
            </a:p>
            <a:p>
              <a:pPr algn="just"/>
              <a:r>
                <a:rPr lang="en-US" sz="1500" dirty="0">
                  <a:solidFill>
                    <a:schemeClr val="bg1"/>
                  </a:solidFill>
                </a:rPr>
                <a:t>- Simulators and Real Tests: CAN simulators for car controller data and real mobile devices for frontend tests. </a:t>
              </a:r>
            </a:p>
          </p:txBody>
        </p:sp>
      </p:grpSp>
      <p:grpSp>
        <p:nvGrpSpPr>
          <p:cNvPr id="27" name="Gruppo 26">
            <a:extLst>
              <a:ext uri="{FF2B5EF4-FFF2-40B4-BE49-F238E27FC236}">
                <a16:creationId xmlns:a16="http://schemas.microsoft.com/office/drawing/2014/main" id="{E10CD377-D9DA-2BB6-FDBD-167E89395E6C}"/>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17DE53EA-4CDA-D45D-4ED3-18FCF9C423E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F9F90EC-36E2-40F0-F226-F0AE813ADA33}"/>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System Integrator: Specialist in complex system integration, with backend, API, and infrastructure expertise. </a:t>
              </a:r>
            </a:p>
          </p:txBody>
        </p:sp>
      </p:grpSp>
      <p:grpSp>
        <p:nvGrpSpPr>
          <p:cNvPr id="29" name="Gruppo 28">
            <a:extLst>
              <a:ext uri="{FF2B5EF4-FFF2-40B4-BE49-F238E27FC236}">
                <a16:creationId xmlns:a16="http://schemas.microsoft.com/office/drawing/2014/main" id="{5EAB4CC1-5B47-BAB7-B9A3-DB2F5D271E6E}"/>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987480E-EFF4-820F-0BEF-40E7308CC8DA}"/>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2DD6C0F1-7888-2768-4031-1E9BE5277E2E}"/>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System Integrator: €6,000/month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C4447D9E-9D66-74FC-8FD2-269064773771}"/>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E7AD973B-05F4-5C60-D79E-3116102BED6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WP5 </a:t>
              </a:r>
            </a:p>
          </p:txBody>
        </p:sp>
        <p:sp>
          <p:nvSpPr>
            <p:cNvPr id="32" name="CasellaDiTesto 31">
              <a:extLst>
                <a:ext uri="{FF2B5EF4-FFF2-40B4-BE49-F238E27FC236}">
                  <a16:creationId xmlns:a16="http://schemas.microsoft.com/office/drawing/2014/main" id="{DB456448-681A-8357-092D-9BC37961FA7F}"/>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€15.000</a:t>
              </a:r>
            </a:p>
          </p:txBody>
        </p:sp>
        <p:pic>
          <p:nvPicPr>
            <p:cNvPr id="66" name="Elemento grafico 65" descr="Freccia linea: diritta con riempimento a tinta unita">
              <a:extLst>
                <a:ext uri="{FF2B5EF4-FFF2-40B4-BE49-F238E27FC236}">
                  <a16:creationId xmlns:a16="http://schemas.microsoft.com/office/drawing/2014/main" id="{EF7A2DED-8E35-FB8F-056F-D9BB61FE8B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381851F2-F25C-BDAA-E897-7C2EC5C8DBD5}"/>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14ACFA94-1319-1BAC-B120-8DDBE3D5AB8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8B9C1ED-01AE-513C-F44A-5469C3C099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260F7C5-D82C-A851-543E-D1B2636DA0C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77DDAD1B-7769-E5AE-6706-4CF68912A918}"/>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7939303-D7A2-F4A0-8912-D8EF6BFDB13B}"/>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F4FFA54B-3EE7-7E98-BF2E-D32246E0E7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FBEAE942-E83A-DC58-09A4-ED144DE35496}"/>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D52D5F9F-A550-9FDC-9065-D05C1CBB83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40DD8E33-D8F0-C13F-C133-3465377E699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466AF136-FAED-4439-7CE7-5B3A1DF88A78}"/>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783208BA-8975-BE6E-CA24-2E59FCAB54D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8" name="Gruppo 37">
                <a:extLst>
                  <a:ext uri="{FF2B5EF4-FFF2-40B4-BE49-F238E27FC236}">
                    <a16:creationId xmlns:a16="http://schemas.microsoft.com/office/drawing/2014/main" id="{0B0FBE78-12ED-6BDF-00BA-804D3E1FDBE5}"/>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79D1AFE4-6F46-C5E8-5E32-80E00243FF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03AF6FF7-78A7-87FF-EEFD-6C56DE89B5D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D4A3F778-501D-6C78-7205-4991CFD6D4A5}"/>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DD503DCF-D06E-9141-A88B-3544B4C07233}"/>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6D201BD4-F0A0-6CA5-93BF-167BD51F6DE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F2746AA1-7FD7-1859-4833-45C740582B4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C8EEE03A-98E0-75BD-382E-D0A6521FB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53CE0CB3-E018-5B8D-B2BA-8CA69D87C421}"/>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410579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9145AE4-AED5-B684-67AD-E4FAB8C373DF}"/>
            </a:ext>
          </a:extLst>
        </p:cNvPr>
        <p:cNvGrpSpPr/>
        <p:nvPr/>
      </p:nvGrpSpPr>
      <p:grpSpPr>
        <a:xfrm>
          <a:off x="0" y="0"/>
          <a:ext cx="0" cy="0"/>
          <a:chOff x="0" y="0"/>
          <a:chExt cx="0" cy="0"/>
        </a:xfrm>
      </p:grpSpPr>
    </p:spTree>
    <p:extLst>
      <p:ext uri="{BB962C8B-B14F-4D97-AF65-F5344CB8AC3E}">
        <p14:creationId xmlns:p14="http://schemas.microsoft.com/office/powerpoint/2010/main" val="3477995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A2454A9-88EB-0306-C8CE-8BE3C84F44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33FB07-715C-D217-895B-B14BFCCDD66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E61118-1D7E-1D24-5BF8-09C4BAB347D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4E6FB27-B738-AAAB-E10F-C65E1C28D2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E2D235F-F3D0-EC3F-232B-5D2DB1AD3FD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08D5E65-9556-7789-42F0-3F69D2ED376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438100A-8148-15BA-96BF-09330154B12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FA01F5-301E-885F-5FEE-2D1AF369C99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E84DF21C-5C3D-67A2-5F4A-4F3CAF529D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22F2F2A-0121-4AEA-9FEA-B3CA33D96415}"/>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3C75D1C1-6305-EA11-031B-0D01A16AA9C0}"/>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B96B8D9D-FA5D-F97B-AD07-F01D1AFC5E0E}"/>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1F20B6CC-91D5-F4F2-DF95-4152B41A7C84}"/>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secure communication between system components.  </a:t>
            </a:r>
          </a:p>
          <a:p>
            <a:pPr algn="just">
              <a:lnSpc>
                <a:spcPct val="150000"/>
              </a:lnSpc>
            </a:pPr>
            <a:r>
              <a:rPr lang="en-US" sz="1500" dirty="0">
                <a:solidFill>
                  <a:schemeClr val="bg1"/>
                </a:solidFill>
              </a:rPr>
              <a:t>2. Protect sensitive data through encryption and controlled access.  </a:t>
            </a:r>
          </a:p>
          <a:p>
            <a:pPr algn="just">
              <a:lnSpc>
                <a:spcPct val="150000"/>
              </a:lnSpc>
            </a:pPr>
            <a:r>
              <a:rPr lang="en-US" sz="1500" dirty="0">
                <a:solidFill>
                  <a:schemeClr val="bg1"/>
                </a:solidFill>
              </a:rPr>
              <a:t>3. Ensure compliance with GDPR and other applicable regulations. </a:t>
            </a:r>
          </a:p>
        </p:txBody>
      </p:sp>
      <p:grpSp>
        <p:nvGrpSpPr>
          <p:cNvPr id="55" name="Gruppo 54">
            <a:extLst>
              <a:ext uri="{FF2B5EF4-FFF2-40B4-BE49-F238E27FC236}">
                <a16:creationId xmlns:a16="http://schemas.microsoft.com/office/drawing/2014/main" id="{29DFE43F-78C8-36B8-3727-8CA2ED6A04B7}"/>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2DF963C4-CE58-C43A-A1D6-8C0FB83C4A9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A8BC3337-2923-2374-EBE5-A41ACC6B2AB9}"/>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DEA5AA1-AA1E-D2D3-DC54-3DC768BDB8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0A0BBDF-E09E-D642-DACA-05D27572560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59E8D0A-042F-7094-BBA3-AF01D3B3CB40}"/>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26EF121-4B64-4E28-726C-5B969ED2D6F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834B7D3F-867A-CDEA-5B1F-872CE06A5AD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2939927C-8A0D-1BA9-83FD-5E19A53D505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F9A8BD3-957D-FE21-60E7-0C4F77CF4BC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9102051-4C2B-40D8-4BB3-91F3EC77B8BB}"/>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BE00220F-8ADE-DA64-AA40-49752EBCB634}"/>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B35AB032-CADA-9E8A-D35E-30A56F982E3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CDE71CAE-5F6B-034E-6E83-A15A7571BD4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BDEF905-76E4-3236-D4F2-A03987BF9C1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389589E8-EA72-FCF9-74D9-62F35468D678}"/>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B2C906C8-F09F-227F-BFAD-415F24B4F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2462FC57-8B76-94DA-235F-C2EF7A7F4636}"/>
              </a:ext>
            </a:extLst>
          </p:cNvPr>
          <p:cNvGraphicFramePr>
            <a:graphicFrameLocks noGrp="1"/>
          </p:cNvGraphicFramePr>
          <p:nvPr>
            <p:extLst>
              <p:ext uri="{D42A27DB-BD31-4B8C-83A1-F6EECF244321}">
                <p14:modId xmlns:p14="http://schemas.microsoft.com/office/powerpoint/2010/main" val="3972796729"/>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3" name="Gruppo 2">
            <a:extLst>
              <a:ext uri="{FF2B5EF4-FFF2-40B4-BE49-F238E27FC236}">
                <a16:creationId xmlns:a16="http://schemas.microsoft.com/office/drawing/2014/main" id="{EDF590AC-0A60-2F1C-E15C-C53FC8F51810}"/>
              </a:ext>
            </a:extLst>
          </p:cNvPr>
          <p:cNvGrpSpPr/>
          <p:nvPr/>
        </p:nvGrpSpPr>
        <p:grpSpPr>
          <a:xfrm>
            <a:off x="9983500" y="2734223"/>
            <a:ext cx="1922034" cy="742612"/>
            <a:chOff x="10081438" y="2124587"/>
            <a:chExt cx="1922034" cy="742612"/>
          </a:xfrm>
        </p:grpSpPr>
        <p:sp>
          <p:nvSpPr>
            <p:cNvPr id="8" name="CasellaDiTesto 7">
              <a:extLst>
                <a:ext uri="{FF2B5EF4-FFF2-40B4-BE49-F238E27FC236}">
                  <a16:creationId xmlns:a16="http://schemas.microsoft.com/office/drawing/2014/main" id="{FA8EA6DF-55F5-0819-565B-E67D5B67C5A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4" name="CasellaDiTesto 23">
              <a:extLst>
                <a:ext uri="{FF2B5EF4-FFF2-40B4-BE49-F238E27FC236}">
                  <a16:creationId xmlns:a16="http://schemas.microsoft.com/office/drawing/2014/main" id="{D479FDCE-4F5F-AEEC-AD6F-B6EF2076E8F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72083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CE77CDB-F0BD-01B1-E7B5-33F1084FAB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71A19D3-E0AB-480D-1982-2E2DCF0587B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A3D5AE2-B824-9C9D-2E22-858ADC25084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2139DEC-3DF7-04C2-0A4F-0B24DA5A85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3B1241-E2D4-98BA-000B-EA1725444B5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D21D68-21DF-A38F-C807-4C8B8658287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92ECA5A-550B-CC52-51BD-398DBC22FD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507DE28-CDF7-AB3A-CEED-3084292CD8D4}"/>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50660098-FF8F-84B7-4B08-7A5109349B1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708C439-F202-61F9-BC3C-4FB7C9E7DCC9}"/>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77AC2D7-D080-B47D-9BDF-E4A4C544B17E}"/>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en-US" sz="1500" dirty="0">
                <a:solidFill>
                  <a:schemeClr val="bg1"/>
                </a:solidFill>
              </a:rPr>
              <a:t>1. Data Encryption:</a:t>
            </a:r>
          </a:p>
          <a:p>
            <a:pPr algn="just">
              <a:spcBef>
                <a:spcPts val="150"/>
              </a:spcBef>
            </a:pPr>
            <a:r>
              <a:rPr lang="en-US" sz="1500" dirty="0">
                <a:solidFill>
                  <a:schemeClr val="bg1"/>
                </a:solidFill>
              </a:rPr>
              <a:t>   - Implement AES-256 encryption for data stored in the database.  </a:t>
            </a:r>
          </a:p>
          <a:p>
            <a:pPr algn="just">
              <a:spcBef>
                <a:spcPts val="150"/>
              </a:spcBef>
            </a:pPr>
            <a:r>
              <a:rPr lang="en-US" sz="1500" dirty="0">
                <a:solidFill>
                  <a:schemeClr val="bg1"/>
                </a:solidFill>
              </a:rPr>
              <a:t>   - Configure TLS 1.3 for communications between car controller, backend, and frontend.  </a:t>
            </a:r>
          </a:p>
          <a:p>
            <a:pPr algn="just">
              <a:spcBef>
                <a:spcPts val="150"/>
              </a:spcBef>
            </a:pPr>
            <a:r>
              <a:rPr lang="en-US" sz="1500" dirty="0">
                <a:solidFill>
                  <a:schemeClr val="bg1"/>
                </a:solidFill>
              </a:rPr>
              <a:t>2. Credential Management and Authentication:</a:t>
            </a:r>
          </a:p>
          <a:p>
            <a:pPr algn="just">
              <a:spcBef>
                <a:spcPts val="150"/>
              </a:spcBef>
            </a:pPr>
            <a:r>
              <a:rPr lang="en-US" sz="1500" dirty="0">
                <a:solidFill>
                  <a:schemeClr val="bg1"/>
                </a:solidFill>
              </a:rPr>
              <a:t>   - Develop a token-based authentication system (e.g., JWT) for RESTful APIs.  </a:t>
            </a:r>
          </a:p>
          <a:p>
            <a:pPr algn="just">
              <a:spcBef>
                <a:spcPts val="150"/>
              </a:spcBef>
            </a:pPr>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spcBef>
                <a:spcPts val="150"/>
              </a:spcBef>
            </a:pPr>
            <a:r>
              <a:rPr lang="en-US" sz="1500" dirty="0">
                <a:solidFill>
                  <a:schemeClr val="bg1"/>
                </a:solidFill>
              </a:rPr>
              <a:t>3. GDPR Compliance and Privacy Policies:</a:t>
            </a:r>
          </a:p>
          <a:p>
            <a:pPr algn="just">
              <a:spcBef>
                <a:spcPts val="150"/>
              </a:spcBef>
            </a:pPr>
            <a:r>
              <a:rPr lang="en-US" sz="1500" dirty="0">
                <a:solidFill>
                  <a:schemeClr val="bg1"/>
                </a:solidFill>
              </a:rPr>
              <a:t>   - Create tools for users to view, modify, and delete their data.  </a:t>
            </a:r>
          </a:p>
          <a:p>
            <a:pPr algn="just">
              <a:spcBef>
                <a:spcPts val="150"/>
              </a:spcBef>
            </a:pPr>
            <a:r>
              <a:rPr lang="en-US" sz="1500" dirty="0">
                <a:solidFill>
                  <a:schemeClr val="bg1"/>
                </a:solidFill>
              </a:rPr>
              <a:t>   - Implement anonymization logic for historical data.  </a:t>
            </a:r>
          </a:p>
          <a:p>
            <a:pPr algn="just">
              <a:spcBef>
                <a:spcPts val="150"/>
              </a:spcBef>
            </a:pPr>
            <a:r>
              <a:rPr lang="en-US" sz="1500" dirty="0">
                <a:solidFill>
                  <a:schemeClr val="bg1"/>
                </a:solidFill>
              </a:rPr>
              <a:t>4. Monitoring and Audit:</a:t>
            </a:r>
          </a:p>
          <a:p>
            <a:pPr algn="just">
              <a:spcBef>
                <a:spcPts val="150"/>
              </a:spcBef>
            </a:pPr>
            <a:r>
              <a:rPr lang="en-US" sz="1500" dirty="0">
                <a:solidFill>
                  <a:schemeClr val="bg1"/>
                </a:solidFill>
              </a:rPr>
              <a:t>   - Configure monitoring tools to detect suspicious activities.  </a:t>
            </a:r>
          </a:p>
          <a:p>
            <a:pPr algn="just">
              <a:spcBef>
                <a:spcPts val="150"/>
              </a:spcBef>
            </a:pPr>
            <a:r>
              <a:rPr lang="en-US" sz="1500" dirty="0">
                <a:solidFill>
                  <a:schemeClr val="bg1"/>
                </a:solidFill>
              </a:rPr>
              <a:t>   - Conduct system audits to verify compliance with security and privacy policies.  </a:t>
            </a:r>
          </a:p>
          <a:p>
            <a:pPr algn="just">
              <a:spcBef>
                <a:spcPts val="150"/>
              </a:spcBef>
            </a:pPr>
            <a:r>
              <a:rPr lang="en-US" sz="1500" dirty="0">
                <a:solidFill>
                  <a:schemeClr val="bg1"/>
                </a:solidFill>
              </a:rPr>
              <a:t>5. Testing and Validation:</a:t>
            </a:r>
          </a:p>
          <a:p>
            <a:pPr algn="just">
              <a:spcBef>
                <a:spcPts val="150"/>
              </a:spcBef>
            </a:pPr>
            <a:r>
              <a:rPr lang="en-US" sz="1500" dirty="0">
                <a:solidFill>
                  <a:schemeClr val="bg1"/>
                </a:solidFill>
              </a:rPr>
              <a:t>   - Conduct vulnerability tests on APIs and stored data.  </a:t>
            </a:r>
          </a:p>
          <a:p>
            <a:pPr algn="just">
              <a:spcBef>
                <a:spcPts val="150"/>
              </a:spcBef>
            </a:pPr>
            <a:r>
              <a:rPr lang="en-US" sz="1500" dirty="0">
                <a:solidFill>
                  <a:schemeClr val="bg1"/>
                </a:solidFill>
              </a:rPr>
              <a:t>   - Simulate common attacks (e.g., SQL injection, man-in-the-middle) to ensure system robustness. </a:t>
            </a:r>
          </a:p>
        </p:txBody>
      </p:sp>
      <p:grpSp>
        <p:nvGrpSpPr>
          <p:cNvPr id="2" name="Gruppo 1">
            <a:extLst>
              <a:ext uri="{FF2B5EF4-FFF2-40B4-BE49-F238E27FC236}">
                <a16:creationId xmlns:a16="http://schemas.microsoft.com/office/drawing/2014/main" id="{57BA6FC2-3111-ECFB-A4B1-1060E305849B}"/>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2CF097FF-2E2F-A639-9CD3-66E3222A150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E455BCA-FBD7-1550-0EC0-D445E1ABA77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EC1F63C-6730-CAD2-687F-B4EE8EA6D61F}"/>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5" name="Connettore diritto 4">
              <a:extLst>
                <a:ext uri="{FF2B5EF4-FFF2-40B4-BE49-F238E27FC236}">
                  <a16:creationId xmlns:a16="http://schemas.microsoft.com/office/drawing/2014/main" id="{8164BBF6-9FF6-4786-2316-0B8D2DAFEE4F}"/>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A6CB53DA-84FE-D7D9-7E2C-7F1E83B36F29}"/>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5E969C3B-D9D9-0FA2-DF1C-52BF5BAB4FC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9E122484-043A-2FA5-AA0A-22E2D734FB8C}"/>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EB76EA02-336C-33F8-25A1-4B48BB0492A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DB8A95-F611-A5B1-FA9D-395166DE90F2}"/>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BE3F4670-BE26-C7EB-7C5E-78BF5B3C196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327DFB3-E56E-73D3-B0F2-10D052BF7F7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9381D953-980E-6E7B-4904-FD8D0264A995}"/>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0742ABA7-DA2F-05B1-CC3E-D7AE04C6372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D8260111-ACC2-8C7A-2351-77FBBFC4998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9B4FB8D-59FD-FD64-40C9-838C03E6AA71}"/>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C5D92882-F287-21E0-ADD5-783C1A874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B8F2D689-AB02-A85A-83D0-9DEC6B21016E}"/>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7E4891E6-B3D1-387A-DD52-46F8BC56A817}"/>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110A48DB-5422-6152-132F-B27245BAF1F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BB054768-DC14-5570-EC35-B5C03FEA7BF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274731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818A9B1-6EBB-08C9-7BDF-5382C08227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2366CD-9FFA-A9DC-71EA-974ABDAC054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1DB5B0-D60F-BE02-D795-B835C08AA3D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B6A02FC-4C1A-4776-AA46-108E270B721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39333C5-2093-38FA-EE1D-B6EBF8AC615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10B7260-A40A-6F9F-FFAE-D7A8AA357C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6DEFC63-8C92-0D8A-4176-4E8916B7173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2E9B0E4-634C-D19A-3A2E-2F9C63C69A3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9451ADD6-5C73-6294-65C5-162C31E36DF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4543476-0074-B173-77FF-7F654C4BC11F}"/>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6FBE94BC-70F1-B4AE-BB9C-CF926956AD81}"/>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4A4D8D00-E70C-6326-D500-409E3D842B33}"/>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p>
          </p:txBody>
        </p:sp>
      </p:grpSp>
      <p:grpSp>
        <p:nvGrpSpPr>
          <p:cNvPr id="31" name="Gruppo 30">
            <a:extLst>
              <a:ext uri="{FF2B5EF4-FFF2-40B4-BE49-F238E27FC236}">
                <a16:creationId xmlns:a16="http://schemas.microsoft.com/office/drawing/2014/main" id="{5B81A781-A1F9-F6C8-E3E2-91057AE0CD02}"/>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62F465CF-12F4-A8AE-BE0C-E4676CAF5447}"/>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BD0E5D1E-20BF-32A3-2AFE-115B71A1B501}"/>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p>
          </p:txBody>
        </p:sp>
      </p:grpSp>
      <p:grpSp>
        <p:nvGrpSpPr>
          <p:cNvPr id="34" name="Gruppo 33">
            <a:extLst>
              <a:ext uri="{FF2B5EF4-FFF2-40B4-BE49-F238E27FC236}">
                <a16:creationId xmlns:a16="http://schemas.microsoft.com/office/drawing/2014/main" id="{645BC1FA-FBDB-97C2-D0B1-615D3689A4B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70512941-FFE9-7C32-2FB3-B12574591132}"/>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24AD6AB-BD6E-64A2-B97A-93E4C5728C98}"/>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grpSp>
        <p:nvGrpSpPr>
          <p:cNvPr id="5" name="Gruppo 4">
            <a:extLst>
              <a:ext uri="{FF2B5EF4-FFF2-40B4-BE49-F238E27FC236}">
                <a16:creationId xmlns:a16="http://schemas.microsoft.com/office/drawing/2014/main" id="{4297358A-C560-FB9D-30E5-7598607805D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8D88626-FD3E-BBC0-CAE5-93AE24C1FD6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BD35043-85C1-5A90-63D9-95057D667D3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A3C0096-5128-41A2-645F-F348A7A826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452B14EF-DC3E-880A-1ED1-F64F397625F1}"/>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69CF307-97C9-2FF0-F597-EE2ABBEFFDCA}"/>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CFD6B55-86DE-90EF-CB72-9E46743DDB19}"/>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55777A90-372A-661D-5D3B-FE017098DB3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0E8B981-56FB-AE56-23DA-A7D87EE5C81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A63380D1-A31E-6887-1F21-9B2A86FC36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6D090DBC-FAFF-4027-4509-5DD79D8EC0A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9E470859-6C9E-92FA-91C4-EEE5890E50E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52AA7E29-DF72-7B9F-269E-8725C3773D25}"/>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9E05349-8690-8DB1-B8D7-ED8A235F16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BD0903AC-7A8E-428F-73E2-729980157A9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635D197-F203-C1EF-D6EC-766BE4B8692C}"/>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6F3FD62B-6A9D-E905-B597-5F365DDD8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9D92BB0D-9E61-FD0C-C460-FAC77CC7A809}"/>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558FFB83-18C4-AF04-3422-3F1DBBB39DA9}"/>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C79C8A37-1BB0-647D-FB66-1E5D202151C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6DB0DB46-6D1D-E6B6-FB9A-668FDA2F51D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267618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04B3AC3-8B2C-DF64-91F2-A14F1A4F235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D4DB0C3-2233-5F39-DB0D-10159A0F7FE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567B74-32EA-EEDC-5E5A-1B9B6BCB131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47EADA0-5EAB-3C71-CE5A-E7055835DC7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50DC91-32B0-B738-37AA-4A29736284C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CE28783-760A-FFEF-5EC8-CBA8B9C9110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57AB40F-B577-4ADB-5BE6-58A2FF39F6F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9FD7-FCE5-CA1A-0BE2-4EE21E426D5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AC5ECAD8-343D-D187-2FF9-5C81810EBD9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B6CE118-5DAD-63D7-A742-64333DC9DC45}"/>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3EDD8987-E291-EE6D-32A8-251A9480E620}"/>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923DE5AD-79E4-5258-4531-8D46BBE6D0F6}"/>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9E44C3ED-BB2A-9AFC-9735-B4727FF81CDC}"/>
              </a:ext>
            </a:extLst>
          </p:cNvPr>
          <p:cNvGrpSpPr/>
          <p:nvPr/>
        </p:nvGrpSpPr>
        <p:grpSpPr>
          <a:xfrm>
            <a:off x="698965" y="3481900"/>
            <a:ext cx="8597435" cy="646330"/>
            <a:chOff x="698965" y="3507247"/>
            <a:chExt cx="8597435" cy="646330"/>
          </a:xfrm>
        </p:grpSpPr>
        <p:sp>
          <p:nvSpPr>
            <p:cNvPr id="2" name="CasellaDiTesto 1">
              <a:extLst>
                <a:ext uri="{FF2B5EF4-FFF2-40B4-BE49-F238E27FC236}">
                  <a16:creationId xmlns:a16="http://schemas.microsoft.com/office/drawing/2014/main" id="{DF71CBED-5909-6440-E528-3475DD01A7ED}"/>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A64E716-0D6B-387C-0013-7561007ADDB3}"/>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p>
          </p:txBody>
        </p:sp>
      </p:grpSp>
      <p:grpSp>
        <p:nvGrpSpPr>
          <p:cNvPr id="29" name="Gruppo 28">
            <a:extLst>
              <a:ext uri="{FF2B5EF4-FFF2-40B4-BE49-F238E27FC236}">
                <a16:creationId xmlns:a16="http://schemas.microsoft.com/office/drawing/2014/main" id="{4B9402F8-0292-5964-4F54-FC0C637AB98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805E620-6FBD-510C-13DF-64B679A84BC5}"/>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49ACA3D-CDA7-9B9C-634A-6A191250C197}"/>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125C6CEB-0B19-7CA2-FC3D-CFAC7B91CF7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B5E9B0EB-C8B4-EC64-6FC1-FF4D6137F756}"/>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WP6 </a:t>
              </a:r>
            </a:p>
          </p:txBody>
        </p:sp>
        <p:sp>
          <p:nvSpPr>
            <p:cNvPr id="32" name="CasellaDiTesto 31">
              <a:extLst>
                <a:ext uri="{FF2B5EF4-FFF2-40B4-BE49-F238E27FC236}">
                  <a16:creationId xmlns:a16="http://schemas.microsoft.com/office/drawing/2014/main" id="{A1E9A004-1B91-BDA3-EFD3-38520AC66270}"/>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€14.000</a:t>
              </a:r>
            </a:p>
          </p:txBody>
        </p:sp>
        <p:pic>
          <p:nvPicPr>
            <p:cNvPr id="66" name="Elemento grafico 65" descr="Freccia linea: diritta con riempimento a tinta unita">
              <a:extLst>
                <a:ext uri="{FF2B5EF4-FFF2-40B4-BE49-F238E27FC236}">
                  <a16:creationId xmlns:a16="http://schemas.microsoft.com/office/drawing/2014/main" id="{83E2B99B-5750-BB2B-1A5C-18EFE84EAF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7059B9DA-26C0-0CEF-32DC-8D43AD060339}"/>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D57A11B-59AF-5833-D4C0-F06F2F296873}"/>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7D64958D-9CFE-15B5-8D39-C08C5AEF7E2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D79A95D6-5480-8949-DE24-9A40D4F511FD}"/>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7FEC0598-ABFF-7E60-7FD0-0CF26E84E214}"/>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ED486B4-896B-9B4F-DCAE-15D45BF1EB31}"/>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AAD23648-0AF4-E2A2-5FC8-F17F97A1EC9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91E28EC7-5888-FD72-4928-DDB3600C8985}"/>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BE6EBD01-6A79-C180-053E-4C55C4C07E3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6750EE1E-A671-C136-69FE-BBBC200BB3A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BD2F6C16-5063-A8C7-D816-6036A34087F0}"/>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3827320-0010-9AF8-A54B-7778A3B9143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8" name="Gruppo 37">
                <a:extLst>
                  <a:ext uri="{FF2B5EF4-FFF2-40B4-BE49-F238E27FC236}">
                    <a16:creationId xmlns:a16="http://schemas.microsoft.com/office/drawing/2014/main" id="{942C37A1-69AF-994A-8F59-5268B4B8FD14}"/>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D4030E54-0736-C0F2-2012-ECC43AF0B4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832623E-9441-2887-87D9-51E5B2BED9D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F12BE156-155D-50C0-42E3-0B889482AFE9}"/>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DF2FC9F6-CA5F-A5AB-BF3A-C51356849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093033B7-DEA3-8161-C8E1-0F564A50DCFA}"/>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1CC05DE1-DC1D-F77F-1909-4B50FFBD6FEF}"/>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C63603E-1A97-5789-CE42-04745765CCA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FF300361-EEA6-8305-396B-88D7F4DBEDC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1652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860055D-74CB-E430-D1E6-70E92ECACEF3}"/>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D853EBC-4675-5330-A232-DBBC45E2DC49}"/>
              </a:ext>
            </a:extLst>
          </p:cNvPr>
          <p:cNvSpPr txBox="1"/>
          <p:nvPr/>
        </p:nvSpPr>
        <p:spPr>
          <a:xfrm>
            <a:off x="4138696" y="316284"/>
            <a:ext cx="3914609" cy="323165"/>
          </a:xfrm>
          <a:prstGeom prst="rect">
            <a:avLst/>
          </a:prstGeom>
          <a:noFill/>
        </p:spPr>
        <p:txBody>
          <a:bodyPr wrap="square" rtlCol="0">
            <a:spAutoFit/>
          </a:bodyPr>
          <a:lstStyle/>
          <a:p>
            <a:pPr algn="ctr"/>
            <a:r>
              <a:rPr lang="it-IT" sz="1500" b="1" spc="300" dirty="0">
                <a:solidFill>
                  <a:srgbClr val="DA627D"/>
                </a:solidFill>
              </a:rPr>
              <a:t>PROTOTYPE DESCRIPTION</a:t>
            </a:r>
          </a:p>
        </p:txBody>
      </p:sp>
      <p:sp>
        <p:nvSpPr>
          <p:cNvPr id="3" name="CasellaDiTesto 2">
            <a:extLst>
              <a:ext uri="{FF2B5EF4-FFF2-40B4-BE49-F238E27FC236}">
                <a16:creationId xmlns:a16="http://schemas.microsoft.com/office/drawing/2014/main" id="{512BC3A9-C682-6795-C9B6-C239E72CE7B1}"/>
              </a:ext>
            </a:extLst>
          </p:cNvPr>
          <p:cNvSpPr txBox="1"/>
          <p:nvPr/>
        </p:nvSpPr>
        <p:spPr>
          <a:xfrm>
            <a:off x="4138695" y="1347226"/>
            <a:ext cx="3914609" cy="323165"/>
          </a:xfrm>
          <a:prstGeom prst="rect">
            <a:avLst/>
          </a:prstGeom>
          <a:noFill/>
        </p:spPr>
        <p:txBody>
          <a:bodyPr wrap="square" rtlCol="0">
            <a:spAutoFit/>
          </a:bodyPr>
          <a:lstStyle/>
          <a:p>
            <a:pPr algn="ctr"/>
            <a:r>
              <a:rPr lang="it-IT" sz="1500" spc="300" dirty="0">
                <a:solidFill>
                  <a:srgbClr val="DA627D"/>
                </a:solidFill>
              </a:rPr>
              <a:t>HARDWARE SETUP</a:t>
            </a:r>
          </a:p>
        </p:txBody>
      </p:sp>
      <p:sp>
        <p:nvSpPr>
          <p:cNvPr id="4" name="CasellaDiTesto 3">
            <a:extLst>
              <a:ext uri="{FF2B5EF4-FFF2-40B4-BE49-F238E27FC236}">
                <a16:creationId xmlns:a16="http://schemas.microsoft.com/office/drawing/2014/main" id="{2D7E1A24-3AE2-8574-3128-C9C76960278F}"/>
              </a:ext>
            </a:extLst>
          </p:cNvPr>
          <p:cNvSpPr txBox="1"/>
          <p:nvPr/>
        </p:nvSpPr>
        <p:spPr>
          <a:xfrm>
            <a:off x="4138694" y="2055003"/>
            <a:ext cx="3914609" cy="323165"/>
          </a:xfrm>
          <a:prstGeom prst="rect">
            <a:avLst/>
          </a:prstGeom>
          <a:noFill/>
        </p:spPr>
        <p:txBody>
          <a:bodyPr wrap="square" rtlCol="0">
            <a:spAutoFit/>
          </a:bodyPr>
          <a:lstStyle/>
          <a:p>
            <a:pPr algn="ctr"/>
            <a:r>
              <a:rPr lang="it-IT" sz="1500" spc="300" dirty="0">
                <a:solidFill>
                  <a:srgbClr val="DA627D"/>
                </a:solidFill>
              </a:rPr>
              <a:t>MODULES ALLOCATION</a:t>
            </a:r>
          </a:p>
        </p:txBody>
      </p:sp>
    </p:spTree>
    <p:extLst>
      <p:ext uri="{BB962C8B-B14F-4D97-AF65-F5344CB8AC3E}">
        <p14:creationId xmlns:p14="http://schemas.microsoft.com/office/powerpoint/2010/main" val="2028742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6A90AC8-80F0-9513-50CA-67F73B896E24}"/>
            </a:ext>
          </a:extLst>
        </p:cNvPr>
        <p:cNvGrpSpPr/>
        <p:nvPr/>
      </p:nvGrpSpPr>
      <p:grpSpPr>
        <a:xfrm>
          <a:off x="0" y="0"/>
          <a:ext cx="0" cy="0"/>
          <a:chOff x="0" y="0"/>
          <a:chExt cx="0" cy="0"/>
        </a:xfrm>
      </p:grpSpPr>
    </p:spTree>
    <p:extLst>
      <p:ext uri="{BB962C8B-B14F-4D97-AF65-F5344CB8AC3E}">
        <p14:creationId xmlns:p14="http://schemas.microsoft.com/office/powerpoint/2010/main" val="284857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304A2F8-BB97-ECE5-86BF-E320890DDFD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B015E26-A3B1-49EB-A774-D3F0B95A4F3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458B966-D9B0-FDB3-8F52-31367C67DC5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CECF2A-1ED6-6D20-806B-C808B3B22D2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46110BC-818D-51B8-BEAC-D766808D8E5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14E37A1-B0C7-3A32-332F-BE7D714B8A5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C44EDB2-BF6E-EC44-C1C2-821C97142ED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71382E-E463-7AE4-74CF-53565D2FAE8B}"/>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4F07A601-471F-9DCB-6C32-1E27DFD19FE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81A7AF81-CAE2-0C67-1D2C-368CF1BFB9AB}"/>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6DC5A2F7-BFC5-D385-8A72-240D41D201EF}"/>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C9BE07D3-CEA7-8574-F14A-3AB5F9063973}"/>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509E3389-A636-96B4-C4AD-3F83AFC20EF6}"/>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Validate that all components meet functional and non-functional requirements.  </a:t>
            </a:r>
          </a:p>
          <a:p>
            <a:pPr algn="just">
              <a:lnSpc>
                <a:spcPct val="150000"/>
              </a:lnSpc>
            </a:pPr>
            <a:r>
              <a:rPr lang="en-US" sz="1500" dirty="0">
                <a:solidFill>
                  <a:schemeClr val="bg1"/>
                </a:solidFill>
              </a:rPr>
              <a:t>2. Identify and resolve bugs or issues across system components.  </a:t>
            </a:r>
          </a:p>
          <a:p>
            <a:pPr algn="just">
              <a:lnSpc>
                <a:spcPct val="150000"/>
              </a:lnSpc>
            </a:pPr>
            <a:r>
              <a:rPr lang="en-US" sz="1500" dirty="0">
                <a:solidFill>
                  <a:schemeClr val="bg1"/>
                </a:solidFill>
              </a:rPr>
              <a:t>3. Ensure the system integrates all components correctly.  </a:t>
            </a:r>
          </a:p>
          <a:p>
            <a:pPr algn="just">
              <a:lnSpc>
                <a:spcPct val="150000"/>
              </a:lnSpc>
            </a:pPr>
            <a:r>
              <a:rPr lang="en-US" sz="1500" dirty="0">
                <a:solidFill>
                  <a:schemeClr val="bg1"/>
                </a:solidFill>
              </a:rPr>
              <a:t>4. Test system robustness under load and stress conditions. </a:t>
            </a:r>
          </a:p>
        </p:txBody>
      </p:sp>
      <p:grpSp>
        <p:nvGrpSpPr>
          <p:cNvPr id="55" name="Gruppo 54">
            <a:extLst>
              <a:ext uri="{FF2B5EF4-FFF2-40B4-BE49-F238E27FC236}">
                <a16:creationId xmlns:a16="http://schemas.microsoft.com/office/drawing/2014/main" id="{51E1D6DE-6842-D1C9-08FA-AB3706F5780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346DA4F8-AA4E-BFAB-2EB6-D759ADF233D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014ADA67-6F5D-F2FC-658E-B09FCDEB281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096CAC5-2BD3-DEF5-501F-A606FD9FEAB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257440F0-0A10-0E8A-C13B-9E6D5A36FC9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26AB641-F927-B469-2B28-1E5CE0F6CBF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997D0F-4DB2-3629-6919-928AC88CA18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6650E737-5572-AE2A-B836-87BAA8573DFA}"/>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B5F64D36-53E1-B9C5-A569-23E9E759AC4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BDCD6D7-AD19-6BBE-96ED-F0EC683F1AE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C0145A5-A07E-B98A-942A-34C4C3D7C3D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5883CF2-4DF2-D128-1BC4-D01800A31D3A}"/>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788305FD-6E9E-960A-2588-8E0D2B3775A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853E8C6-45FE-3437-0960-14FE61C8A788}"/>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91A15E8-261C-93E7-855C-075A461FA13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2C453D3F-5678-63D3-BAF1-70B619CEB715}"/>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E9FCCC48-77AA-29B9-B725-EE8F6F1F2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3A46C8E-79D6-53C2-0DE5-D2D26E0A627B}"/>
              </a:ext>
            </a:extLst>
          </p:cNvPr>
          <p:cNvGraphicFramePr>
            <a:graphicFrameLocks noGrp="1"/>
          </p:cNvGraphicFramePr>
          <p:nvPr>
            <p:extLst>
              <p:ext uri="{D42A27DB-BD31-4B8C-83A1-F6EECF244321}">
                <p14:modId xmlns:p14="http://schemas.microsoft.com/office/powerpoint/2010/main" val="214274195"/>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8" name="Gruppo 7">
            <a:extLst>
              <a:ext uri="{FF2B5EF4-FFF2-40B4-BE49-F238E27FC236}">
                <a16:creationId xmlns:a16="http://schemas.microsoft.com/office/drawing/2014/main" id="{9F90A08F-DE6D-7A55-1C99-96D0928FF2E7}"/>
              </a:ext>
            </a:extLst>
          </p:cNvPr>
          <p:cNvGrpSpPr/>
          <p:nvPr/>
        </p:nvGrpSpPr>
        <p:grpSpPr>
          <a:xfrm>
            <a:off x="9983500" y="2734223"/>
            <a:ext cx="1922034" cy="742612"/>
            <a:chOff x="10081438" y="2124587"/>
            <a:chExt cx="1922034" cy="742612"/>
          </a:xfrm>
        </p:grpSpPr>
        <p:sp>
          <p:nvSpPr>
            <p:cNvPr id="24" name="CasellaDiTesto 23">
              <a:extLst>
                <a:ext uri="{FF2B5EF4-FFF2-40B4-BE49-F238E27FC236}">
                  <a16:creationId xmlns:a16="http://schemas.microsoft.com/office/drawing/2014/main" id="{E317BA3C-F6D7-2CC6-DBBF-3AA29C011FE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5" name="CasellaDiTesto 24">
              <a:extLst>
                <a:ext uri="{FF2B5EF4-FFF2-40B4-BE49-F238E27FC236}">
                  <a16:creationId xmlns:a16="http://schemas.microsoft.com/office/drawing/2014/main" id="{061BAE3B-0327-EE05-D22C-F854BB43A6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268678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CA3C54A-B5A7-BFC3-2B96-45FE9FFCF570}"/>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C236922-993C-F101-1F68-B0DDAF22C89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D465008-206E-9EBA-E4DA-EDAF368B94D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A57A009-A68E-7C71-6F67-C99B558F1C0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BB01F6-5098-2543-126D-48B827F2BB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2E5FDCC-9D5C-29F1-3CEB-BA120589E8E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AE3D164-664C-C9C3-B8FA-B7B1A0AF8C4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E1C12DE-46B0-E8FA-D8F6-64618FDFD20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91571970-4879-0208-B658-A16F176AA86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7262554-100A-1ADA-F375-4AC793B0D184}"/>
              </a:ext>
            </a:extLst>
          </p:cNvPr>
          <p:cNvSpPr txBox="1"/>
          <p:nvPr/>
        </p:nvSpPr>
        <p:spPr>
          <a:xfrm>
            <a:off x="706908" y="1542024"/>
            <a:ext cx="3582882"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D425B77-9076-B080-3FB3-C18095E9B3D2}"/>
              </a:ext>
            </a:extLst>
          </p:cNvPr>
          <p:cNvSpPr txBox="1"/>
          <p:nvPr/>
        </p:nvSpPr>
        <p:spPr>
          <a:xfrm>
            <a:off x="706908" y="1822754"/>
            <a:ext cx="8366754" cy="4939814"/>
          </a:xfrm>
          <a:prstGeom prst="rect">
            <a:avLst/>
          </a:prstGeom>
          <a:noFill/>
        </p:spPr>
        <p:txBody>
          <a:bodyPr wrap="square" rtlCol="0">
            <a:spAutoFit/>
          </a:bodyPr>
          <a:lstStyle/>
          <a:p>
            <a:pPr algn="just">
              <a:spcBef>
                <a:spcPts val="150"/>
              </a:spcBef>
            </a:pPr>
            <a:r>
              <a:rPr lang="en-US" sz="1500" dirty="0">
                <a:solidFill>
                  <a:schemeClr val="bg1"/>
                </a:solidFill>
              </a:rPr>
              <a:t>1. Unit Testing:</a:t>
            </a:r>
          </a:p>
          <a:p>
            <a:pPr algn="just">
              <a:spcBef>
                <a:spcPts val="150"/>
              </a:spcBef>
            </a:pPr>
            <a:r>
              <a:rPr lang="en-US" sz="1500" dirty="0">
                <a:solidFill>
                  <a:schemeClr val="bg1"/>
                </a:solidFill>
              </a:rPr>
              <a:t>   - Create and execute unit tests for each component (DB, backend, frontend, car controller).  </a:t>
            </a:r>
          </a:p>
          <a:p>
            <a:pPr algn="just">
              <a:spcBef>
                <a:spcPts val="150"/>
              </a:spcBef>
            </a:pPr>
            <a:r>
              <a:rPr lang="en-US" sz="1500" dirty="0">
                <a:solidFill>
                  <a:schemeClr val="bg1"/>
                </a:solidFill>
              </a:rPr>
              <a:t>   - Verify code coverage (at least 80%).  </a:t>
            </a:r>
          </a:p>
          <a:p>
            <a:pPr algn="just">
              <a:spcBef>
                <a:spcPts val="150"/>
              </a:spcBef>
            </a:pPr>
            <a:r>
              <a:rPr lang="en-US" sz="1500" dirty="0">
                <a:solidFill>
                  <a:schemeClr val="bg1"/>
                </a:solidFill>
              </a:rPr>
              <a:t>2. Integration Testing:</a:t>
            </a:r>
          </a:p>
          <a:p>
            <a:pPr algn="just">
              <a:spcBef>
                <a:spcPts val="150"/>
              </a:spcBef>
            </a:pPr>
            <a:r>
              <a:rPr lang="en-US" sz="1500" dirty="0">
                <a:solidFill>
                  <a:schemeClr val="bg1"/>
                </a:solidFill>
              </a:rPr>
              <a:t>   - Test interactions between the backend and database.  </a:t>
            </a:r>
          </a:p>
          <a:p>
            <a:pPr algn="just">
              <a:spcBef>
                <a:spcPts val="150"/>
              </a:spcBef>
            </a:pPr>
            <a:r>
              <a:rPr lang="en-US" sz="1500" dirty="0">
                <a:solidFill>
                  <a:schemeClr val="bg1"/>
                </a:solidFill>
              </a:rPr>
              <a:t>   - Verify communication between the car controller and backend.  </a:t>
            </a:r>
          </a:p>
          <a:p>
            <a:pPr algn="just">
              <a:spcBef>
                <a:spcPts val="150"/>
              </a:spcBef>
            </a:pPr>
            <a:r>
              <a:rPr lang="en-US" sz="1500" dirty="0">
                <a:solidFill>
                  <a:schemeClr val="bg1"/>
                </a:solidFill>
              </a:rPr>
              <a:t>   - Validate frontend-backend interaction through APIs.  </a:t>
            </a:r>
          </a:p>
          <a:p>
            <a:pPr algn="just">
              <a:spcBef>
                <a:spcPts val="150"/>
              </a:spcBef>
            </a:pPr>
            <a:r>
              <a:rPr lang="en-US" sz="1500" dirty="0">
                <a:solidFill>
                  <a:schemeClr val="bg1"/>
                </a:solidFill>
              </a:rPr>
              <a:t>3. End-to-End Testing:</a:t>
            </a:r>
          </a:p>
          <a:p>
            <a:pPr algn="just">
              <a:spcBef>
                <a:spcPts val="150"/>
              </a:spcBef>
            </a:pPr>
            <a:r>
              <a:rPr lang="en-US" sz="1500" dirty="0">
                <a:solidFill>
                  <a:schemeClr val="bg1"/>
                </a:solidFill>
              </a:rPr>
              <a:t>   - Simulate complete scenarios, such as a trip with FER data collection, processing, and feedback.  </a:t>
            </a:r>
          </a:p>
          <a:p>
            <a:pPr algn="just">
              <a:spcBef>
                <a:spcPts val="150"/>
              </a:spcBef>
            </a:pPr>
            <a:r>
              <a:rPr lang="en-US" sz="1500" dirty="0">
                <a:solidFill>
                  <a:schemeClr val="bg1"/>
                </a:solidFill>
              </a:rPr>
              <a:t>   - Verify complete data flow and integrity.  </a:t>
            </a:r>
          </a:p>
          <a:p>
            <a:pPr algn="just">
              <a:spcBef>
                <a:spcPts val="150"/>
              </a:spcBef>
            </a:pPr>
            <a:r>
              <a:rPr lang="en-US" sz="1500" dirty="0">
                <a:solidFill>
                  <a:schemeClr val="bg1"/>
                </a:solidFill>
              </a:rPr>
              <a:t>4. Performance Testing:</a:t>
            </a:r>
          </a:p>
          <a:p>
            <a:pPr algn="just">
              <a:spcBef>
                <a:spcPts val="150"/>
              </a:spcBef>
            </a:pPr>
            <a:r>
              <a:rPr lang="en-US" sz="1500" dirty="0">
                <a:solidFill>
                  <a:schemeClr val="bg1"/>
                </a:solidFill>
              </a:rPr>
              <a:t>   - Simulate high loads to test system scalability.  </a:t>
            </a:r>
          </a:p>
          <a:p>
            <a:pPr algn="just">
              <a:spcBef>
                <a:spcPts val="150"/>
              </a:spcBef>
            </a:pPr>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spcBef>
                <a:spcPts val="150"/>
              </a:spcBef>
            </a:pPr>
            <a:r>
              <a:rPr lang="en-US" sz="1500" dirty="0">
                <a:solidFill>
                  <a:schemeClr val="bg1"/>
                </a:solidFill>
              </a:rPr>
              <a:t>5. Security Testing:</a:t>
            </a:r>
          </a:p>
          <a:p>
            <a:pPr algn="just">
              <a:spcBef>
                <a:spcPts val="150"/>
              </a:spcBef>
            </a:pPr>
            <a:r>
              <a:rPr lang="en-US" sz="1500" dirty="0">
                <a:solidFill>
                  <a:schemeClr val="bg1"/>
                </a:solidFill>
              </a:rPr>
              <a:t>   - Verify implemented security measures (e.g., encryption, authentication).  </a:t>
            </a:r>
          </a:p>
          <a:p>
            <a:pPr algn="just">
              <a:spcBef>
                <a:spcPts val="150"/>
              </a:spcBef>
            </a:pPr>
            <a:r>
              <a:rPr lang="en-US" sz="1500" dirty="0">
                <a:solidFill>
                  <a:schemeClr val="bg1"/>
                </a:solidFill>
              </a:rPr>
              <a:t>   - Simulate common attacks (SQL injection, brute force, man-in-the-middle).  </a:t>
            </a:r>
          </a:p>
          <a:p>
            <a:pPr algn="just">
              <a:spcBef>
                <a:spcPts val="150"/>
              </a:spcBef>
            </a:pPr>
            <a:r>
              <a:rPr lang="en-US" sz="1500" dirty="0">
                <a:solidFill>
                  <a:schemeClr val="bg1"/>
                </a:solidFill>
              </a:rPr>
              <a:t>6. Issue Resolution:</a:t>
            </a:r>
          </a:p>
          <a:p>
            <a:pPr algn="just">
              <a:spcBef>
                <a:spcPts val="150"/>
              </a:spcBef>
            </a:pPr>
            <a:r>
              <a:rPr lang="en-US" sz="1500" dirty="0">
                <a:solidFill>
                  <a:schemeClr val="bg1"/>
                </a:solidFill>
              </a:rPr>
              <a:t>   - Analyze test results to identify bugs or bottlenecks.  </a:t>
            </a:r>
          </a:p>
          <a:p>
            <a:pPr algn="just">
              <a:spcBef>
                <a:spcPts val="150"/>
              </a:spcBef>
            </a:pPr>
            <a:r>
              <a:rPr lang="en-US" sz="1500" dirty="0">
                <a:solidFill>
                  <a:schemeClr val="bg1"/>
                </a:solidFill>
              </a:rPr>
              <a:t>   - Resolve issues and retest to confirm fixes. </a:t>
            </a:r>
          </a:p>
        </p:txBody>
      </p:sp>
      <p:grpSp>
        <p:nvGrpSpPr>
          <p:cNvPr id="2" name="Gruppo 1">
            <a:extLst>
              <a:ext uri="{FF2B5EF4-FFF2-40B4-BE49-F238E27FC236}">
                <a16:creationId xmlns:a16="http://schemas.microsoft.com/office/drawing/2014/main" id="{101BD389-210E-EC40-80D8-526D4D0D6AC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AAC77E66-69EB-A1DB-4250-1123478298F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A4B719A-74FF-8015-DF15-CCCD6823B1B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775F6C1B-EA4F-6080-8D5A-7F84F0DA9B2C}"/>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5" name="Connettore diritto 4">
              <a:extLst>
                <a:ext uri="{FF2B5EF4-FFF2-40B4-BE49-F238E27FC236}">
                  <a16:creationId xmlns:a16="http://schemas.microsoft.com/office/drawing/2014/main" id="{DB28E4B3-4382-78F0-B228-87CBD7BDA4CF}"/>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E8D82DDC-0C38-627D-2098-33E2300D5E0C}"/>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0C11F221-97AA-FACC-80C8-0660233530D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92204A14-F471-647C-7F59-6769D1FBC0B5}"/>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385461B1-0F96-0D2B-8D18-DC2F2B4334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D9CCD470-6327-23AF-A9EE-9EB202326FC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A07D3C5F-EFAE-3F6A-33C5-8CD8CE03821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CA5B83E-5656-724A-914E-3D74CCC8841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A309F8D9-1570-4A0A-A35F-CA90410CD048}"/>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5B1E4CD4-DF29-05EF-B1BB-1ECC48DF61C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A0D2C7A4-CE6D-83C3-033B-79691F091A6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DFA688F2-8DF4-D8B4-B2D4-B584AA637E9A}"/>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3CFF23AC-85EB-5688-93DC-71EE9C9AD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1C9E5B75-8D3E-6949-DFBE-E5576659B77C}"/>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08A56D61-D72B-7FC7-478E-53C1E0F6ED5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9CD5E-C123-83E1-32D7-B1FAC185756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77B163A2-A0A5-EB84-2B30-1C2EC9A4E3E1}"/>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114645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A1763CB-E90C-621F-DF34-777376562C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FFA1DA4-E0D1-6A97-F23D-C1397B044E0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B2BC762-8845-63C9-D47E-9153CCE2132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4E5B81E-F91E-6F1B-4B94-90D5A7CAD79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EEBD63-BCE7-9381-5FAB-74D15BE7A14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7A5C50-F40E-FB2B-D69C-602A60A938F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27EC2DB-F782-70F3-A045-4988E9CDB0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7A36E35-5B39-7D66-38C9-84E1B303E29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8F555366-E77D-D06D-53A7-3EEDA0D6591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22609168-DA4B-E0F4-41B7-E44A37E2B010}"/>
              </a:ext>
            </a:extLst>
          </p:cNvPr>
          <p:cNvGrpSpPr/>
          <p:nvPr/>
        </p:nvGrpSpPr>
        <p:grpSpPr>
          <a:xfrm>
            <a:off x="706905" y="1685824"/>
            <a:ext cx="8162246" cy="1336207"/>
            <a:chOff x="706905" y="1873392"/>
            <a:chExt cx="8162246" cy="1336207"/>
          </a:xfrm>
        </p:grpSpPr>
        <p:sp>
          <p:nvSpPr>
            <p:cNvPr id="18" name="CasellaDiTesto 17">
              <a:extLst>
                <a:ext uri="{FF2B5EF4-FFF2-40B4-BE49-F238E27FC236}">
                  <a16:creationId xmlns:a16="http://schemas.microsoft.com/office/drawing/2014/main" id="{BB3C9930-E899-A40C-C100-1B4A9A666DA4}"/>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2764443B-254B-566B-B5AE-222D4A91D12E}"/>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p>
          </p:txBody>
        </p:sp>
      </p:grpSp>
      <p:grpSp>
        <p:nvGrpSpPr>
          <p:cNvPr id="31" name="Gruppo 30">
            <a:extLst>
              <a:ext uri="{FF2B5EF4-FFF2-40B4-BE49-F238E27FC236}">
                <a16:creationId xmlns:a16="http://schemas.microsoft.com/office/drawing/2014/main" id="{8DDB319D-8834-1B6E-B7A7-B7619FC6B7C1}"/>
              </a:ext>
            </a:extLst>
          </p:cNvPr>
          <p:cNvGrpSpPr/>
          <p:nvPr/>
        </p:nvGrpSpPr>
        <p:grpSpPr>
          <a:xfrm>
            <a:off x="706905" y="3276276"/>
            <a:ext cx="8162246" cy="1329303"/>
            <a:chOff x="706905" y="3408919"/>
            <a:chExt cx="8162246" cy="1329303"/>
          </a:xfrm>
        </p:grpSpPr>
        <p:sp>
          <p:nvSpPr>
            <p:cNvPr id="2" name="CasellaDiTesto 1">
              <a:extLst>
                <a:ext uri="{FF2B5EF4-FFF2-40B4-BE49-F238E27FC236}">
                  <a16:creationId xmlns:a16="http://schemas.microsoft.com/office/drawing/2014/main" id="{D6372801-9B8B-4657-B98E-85B2ED4E662E}"/>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CA94C136-3CF9-5B73-CCD4-A59741E82E5E}"/>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p>
          </p:txBody>
        </p:sp>
      </p:grpSp>
      <p:grpSp>
        <p:nvGrpSpPr>
          <p:cNvPr id="34" name="Gruppo 33">
            <a:extLst>
              <a:ext uri="{FF2B5EF4-FFF2-40B4-BE49-F238E27FC236}">
                <a16:creationId xmlns:a16="http://schemas.microsoft.com/office/drawing/2014/main" id="{94179C21-24FD-1717-939A-CE9CBCC23853}"/>
              </a:ext>
            </a:extLst>
          </p:cNvPr>
          <p:cNvGrpSpPr/>
          <p:nvPr/>
        </p:nvGrpSpPr>
        <p:grpSpPr>
          <a:xfrm>
            <a:off x="690149" y="4859825"/>
            <a:ext cx="8162243" cy="1790968"/>
            <a:chOff x="690149" y="4649856"/>
            <a:chExt cx="8162243" cy="1790968"/>
          </a:xfrm>
        </p:grpSpPr>
        <p:sp>
          <p:nvSpPr>
            <p:cNvPr id="16" name="CasellaDiTesto 15">
              <a:extLst>
                <a:ext uri="{FF2B5EF4-FFF2-40B4-BE49-F238E27FC236}">
                  <a16:creationId xmlns:a16="http://schemas.microsoft.com/office/drawing/2014/main" id="{0BA8E853-0013-6754-F0E5-431C79B9ACC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F0B17D1-65B6-E0E0-5419-6F8E565D4933}"/>
                </a:ext>
              </a:extLst>
            </p:cNvPr>
            <p:cNvSpPr txBox="1"/>
            <p:nvPr/>
          </p:nvSpPr>
          <p:spPr>
            <a:xfrm>
              <a:off x="690149" y="4963496"/>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p>
          </p:txBody>
        </p:sp>
      </p:grpSp>
      <p:grpSp>
        <p:nvGrpSpPr>
          <p:cNvPr id="5" name="Gruppo 4">
            <a:extLst>
              <a:ext uri="{FF2B5EF4-FFF2-40B4-BE49-F238E27FC236}">
                <a16:creationId xmlns:a16="http://schemas.microsoft.com/office/drawing/2014/main" id="{D890C0FE-E23A-56E8-71EA-70830799AD57}"/>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FCED1FB6-7EA8-E0AF-0B08-FC4C000F0B07}"/>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4E48E6A-4996-2422-78ED-41AFC720495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13F3D55F-4524-42CC-4A9A-36C670B6EA1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95EFAAE0-2666-2ACC-5328-3C3DFABF5819}"/>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9D748F64-429F-DB1C-0091-838BAFD1296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529D91C5-3A07-4952-A3C9-FF5202ABDE8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C3153C37-F91D-9C1F-B9EA-3FCEDE7C9E1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8C68ECA-786B-0C8E-3421-4C36FBE0412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9BF3DCA5-3D20-45B3-DA9A-3428334C4FA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A03BEC10-3D01-CC5D-9B61-58EFB7BA0D3F}"/>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3650C0D9-799C-CBD6-1CBF-BAE27AA07EB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3" name="Gruppo 32">
                <a:extLst>
                  <a:ext uri="{FF2B5EF4-FFF2-40B4-BE49-F238E27FC236}">
                    <a16:creationId xmlns:a16="http://schemas.microsoft.com/office/drawing/2014/main" id="{AA9725B2-377B-8A37-1BD9-5925984E0729}"/>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86F19F97-BF64-2A42-AFC7-66BD18380C1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605C3F49-8DFE-97CE-3D9C-6F6D9503B30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42E6830-9786-0A1E-773A-B50A8CA9262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7E6F30DD-CDBA-1771-C70C-32D30D14C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0EBD360-AF44-15D8-385D-DA0176968DE0}"/>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B4DC39DD-B1B3-3A5B-3771-C352009BBFFE}"/>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04DA3E73-F6C6-B129-2FF6-6E02360AC25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32434B71-8C70-0716-E54F-880DD816718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125012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F49EF81-03E8-2046-E397-4E28E4F38AD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4212F5E-F3FC-9EED-E081-28CBEBE7FD0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D4EE767-1AF7-1C81-37BB-65CE8417E40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C9FF572-5E96-F4AC-A5AF-16A1924CE2F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86CACA1-D592-79FA-8C8F-43FB3456635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B512A81-656A-1DBA-4172-36346A7866D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BE3AD4-5A25-E916-5ED4-CD06EE13A95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203FC6B-556B-B536-745C-8F2E123BAE26}"/>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2CD52FBF-C5F7-023C-9ABB-CA2911191B6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54BB24B-496D-0AAC-F06A-E6FE45BFA45D}"/>
              </a:ext>
            </a:extLst>
          </p:cNvPr>
          <p:cNvGrpSpPr/>
          <p:nvPr/>
        </p:nvGrpSpPr>
        <p:grpSpPr>
          <a:xfrm>
            <a:off x="697768" y="1695157"/>
            <a:ext cx="8162243" cy="1343103"/>
            <a:chOff x="697768" y="1996586"/>
            <a:chExt cx="8162243" cy="1343103"/>
          </a:xfrm>
        </p:grpSpPr>
        <p:sp>
          <p:nvSpPr>
            <p:cNvPr id="26" name="CasellaDiTesto 25">
              <a:extLst>
                <a:ext uri="{FF2B5EF4-FFF2-40B4-BE49-F238E27FC236}">
                  <a16:creationId xmlns:a16="http://schemas.microsoft.com/office/drawing/2014/main" id="{8EA4ADCA-B788-E6A2-9D2C-1D934B3678B8}"/>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4A1CDAF-F298-0691-41F0-D7BE2E2C0643}"/>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D808E37D-55B5-98E0-C482-B16D7E2F2BF6}"/>
              </a:ext>
            </a:extLst>
          </p:cNvPr>
          <p:cNvGrpSpPr/>
          <p:nvPr/>
        </p:nvGrpSpPr>
        <p:grpSpPr>
          <a:xfrm>
            <a:off x="698965" y="3202362"/>
            <a:ext cx="8597435" cy="1107995"/>
            <a:chOff x="698965" y="3507247"/>
            <a:chExt cx="8597435" cy="1107995"/>
          </a:xfrm>
        </p:grpSpPr>
        <p:sp>
          <p:nvSpPr>
            <p:cNvPr id="2" name="CasellaDiTesto 1">
              <a:extLst>
                <a:ext uri="{FF2B5EF4-FFF2-40B4-BE49-F238E27FC236}">
                  <a16:creationId xmlns:a16="http://schemas.microsoft.com/office/drawing/2014/main" id="{0ADC82A7-35AA-963B-1251-226982238ED8}"/>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962CD3C7-105E-9684-25D3-8669DC3F59DD}"/>
                </a:ext>
              </a:extLst>
            </p:cNvPr>
            <p:cNvSpPr txBox="1"/>
            <p:nvPr/>
          </p:nvSpPr>
          <p:spPr>
            <a:xfrm>
              <a:off x="698965" y="3830412"/>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p>
          </p:txBody>
        </p:sp>
      </p:grpSp>
      <p:grpSp>
        <p:nvGrpSpPr>
          <p:cNvPr id="29" name="Gruppo 28">
            <a:extLst>
              <a:ext uri="{FF2B5EF4-FFF2-40B4-BE49-F238E27FC236}">
                <a16:creationId xmlns:a16="http://schemas.microsoft.com/office/drawing/2014/main" id="{F86D4D9E-17C8-6733-5C17-6A6C6A45F7CB}"/>
              </a:ext>
            </a:extLst>
          </p:cNvPr>
          <p:cNvGrpSpPr/>
          <p:nvPr/>
        </p:nvGrpSpPr>
        <p:grpSpPr>
          <a:xfrm>
            <a:off x="690149" y="4474459"/>
            <a:ext cx="8589494" cy="1106588"/>
            <a:chOff x="690149" y="4629789"/>
            <a:chExt cx="8589494" cy="1106588"/>
          </a:xfrm>
        </p:grpSpPr>
        <p:sp>
          <p:nvSpPr>
            <p:cNvPr id="16" name="CasellaDiTesto 15">
              <a:extLst>
                <a:ext uri="{FF2B5EF4-FFF2-40B4-BE49-F238E27FC236}">
                  <a16:creationId xmlns:a16="http://schemas.microsoft.com/office/drawing/2014/main" id="{133C4CCE-49E1-72EA-6984-8EF5E9895078}"/>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778E06A-EA5B-0656-BF4F-D5A18C46B405}"/>
                </a:ext>
              </a:extLst>
            </p:cNvPr>
            <p:cNvSpPr txBox="1"/>
            <p:nvPr/>
          </p:nvSpPr>
          <p:spPr>
            <a:xfrm>
              <a:off x="697768" y="4951547"/>
              <a:ext cx="8162243" cy="784830"/>
            </a:xfrm>
            <a:prstGeom prst="rect">
              <a:avLst/>
            </a:prstGeom>
            <a:noFill/>
          </p:spPr>
          <p:txBody>
            <a:bodyPr wrap="square" rtlCol="0">
              <a:spAutoFit/>
            </a:bodyPr>
            <a:lstStyle/>
            <a:p>
              <a:pPr algn="just"/>
              <a:r>
                <a:rPr lang="en-US" sz="1500" dirty="0">
                  <a:solidFill>
                    <a:schemeClr val="bg1"/>
                  </a:solidFill>
                </a:rPr>
                <a:t>- Quality Assurance Engineer: €5,000/month</a:t>
              </a:r>
            </a:p>
            <a:p>
              <a:pPr algn="just"/>
              <a:r>
                <a:rPr lang="en-US" sz="1500" dirty="0">
                  <a:solidFill>
                    <a:schemeClr val="bg1"/>
                  </a:solidFill>
                </a:rPr>
                <a:t>- System Engineer: €5,000/month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30824DA0-F7DF-852D-A6B2-10C820BED1F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05C72052-2399-A496-4DC0-0606390EB1E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WP7 </a:t>
              </a:r>
            </a:p>
          </p:txBody>
        </p:sp>
        <p:sp>
          <p:nvSpPr>
            <p:cNvPr id="32" name="CasellaDiTesto 31">
              <a:extLst>
                <a:ext uri="{FF2B5EF4-FFF2-40B4-BE49-F238E27FC236}">
                  <a16:creationId xmlns:a16="http://schemas.microsoft.com/office/drawing/2014/main" id="{8E535756-304A-4AE2-F9A1-5D5C47CFA469}"/>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€52.000</a:t>
              </a:r>
            </a:p>
          </p:txBody>
        </p:sp>
        <p:pic>
          <p:nvPicPr>
            <p:cNvPr id="66" name="Elemento grafico 65" descr="Freccia linea: diritta con riempimento a tinta unita">
              <a:extLst>
                <a:ext uri="{FF2B5EF4-FFF2-40B4-BE49-F238E27FC236}">
                  <a16:creationId xmlns:a16="http://schemas.microsoft.com/office/drawing/2014/main" id="{B41CF870-6092-F636-1FBC-90E8905F1D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A548BC37-9596-5C44-211A-57ECF2D7C9F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4D689F3D-4C84-A805-8887-82383AB8A27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D217342-81AA-01C2-0AD7-98C1FAABB15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674DCF4-9B84-2E7E-DEA6-C881C23F43D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38CDE1A0-A62F-56D9-A51E-F3C934E370EB}"/>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FA8AB84-0EB5-BC2A-4DD7-4AACAEAC6E66}"/>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0728CDCC-C845-8161-AC59-A97AFF61E82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3" name="Gruppo 32">
              <a:extLst>
                <a:ext uri="{FF2B5EF4-FFF2-40B4-BE49-F238E27FC236}">
                  <a16:creationId xmlns:a16="http://schemas.microsoft.com/office/drawing/2014/main" id="{B6DCDD3F-2843-0A80-8E83-5BB37C5DFA23}"/>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29A564F-F3C7-53C1-2B8C-5783559D460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5863602C-C711-0126-DE61-E33B29C443A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61DFF898-D2E3-238D-45B9-FBBF45704AF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F7495B1F-1FA6-3302-87D8-AEA133E6D85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8" name="Gruppo 37">
                <a:extLst>
                  <a:ext uri="{FF2B5EF4-FFF2-40B4-BE49-F238E27FC236}">
                    <a16:creationId xmlns:a16="http://schemas.microsoft.com/office/drawing/2014/main" id="{BF318F88-36DF-28AF-F646-653472620552}"/>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1B52CB0-F4E6-1F85-853E-EDD06F33695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634F33CA-B3D8-D964-0411-C0BD4062437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B8E25643-A65D-4B12-8DAF-E6D1175D1851}"/>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E06277C-F11A-D9FB-1B3E-7CC06B985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E28DB5DB-3987-EE04-6487-A84A8CA3FF3D}"/>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998BEAEC-3C20-FD99-24BE-D9562076DBAE}"/>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A5580F0-8BF9-57C9-7F50-3AC260D69E4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5E993071-CCB0-F5D4-422B-DCB23B507C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4787248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A9127F6-6EC6-9968-E4AE-A13A09277AB5}"/>
            </a:ext>
          </a:extLst>
        </p:cNvPr>
        <p:cNvGrpSpPr/>
        <p:nvPr/>
      </p:nvGrpSpPr>
      <p:grpSpPr>
        <a:xfrm>
          <a:off x="0" y="0"/>
          <a:ext cx="0" cy="0"/>
          <a:chOff x="0" y="0"/>
          <a:chExt cx="0" cy="0"/>
        </a:xfrm>
      </p:grpSpPr>
    </p:spTree>
    <p:extLst>
      <p:ext uri="{BB962C8B-B14F-4D97-AF65-F5344CB8AC3E}">
        <p14:creationId xmlns:p14="http://schemas.microsoft.com/office/powerpoint/2010/main" val="3171793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93325"/>
            <a:ext cx="2354807" cy="338554"/>
          </a:xfrm>
          <a:prstGeom prst="rect">
            <a:avLst/>
          </a:prstGeom>
          <a:noFill/>
        </p:spPr>
        <p:txBody>
          <a:bodyPr wrap="square" rtlCol="0">
            <a:spAutoFit/>
          </a:bodyPr>
          <a:lstStyle/>
          <a:p>
            <a:pPr algn="ctr"/>
            <a:r>
              <a:rPr lang="it-IT" sz="1600" b="1" spc="300" dirty="0">
                <a:solidFill>
                  <a:schemeClr val="bg1"/>
                </a:solidFill>
              </a:rPr>
              <a:t>GANTT</a:t>
            </a:r>
            <a:r>
              <a:rPr lang="it-IT" sz="1600" spc="300" dirty="0">
                <a:solidFill>
                  <a:schemeClr val="bg1"/>
                </a:solidFill>
              </a:rPr>
              <a:t> CHART</a:t>
            </a:r>
            <a:endParaRPr lang="it-IT" spc="300" dirty="0">
              <a:solidFill>
                <a:schemeClr val="bg1"/>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2134685183"/>
              </p:ext>
            </p:extLst>
          </p:nvPr>
        </p:nvGraphicFramePr>
        <p:xfrm>
          <a:off x="2408030" y="967104"/>
          <a:ext cx="7375940" cy="5457192"/>
        </p:xfrm>
        <a:graphic>
          <a:graphicData uri="http://schemas.openxmlformats.org/drawingml/2006/table">
            <a:tbl>
              <a:tblPr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dirty="0"/>
                    </a:p>
                  </a:txBody>
                  <a:tcPr>
                    <a:noFill/>
                  </a:tcPr>
                </a:tc>
                <a:tc>
                  <a:txBody>
                    <a:bodyPr/>
                    <a:lstStyle/>
                    <a:p>
                      <a:pPr algn="ctr"/>
                      <a:r>
                        <a:rPr lang="it-IT" sz="1600" b="1" dirty="0">
                          <a:solidFill>
                            <a:schemeClr val="bg1"/>
                          </a:solidFill>
                        </a:rPr>
                        <a:t>M1</a:t>
                      </a:r>
                    </a:p>
                  </a:txBody>
                  <a:tcPr anchor="ctr">
                    <a:noFill/>
                  </a:tcPr>
                </a:tc>
                <a:tc>
                  <a:txBody>
                    <a:bodyPr/>
                    <a:lstStyle/>
                    <a:p>
                      <a:pPr algn="ctr"/>
                      <a:r>
                        <a:rPr lang="it-IT" sz="1600" b="1" dirty="0">
                          <a:solidFill>
                            <a:schemeClr val="bg1"/>
                          </a:solidFill>
                        </a:rPr>
                        <a:t>M2</a:t>
                      </a:r>
                    </a:p>
                  </a:txBody>
                  <a:tcPr anchor="ctr">
                    <a:noFill/>
                  </a:tcPr>
                </a:tc>
                <a:tc>
                  <a:txBody>
                    <a:bodyPr/>
                    <a:lstStyle/>
                    <a:p>
                      <a:pPr algn="ctr"/>
                      <a:r>
                        <a:rPr lang="it-IT" sz="1600" b="1" dirty="0">
                          <a:solidFill>
                            <a:schemeClr val="bg1"/>
                          </a:solidFill>
                        </a:rPr>
                        <a:t>M3</a:t>
                      </a:r>
                    </a:p>
                  </a:txBody>
                  <a:tcPr anchor="ctr">
                    <a:noFill/>
                  </a:tcPr>
                </a:tc>
                <a:tc>
                  <a:txBody>
                    <a:bodyPr/>
                    <a:lstStyle/>
                    <a:p>
                      <a:pPr algn="ctr"/>
                      <a:r>
                        <a:rPr lang="it-IT" sz="1600" b="1" dirty="0">
                          <a:solidFill>
                            <a:schemeClr val="bg1"/>
                          </a:solidFill>
                        </a:rPr>
                        <a:t>M4</a:t>
                      </a:r>
                    </a:p>
                  </a:txBody>
                  <a:tcPr anchor="ctr">
                    <a:noFill/>
                  </a:tcPr>
                </a:tc>
                <a:tc>
                  <a:txBody>
                    <a:bodyPr/>
                    <a:lstStyle/>
                    <a:p>
                      <a:pPr algn="ctr"/>
                      <a:r>
                        <a:rPr lang="it-IT" sz="1600" b="1" dirty="0">
                          <a:solidFill>
                            <a:schemeClr val="bg1"/>
                          </a:solidFill>
                        </a:rPr>
                        <a:t>M5</a:t>
                      </a:r>
                    </a:p>
                  </a:txBody>
                  <a:tcPr anchor="ctr">
                    <a:noFill/>
                  </a:tcPr>
                </a:tc>
                <a:tc>
                  <a:txBody>
                    <a:bodyPr/>
                    <a:lstStyle/>
                    <a:p>
                      <a:pPr algn="ctr"/>
                      <a:r>
                        <a:rPr lang="it-IT" sz="1600" b="1" dirty="0">
                          <a:solidFill>
                            <a:schemeClr val="bg1"/>
                          </a:solidFill>
                        </a:rPr>
                        <a:t>M6</a:t>
                      </a:r>
                    </a:p>
                  </a:txBody>
                  <a:tcPr anchor="ctr">
                    <a:noFill/>
                  </a:tcPr>
                </a:tc>
                <a:tc>
                  <a:txBody>
                    <a:bodyPr/>
                    <a:lstStyle/>
                    <a:p>
                      <a:pPr algn="ctr"/>
                      <a:r>
                        <a:rPr lang="it-IT" sz="1600" b="1" dirty="0">
                          <a:solidFill>
                            <a:schemeClr val="bg1"/>
                          </a:solidFill>
                        </a:rPr>
                        <a:t>M7</a:t>
                      </a:r>
                    </a:p>
                  </a:txBody>
                  <a:tcPr anchor="ctr">
                    <a:noFill/>
                  </a:tcPr>
                </a:tc>
                <a:tc>
                  <a:txBody>
                    <a:bodyPr/>
                    <a:lstStyle/>
                    <a:p>
                      <a:pPr algn="ctr"/>
                      <a:r>
                        <a:rPr lang="it-IT" sz="1600" b="1" dirty="0">
                          <a:solidFill>
                            <a:schemeClr val="bg1"/>
                          </a:solidFill>
                        </a:rPr>
                        <a:t>M8</a:t>
                      </a:r>
                    </a:p>
                  </a:txBody>
                  <a:tcPr anchor="ctr">
                    <a:noFill/>
                  </a:tcPr>
                </a:tc>
                <a:tc>
                  <a:txBody>
                    <a:bodyPr/>
                    <a:lstStyle/>
                    <a:p>
                      <a:pPr algn="ctr"/>
                      <a:r>
                        <a:rPr lang="it-IT" sz="1600" b="1" dirty="0">
                          <a:solidFill>
                            <a:schemeClr val="bg1"/>
                          </a:solidFill>
                        </a:rPr>
                        <a:t>M9</a:t>
                      </a:r>
                    </a:p>
                  </a:txBody>
                  <a:tcPr anchor="ctr">
                    <a:noFill/>
                  </a:tcPr>
                </a:tc>
                <a:extLst>
                  <a:ext uri="{0D108BD9-81ED-4DB2-BD59-A6C34878D82A}">
                    <a16:rowId xmlns:a16="http://schemas.microsoft.com/office/drawing/2014/main" val="1241014056"/>
                  </a:ext>
                </a:extLst>
              </a:tr>
              <a:tr h="682149">
                <a:tc>
                  <a:txBody>
                    <a:bodyPr/>
                    <a:lstStyle/>
                    <a:p>
                      <a:pPr algn="ctr"/>
                      <a:r>
                        <a:rPr lang="it-IT" sz="1600" b="1" dirty="0">
                          <a:solidFill>
                            <a:schemeClr val="bg1"/>
                          </a:solidFill>
                        </a:rPr>
                        <a:t>WP1</a:t>
                      </a:r>
                    </a:p>
                  </a:txBody>
                  <a:tcPr anchor="ctr">
                    <a:noFill/>
                  </a:tcPr>
                </a:tc>
                <a:tc>
                  <a:txBody>
                    <a:bodyPr/>
                    <a:lstStyle/>
                    <a:p>
                      <a:endParaRPr lang="it-IT"/>
                    </a:p>
                  </a:txBody>
                  <a:tcPr>
                    <a:solidFill>
                      <a:srgbClr val="DA627D"/>
                    </a:solidFill>
                  </a:tcPr>
                </a:tc>
                <a:tc>
                  <a:txBody>
                    <a:bodyPr/>
                    <a:lstStyle/>
                    <a:p>
                      <a:endParaRPr lang="it-IT" dirty="0"/>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sz="1600" b="1" dirty="0">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sz="1600" b="1" dirty="0">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sz="1600" b="1" dirty="0">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sz="1600" b="1" dirty="0">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sz="1600" b="1" dirty="0">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sz="1600" b="1" dirty="0">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dirty="0"/>
                    </a:p>
                  </a:txBody>
                  <a:tcPr>
                    <a:solidFill>
                      <a:srgbClr val="DA627D"/>
                    </a:solidFill>
                  </a:tcPr>
                </a:tc>
                <a:tc>
                  <a:txBody>
                    <a:bodyPr/>
                    <a:lstStyle/>
                    <a:p>
                      <a:endParaRPr lang="it-IT" dirty="0"/>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28B5AF5-284E-5B73-EBF6-233085DB5403}"/>
            </a:ext>
          </a:extLst>
        </p:cNvPr>
        <p:cNvGrpSpPr/>
        <p:nvPr/>
      </p:nvGrpSpPr>
      <p:grpSpPr>
        <a:xfrm>
          <a:off x="0" y="0"/>
          <a:ext cx="0" cy="0"/>
          <a:chOff x="0" y="0"/>
          <a:chExt cx="0" cy="0"/>
        </a:xfrm>
      </p:grpSpPr>
    </p:spTree>
    <p:extLst>
      <p:ext uri="{BB962C8B-B14F-4D97-AF65-F5344CB8AC3E}">
        <p14:creationId xmlns:p14="http://schemas.microsoft.com/office/powerpoint/2010/main" val="2166834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grpSp>
        <p:nvGrpSpPr>
          <p:cNvPr id="2" name="Gruppo 1">
            <a:extLst>
              <a:ext uri="{FF2B5EF4-FFF2-40B4-BE49-F238E27FC236}">
                <a16:creationId xmlns:a16="http://schemas.microsoft.com/office/drawing/2014/main" id="{895018C3-725B-9090-CE68-7E5127DC6238}"/>
              </a:ext>
            </a:extLst>
          </p:cNvPr>
          <p:cNvGrpSpPr/>
          <p:nvPr/>
        </p:nvGrpSpPr>
        <p:grpSpPr>
          <a:xfrm>
            <a:off x="5134372" y="2583812"/>
            <a:ext cx="8517918" cy="1292661"/>
            <a:chOff x="5315347" y="2583812"/>
            <a:chExt cx="8517918" cy="1292661"/>
          </a:xfrm>
        </p:grpSpPr>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grpSp>
    </p:spTree>
    <p:extLst>
      <p:ext uri="{BB962C8B-B14F-4D97-AF65-F5344CB8AC3E}">
        <p14:creationId xmlns:p14="http://schemas.microsoft.com/office/powerpoint/2010/main" val="13555345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61F3EB-2836-5365-3AD4-B16823BF9E5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0DCCCADD-AB0B-03D7-094B-580F48CD9646}"/>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99821BE-3D0B-B1B2-2EAE-9235EE20DA47}"/>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88D9FECD-641C-A673-F6DC-DEDC0B8B0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4083BBC-4E3B-070F-5088-59C19DEF591D}"/>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79832F0-B73B-3CB4-5984-51E6BC86F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83906F2E-15C4-EA8B-149C-7897ABB5A649}"/>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7A1F5C46-02CF-267E-BC42-498C5D50AB91}"/>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8830A3E9-22FA-B194-D36A-495DA80E09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F8308BAB-CA96-EFF5-0E32-DF7EC11014FD}"/>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E4C0AA55-4C7B-AB48-0D86-AAFF35DA1587}"/>
              </a:ext>
            </a:extLst>
          </p:cNvPr>
          <p:cNvSpPr txBox="1"/>
          <p:nvPr/>
        </p:nvSpPr>
        <p:spPr>
          <a:xfrm>
            <a:off x="3029547" y="944089"/>
            <a:ext cx="8162243" cy="323165"/>
          </a:xfrm>
          <a:prstGeom prst="rect">
            <a:avLst/>
          </a:prstGeom>
          <a:noFill/>
        </p:spPr>
        <p:txBody>
          <a:bodyPr wrap="square" rtlCol="0">
            <a:spAutoFit/>
          </a:bodyPr>
          <a:lstStyle/>
          <a:p>
            <a:pPr algn="just"/>
            <a:r>
              <a:rPr lang="en-US" sz="1500" b="1" spc="300" dirty="0">
                <a:solidFill>
                  <a:schemeClr val="bg1"/>
                </a:solidFill>
              </a:rPr>
              <a:t>GDPR COMPLIANCE CHALLENGES</a:t>
            </a:r>
          </a:p>
        </p:txBody>
      </p:sp>
      <p:sp>
        <p:nvSpPr>
          <p:cNvPr id="21" name="CasellaDiTesto 20">
            <a:extLst>
              <a:ext uri="{FF2B5EF4-FFF2-40B4-BE49-F238E27FC236}">
                <a16:creationId xmlns:a16="http://schemas.microsoft.com/office/drawing/2014/main" id="{56D70A39-BB6D-DEE7-74D3-EC0112EA6482}"/>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#1</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02203809-7D81-D36B-C6CE-2EBBB2B006AB}"/>
              </a:ext>
            </a:extLst>
          </p:cNvPr>
          <p:cNvSpPr txBox="1"/>
          <p:nvPr/>
        </p:nvSpPr>
        <p:spPr>
          <a:xfrm>
            <a:off x="3029546" y="1267254"/>
            <a:ext cx="8081477" cy="78483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Changes to GDPR or privacy regulations during the project lifecycle could result in non-compliance, leading to fines, legal issues, and loss of user trust. Adapting the system to meet new regulatory requirements may incur additional costs.</a:t>
            </a:r>
          </a:p>
        </p:txBody>
      </p:sp>
      <p:sp>
        <p:nvSpPr>
          <p:cNvPr id="23" name="CasellaDiTesto 22">
            <a:extLst>
              <a:ext uri="{FF2B5EF4-FFF2-40B4-BE49-F238E27FC236}">
                <a16:creationId xmlns:a16="http://schemas.microsoft.com/office/drawing/2014/main" id="{30EB7683-D6ED-3C14-E631-557CBB9698B5}"/>
              </a:ext>
            </a:extLst>
          </p:cNvPr>
          <p:cNvSpPr txBox="1"/>
          <p:nvPr/>
        </p:nvSpPr>
        <p:spPr>
          <a:xfrm>
            <a:off x="3029548" y="274169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Audit and Monitoring Processes </a:t>
            </a:r>
            <a:r>
              <a:rPr lang="en-US" sz="1500" dirty="0">
                <a:solidFill>
                  <a:schemeClr val="bg1"/>
                </a:solidFill>
              </a:rPr>
              <a:t>(€9,000 for the first 3 years): Perform regular audits to proactively identify potential areas of non-compliance in light of evolving regulations.</a:t>
            </a:r>
          </a:p>
          <a:p>
            <a:pPr marL="342900" indent="-342900" algn="just">
              <a:spcBef>
                <a:spcPts val="150"/>
              </a:spcBef>
              <a:buFont typeface="+mj-lt"/>
              <a:buAutoNum type="arabicPeriod"/>
            </a:pPr>
            <a:r>
              <a:rPr lang="en-US" sz="1500" b="1" dirty="0">
                <a:solidFill>
                  <a:schemeClr val="bg1"/>
                </a:solidFill>
              </a:rPr>
              <a:t>Regulatory Update Analysis </a:t>
            </a:r>
            <a:r>
              <a:rPr lang="en-US" sz="1500" dirty="0">
                <a:solidFill>
                  <a:schemeClr val="bg1"/>
                </a:solidFill>
              </a:rPr>
              <a:t>(€2,000/year): Allocate resources for ongoing monitoring of regulatory changes and their implications for the system.</a:t>
            </a:r>
          </a:p>
          <a:p>
            <a:pPr marL="342900" indent="-342900" algn="just">
              <a:spcBef>
                <a:spcPts val="150"/>
              </a:spcBef>
              <a:buFont typeface="+mj-lt"/>
              <a:buAutoNum type="arabicPeriod"/>
            </a:pPr>
            <a:r>
              <a:rPr lang="en-US" sz="1500" b="1" dirty="0">
                <a:solidFill>
                  <a:schemeClr val="bg1"/>
                </a:solidFill>
              </a:rPr>
              <a:t>Contingency Fund </a:t>
            </a:r>
            <a:r>
              <a:rPr lang="en-US" sz="1500" dirty="0">
                <a:solidFill>
                  <a:schemeClr val="bg1"/>
                </a:solidFill>
              </a:rPr>
              <a:t>(€5,000/year): Set aside a contingency fund to cover potential system modifications or legal consultations required to address regulatory changes.</a:t>
            </a:r>
          </a:p>
        </p:txBody>
      </p:sp>
      <p:sp>
        <p:nvSpPr>
          <p:cNvPr id="25" name="CasellaDiTesto 24">
            <a:extLst>
              <a:ext uri="{FF2B5EF4-FFF2-40B4-BE49-F238E27FC236}">
                <a16:creationId xmlns:a16="http://schemas.microsoft.com/office/drawing/2014/main" id="{A701DB2D-C707-1682-10AE-09EEB63E616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Audit and Monitoring Processes (initial 3 years): €9,000 </a:t>
            </a:r>
          </a:p>
          <a:p>
            <a:pPr marL="342900" indent="-342900" algn="just">
              <a:spcBef>
                <a:spcPts val="150"/>
              </a:spcBef>
              <a:buFont typeface="Arial" panose="020B0604020202020204" pitchFamily="34" charset="0"/>
              <a:buChar char="•"/>
            </a:pPr>
            <a:r>
              <a:rPr lang="en-US" sz="1500" dirty="0">
                <a:solidFill>
                  <a:schemeClr val="bg1"/>
                </a:solidFill>
              </a:rPr>
              <a:t>Regulatory Update Analysis </a:t>
            </a:r>
            <a:r>
              <a:rPr lang="it-IT" sz="1500" dirty="0">
                <a:solidFill>
                  <a:schemeClr val="bg1"/>
                </a:solidFill>
              </a:rPr>
              <a:t>: </a:t>
            </a:r>
            <a:r>
              <a:rPr lang="en-US" sz="1500" dirty="0">
                <a:solidFill>
                  <a:schemeClr val="bg1"/>
                </a:solidFill>
              </a:rPr>
              <a:t>€2,000/year</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Contingency Fund: €5,000/year</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€30,000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C74ECD5C-4A1E-FB98-7E03-C720FAA496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421224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713CF57-7C8C-E91A-B7FF-BC28D80A60B0}"/>
            </a:ext>
          </a:extLst>
        </p:cNvPr>
        <p:cNvGrpSpPr/>
        <p:nvPr/>
      </p:nvGrpSpPr>
      <p:grpSpPr>
        <a:xfrm>
          <a:off x="0" y="0"/>
          <a:ext cx="0" cy="0"/>
          <a:chOff x="0" y="0"/>
          <a:chExt cx="0" cy="0"/>
        </a:xfrm>
      </p:grpSpPr>
    </p:spTree>
    <p:extLst>
      <p:ext uri="{BB962C8B-B14F-4D97-AF65-F5344CB8AC3E}">
        <p14:creationId xmlns:p14="http://schemas.microsoft.com/office/powerpoint/2010/main" val="2523829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78B174-6FF2-D5A9-676B-EEBD7F01102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B9FBD6A-E309-B40C-5673-750C2FA8C241}"/>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EBF6D624-D2B3-E894-1A27-362E180E052C}"/>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FCC0B25D-7BF4-8C1E-2080-AB7E05C20B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58E373E6-8B97-895B-24F0-5EA523418F7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249010A-F7CB-5D90-1B70-324574B4B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2297FE96-3FF0-20D1-8E24-792A69B83D4A}"/>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36E0B55B-2AB8-976C-BFFD-5D8091E18D27}"/>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E3AF5069-9CA2-9892-4A27-BFB04BD62E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4713502-2B5D-52E7-8BE5-8A6BF15DF373}"/>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A0CB1AFF-26E8-03A8-D2AA-2D4376CDDEF5}"/>
              </a:ext>
            </a:extLst>
          </p:cNvPr>
          <p:cNvSpPr txBox="1"/>
          <p:nvPr/>
        </p:nvSpPr>
        <p:spPr>
          <a:xfrm>
            <a:off x="3029547" y="1061049"/>
            <a:ext cx="8162243" cy="323165"/>
          </a:xfrm>
          <a:prstGeom prst="rect">
            <a:avLst/>
          </a:prstGeom>
          <a:noFill/>
        </p:spPr>
        <p:txBody>
          <a:bodyPr wrap="square" rtlCol="0">
            <a:spAutoFit/>
          </a:bodyPr>
          <a:lstStyle/>
          <a:p>
            <a:pPr algn="just"/>
            <a:r>
              <a:rPr lang="en-US" sz="1500" b="1"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5AC58B88-0F02-C9AB-37A7-104353F73CBC}"/>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#2</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C641AF19-49AA-1176-2238-4E43ED5DCBE2}"/>
              </a:ext>
            </a:extLst>
          </p:cNvPr>
          <p:cNvSpPr txBox="1"/>
          <p:nvPr/>
        </p:nvSpPr>
        <p:spPr>
          <a:xfrm>
            <a:off x="3029546" y="1384214"/>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p>
        </p:txBody>
      </p:sp>
      <p:sp>
        <p:nvSpPr>
          <p:cNvPr id="23" name="CasellaDiTesto 22">
            <a:extLst>
              <a:ext uri="{FF2B5EF4-FFF2-40B4-BE49-F238E27FC236}">
                <a16:creationId xmlns:a16="http://schemas.microsoft.com/office/drawing/2014/main" id="{0730393C-6372-7EC5-8A39-D51C458466B7}"/>
              </a:ext>
            </a:extLst>
          </p:cNvPr>
          <p:cNvSpPr txBox="1"/>
          <p:nvPr/>
        </p:nvSpPr>
        <p:spPr>
          <a:xfrm>
            <a:off x="3029548" y="2677892"/>
            <a:ext cx="8081475" cy="1759456"/>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Backup Plan with Alternative Providers</a:t>
            </a:r>
            <a:r>
              <a:rPr lang="en-US" sz="1500" dirty="0">
                <a:solidFill>
                  <a:schemeClr val="bg1"/>
                </a:solidFill>
              </a:rPr>
              <a:t> (€15,000): Identifying and onboarding at least one alternative dashcam provider to ensure uninterrupted data collection. This cost covers initial research, provider evaluation, and integration.  </a:t>
            </a:r>
          </a:p>
          <a:p>
            <a:pPr marL="342900" indent="-342900" algn="just">
              <a:spcBef>
                <a:spcPts val="150"/>
              </a:spcBef>
              <a:buFont typeface="+mj-lt"/>
              <a:buAutoNum type="arabicPeriod"/>
            </a:pPr>
            <a:r>
              <a:rPr lang="en-US" sz="1500" b="1" dirty="0">
                <a:solidFill>
                  <a:schemeClr val="bg1"/>
                </a:solidFill>
              </a:rPr>
              <a:t>Developing In-House Solution Feasibility Study </a:t>
            </a:r>
            <a:r>
              <a:rPr lang="en-US" sz="1500" dirty="0">
                <a:solidFill>
                  <a:schemeClr val="bg1"/>
                </a:solidFill>
              </a:rPr>
              <a:t>(€8,000): Conduct a study to explore the costs and benefits of creating a proprietary dashcam solution.  </a:t>
            </a:r>
          </a:p>
          <a:p>
            <a:pPr marL="342900" indent="-342900" algn="just">
              <a:spcBef>
                <a:spcPts val="150"/>
              </a:spcBef>
              <a:buFont typeface="+mj-lt"/>
              <a:buAutoNum type="arabicPeriod"/>
            </a:pPr>
            <a:r>
              <a:rPr lang="en-US" sz="1500" b="1" dirty="0">
                <a:solidFill>
                  <a:schemeClr val="bg1"/>
                </a:solidFill>
              </a:rPr>
              <a:t>Legal and Contractual Agreements</a:t>
            </a:r>
            <a:r>
              <a:rPr lang="en-US" sz="1500" dirty="0">
                <a:solidFill>
                  <a:schemeClr val="bg1"/>
                </a:solidFill>
              </a:rPr>
              <a:t> (€5,000): Engage legal consultants to establish robust contracts ensuring service reliability with the primary provider. </a:t>
            </a:r>
          </a:p>
        </p:txBody>
      </p:sp>
      <p:sp>
        <p:nvSpPr>
          <p:cNvPr id="25" name="CasellaDiTesto 24">
            <a:extLst>
              <a:ext uri="{FF2B5EF4-FFF2-40B4-BE49-F238E27FC236}">
                <a16:creationId xmlns:a16="http://schemas.microsoft.com/office/drawing/2014/main" id="{3105CAA3-CC6C-1A03-6F15-2DBDCC9BA141}"/>
              </a:ext>
            </a:extLst>
          </p:cNvPr>
          <p:cNvSpPr txBox="1"/>
          <p:nvPr/>
        </p:nvSpPr>
        <p:spPr>
          <a:xfrm>
            <a:off x="3029547" y="4940074"/>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Backup plan: €15,000 </a:t>
            </a:r>
          </a:p>
          <a:p>
            <a:pPr marL="342900" indent="-342900" algn="just">
              <a:spcBef>
                <a:spcPts val="150"/>
              </a:spcBef>
              <a:buFont typeface="Arial" panose="020B0604020202020204" pitchFamily="34" charset="0"/>
              <a:buChar char="•"/>
            </a:pPr>
            <a:r>
              <a:rPr lang="en-US" sz="1500" dirty="0">
                <a:solidFill>
                  <a:schemeClr val="bg1"/>
                </a:solidFill>
              </a:rPr>
              <a:t>Feasibility study: €8,000 </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Legal agreements: €5,000</a:t>
            </a:r>
          </a:p>
          <a:p>
            <a:pPr algn="just">
              <a:spcBef>
                <a:spcPts val="150"/>
              </a:spcBef>
              <a:spcAft>
                <a:spcPts val="600"/>
              </a:spcAft>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b="1" spc="300" dirty="0">
                <a:solidFill>
                  <a:schemeClr val="bg1"/>
                </a:solidFill>
              </a:rPr>
              <a:t>€28,000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E55102F2-323A-856B-6FF8-24813E302F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65533"/>
            <a:ext cx="554000" cy="553999"/>
          </a:xfrm>
          <a:prstGeom prst="rect">
            <a:avLst/>
          </a:prstGeom>
        </p:spPr>
      </p:pic>
    </p:spTree>
    <p:extLst>
      <p:ext uri="{BB962C8B-B14F-4D97-AF65-F5344CB8AC3E}">
        <p14:creationId xmlns:p14="http://schemas.microsoft.com/office/powerpoint/2010/main" val="1629453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BE5DCE-0A4E-71B4-0B3A-62BDAD1FC03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4DA93F98-5FF4-4637-B255-E797217BC900}"/>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06347A2-1BF3-13DB-0395-8BDC34F84A11}"/>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F2008B-3C32-24FF-FE83-1B86A9896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E57C324B-0DD6-8663-9250-ADC79675A45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F2DA765E-AAD0-B03F-D654-23F110A2E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DFAC75D-2F3D-1DD7-1B5E-DE62A820983D}"/>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486148CA-7834-95EA-DD51-1E9E4BC8F3CF}"/>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F8689C68-82C3-13AA-800D-EF44212C8F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5F00482-F16F-CA6C-DEA7-18141E255E87}"/>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5A010394-7B53-73FA-AD85-0F4135DA5D99}"/>
              </a:ext>
            </a:extLst>
          </p:cNvPr>
          <p:cNvSpPr txBox="1"/>
          <p:nvPr/>
        </p:nvSpPr>
        <p:spPr>
          <a:xfrm>
            <a:off x="3029547" y="1071682"/>
            <a:ext cx="8162243" cy="323165"/>
          </a:xfrm>
          <a:prstGeom prst="rect">
            <a:avLst/>
          </a:prstGeom>
          <a:noFill/>
        </p:spPr>
        <p:txBody>
          <a:bodyPr wrap="square" rtlCol="0">
            <a:spAutoFit/>
          </a:bodyPr>
          <a:lstStyle/>
          <a:p>
            <a:pPr algn="just"/>
            <a:r>
              <a:rPr lang="en-US" sz="1500" b="1"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1688D59C-D7A6-D339-88B7-0C4CE95A0934}"/>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#3</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D685956B-6113-1D6A-15CC-5859624A08AA}"/>
              </a:ext>
            </a:extLst>
          </p:cNvPr>
          <p:cNvSpPr txBox="1"/>
          <p:nvPr/>
        </p:nvSpPr>
        <p:spPr>
          <a:xfrm>
            <a:off x="3029546" y="1394847"/>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p>
        </p:txBody>
      </p:sp>
      <p:sp>
        <p:nvSpPr>
          <p:cNvPr id="23" name="CasellaDiTesto 22">
            <a:extLst>
              <a:ext uri="{FF2B5EF4-FFF2-40B4-BE49-F238E27FC236}">
                <a16:creationId xmlns:a16="http://schemas.microsoft.com/office/drawing/2014/main" id="{E9FF1432-811C-E5C1-5DDE-D8FBD9BB8B58}"/>
              </a:ext>
            </a:extLst>
          </p:cNvPr>
          <p:cNvSpPr txBox="1"/>
          <p:nvPr/>
        </p:nvSpPr>
        <p:spPr>
          <a:xfrm>
            <a:off x="3029548" y="278422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Periodic AI Advancement Reviews</a:t>
            </a:r>
            <a:r>
              <a:rPr lang="en-US" sz="1500" dirty="0">
                <a:solidFill>
                  <a:schemeClr val="bg1"/>
                </a:solidFill>
              </a:rPr>
              <a:t> (€5,000/year): Allocate resources for annual evaluations of the latest FER models, ensuring the system remains competitive.  </a:t>
            </a:r>
          </a:p>
          <a:p>
            <a:pPr marL="342900" indent="-342900" algn="just">
              <a:spcBef>
                <a:spcPts val="150"/>
              </a:spcBef>
              <a:buFont typeface="+mj-lt"/>
              <a:buAutoNum type="arabicPeriod"/>
            </a:pPr>
            <a:r>
              <a:rPr lang="en-US" sz="1500" b="1" dirty="0">
                <a:solidFill>
                  <a:schemeClr val="bg1"/>
                </a:solidFill>
              </a:rPr>
              <a:t>Modular Architecture for Model Updates </a:t>
            </a:r>
            <a:r>
              <a:rPr lang="en-US" sz="1500" dirty="0">
                <a:solidFill>
                  <a:schemeClr val="bg1"/>
                </a:solidFill>
              </a:rPr>
              <a:t>(€12,000): Design a flexible backend structure that allows easy integration of new AI models without significant redevelopment.  </a:t>
            </a:r>
          </a:p>
          <a:p>
            <a:pPr marL="342900" indent="-342900" algn="just">
              <a:spcBef>
                <a:spcPts val="150"/>
              </a:spcBef>
              <a:buFont typeface="+mj-lt"/>
              <a:buAutoNum type="arabicPeriod"/>
            </a:pPr>
            <a:r>
              <a:rPr lang="en-US" sz="1500" b="1" dirty="0">
                <a:solidFill>
                  <a:schemeClr val="bg1"/>
                </a:solidFill>
              </a:rPr>
              <a:t>Evaluation Framework for New Models </a:t>
            </a:r>
            <a:r>
              <a:rPr lang="en-US" sz="1500" dirty="0">
                <a:solidFill>
                  <a:schemeClr val="bg1"/>
                </a:solidFill>
              </a:rPr>
              <a:t>(€10,000): Build a standardized framework to test and validate emerging FER models before integration. </a:t>
            </a:r>
          </a:p>
        </p:txBody>
      </p:sp>
      <p:sp>
        <p:nvSpPr>
          <p:cNvPr id="4" name="CasellaDiTesto 3">
            <a:extLst>
              <a:ext uri="{FF2B5EF4-FFF2-40B4-BE49-F238E27FC236}">
                <a16:creationId xmlns:a16="http://schemas.microsoft.com/office/drawing/2014/main" id="{E411A3B6-656C-672E-E640-794FDAFF74D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AI reviews </a:t>
            </a:r>
            <a:r>
              <a:rPr lang="en-US" sz="1500" dirty="0">
                <a:solidFill>
                  <a:schemeClr val="bg1"/>
                </a:solidFill>
              </a:rPr>
              <a:t>(initial 3 years): €15,000 </a:t>
            </a:r>
          </a:p>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Modular system design </a:t>
            </a:r>
            <a:r>
              <a:rPr lang="it-IT" sz="1500" dirty="0">
                <a:solidFill>
                  <a:schemeClr val="bg1"/>
                </a:solidFill>
              </a:rPr>
              <a:t>: </a:t>
            </a:r>
            <a:r>
              <a:rPr lang="en-US" sz="1500" dirty="0">
                <a:solidFill>
                  <a:schemeClr val="bg1"/>
                </a:solidFill>
              </a:rPr>
              <a:t>€12,000</a:t>
            </a:r>
          </a:p>
          <a:p>
            <a:pPr marL="342900" indent="-342900" algn="just">
              <a:spcBef>
                <a:spcPts val="150"/>
              </a:spcBef>
              <a:spcAft>
                <a:spcPts val="600"/>
              </a:spcAft>
              <a:buFont typeface="Arial" panose="020B0604020202020204" pitchFamily="34" charset="0"/>
              <a:buChar char="•"/>
            </a:pPr>
            <a:r>
              <a:rPr lang="en-US" sz="1500" kern="1200" dirty="0">
                <a:solidFill>
                  <a:schemeClr val="bg1"/>
                </a:solidFill>
                <a:latin typeface="+mn-lt"/>
                <a:ea typeface="+mn-ea"/>
                <a:cs typeface="+mn-cs"/>
              </a:rPr>
              <a:t>Evaluation framework </a:t>
            </a:r>
            <a:r>
              <a:rPr lang="en-US" sz="1500" dirty="0">
                <a:solidFill>
                  <a:schemeClr val="bg1"/>
                </a:solidFill>
              </a:rPr>
              <a:t>: €10,000</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€37,000</a:t>
            </a:r>
            <a:endParaRPr lang="it-IT" sz="1500" b="1" spc="300" dirty="0">
              <a:solidFill>
                <a:schemeClr val="bg1"/>
              </a:solidFill>
            </a:endParaRPr>
          </a:p>
        </p:txBody>
      </p:sp>
      <p:pic>
        <p:nvPicPr>
          <p:cNvPr id="6" name="Elemento grafico 5" descr="Freccia linea: diritta con riempimento a tinta unita">
            <a:extLst>
              <a:ext uri="{FF2B5EF4-FFF2-40B4-BE49-F238E27FC236}">
                <a16:creationId xmlns:a16="http://schemas.microsoft.com/office/drawing/2014/main" id="{F39D25AD-C1E0-CD12-7ACF-989F7BE15D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17718591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87E5682-F588-9E87-06A2-1DE6D3CAA64C}"/>
            </a:ext>
          </a:extLst>
        </p:cNvPr>
        <p:cNvGrpSpPr/>
        <p:nvPr/>
      </p:nvGrpSpPr>
      <p:grpSpPr>
        <a:xfrm>
          <a:off x="0" y="0"/>
          <a:ext cx="0" cy="0"/>
          <a:chOff x="0" y="0"/>
          <a:chExt cx="0" cy="0"/>
        </a:xfrm>
      </p:grpSpPr>
      <p:pic>
        <p:nvPicPr>
          <p:cNvPr id="9" name="Immagine 8" descr="Immagine che contiene simbolo, Carattere, Elementi grafici, logo&#10;&#10;Descrizione generata automaticamente">
            <a:extLst>
              <a:ext uri="{FF2B5EF4-FFF2-40B4-BE49-F238E27FC236}">
                <a16:creationId xmlns:a16="http://schemas.microsoft.com/office/drawing/2014/main" id="{7202C460-4689-41D9-938F-0544D8479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621" y="2166676"/>
            <a:ext cx="2524648" cy="2524648"/>
          </a:xfrm>
          <a:prstGeom prst="rect">
            <a:avLst/>
          </a:prstGeom>
        </p:spPr>
      </p:pic>
      <p:grpSp>
        <p:nvGrpSpPr>
          <p:cNvPr id="14" name="Gruppo 13">
            <a:extLst>
              <a:ext uri="{FF2B5EF4-FFF2-40B4-BE49-F238E27FC236}">
                <a16:creationId xmlns:a16="http://schemas.microsoft.com/office/drawing/2014/main" id="{E587F82D-59A0-2D85-47CD-B1A9CEF0C90D}"/>
              </a:ext>
            </a:extLst>
          </p:cNvPr>
          <p:cNvGrpSpPr/>
          <p:nvPr/>
        </p:nvGrpSpPr>
        <p:grpSpPr>
          <a:xfrm>
            <a:off x="409575" y="2166676"/>
            <a:ext cx="5931572" cy="2028057"/>
            <a:chOff x="4150659" y="2553763"/>
            <a:chExt cx="5931572" cy="2028057"/>
          </a:xfrm>
        </p:grpSpPr>
        <p:sp>
          <p:nvSpPr>
            <p:cNvPr id="10" name="CasellaDiTesto 9">
              <a:extLst>
                <a:ext uri="{FF2B5EF4-FFF2-40B4-BE49-F238E27FC236}">
                  <a16:creationId xmlns:a16="http://schemas.microsoft.com/office/drawing/2014/main" id="{E059466B-C4F8-5472-C8D5-6D1B97C4CFA6}"/>
                </a:ext>
              </a:extLst>
            </p:cNvPr>
            <p:cNvSpPr txBox="1"/>
            <p:nvPr/>
          </p:nvSpPr>
          <p:spPr>
            <a:xfrm>
              <a:off x="5102133" y="3077863"/>
              <a:ext cx="3772683" cy="1200329"/>
            </a:xfrm>
            <a:prstGeom prst="rect">
              <a:avLst/>
            </a:prstGeom>
            <a:noFill/>
          </p:spPr>
          <p:txBody>
            <a:bodyPr wrap="square" rtlCol="0">
              <a:spAutoFit/>
            </a:bodyPr>
            <a:lstStyle/>
            <a:p>
              <a:pPr algn="r"/>
              <a:r>
                <a:rPr lang="it-IT" sz="7200" spc="300" dirty="0">
                  <a:solidFill>
                    <a:srgbClr val="DA627D"/>
                  </a:solidFill>
                </a:rPr>
                <a:t>ROLES</a:t>
              </a:r>
              <a:endParaRPr lang="it-IT" sz="6600" spc="300" dirty="0">
                <a:solidFill>
                  <a:srgbClr val="DA627D"/>
                </a:solidFill>
              </a:endParaRPr>
            </a:p>
          </p:txBody>
        </p:sp>
        <p:sp>
          <p:nvSpPr>
            <p:cNvPr id="11" name="CasellaDiTesto 10">
              <a:extLst>
                <a:ext uri="{FF2B5EF4-FFF2-40B4-BE49-F238E27FC236}">
                  <a16:creationId xmlns:a16="http://schemas.microsoft.com/office/drawing/2014/main" id="{A1FF8CCD-F3F1-1DA5-2FB3-21529C91C385}"/>
                </a:ext>
              </a:extLst>
            </p:cNvPr>
            <p:cNvSpPr txBox="1"/>
            <p:nvPr/>
          </p:nvSpPr>
          <p:spPr>
            <a:xfrm>
              <a:off x="4150659" y="3997045"/>
              <a:ext cx="5931572" cy="584775"/>
            </a:xfrm>
            <a:prstGeom prst="rect">
              <a:avLst/>
            </a:prstGeom>
            <a:noFill/>
          </p:spPr>
          <p:txBody>
            <a:bodyPr wrap="square" rtlCol="0">
              <a:spAutoFit/>
            </a:bodyPr>
            <a:lstStyle/>
            <a:p>
              <a:pPr algn="r"/>
              <a:r>
                <a:rPr lang="it-IT" sz="3200" b="1" spc="300" dirty="0">
                  <a:solidFill>
                    <a:schemeClr val="bg1"/>
                  </a:solidFill>
                </a:rPr>
                <a:t>RESPONSIBILITIES</a:t>
              </a:r>
            </a:p>
          </p:txBody>
        </p:sp>
        <p:sp>
          <p:nvSpPr>
            <p:cNvPr id="12" name="CasellaDiTesto 11">
              <a:extLst>
                <a:ext uri="{FF2B5EF4-FFF2-40B4-BE49-F238E27FC236}">
                  <a16:creationId xmlns:a16="http://schemas.microsoft.com/office/drawing/2014/main" id="{737986B4-276A-4D42-C94A-A39A9026A5F0}"/>
                </a:ext>
              </a:extLst>
            </p:cNvPr>
            <p:cNvSpPr txBox="1"/>
            <p:nvPr/>
          </p:nvSpPr>
          <p:spPr>
            <a:xfrm>
              <a:off x="6726032" y="2553763"/>
              <a:ext cx="3318884" cy="1938992"/>
            </a:xfrm>
            <a:prstGeom prst="rect">
              <a:avLst/>
            </a:prstGeom>
            <a:noFill/>
          </p:spPr>
          <p:txBody>
            <a:bodyPr wrap="square" rtlCol="0">
              <a:spAutoFit/>
            </a:bodyPr>
            <a:lstStyle/>
            <a:p>
              <a:pPr algn="r"/>
              <a:r>
                <a:rPr lang="it-IT" sz="12000" spc="300" dirty="0">
                  <a:solidFill>
                    <a:srgbClr val="DA627D"/>
                  </a:solidFill>
                </a:rPr>
                <a:t>&amp;</a:t>
              </a:r>
            </a:p>
          </p:txBody>
        </p:sp>
      </p:grpSp>
    </p:spTree>
    <p:extLst>
      <p:ext uri="{BB962C8B-B14F-4D97-AF65-F5344CB8AC3E}">
        <p14:creationId xmlns:p14="http://schemas.microsoft.com/office/powerpoint/2010/main" val="3587000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2CBCBC9-ECF9-7B97-DD2A-FDC63AFEB107}"/>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C88CE3A-0A6F-8550-54C8-96423EA74BA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 name="Gruppo 5">
            <a:extLst>
              <a:ext uri="{FF2B5EF4-FFF2-40B4-BE49-F238E27FC236}">
                <a16:creationId xmlns:a16="http://schemas.microsoft.com/office/drawing/2014/main" id="{BFB4EAD5-C620-81F3-1A1B-83753BE57C67}"/>
              </a:ext>
            </a:extLst>
          </p:cNvPr>
          <p:cNvGrpSpPr/>
          <p:nvPr/>
        </p:nvGrpSpPr>
        <p:grpSpPr>
          <a:xfrm>
            <a:off x="396565" y="1702735"/>
            <a:ext cx="3084595" cy="3452530"/>
            <a:chOff x="337572" y="1807132"/>
            <a:chExt cx="3084595" cy="3452530"/>
          </a:xfrm>
        </p:grpSpPr>
        <p:grpSp>
          <p:nvGrpSpPr>
            <p:cNvPr id="3" name="Gruppo 2">
              <a:extLst>
                <a:ext uri="{FF2B5EF4-FFF2-40B4-BE49-F238E27FC236}">
                  <a16:creationId xmlns:a16="http://schemas.microsoft.com/office/drawing/2014/main" id="{2900DEED-E7A0-B63D-EB97-8C9A947D74FA}"/>
                </a:ext>
              </a:extLst>
            </p:cNvPr>
            <p:cNvGrpSpPr/>
            <p:nvPr/>
          </p:nvGrpSpPr>
          <p:grpSpPr>
            <a:xfrm>
              <a:off x="337572" y="1807132"/>
              <a:ext cx="3084595" cy="2280174"/>
              <a:chOff x="340354" y="1909534"/>
              <a:chExt cx="3084595" cy="2280174"/>
            </a:xfrm>
          </p:grpSpPr>
          <p:pic>
            <p:nvPicPr>
              <p:cNvPr id="18" name="Immagine 17" descr="Immagine che contiene clipart, bianco&#10;&#10;Descrizione generata automaticamente">
                <a:extLst>
                  <a:ext uri="{FF2B5EF4-FFF2-40B4-BE49-F238E27FC236}">
                    <a16:creationId xmlns:a16="http://schemas.microsoft.com/office/drawing/2014/main" id="{97F6F7A6-FB42-8A7C-6DD2-F237B740D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75" y="1909534"/>
                <a:ext cx="1756954" cy="1756954"/>
              </a:xfrm>
              <a:prstGeom prst="rect">
                <a:avLst/>
              </a:prstGeom>
            </p:spPr>
          </p:pic>
          <p:sp>
            <p:nvSpPr>
              <p:cNvPr id="24" name="CasellaDiTesto 23">
                <a:extLst>
                  <a:ext uri="{FF2B5EF4-FFF2-40B4-BE49-F238E27FC236}">
                    <a16:creationId xmlns:a16="http://schemas.microsoft.com/office/drawing/2014/main" id="{4E4EBBDC-399C-17E5-86D3-3ACAF6CDEB39}"/>
                  </a:ext>
                </a:extLst>
              </p:cNvPr>
              <p:cNvSpPr txBox="1"/>
              <p:nvPr/>
            </p:nvSpPr>
            <p:spPr>
              <a:xfrm>
                <a:off x="340354" y="3820376"/>
                <a:ext cx="3084595" cy="369332"/>
              </a:xfrm>
              <a:prstGeom prst="rect">
                <a:avLst/>
              </a:prstGeom>
              <a:noFill/>
            </p:spPr>
            <p:txBody>
              <a:bodyPr wrap="square" rtlCol="0">
                <a:spAutoFit/>
              </a:bodyPr>
              <a:lstStyle/>
              <a:p>
                <a:pPr algn="ctr"/>
                <a:r>
                  <a:rPr lang="en-US" spc="300" dirty="0">
                    <a:solidFill>
                      <a:schemeClr val="bg1"/>
                    </a:solidFill>
                  </a:rPr>
                  <a:t>PROJECT </a:t>
                </a:r>
                <a:r>
                  <a:rPr lang="en-US" b="1" spc="300" dirty="0">
                    <a:solidFill>
                      <a:schemeClr val="bg1"/>
                    </a:solidFill>
                  </a:rPr>
                  <a:t>MANAGER</a:t>
                </a:r>
                <a:r>
                  <a:rPr lang="en-US" spc="300" dirty="0">
                    <a:solidFill>
                      <a:schemeClr val="bg1"/>
                    </a:solidFill>
                  </a:rPr>
                  <a:t> </a:t>
                </a:r>
              </a:p>
            </p:txBody>
          </p:sp>
        </p:grpSp>
        <p:grpSp>
          <p:nvGrpSpPr>
            <p:cNvPr id="5" name="Gruppo 4">
              <a:extLst>
                <a:ext uri="{FF2B5EF4-FFF2-40B4-BE49-F238E27FC236}">
                  <a16:creationId xmlns:a16="http://schemas.microsoft.com/office/drawing/2014/main" id="{21E429B9-FEE7-48D6-4E0F-72BE9508632B}"/>
                </a:ext>
              </a:extLst>
            </p:cNvPr>
            <p:cNvGrpSpPr/>
            <p:nvPr/>
          </p:nvGrpSpPr>
          <p:grpSpPr>
            <a:xfrm>
              <a:off x="714000" y="4681977"/>
              <a:ext cx="2331737" cy="577685"/>
              <a:chOff x="783004" y="4387009"/>
              <a:chExt cx="2331737" cy="577685"/>
            </a:xfrm>
          </p:grpSpPr>
          <p:sp>
            <p:nvSpPr>
              <p:cNvPr id="49" name="CasellaDiTesto 48">
                <a:extLst>
                  <a:ext uri="{FF2B5EF4-FFF2-40B4-BE49-F238E27FC236}">
                    <a16:creationId xmlns:a16="http://schemas.microsoft.com/office/drawing/2014/main" id="{44E78DF8-6C42-967F-E537-E9FFBC7CAED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A0A74A3-DC4E-3DDB-5F67-C10012A24F7E}"/>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grpSp>
        <p:nvGrpSpPr>
          <p:cNvPr id="11" name="Gruppo 10">
            <a:extLst>
              <a:ext uri="{FF2B5EF4-FFF2-40B4-BE49-F238E27FC236}">
                <a16:creationId xmlns:a16="http://schemas.microsoft.com/office/drawing/2014/main" id="{3BEBEBF8-53FD-B5DB-07C5-96F729E0EBA0}"/>
              </a:ext>
            </a:extLst>
          </p:cNvPr>
          <p:cNvGrpSpPr/>
          <p:nvPr/>
        </p:nvGrpSpPr>
        <p:grpSpPr>
          <a:xfrm>
            <a:off x="4524358" y="211209"/>
            <a:ext cx="6871207" cy="1797399"/>
            <a:chOff x="4524364" y="396518"/>
            <a:chExt cx="6871207" cy="1797399"/>
          </a:xfrm>
        </p:grpSpPr>
        <p:sp>
          <p:nvSpPr>
            <p:cNvPr id="41" name="CasellaDiTesto 40">
              <a:extLst>
                <a:ext uri="{FF2B5EF4-FFF2-40B4-BE49-F238E27FC236}">
                  <a16:creationId xmlns:a16="http://schemas.microsoft.com/office/drawing/2014/main" id="{946E0C01-B76E-25FC-F3F8-F5938CC0D5D9}"/>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D4A8504-15F1-44FE-ECC1-1BBBB13D0354}"/>
                </a:ext>
              </a:extLst>
            </p:cNvPr>
            <p:cNvSpPr txBox="1"/>
            <p:nvPr/>
          </p:nvSpPr>
          <p:spPr>
            <a:xfrm>
              <a:off x="4524364" y="706330"/>
              <a:ext cx="6871207" cy="148758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Oversee the overall project timeline and budget, ensuring milestones are met across all work packages (WP1–WP7).  </a:t>
              </a:r>
            </a:p>
            <a:p>
              <a:pPr marL="265113" indent="-176213" algn="just">
                <a:spcBef>
                  <a:spcPts val="200"/>
                </a:spcBef>
                <a:buFont typeface="Arial" panose="020B0604020202020204" pitchFamily="34" charset="0"/>
                <a:buChar char="•"/>
              </a:pPr>
              <a:r>
                <a:rPr lang="en-US" sz="1400" dirty="0">
                  <a:solidFill>
                    <a:schemeClr val="bg1"/>
                  </a:solidFill>
                </a:rPr>
                <a:t>Coordinate communication between team members and stakeholders.  </a:t>
              </a:r>
            </a:p>
            <a:p>
              <a:pPr marL="265113" indent="-176213" algn="just">
                <a:spcBef>
                  <a:spcPts val="200"/>
                </a:spcBef>
                <a:buFont typeface="Arial" panose="020B0604020202020204" pitchFamily="34" charset="0"/>
                <a:buChar char="•"/>
              </a:pPr>
              <a:r>
                <a:rPr lang="en-US" sz="1400" dirty="0">
                  <a:solidFill>
                    <a:schemeClr val="bg1"/>
                  </a:solidFill>
                </a:rPr>
                <a:t>Monitor risks and identify mitigation strategies.  </a:t>
              </a:r>
            </a:p>
            <a:p>
              <a:pPr marL="265113" indent="-176213" algn="just">
                <a:spcBef>
                  <a:spcPts val="200"/>
                </a:spcBef>
                <a:buFont typeface="Arial" panose="020B0604020202020204" pitchFamily="34" charset="0"/>
                <a:buChar char="•"/>
              </a:pPr>
              <a:r>
                <a:rPr lang="en-US" sz="1400" dirty="0">
                  <a:solidFill>
                    <a:schemeClr val="bg1"/>
                  </a:solidFill>
                </a:rPr>
                <a:t>Ensure deliverables align with project objectives and client expectations.  </a:t>
              </a:r>
            </a:p>
            <a:p>
              <a:pPr marL="265113" indent="-176213" algn="just">
                <a:spcBef>
                  <a:spcPts val="200"/>
                </a:spcBef>
                <a:buFont typeface="Arial" panose="020B0604020202020204" pitchFamily="34" charset="0"/>
                <a:buChar char="•"/>
              </a:pPr>
              <a:r>
                <a:rPr lang="en-US" sz="1400" dirty="0">
                  <a:solidFill>
                    <a:schemeClr val="bg1"/>
                  </a:solidFill>
                </a:rPr>
                <a:t>Review progress reports and make adjustments to workflows when necessary. </a:t>
              </a:r>
            </a:p>
          </p:txBody>
        </p:sp>
      </p:grpSp>
      <p:grpSp>
        <p:nvGrpSpPr>
          <p:cNvPr id="13" name="Gruppo 12">
            <a:extLst>
              <a:ext uri="{FF2B5EF4-FFF2-40B4-BE49-F238E27FC236}">
                <a16:creationId xmlns:a16="http://schemas.microsoft.com/office/drawing/2014/main" id="{CA82EF6B-0121-B542-BB6F-3FC87C0276B4}"/>
              </a:ext>
            </a:extLst>
          </p:cNvPr>
          <p:cNvGrpSpPr/>
          <p:nvPr/>
        </p:nvGrpSpPr>
        <p:grpSpPr>
          <a:xfrm>
            <a:off x="4524360" y="2103156"/>
            <a:ext cx="6871216" cy="1550008"/>
            <a:chOff x="4524364" y="2658586"/>
            <a:chExt cx="6871216" cy="1550008"/>
          </a:xfrm>
        </p:grpSpPr>
        <p:sp>
          <p:nvSpPr>
            <p:cNvPr id="42" name="CasellaDiTesto 41">
              <a:extLst>
                <a:ext uri="{FF2B5EF4-FFF2-40B4-BE49-F238E27FC236}">
                  <a16:creationId xmlns:a16="http://schemas.microsoft.com/office/drawing/2014/main" id="{5FD0B977-56F5-E135-5160-1A026A371F10}"/>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6757D079-14BC-D0D8-8940-6864D742C863}"/>
                </a:ext>
              </a:extLst>
            </p:cNvPr>
            <p:cNvSpPr txBox="1"/>
            <p:nvPr/>
          </p:nvSpPr>
          <p:spPr>
            <a:xfrm>
              <a:off x="4524364" y="2962099"/>
              <a:ext cx="6871216"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understanding of software development lifecycle (SDLC).  </a:t>
              </a:r>
            </a:p>
            <a:p>
              <a:pPr marL="265113" indent="-176213" algn="just">
                <a:spcBef>
                  <a:spcPts val="200"/>
                </a:spcBef>
                <a:buFont typeface="Arial" panose="020B0604020202020204" pitchFamily="34" charset="0"/>
                <a:buChar char="•"/>
              </a:pPr>
              <a:r>
                <a:rPr lang="en-US" sz="1400" dirty="0">
                  <a:solidFill>
                    <a:schemeClr val="bg1"/>
                  </a:solidFill>
                </a:rPr>
                <a:t>Experience in managing complex, multi-disciplinary IT projects.  </a:t>
              </a:r>
            </a:p>
            <a:p>
              <a:pPr marL="265113" indent="-176213" algn="just">
                <a:spcBef>
                  <a:spcPts val="200"/>
                </a:spcBef>
                <a:buFont typeface="Arial" panose="020B0604020202020204" pitchFamily="34" charset="0"/>
                <a:buChar char="•"/>
              </a:pPr>
              <a:r>
                <a:rPr lang="en-US" sz="1400" dirty="0">
                  <a:solidFill>
                    <a:schemeClr val="bg1"/>
                  </a:solidFill>
                </a:rPr>
                <a:t>Familiarity with project management tools (e.g., Jira, Trello, MS Project).  </a:t>
              </a:r>
            </a:p>
            <a:p>
              <a:pPr marL="265113" indent="-176213" algn="just">
                <a:spcBef>
                  <a:spcPts val="200"/>
                </a:spcBef>
                <a:buFont typeface="Arial" panose="020B0604020202020204" pitchFamily="34" charset="0"/>
                <a:buChar char="•"/>
              </a:pPr>
              <a:r>
                <a:rPr lang="en-US" sz="1400" dirty="0">
                  <a:solidFill>
                    <a:schemeClr val="bg1"/>
                  </a:solidFill>
                </a:rPr>
                <a:t>Knowledge of relational database design, API integrations, and AI technologies (a plus). </a:t>
              </a:r>
            </a:p>
          </p:txBody>
        </p:sp>
      </p:grpSp>
      <p:grpSp>
        <p:nvGrpSpPr>
          <p:cNvPr id="19" name="Gruppo 18">
            <a:extLst>
              <a:ext uri="{FF2B5EF4-FFF2-40B4-BE49-F238E27FC236}">
                <a16:creationId xmlns:a16="http://schemas.microsoft.com/office/drawing/2014/main" id="{E1357F01-14C4-8F02-0654-F1848D55F02A}"/>
              </a:ext>
            </a:extLst>
          </p:cNvPr>
          <p:cNvGrpSpPr/>
          <p:nvPr/>
        </p:nvGrpSpPr>
        <p:grpSpPr>
          <a:xfrm>
            <a:off x="4524360" y="3747712"/>
            <a:ext cx="6871206" cy="1107021"/>
            <a:chOff x="4524363" y="4260519"/>
            <a:chExt cx="6871206" cy="1107021"/>
          </a:xfrm>
        </p:grpSpPr>
        <p:sp>
          <p:nvSpPr>
            <p:cNvPr id="45" name="CasellaDiTesto 44">
              <a:extLst>
                <a:ext uri="{FF2B5EF4-FFF2-40B4-BE49-F238E27FC236}">
                  <a16:creationId xmlns:a16="http://schemas.microsoft.com/office/drawing/2014/main" id="{78571ED7-C20A-529A-644E-ED8DBB8F0E3A}"/>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C26884D2-4B40-FC06-FD6A-D22FDC745772}"/>
                </a:ext>
              </a:extLst>
            </p:cNvPr>
            <p:cNvSpPr txBox="1"/>
            <p:nvPr/>
          </p:nvSpPr>
          <p:spPr>
            <a:xfrm>
              <a:off x="4524363" y="4577580"/>
              <a:ext cx="687120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leadership and communication skills.  </a:t>
              </a:r>
            </a:p>
            <a:p>
              <a:pPr marL="265113" indent="-176213" algn="just">
                <a:spcBef>
                  <a:spcPts val="200"/>
                </a:spcBef>
                <a:buFont typeface="Arial" panose="020B0604020202020204" pitchFamily="34" charset="0"/>
                <a:buChar char="•"/>
              </a:pPr>
              <a:r>
                <a:rPr lang="en-US" sz="1400" dirty="0">
                  <a:solidFill>
                    <a:schemeClr val="bg1"/>
                  </a:solidFill>
                </a:rPr>
                <a:t>Exceptional organizational skills and attention to detail.  </a:t>
              </a:r>
            </a:p>
            <a:p>
              <a:pPr marL="265113" indent="-176213" algn="just">
                <a:spcBef>
                  <a:spcPts val="200"/>
                </a:spcBef>
                <a:buFont typeface="Arial" panose="020B0604020202020204" pitchFamily="34" charset="0"/>
                <a:buChar char="•"/>
              </a:pPr>
              <a:r>
                <a:rPr lang="en-US" sz="1400" dirty="0">
                  <a:solidFill>
                    <a:schemeClr val="bg1"/>
                  </a:solidFill>
                </a:rPr>
                <a:t>Ability to manage stress and ensure team motivation. </a:t>
              </a:r>
            </a:p>
          </p:txBody>
        </p:sp>
      </p:grpSp>
      <p:grpSp>
        <p:nvGrpSpPr>
          <p:cNvPr id="22" name="Gruppo 21">
            <a:extLst>
              <a:ext uri="{FF2B5EF4-FFF2-40B4-BE49-F238E27FC236}">
                <a16:creationId xmlns:a16="http://schemas.microsoft.com/office/drawing/2014/main" id="{FC7D78E3-5A24-A033-1AE5-E8E5FB658F84}"/>
              </a:ext>
            </a:extLst>
          </p:cNvPr>
          <p:cNvGrpSpPr/>
          <p:nvPr/>
        </p:nvGrpSpPr>
        <p:grpSpPr>
          <a:xfrm>
            <a:off x="4524358" y="4949281"/>
            <a:ext cx="6871203" cy="856645"/>
            <a:chOff x="4524363" y="5155265"/>
            <a:chExt cx="6871203" cy="856645"/>
          </a:xfrm>
        </p:grpSpPr>
        <p:sp>
          <p:nvSpPr>
            <p:cNvPr id="46" name="CasellaDiTesto 45">
              <a:extLst>
                <a:ext uri="{FF2B5EF4-FFF2-40B4-BE49-F238E27FC236}">
                  <a16:creationId xmlns:a16="http://schemas.microsoft.com/office/drawing/2014/main" id="{411FE902-2FA0-8F2A-124A-0A3AB977174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54D90CA-717F-5A76-FCA8-C9A7BA1E0115}"/>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5+ years as a project manager in IT or related fields.  </a:t>
              </a:r>
            </a:p>
            <a:p>
              <a:pPr marL="265113" indent="-176213" algn="just">
                <a:spcBef>
                  <a:spcPts val="200"/>
                </a:spcBef>
                <a:buFont typeface="Arial" panose="020B0604020202020204" pitchFamily="34" charset="0"/>
                <a:buChar char="•"/>
              </a:pPr>
              <a:r>
                <a:rPr lang="en-US" sz="1400" dirty="0">
                  <a:solidFill>
                    <a:schemeClr val="bg1"/>
                  </a:solidFill>
                </a:rPr>
                <a:t>Proven track record of successfully delivering projects on time and within budget. </a:t>
              </a:r>
            </a:p>
          </p:txBody>
        </p:sp>
      </p:grpSp>
      <p:grpSp>
        <p:nvGrpSpPr>
          <p:cNvPr id="23" name="Gruppo 22">
            <a:extLst>
              <a:ext uri="{FF2B5EF4-FFF2-40B4-BE49-F238E27FC236}">
                <a16:creationId xmlns:a16="http://schemas.microsoft.com/office/drawing/2014/main" id="{D89D52AE-5072-DA04-B014-8CC75EA91694}"/>
              </a:ext>
            </a:extLst>
          </p:cNvPr>
          <p:cNvGrpSpPr/>
          <p:nvPr/>
        </p:nvGrpSpPr>
        <p:grpSpPr>
          <a:xfrm>
            <a:off x="4524360" y="5900474"/>
            <a:ext cx="6871201" cy="614928"/>
            <a:chOff x="4524360" y="6001663"/>
            <a:chExt cx="6871201" cy="614928"/>
          </a:xfrm>
        </p:grpSpPr>
        <p:sp>
          <p:nvSpPr>
            <p:cNvPr id="47" name="CasellaDiTesto 46">
              <a:extLst>
                <a:ext uri="{FF2B5EF4-FFF2-40B4-BE49-F238E27FC236}">
                  <a16:creationId xmlns:a16="http://schemas.microsoft.com/office/drawing/2014/main" id="{E66CCB57-C6A7-1F55-32E3-D96FE7ED26DC}"/>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8544309-87E9-368F-71C7-DFBEC16BE42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Master’s degree in Computer Engineering, Business Management, or related fields. </a:t>
              </a:r>
            </a:p>
          </p:txBody>
        </p:sp>
      </p:grpSp>
    </p:spTree>
    <p:extLst>
      <p:ext uri="{BB962C8B-B14F-4D97-AF65-F5344CB8AC3E}">
        <p14:creationId xmlns:p14="http://schemas.microsoft.com/office/powerpoint/2010/main" val="11896012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8071A0-39B2-37CF-A963-33BD4C2E6F3A}"/>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A23C597-462C-8EB6-7ECB-781FA69D5F45}"/>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4D1140F-AEDA-5033-28FF-6A5340FFCCB9}"/>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DATABASE</a:t>
            </a:r>
            <a:r>
              <a:rPr lang="en-US" spc="300" dirty="0">
                <a:solidFill>
                  <a:schemeClr val="bg1"/>
                </a:solidFill>
              </a:rPr>
              <a:t> DEVELOPER </a:t>
            </a:r>
          </a:p>
        </p:txBody>
      </p:sp>
      <p:grpSp>
        <p:nvGrpSpPr>
          <p:cNvPr id="5" name="Gruppo 4">
            <a:extLst>
              <a:ext uri="{FF2B5EF4-FFF2-40B4-BE49-F238E27FC236}">
                <a16:creationId xmlns:a16="http://schemas.microsoft.com/office/drawing/2014/main" id="{C8CE3DAB-A62F-E714-A760-260F642C9D0E}"/>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60212B0E-45D2-66F6-A244-8EC121F130EE}"/>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42F0CE5C-5CA9-6437-BD14-0B1A060EC1FC}"/>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740D82CC-2397-0C2F-9871-FCA4E596C049}"/>
              </a:ext>
            </a:extLst>
          </p:cNvPr>
          <p:cNvGrpSpPr/>
          <p:nvPr/>
        </p:nvGrpSpPr>
        <p:grpSpPr>
          <a:xfrm>
            <a:off x="4524358" y="300857"/>
            <a:ext cx="6995285" cy="1556307"/>
            <a:chOff x="4524364" y="396518"/>
            <a:chExt cx="6995285" cy="1556307"/>
          </a:xfrm>
        </p:grpSpPr>
        <p:sp>
          <p:nvSpPr>
            <p:cNvPr id="41" name="CasellaDiTesto 40">
              <a:extLst>
                <a:ext uri="{FF2B5EF4-FFF2-40B4-BE49-F238E27FC236}">
                  <a16:creationId xmlns:a16="http://schemas.microsoft.com/office/drawing/2014/main" id="{E2FAE10A-4728-24E0-FABB-1BFE18A3ACF0}"/>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BF67552-E27C-DA02-8A86-9868592D1BDD}"/>
                </a:ext>
              </a:extLst>
            </p:cNvPr>
            <p:cNvSpPr txBox="1"/>
            <p:nvPr/>
          </p:nvSpPr>
          <p:spPr>
            <a:xfrm>
              <a:off x="4524364" y="706330"/>
              <a:ext cx="6995285"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implement a robust and normalized database schema as defined in WP1.  </a:t>
              </a:r>
            </a:p>
            <a:p>
              <a:pPr marL="265113" indent="-176213" algn="just">
                <a:spcBef>
                  <a:spcPts val="200"/>
                </a:spcBef>
                <a:buFont typeface="Arial" panose="020B0604020202020204" pitchFamily="34" charset="0"/>
                <a:buChar char="•"/>
              </a:pPr>
              <a:r>
                <a:rPr lang="en-US" sz="1400" dirty="0">
                  <a:solidFill>
                    <a:schemeClr val="bg1"/>
                  </a:solidFill>
                </a:rPr>
                <a:t>Create and optimize SQL queries for efficient backend integration and reporting (WP2, WP5).  </a:t>
              </a:r>
            </a:p>
            <a:p>
              <a:pPr marL="265113" indent="-176213" algn="just">
                <a:spcBef>
                  <a:spcPts val="200"/>
                </a:spcBef>
                <a:buFont typeface="Arial" panose="020B0604020202020204" pitchFamily="34" charset="0"/>
                <a:buChar char="•"/>
              </a:pPr>
              <a:r>
                <a:rPr lang="en-US" sz="1400" dirty="0">
                  <a:solidFill>
                    <a:schemeClr val="bg1"/>
                  </a:solidFill>
                </a:rPr>
                <a:t>Configure indexes and ensure data integrity and scalability.  </a:t>
              </a:r>
            </a:p>
            <a:p>
              <a:pPr marL="265113" indent="-176213" algn="just">
                <a:spcBef>
                  <a:spcPts val="200"/>
                </a:spcBef>
                <a:buFont typeface="Arial" panose="020B0604020202020204" pitchFamily="34" charset="0"/>
                <a:buChar char="•"/>
              </a:pPr>
              <a:r>
                <a:rPr lang="en-US" sz="1400" dirty="0">
                  <a:solidFill>
                    <a:schemeClr val="bg1"/>
                  </a:solidFill>
                </a:rPr>
                <a:t>Perform load testing and optimize query performance based on simulated datasets. </a:t>
              </a:r>
            </a:p>
          </p:txBody>
        </p:sp>
      </p:grpSp>
      <p:grpSp>
        <p:nvGrpSpPr>
          <p:cNvPr id="13" name="Gruppo 12">
            <a:extLst>
              <a:ext uri="{FF2B5EF4-FFF2-40B4-BE49-F238E27FC236}">
                <a16:creationId xmlns:a16="http://schemas.microsoft.com/office/drawing/2014/main" id="{3483A82E-2F7D-CE12-245F-1401E667EC97}"/>
              </a:ext>
            </a:extLst>
          </p:cNvPr>
          <p:cNvGrpSpPr/>
          <p:nvPr/>
        </p:nvGrpSpPr>
        <p:grpSpPr>
          <a:xfrm>
            <a:off x="4524359" y="2096983"/>
            <a:ext cx="6995277" cy="1334564"/>
            <a:chOff x="4524363" y="2658586"/>
            <a:chExt cx="6995277" cy="1334564"/>
          </a:xfrm>
        </p:grpSpPr>
        <p:sp>
          <p:nvSpPr>
            <p:cNvPr id="42" name="CasellaDiTesto 41">
              <a:extLst>
                <a:ext uri="{FF2B5EF4-FFF2-40B4-BE49-F238E27FC236}">
                  <a16:creationId xmlns:a16="http://schemas.microsoft.com/office/drawing/2014/main" id="{4F7E9107-E931-63DB-7A02-8BCD02C35F2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893F338F-DB34-1AA2-0511-FF8F6B27CF21}"/>
                </a:ext>
              </a:extLst>
            </p:cNvPr>
            <p:cNvSpPr txBox="1"/>
            <p:nvPr/>
          </p:nvSpPr>
          <p:spPr>
            <a:xfrm>
              <a:off x="4524363" y="2962099"/>
              <a:ext cx="6995277"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relational database design (MySQL, PostgreSQL).  </a:t>
              </a:r>
            </a:p>
            <a:p>
              <a:pPr marL="265113" indent="-176213" algn="just">
                <a:spcBef>
                  <a:spcPts val="200"/>
                </a:spcBef>
                <a:buFont typeface="Arial" panose="020B0604020202020204" pitchFamily="34" charset="0"/>
                <a:buChar char="•"/>
              </a:pPr>
              <a:r>
                <a:rPr lang="en-US" sz="1400" dirty="0">
                  <a:solidFill>
                    <a:schemeClr val="bg1"/>
                  </a:solidFill>
                </a:rPr>
                <a:t>Proficiency in SQL and query optimization.  </a:t>
              </a:r>
            </a:p>
            <a:p>
              <a:pPr marL="265113" indent="-176213" algn="just">
                <a:spcBef>
                  <a:spcPts val="200"/>
                </a:spcBef>
                <a:buFont typeface="Arial" panose="020B0604020202020204" pitchFamily="34" charset="0"/>
                <a:buChar char="•"/>
              </a:pPr>
              <a:r>
                <a:rPr lang="en-US" sz="1400" dirty="0">
                  <a:solidFill>
                    <a:schemeClr val="bg1"/>
                  </a:solidFill>
                </a:rPr>
                <a:t>Experience with ER diagram modeling tools (e.g., </a:t>
              </a:r>
              <a:r>
                <a:rPr lang="en-US" sz="1400" dirty="0" err="1">
                  <a:solidFill>
                    <a:schemeClr val="bg1"/>
                  </a:solidFill>
                </a:rPr>
                <a:t>DbSchema</a:t>
              </a:r>
              <a:r>
                <a:rPr lang="en-US" sz="1400" dirty="0">
                  <a:solidFill>
                    <a:schemeClr val="bg1"/>
                  </a:solidFill>
                </a:rPr>
                <a:t>, MySQL Workbench).  </a:t>
              </a:r>
            </a:p>
            <a:p>
              <a:pPr marL="265113" indent="-176213" algn="just">
                <a:spcBef>
                  <a:spcPts val="200"/>
                </a:spcBef>
                <a:buFont typeface="Arial" panose="020B0604020202020204" pitchFamily="34" charset="0"/>
                <a:buChar char="•"/>
              </a:pPr>
              <a:r>
                <a:rPr lang="en-US" sz="1400" dirty="0">
                  <a:solidFill>
                    <a:schemeClr val="bg1"/>
                  </a:solidFill>
                </a:rPr>
                <a:t>Knowledge of indexing strategies and database profiling tools (e.g., EXPLAIN). </a:t>
              </a:r>
            </a:p>
          </p:txBody>
        </p:sp>
      </p:grpSp>
      <p:grpSp>
        <p:nvGrpSpPr>
          <p:cNvPr id="19" name="Gruppo 18">
            <a:extLst>
              <a:ext uri="{FF2B5EF4-FFF2-40B4-BE49-F238E27FC236}">
                <a16:creationId xmlns:a16="http://schemas.microsoft.com/office/drawing/2014/main" id="{803C5785-80FF-E044-8F9E-CC54A5EA183D}"/>
              </a:ext>
            </a:extLst>
          </p:cNvPr>
          <p:cNvGrpSpPr/>
          <p:nvPr/>
        </p:nvGrpSpPr>
        <p:grpSpPr>
          <a:xfrm>
            <a:off x="4524359" y="3671366"/>
            <a:ext cx="6995271" cy="865929"/>
            <a:chOff x="4524362" y="4260519"/>
            <a:chExt cx="6995271" cy="865929"/>
          </a:xfrm>
        </p:grpSpPr>
        <p:sp>
          <p:nvSpPr>
            <p:cNvPr id="45" name="CasellaDiTesto 44">
              <a:extLst>
                <a:ext uri="{FF2B5EF4-FFF2-40B4-BE49-F238E27FC236}">
                  <a16:creationId xmlns:a16="http://schemas.microsoft.com/office/drawing/2014/main" id="{15A2ED8B-0AE8-F2AA-1B7C-EFCD791ED81F}"/>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65315E-1EC2-0687-C59B-42CBD6D94249}"/>
                </a:ext>
              </a:extLst>
            </p:cNvPr>
            <p:cNvSpPr txBox="1"/>
            <p:nvPr/>
          </p:nvSpPr>
          <p:spPr>
            <a:xfrm>
              <a:off x="4524362" y="4577580"/>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mindset with problem-solving abilities.  </a:t>
              </a:r>
            </a:p>
            <a:p>
              <a:pPr marL="265113" indent="-176213" algn="just">
                <a:spcBef>
                  <a:spcPts val="200"/>
                </a:spcBef>
                <a:buFont typeface="Arial" panose="020B0604020202020204" pitchFamily="34" charset="0"/>
                <a:buChar char="•"/>
              </a:pPr>
              <a:r>
                <a:rPr lang="en-US" sz="1400" dirty="0">
                  <a:solidFill>
                    <a:schemeClr val="bg1"/>
                  </a:solidFill>
                </a:rPr>
                <a:t>Strong documentation and communication skills. </a:t>
              </a:r>
            </a:p>
          </p:txBody>
        </p:sp>
      </p:grpSp>
      <p:grpSp>
        <p:nvGrpSpPr>
          <p:cNvPr id="22" name="Gruppo 21">
            <a:extLst>
              <a:ext uri="{FF2B5EF4-FFF2-40B4-BE49-F238E27FC236}">
                <a16:creationId xmlns:a16="http://schemas.microsoft.com/office/drawing/2014/main" id="{4ABD4E86-9249-1DD7-1056-B5383177B3F7}"/>
              </a:ext>
            </a:extLst>
          </p:cNvPr>
          <p:cNvGrpSpPr/>
          <p:nvPr/>
        </p:nvGrpSpPr>
        <p:grpSpPr>
          <a:xfrm>
            <a:off x="4524358" y="4777114"/>
            <a:ext cx="6995271" cy="856645"/>
            <a:chOff x="4524363" y="5155265"/>
            <a:chExt cx="6995271" cy="856645"/>
          </a:xfrm>
        </p:grpSpPr>
        <p:sp>
          <p:nvSpPr>
            <p:cNvPr id="46" name="CasellaDiTesto 45">
              <a:extLst>
                <a:ext uri="{FF2B5EF4-FFF2-40B4-BE49-F238E27FC236}">
                  <a16:creationId xmlns:a16="http://schemas.microsoft.com/office/drawing/2014/main" id="{8F559A15-B3ED-CBA2-47FE-7814EB9BB1EE}"/>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6F0E9B3-5940-F0D4-3936-1E4F89174F60}"/>
                </a:ext>
              </a:extLst>
            </p:cNvPr>
            <p:cNvSpPr txBox="1"/>
            <p:nvPr/>
          </p:nvSpPr>
          <p:spPr>
            <a:xfrm>
              <a:off x="4524363" y="5463042"/>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database development and optimization.  </a:t>
              </a:r>
            </a:p>
            <a:p>
              <a:pPr marL="265113" indent="-176213" algn="just">
                <a:spcBef>
                  <a:spcPts val="200"/>
                </a:spcBef>
                <a:buFont typeface="Arial" panose="020B0604020202020204" pitchFamily="34" charset="0"/>
                <a:buChar char="•"/>
              </a:pPr>
              <a:r>
                <a:rPr lang="en-US" sz="1400" dirty="0">
                  <a:solidFill>
                    <a:schemeClr val="bg1"/>
                  </a:solidFill>
                </a:rPr>
                <a:t>Experience in designing databases for scalable systems. </a:t>
              </a:r>
            </a:p>
          </p:txBody>
        </p:sp>
      </p:grpSp>
      <p:grpSp>
        <p:nvGrpSpPr>
          <p:cNvPr id="23" name="Gruppo 22">
            <a:extLst>
              <a:ext uri="{FF2B5EF4-FFF2-40B4-BE49-F238E27FC236}">
                <a16:creationId xmlns:a16="http://schemas.microsoft.com/office/drawing/2014/main" id="{5D951FCE-EB54-A9D0-9474-1D0426A06B16}"/>
              </a:ext>
            </a:extLst>
          </p:cNvPr>
          <p:cNvGrpSpPr/>
          <p:nvPr/>
        </p:nvGrpSpPr>
        <p:grpSpPr>
          <a:xfrm>
            <a:off x="4524360" y="5873579"/>
            <a:ext cx="6995267" cy="614928"/>
            <a:chOff x="4524360" y="6001663"/>
            <a:chExt cx="6995267" cy="614928"/>
          </a:xfrm>
        </p:grpSpPr>
        <p:sp>
          <p:nvSpPr>
            <p:cNvPr id="47" name="CasellaDiTesto 46">
              <a:extLst>
                <a:ext uri="{FF2B5EF4-FFF2-40B4-BE49-F238E27FC236}">
                  <a16:creationId xmlns:a16="http://schemas.microsoft.com/office/drawing/2014/main" id="{6B935FEB-DBFB-4726-871B-91928714A64A}"/>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F790E37-B6FB-21A8-16FF-195187111845}"/>
                </a:ext>
              </a:extLst>
            </p:cNvPr>
            <p:cNvSpPr txBox="1"/>
            <p:nvPr/>
          </p:nvSpPr>
          <p:spPr>
            <a:xfrm>
              <a:off x="4524360" y="6308814"/>
              <a:ext cx="6995267"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Data Engineering, or related fields.</a:t>
              </a:r>
            </a:p>
          </p:txBody>
        </p:sp>
      </p:grpSp>
      <p:pic>
        <p:nvPicPr>
          <p:cNvPr id="2" name="Elemento grafico 1" descr="Database con riempimento a tinta unita">
            <a:extLst>
              <a:ext uri="{FF2B5EF4-FFF2-40B4-BE49-F238E27FC236}">
                <a16:creationId xmlns:a16="http://schemas.microsoft.com/office/drawing/2014/main" id="{532CE6F3-232D-89D3-CA88-26BF6E0B1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771" y="1756757"/>
            <a:ext cx="1864176" cy="1864176"/>
          </a:xfrm>
          <a:prstGeom prst="rect">
            <a:avLst/>
          </a:prstGeom>
        </p:spPr>
      </p:pic>
    </p:spTree>
    <p:extLst>
      <p:ext uri="{BB962C8B-B14F-4D97-AF65-F5344CB8AC3E}">
        <p14:creationId xmlns:p14="http://schemas.microsoft.com/office/powerpoint/2010/main" val="1258651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217CDB-6213-16FE-DF17-BFAA01C16CDD}"/>
            </a:ext>
          </a:extLst>
        </p:cNvPr>
        <p:cNvGrpSpPr/>
        <p:nvPr/>
      </p:nvGrpSpPr>
      <p:grpSpPr>
        <a:xfrm>
          <a:off x="0" y="0"/>
          <a:ext cx="0" cy="0"/>
          <a:chOff x="0" y="0"/>
          <a:chExt cx="0" cy="0"/>
        </a:xfrm>
      </p:grpSpPr>
      <p:pic>
        <p:nvPicPr>
          <p:cNvPr id="90" name="Immagine 89" descr="Immagine che contiene cerchio, Elementi grafici, design, simbolo&#10;&#10;Descrizione generata automaticamente">
            <a:extLst>
              <a:ext uri="{FF2B5EF4-FFF2-40B4-BE49-F238E27FC236}">
                <a16:creationId xmlns:a16="http://schemas.microsoft.com/office/drawing/2014/main" id="{FAFCA9D1-547F-A6D8-F781-A5FE19AC5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016" y="1918001"/>
            <a:ext cx="1541688" cy="1541688"/>
          </a:xfrm>
          <a:prstGeom prst="rect">
            <a:avLst/>
          </a:prstGeom>
        </p:spPr>
      </p:pic>
      <p:cxnSp>
        <p:nvCxnSpPr>
          <p:cNvPr id="31" name="Connettore diritto 30">
            <a:extLst>
              <a:ext uri="{FF2B5EF4-FFF2-40B4-BE49-F238E27FC236}">
                <a16:creationId xmlns:a16="http://schemas.microsoft.com/office/drawing/2014/main" id="{EA5647CF-B23A-B9E3-A31C-EC5575F0B572}"/>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F7ACF02-4693-C36A-EB1B-C2DC32495FAC}"/>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BACKEND</a:t>
            </a:r>
            <a:r>
              <a:rPr lang="en-US" spc="300" dirty="0">
                <a:solidFill>
                  <a:schemeClr val="bg1"/>
                </a:solidFill>
              </a:rPr>
              <a:t> DEVELOPER </a:t>
            </a:r>
          </a:p>
        </p:txBody>
      </p:sp>
      <p:grpSp>
        <p:nvGrpSpPr>
          <p:cNvPr id="5" name="Gruppo 4">
            <a:extLst>
              <a:ext uri="{FF2B5EF4-FFF2-40B4-BE49-F238E27FC236}">
                <a16:creationId xmlns:a16="http://schemas.microsoft.com/office/drawing/2014/main" id="{B8A60E6A-3180-713E-9FF3-FF9FC6FCFEDC}"/>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85BA4B34-5F2B-B9A8-62F2-EA58BFA9144C}"/>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63D3D277-65E1-8038-A8A7-5BEABC6D8BE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46CD25BE-56FD-2E9E-9583-200A25E6B4FB}"/>
              </a:ext>
            </a:extLst>
          </p:cNvPr>
          <p:cNvGrpSpPr/>
          <p:nvPr/>
        </p:nvGrpSpPr>
        <p:grpSpPr>
          <a:xfrm>
            <a:off x="4524358" y="435333"/>
            <a:ext cx="6871207" cy="1315215"/>
            <a:chOff x="4524364" y="396518"/>
            <a:chExt cx="6871207" cy="1315215"/>
          </a:xfrm>
        </p:grpSpPr>
        <p:sp>
          <p:nvSpPr>
            <p:cNvPr id="41" name="CasellaDiTesto 40">
              <a:extLst>
                <a:ext uri="{FF2B5EF4-FFF2-40B4-BE49-F238E27FC236}">
                  <a16:creationId xmlns:a16="http://schemas.microsoft.com/office/drawing/2014/main" id="{A63CA4D9-2AB1-D618-B7FC-49087636A7F1}"/>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8C719936-FA77-E7CE-1F21-900B909DA86B}"/>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maintain a scalable backend system as outlined in WP2.  </a:t>
              </a:r>
            </a:p>
            <a:p>
              <a:pPr marL="265113" indent="-176213" algn="just">
                <a:spcBef>
                  <a:spcPts val="200"/>
                </a:spcBef>
                <a:buFont typeface="Arial" panose="020B0604020202020204" pitchFamily="34" charset="0"/>
                <a:buChar char="•"/>
              </a:pPr>
              <a:r>
                <a:rPr lang="en-US" sz="1400" dirty="0">
                  <a:solidFill>
                    <a:schemeClr val="bg1"/>
                  </a:solidFill>
                </a:rPr>
                <a:t>Implement RESTful APIs for communication between frontend, database, and car controller.  </a:t>
              </a:r>
            </a:p>
            <a:p>
              <a:pPr marL="265113" indent="-176213" algn="just">
                <a:spcBef>
                  <a:spcPts val="200"/>
                </a:spcBef>
                <a:buFont typeface="Arial" panose="020B0604020202020204" pitchFamily="34" charset="0"/>
                <a:buChar char="•"/>
              </a:pPr>
              <a:r>
                <a:rPr lang="en-US" sz="1400" dirty="0">
                  <a:solidFill>
                    <a:schemeClr val="bg1"/>
                  </a:solidFill>
                </a:rPr>
                <a:t>Ensure security protocols (e.g., TLS 1.3, token-based authentication). </a:t>
              </a:r>
            </a:p>
          </p:txBody>
        </p:sp>
      </p:grpSp>
      <p:grpSp>
        <p:nvGrpSpPr>
          <p:cNvPr id="13" name="Gruppo 12">
            <a:extLst>
              <a:ext uri="{FF2B5EF4-FFF2-40B4-BE49-F238E27FC236}">
                <a16:creationId xmlns:a16="http://schemas.microsoft.com/office/drawing/2014/main" id="{B1F976A3-0143-0730-814A-34351D54A1F4}"/>
              </a:ext>
            </a:extLst>
          </p:cNvPr>
          <p:cNvGrpSpPr/>
          <p:nvPr/>
        </p:nvGrpSpPr>
        <p:grpSpPr>
          <a:xfrm>
            <a:off x="4524360" y="2017021"/>
            <a:ext cx="6871216" cy="1334564"/>
            <a:chOff x="4524364" y="2658586"/>
            <a:chExt cx="6871216" cy="1334564"/>
          </a:xfrm>
        </p:grpSpPr>
        <p:sp>
          <p:nvSpPr>
            <p:cNvPr id="42" name="CasellaDiTesto 41">
              <a:extLst>
                <a:ext uri="{FF2B5EF4-FFF2-40B4-BE49-F238E27FC236}">
                  <a16:creationId xmlns:a16="http://schemas.microsoft.com/office/drawing/2014/main" id="{DA39DE97-EDC1-BA44-4366-16CA11B8F86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D6E0592-4638-8877-EF23-E7EC7E2F03C1}"/>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Python and backend frameworks (e.g., Flask, </a:t>
              </a:r>
              <a:r>
                <a:rPr lang="en-US" sz="1400" dirty="0" err="1">
                  <a:solidFill>
                    <a:schemeClr val="bg1"/>
                  </a:solidFill>
                </a:rPr>
                <a:t>FastAPI</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ORM tools (e.g., </a:t>
              </a:r>
              <a:r>
                <a:rPr lang="en-US" sz="1400" dirty="0" err="1">
                  <a:solidFill>
                    <a:schemeClr val="bg1"/>
                  </a:solidFill>
                </a:rPr>
                <a:t>SQLAlchemy</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Familiarity with API security standards and token management (e.g., </a:t>
              </a:r>
              <a:r>
                <a:rPr lang="en-US" sz="1400" dirty="0" err="1">
                  <a:solidFill>
                    <a:schemeClr val="bg1"/>
                  </a:solidFill>
                </a:rPr>
                <a:t>PyJWT</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Knowledge of testing tools such as Postman and </a:t>
              </a:r>
              <a:r>
                <a:rPr lang="en-US" sz="1400" dirty="0" err="1">
                  <a:solidFill>
                    <a:schemeClr val="bg1"/>
                  </a:solidFill>
                </a:rPr>
                <a:t>pytest</a:t>
              </a:r>
              <a:r>
                <a:rPr lang="en-US" sz="1400" dirty="0">
                  <a:solidFill>
                    <a:schemeClr val="bg1"/>
                  </a:solidFill>
                </a:rPr>
                <a:t>. </a:t>
              </a:r>
            </a:p>
          </p:txBody>
        </p:sp>
      </p:grpSp>
      <p:grpSp>
        <p:nvGrpSpPr>
          <p:cNvPr id="19" name="Gruppo 18">
            <a:extLst>
              <a:ext uri="{FF2B5EF4-FFF2-40B4-BE49-F238E27FC236}">
                <a16:creationId xmlns:a16="http://schemas.microsoft.com/office/drawing/2014/main" id="{507292C6-FA9F-D82E-146D-634D47D2B201}"/>
              </a:ext>
            </a:extLst>
          </p:cNvPr>
          <p:cNvGrpSpPr/>
          <p:nvPr/>
        </p:nvGrpSpPr>
        <p:grpSpPr>
          <a:xfrm>
            <a:off x="4524360" y="3618058"/>
            <a:ext cx="6871206" cy="865929"/>
            <a:chOff x="4524363" y="4260519"/>
            <a:chExt cx="6871206" cy="865929"/>
          </a:xfrm>
        </p:grpSpPr>
        <p:sp>
          <p:nvSpPr>
            <p:cNvPr id="45" name="CasellaDiTesto 44">
              <a:extLst>
                <a:ext uri="{FF2B5EF4-FFF2-40B4-BE49-F238E27FC236}">
                  <a16:creationId xmlns:a16="http://schemas.microsoft.com/office/drawing/2014/main" id="{FB2903CD-8DE8-FDE5-7847-8CEAE5F1D325}"/>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B6FDEFE6-8CBD-01E5-77A1-AB260F599DB1}"/>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team collaboration skills.  </a:t>
              </a:r>
            </a:p>
            <a:p>
              <a:pPr marL="265113" indent="-176213" algn="just">
                <a:spcBef>
                  <a:spcPts val="200"/>
                </a:spcBef>
                <a:buFont typeface="Arial" panose="020B0604020202020204" pitchFamily="34" charset="0"/>
                <a:buChar char="•"/>
              </a:pPr>
              <a:r>
                <a:rPr lang="en-US" sz="1400" dirty="0">
                  <a:solidFill>
                    <a:schemeClr val="bg1"/>
                  </a:solidFill>
                </a:rPr>
                <a:t>Detail-oriented with a focus on delivering high-performance solutions. </a:t>
              </a:r>
            </a:p>
          </p:txBody>
        </p:sp>
      </p:grpSp>
      <p:grpSp>
        <p:nvGrpSpPr>
          <p:cNvPr id="22" name="Gruppo 21">
            <a:extLst>
              <a:ext uri="{FF2B5EF4-FFF2-40B4-BE49-F238E27FC236}">
                <a16:creationId xmlns:a16="http://schemas.microsoft.com/office/drawing/2014/main" id="{50D00E55-750E-205A-68A1-E52C87E6E653}"/>
              </a:ext>
            </a:extLst>
          </p:cNvPr>
          <p:cNvGrpSpPr/>
          <p:nvPr/>
        </p:nvGrpSpPr>
        <p:grpSpPr>
          <a:xfrm>
            <a:off x="4524358" y="4750460"/>
            <a:ext cx="6871203" cy="856645"/>
            <a:chOff x="4524363" y="5155265"/>
            <a:chExt cx="6871203" cy="856645"/>
          </a:xfrm>
        </p:grpSpPr>
        <p:sp>
          <p:nvSpPr>
            <p:cNvPr id="46" name="CasellaDiTesto 45">
              <a:extLst>
                <a:ext uri="{FF2B5EF4-FFF2-40B4-BE49-F238E27FC236}">
                  <a16:creationId xmlns:a16="http://schemas.microsoft.com/office/drawing/2014/main" id="{51FD64A8-F602-2DCA-5CC0-69C4A37203D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5ED0BEC3-D4B6-A181-9FAA-00C385552493}"/>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backend development.  </a:t>
              </a:r>
            </a:p>
            <a:p>
              <a:pPr marL="265113" indent="-176213" algn="just">
                <a:spcBef>
                  <a:spcPts val="200"/>
                </a:spcBef>
                <a:buFont typeface="Arial" panose="020B0604020202020204" pitchFamily="34" charset="0"/>
                <a:buChar char="•"/>
              </a:pPr>
              <a:r>
                <a:rPr lang="en-US" sz="1400" dirty="0">
                  <a:solidFill>
                    <a:schemeClr val="bg1"/>
                  </a:solidFill>
                </a:rPr>
                <a:t>Experience in integrating AI models is a plus. </a:t>
              </a:r>
            </a:p>
          </p:txBody>
        </p:sp>
      </p:grpSp>
      <p:grpSp>
        <p:nvGrpSpPr>
          <p:cNvPr id="23" name="Gruppo 22">
            <a:extLst>
              <a:ext uri="{FF2B5EF4-FFF2-40B4-BE49-F238E27FC236}">
                <a16:creationId xmlns:a16="http://schemas.microsoft.com/office/drawing/2014/main" id="{58D10867-42EC-4105-726F-878E96A24C39}"/>
              </a:ext>
            </a:extLst>
          </p:cNvPr>
          <p:cNvGrpSpPr/>
          <p:nvPr/>
        </p:nvGrpSpPr>
        <p:grpSpPr>
          <a:xfrm>
            <a:off x="4524360" y="5873579"/>
            <a:ext cx="6871201" cy="614928"/>
            <a:chOff x="4524360" y="6001663"/>
            <a:chExt cx="6871201" cy="614928"/>
          </a:xfrm>
        </p:grpSpPr>
        <p:sp>
          <p:nvSpPr>
            <p:cNvPr id="47" name="CasellaDiTesto 46">
              <a:extLst>
                <a:ext uri="{FF2B5EF4-FFF2-40B4-BE49-F238E27FC236}">
                  <a16:creationId xmlns:a16="http://schemas.microsoft.com/office/drawing/2014/main" id="{D46BAE3E-448B-CA9F-E7A2-618933355A6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B996C73D-24C5-54D1-32D6-EBC57AD97B6A}"/>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Software Engineering, or related fields. </a:t>
              </a:r>
            </a:p>
          </p:txBody>
        </p:sp>
      </p:grpSp>
    </p:spTree>
    <p:extLst>
      <p:ext uri="{BB962C8B-B14F-4D97-AF65-F5344CB8AC3E}">
        <p14:creationId xmlns:p14="http://schemas.microsoft.com/office/powerpoint/2010/main" val="25663928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D9A4D60-2F1D-411F-8FFE-DE2865B13F4E}"/>
            </a:ext>
          </a:extLst>
        </p:cNvPr>
        <p:cNvGrpSpPr/>
        <p:nvPr/>
      </p:nvGrpSpPr>
      <p:grpSpPr>
        <a:xfrm>
          <a:off x="0" y="0"/>
          <a:ext cx="0" cy="0"/>
          <a:chOff x="0" y="0"/>
          <a:chExt cx="0" cy="0"/>
        </a:xfrm>
      </p:grpSpPr>
      <p:pic>
        <p:nvPicPr>
          <p:cNvPr id="88" name="Immagine 87" descr="Immagine che contiene logo, simbolo, Elementi grafici, cerchio&#10;&#10;Descrizione generata automaticamente">
            <a:extLst>
              <a:ext uri="{FF2B5EF4-FFF2-40B4-BE49-F238E27FC236}">
                <a16:creationId xmlns:a16="http://schemas.microsoft.com/office/drawing/2014/main" id="{3E4BD569-F860-1565-7E3F-64127B76B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52" y="1871756"/>
            <a:ext cx="1634178" cy="1634178"/>
          </a:xfrm>
          <a:prstGeom prst="rect">
            <a:avLst/>
          </a:prstGeom>
        </p:spPr>
      </p:pic>
      <p:cxnSp>
        <p:nvCxnSpPr>
          <p:cNvPr id="31" name="Connettore diritto 30">
            <a:extLst>
              <a:ext uri="{FF2B5EF4-FFF2-40B4-BE49-F238E27FC236}">
                <a16:creationId xmlns:a16="http://schemas.microsoft.com/office/drawing/2014/main" id="{15D04E32-9188-07EB-86CF-26151469F5F3}"/>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2A7962D-4D4D-3FDB-8F80-638CC1D6874D}"/>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a:t>
            </a:r>
            <a:r>
              <a:rPr lang="en-US" spc="300" dirty="0">
                <a:solidFill>
                  <a:schemeClr val="bg1"/>
                </a:solidFill>
              </a:rPr>
              <a:t> ENGINEER </a:t>
            </a:r>
          </a:p>
        </p:txBody>
      </p:sp>
      <p:grpSp>
        <p:nvGrpSpPr>
          <p:cNvPr id="5" name="Gruppo 4">
            <a:extLst>
              <a:ext uri="{FF2B5EF4-FFF2-40B4-BE49-F238E27FC236}">
                <a16:creationId xmlns:a16="http://schemas.microsoft.com/office/drawing/2014/main" id="{2793469A-8B11-EB84-878C-6DD9D823950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2A558D5-E5BD-DFEB-1BB0-820F48DA66CD}"/>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FB537BB8-3B51-548D-BF6F-19F785F523C0}"/>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F88F5EBA-3246-3BF9-436F-6AC7B41D3D3C}"/>
              </a:ext>
            </a:extLst>
          </p:cNvPr>
          <p:cNvGrpSpPr/>
          <p:nvPr/>
        </p:nvGrpSpPr>
        <p:grpSpPr>
          <a:xfrm>
            <a:off x="4524358" y="507046"/>
            <a:ext cx="6871207" cy="1099772"/>
            <a:chOff x="4524364" y="396518"/>
            <a:chExt cx="6871207" cy="1099772"/>
          </a:xfrm>
        </p:grpSpPr>
        <p:sp>
          <p:nvSpPr>
            <p:cNvPr id="41" name="CasellaDiTesto 40">
              <a:extLst>
                <a:ext uri="{FF2B5EF4-FFF2-40B4-BE49-F238E27FC236}">
                  <a16:creationId xmlns:a16="http://schemas.microsoft.com/office/drawing/2014/main" id="{67E7AD17-8D2A-3004-01D0-1BF888DEB62A}"/>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64963FF-B514-3837-0C02-E3314948730D}"/>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optimize data pipelines between backend and database (WP2).  </a:t>
              </a:r>
            </a:p>
            <a:p>
              <a:pPr marL="265113" indent="-176213" algn="just">
                <a:spcBef>
                  <a:spcPts val="200"/>
                </a:spcBef>
                <a:buFont typeface="Arial" panose="020B0604020202020204" pitchFamily="34" charset="0"/>
                <a:buChar char="•"/>
              </a:pPr>
              <a:r>
                <a:rPr lang="en-US" sz="1400" dirty="0">
                  <a:solidFill>
                    <a:schemeClr val="bg1"/>
                  </a:solidFill>
                </a:rPr>
                <a:t>Ensure efficient handling and storage of complex data structures.  </a:t>
              </a:r>
            </a:p>
            <a:p>
              <a:pPr marL="265113" indent="-176213" algn="just">
                <a:spcBef>
                  <a:spcPts val="200"/>
                </a:spcBef>
                <a:buFont typeface="Arial" panose="020B0604020202020204" pitchFamily="34" charset="0"/>
                <a:buChar char="•"/>
              </a:pPr>
              <a:r>
                <a:rPr lang="en-US" sz="1400" dirty="0">
                  <a:solidFill>
                    <a:schemeClr val="bg1"/>
                  </a:solidFill>
                </a:rPr>
                <a:t>Collaborate with the backend team to streamline data workflows. </a:t>
              </a:r>
            </a:p>
          </p:txBody>
        </p:sp>
      </p:grpSp>
      <p:grpSp>
        <p:nvGrpSpPr>
          <p:cNvPr id="13" name="Gruppo 12">
            <a:extLst>
              <a:ext uri="{FF2B5EF4-FFF2-40B4-BE49-F238E27FC236}">
                <a16:creationId xmlns:a16="http://schemas.microsoft.com/office/drawing/2014/main" id="{C2FC57D0-5212-36EF-5288-16FC5E22B750}"/>
              </a:ext>
            </a:extLst>
          </p:cNvPr>
          <p:cNvGrpSpPr/>
          <p:nvPr/>
        </p:nvGrpSpPr>
        <p:grpSpPr>
          <a:xfrm>
            <a:off x="4524360" y="1998393"/>
            <a:ext cx="6871216" cy="1093473"/>
            <a:chOff x="4524364" y="2658586"/>
            <a:chExt cx="6871216" cy="1093473"/>
          </a:xfrm>
        </p:grpSpPr>
        <p:sp>
          <p:nvSpPr>
            <p:cNvPr id="42" name="CasellaDiTesto 41">
              <a:extLst>
                <a:ext uri="{FF2B5EF4-FFF2-40B4-BE49-F238E27FC236}">
                  <a16:creationId xmlns:a16="http://schemas.microsoft.com/office/drawing/2014/main" id="{24A0DCCF-BFE5-FF0A-0C8D-A27C75A70A2B}"/>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B4E9414-CBF8-A30D-FF62-A3D5731191C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data engineering tools and techniques.  </a:t>
              </a:r>
            </a:p>
            <a:p>
              <a:pPr marL="265113" indent="-176213" algn="just">
                <a:spcBef>
                  <a:spcPts val="200"/>
                </a:spcBef>
                <a:buFont typeface="Arial" panose="020B0604020202020204" pitchFamily="34" charset="0"/>
                <a:buChar char="•"/>
              </a:pPr>
              <a:r>
                <a:rPr lang="en-US" sz="1400" dirty="0">
                  <a:solidFill>
                    <a:schemeClr val="bg1"/>
                  </a:solidFill>
                </a:rPr>
                <a:t>Proficiency in SQL and database optimization.  </a:t>
              </a:r>
            </a:p>
            <a:p>
              <a:pPr marL="265113" indent="-176213" algn="just">
                <a:spcBef>
                  <a:spcPts val="200"/>
                </a:spcBef>
                <a:buFont typeface="Arial" panose="020B0604020202020204" pitchFamily="34" charset="0"/>
                <a:buChar char="•"/>
              </a:pPr>
              <a:r>
                <a:rPr lang="en-US" sz="1400" dirty="0">
                  <a:solidFill>
                    <a:schemeClr val="bg1"/>
                  </a:solidFill>
                </a:rPr>
                <a:t>Familiarity with Python for data manipulation. </a:t>
              </a:r>
            </a:p>
          </p:txBody>
        </p:sp>
      </p:grpSp>
      <p:grpSp>
        <p:nvGrpSpPr>
          <p:cNvPr id="19" name="Gruppo 18">
            <a:extLst>
              <a:ext uri="{FF2B5EF4-FFF2-40B4-BE49-F238E27FC236}">
                <a16:creationId xmlns:a16="http://schemas.microsoft.com/office/drawing/2014/main" id="{916D59D7-C90E-ECA2-D0EA-40BB4EC506A5}"/>
              </a:ext>
            </a:extLst>
          </p:cNvPr>
          <p:cNvGrpSpPr/>
          <p:nvPr/>
        </p:nvGrpSpPr>
        <p:grpSpPr>
          <a:xfrm>
            <a:off x="4524360" y="3483441"/>
            <a:ext cx="6871206" cy="865929"/>
            <a:chOff x="4524363" y="4260519"/>
            <a:chExt cx="6871206" cy="865929"/>
          </a:xfrm>
        </p:grpSpPr>
        <p:sp>
          <p:nvSpPr>
            <p:cNvPr id="45" name="CasellaDiTesto 44">
              <a:extLst>
                <a:ext uri="{FF2B5EF4-FFF2-40B4-BE49-F238E27FC236}">
                  <a16:creationId xmlns:a16="http://schemas.microsoft.com/office/drawing/2014/main" id="{DAFB65FF-D5CD-15BF-4FC7-E9594195328B}"/>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7F7485D-BBDB-8FE8-ACBF-27CD563C0752}"/>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Problem-solving mindset.  </a:t>
              </a:r>
            </a:p>
            <a:p>
              <a:pPr marL="265113" indent="-176213" algn="just">
                <a:spcBef>
                  <a:spcPts val="200"/>
                </a:spcBef>
                <a:buFont typeface="Arial" panose="020B0604020202020204" pitchFamily="34" charset="0"/>
                <a:buChar char="•"/>
              </a:pPr>
              <a:r>
                <a:rPr lang="en-US" sz="1400" dirty="0">
                  <a:solidFill>
                    <a:schemeClr val="bg1"/>
                  </a:solidFill>
                </a:rPr>
                <a:t>Effective communication skills to collaborate across teams. </a:t>
              </a:r>
            </a:p>
          </p:txBody>
        </p:sp>
      </p:grpSp>
      <p:grpSp>
        <p:nvGrpSpPr>
          <p:cNvPr id="22" name="Gruppo 21">
            <a:extLst>
              <a:ext uri="{FF2B5EF4-FFF2-40B4-BE49-F238E27FC236}">
                <a16:creationId xmlns:a16="http://schemas.microsoft.com/office/drawing/2014/main" id="{03D0DF69-03F0-5C47-6ABC-49CD5D6A783C}"/>
              </a:ext>
            </a:extLst>
          </p:cNvPr>
          <p:cNvGrpSpPr/>
          <p:nvPr/>
        </p:nvGrpSpPr>
        <p:grpSpPr>
          <a:xfrm>
            <a:off x="4524358" y="4740945"/>
            <a:ext cx="6871203" cy="615554"/>
            <a:chOff x="4524363" y="5155265"/>
            <a:chExt cx="6871203" cy="615554"/>
          </a:xfrm>
        </p:grpSpPr>
        <p:sp>
          <p:nvSpPr>
            <p:cNvPr id="46" name="CasellaDiTesto 45">
              <a:extLst>
                <a:ext uri="{FF2B5EF4-FFF2-40B4-BE49-F238E27FC236}">
                  <a16:creationId xmlns:a16="http://schemas.microsoft.com/office/drawing/2014/main" id="{63F91BF2-4E80-E089-055E-CD68A6B561D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B89A491D-E502-3B30-DA06-474EE5661E89}"/>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 engineering or similar roles. </a:t>
              </a:r>
            </a:p>
          </p:txBody>
        </p:sp>
      </p:grpSp>
      <p:grpSp>
        <p:nvGrpSpPr>
          <p:cNvPr id="23" name="Gruppo 22">
            <a:extLst>
              <a:ext uri="{FF2B5EF4-FFF2-40B4-BE49-F238E27FC236}">
                <a16:creationId xmlns:a16="http://schemas.microsoft.com/office/drawing/2014/main" id="{DCA9D0B8-7EDF-BF1C-52A3-4040585E68D6}"/>
              </a:ext>
            </a:extLst>
          </p:cNvPr>
          <p:cNvGrpSpPr/>
          <p:nvPr/>
        </p:nvGrpSpPr>
        <p:grpSpPr>
          <a:xfrm>
            <a:off x="4524360" y="5748074"/>
            <a:ext cx="6871201" cy="614928"/>
            <a:chOff x="4524360" y="6001663"/>
            <a:chExt cx="6871201" cy="614928"/>
          </a:xfrm>
        </p:grpSpPr>
        <p:sp>
          <p:nvSpPr>
            <p:cNvPr id="47" name="CasellaDiTesto 46">
              <a:extLst>
                <a:ext uri="{FF2B5EF4-FFF2-40B4-BE49-F238E27FC236}">
                  <a16:creationId xmlns:a16="http://schemas.microsoft.com/office/drawing/2014/main" id="{13F3AFAD-E268-6EF7-C164-CA52D6C013E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F324AA08-DBDC-A809-5E04-89EA3B0B2FC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Data Engineering, Computer Science, or related fields.</a:t>
              </a:r>
            </a:p>
          </p:txBody>
        </p:sp>
      </p:grpSp>
    </p:spTree>
    <p:extLst>
      <p:ext uri="{BB962C8B-B14F-4D97-AF65-F5344CB8AC3E}">
        <p14:creationId xmlns:p14="http://schemas.microsoft.com/office/powerpoint/2010/main" val="595935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91EFAA6-7142-BA38-C51F-461FCE2C832B}"/>
            </a:ext>
          </a:extLst>
        </p:cNvPr>
        <p:cNvGrpSpPr/>
        <p:nvPr/>
      </p:nvGrpSpPr>
      <p:grpSpPr>
        <a:xfrm>
          <a:off x="0" y="0"/>
          <a:ext cx="0" cy="0"/>
          <a:chOff x="0" y="0"/>
          <a:chExt cx="0" cy="0"/>
        </a:xfrm>
      </p:grpSpPr>
      <p:pic>
        <p:nvPicPr>
          <p:cNvPr id="86" name="Immagine 85" descr="Immagine che contiene Carattere, Elementi grafici, design, simbolo&#10;&#10;Descrizione generata automaticamente">
            <a:extLst>
              <a:ext uri="{FF2B5EF4-FFF2-40B4-BE49-F238E27FC236}">
                <a16:creationId xmlns:a16="http://schemas.microsoft.com/office/drawing/2014/main" id="{878F2E47-E6AF-A016-5775-D04C0D503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04" y="1778728"/>
            <a:ext cx="1697710" cy="1697710"/>
          </a:xfrm>
          <a:prstGeom prst="rect">
            <a:avLst/>
          </a:prstGeom>
        </p:spPr>
      </p:pic>
      <p:cxnSp>
        <p:nvCxnSpPr>
          <p:cNvPr id="31" name="Connettore diritto 30">
            <a:extLst>
              <a:ext uri="{FF2B5EF4-FFF2-40B4-BE49-F238E27FC236}">
                <a16:creationId xmlns:a16="http://schemas.microsoft.com/office/drawing/2014/main" id="{3A135512-BE2C-49C6-4603-A73BC257D97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1CC1B7D-F8E8-C7D2-CB6F-4054504ACEE8}"/>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EMBEDDED</a:t>
            </a:r>
            <a:r>
              <a:rPr lang="en-US" spc="300" dirty="0">
                <a:solidFill>
                  <a:schemeClr val="bg1"/>
                </a:solidFill>
              </a:rPr>
              <a:t> DEVELOPER</a:t>
            </a:r>
          </a:p>
        </p:txBody>
      </p:sp>
      <p:grpSp>
        <p:nvGrpSpPr>
          <p:cNvPr id="5" name="Gruppo 4">
            <a:extLst>
              <a:ext uri="{FF2B5EF4-FFF2-40B4-BE49-F238E27FC236}">
                <a16:creationId xmlns:a16="http://schemas.microsoft.com/office/drawing/2014/main" id="{4B1070B9-AEA6-EE94-0F73-97F491BE4CF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A265D820-E384-7DEF-9E41-7A53EA05FC2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FE7549F-7EDF-2B4F-1221-8B3E8B40047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B562835A-FC3F-BAF6-5D32-11290161D068}"/>
              </a:ext>
            </a:extLst>
          </p:cNvPr>
          <p:cNvGrpSpPr/>
          <p:nvPr/>
        </p:nvGrpSpPr>
        <p:grpSpPr>
          <a:xfrm>
            <a:off x="4524358" y="498079"/>
            <a:ext cx="6871207" cy="1315215"/>
            <a:chOff x="4524364" y="396518"/>
            <a:chExt cx="6871207" cy="1315215"/>
          </a:xfrm>
        </p:grpSpPr>
        <p:sp>
          <p:nvSpPr>
            <p:cNvPr id="41" name="CasellaDiTesto 40">
              <a:extLst>
                <a:ext uri="{FF2B5EF4-FFF2-40B4-BE49-F238E27FC236}">
                  <a16:creationId xmlns:a16="http://schemas.microsoft.com/office/drawing/2014/main" id="{AC9C39A1-D610-FA4D-3746-03E7751327B8}"/>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E45E6D-1CA1-51AA-2CF2-98ABC66FC948}"/>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optimize software for embedded systems (WP3).  </a:t>
              </a:r>
            </a:p>
            <a:p>
              <a:pPr marL="265113" indent="-176213" algn="just">
                <a:spcBef>
                  <a:spcPts val="200"/>
                </a:spcBef>
                <a:buFont typeface="Arial" panose="020B0604020202020204" pitchFamily="34" charset="0"/>
                <a:buChar char="•"/>
              </a:pPr>
              <a:r>
                <a:rPr lang="en-US" sz="1400" dirty="0">
                  <a:solidFill>
                    <a:schemeClr val="bg1"/>
                  </a:solidFill>
                </a:rPr>
                <a:t>Adapt and deploy facial expression recognition models on edge devices.  </a:t>
              </a:r>
            </a:p>
            <a:p>
              <a:pPr marL="265113" indent="-176213" algn="just">
                <a:spcBef>
                  <a:spcPts val="200"/>
                </a:spcBef>
                <a:buFont typeface="Arial" panose="020B0604020202020204" pitchFamily="34" charset="0"/>
                <a:buChar char="•"/>
              </a:pPr>
              <a:r>
                <a:rPr lang="en-US" sz="1400" dirty="0">
                  <a:solidFill>
                    <a:schemeClr val="bg1"/>
                  </a:solidFill>
                </a:rPr>
                <a:t>Integrate vehicle sensor data collection (e.g., CAN bus) and ensure secure data transmission to the backend. </a:t>
              </a:r>
            </a:p>
          </p:txBody>
        </p:sp>
      </p:grpSp>
      <p:grpSp>
        <p:nvGrpSpPr>
          <p:cNvPr id="13" name="Gruppo 12">
            <a:extLst>
              <a:ext uri="{FF2B5EF4-FFF2-40B4-BE49-F238E27FC236}">
                <a16:creationId xmlns:a16="http://schemas.microsoft.com/office/drawing/2014/main" id="{089CD84D-9045-4088-5175-5A100DB56582}"/>
              </a:ext>
            </a:extLst>
          </p:cNvPr>
          <p:cNvGrpSpPr/>
          <p:nvPr/>
        </p:nvGrpSpPr>
        <p:grpSpPr>
          <a:xfrm>
            <a:off x="4524360" y="2088183"/>
            <a:ext cx="6871216" cy="1308916"/>
            <a:chOff x="4524364" y="2658586"/>
            <a:chExt cx="6871216" cy="1308916"/>
          </a:xfrm>
        </p:grpSpPr>
        <p:sp>
          <p:nvSpPr>
            <p:cNvPr id="42" name="CasellaDiTesto 41">
              <a:extLst>
                <a:ext uri="{FF2B5EF4-FFF2-40B4-BE49-F238E27FC236}">
                  <a16:creationId xmlns:a16="http://schemas.microsoft.com/office/drawing/2014/main" id="{910F2BA5-A720-9531-56AF-D63C64527EA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E23E464-2EC8-915B-A68C-09B15D0055D5}"/>
                </a:ext>
              </a:extLst>
            </p:cNvPr>
            <p:cNvSpPr txBox="1"/>
            <p:nvPr/>
          </p:nvSpPr>
          <p:spPr>
            <a:xfrm>
              <a:off x="4524364" y="2962099"/>
              <a:ext cx="6871216"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embedded development with edge devices (e.g., NVIDIA Jetson Nano, Coral TPU).  </a:t>
              </a:r>
            </a:p>
            <a:p>
              <a:pPr marL="265113" indent="-176213" algn="just">
                <a:spcBef>
                  <a:spcPts val="200"/>
                </a:spcBef>
                <a:buFont typeface="Arial" panose="020B0604020202020204" pitchFamily="34" charset="0"/>
                <a:buChar char="•"/>
              </a:pPr>
              <a:r>
                <a:rPr lang="en-US" sz="1400" dirty="0">
                  <a:solidFill>
                    <a:schemeClr val="bg1"/>
                  </a:solidFill>
                </a:rPr>
                <a:t>Proficiency in AI frameworks (e.g., TensorFlow Lite, </a:t>
              </a:r>
              <a:r>
                <a:rPr lang="en-US" sz="1400" dirty="0" err="1">
                  <a:solidFill>
                    <a:schemeClr val="bg1"/>
                  </a:solidFill>
                </a:rPr>
                <a:t>PyTorch</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hardware communication protocols (e.g., CAN bus). </a:t>
              </a:r>
            </a:p>
          </p:txBody>
        </p:sp>
      </p:grpSp>
      <p:grpSp>
        <p:nvGrpSpPr>
          <p:cNvPr id="19" name="Gruppo 18">
            <a:extLst>
              <a:ext uri="{FF2B5EF4-FFF2-40B4-BE49-F238E27FC236}">
                <a16:creationId xmlns:a16="http://schemas.microsoft.com/office/drawing/2014/main" id="{F60F79E9-DDBA-9507-496A-81143323A1BD}"/>
              </a:ext>
            </a:extLst>
          </p:cNvPr>
          <p:cNvGrpSpPr/>
          <p:nvPr/>
        </p:nvGrpSpPr>
        <p:grpSpPr>
          <a:xfrm>
            <a:off x="4524360" y="3671988"/>
            <a:ext cx="6871206" cy="865929"/>
            <a:chOff x="4524363" y="4260519"/>
            <a:chExt cx="6871206" cy="865929"/>
          </a:xfrm>
        </p:grpSpPr>
        <p:sp>
          <p:nvSpPr>
            <p:cNvPr id="45" name="CasellaDiTesto 44">
              <a:extLst>
                <a:ext uri="{FF2B5EF4-FFF2-40B4-BE49-F238E27FC236}">
                  <a16:creationId xmlns:a16="http://schemas.microsoft.com/office/drawing/2014/main" id="{6F7F881B-CAFC-A1F6-17D3-9489504DA5B7}"/>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8EEF097F-A77A-79D8-6FCE-7DB4879672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debugging and problem-solving skills.  </a:t>
              </a:r>
            </a:p>
            <a:p>
              <a:pPr marL="265113" indent="-176213" algn="just">
                <a:spcBef>
                  <a:spcPts val="200"/>
                </a:spcBef>
                <a:buFont typeface="Arial" panose="020B0604020202020204" pitchFamily="34" charset="0"/>
                <a:buChar char="•"/>
              </a:pPr>
              <a:r>
                <a:rPr lang="en-US" sz="1400" dirty="0">
                  <a:solidFill>
                    <a:schemeClr val="bg1"/>
                  </a:solidFill>
                </a:rPr>
                <a:t>Attention to detail in performance optimization. </a:t>
              </a:r>
            </a:p>
          </p:txBody>
        </p:sp>
      </p:grpSp>
      <p:grpSp>
        <p:nvGrpSpPr>
          <p:cNvPr id="22" name="Gruppo 21">
            <a:extLst>
              <a:ext uri="{FF2B5EF4-FFF2-40B4-BE49-F238E27FC236}">
                <a16:creationId xmlns:a16="http://schemas.microsoft.com/office/drawing/2014/main" id="{6ED5282D-DF75-09D0-3684-EF417879D583}"/>
              </a:ext>
            </a:extLst>
          </p:cNvPr>
          <p:cNvGrpSpPr/>
          <p:nvPr/>
        </p:nvGrpSpPr>
        <p:grpSpPr>
          <a:xfrm>
            <a:off x="4524358" y="4812806"/>
            <a:ext cx="6871203" cy="615554"/>
            <a:chOff x="4524363" y="5155265"/>
            <a:chExt cx="6871203" cy="615554"/>
          </a:xfrm>
        </p:grpSpPr>
        <p:sp>
          <p:nvSpPr>
            <p:cNvPr id="46" name="CasellaDiTesto 45">
              <a:extLst>
                <a:ext uri="{FF2B5EF4-FFF2-40B4-BE49-F238E27FC236}">
                  <a16:creationId xmlns:a16="http://schemas.microsoft.com/office/drawing/2014/main" id="{5CB91F48-6D2F-9554-FEEC-0140D263D73A}"/>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F9E14161-EA4C-0832-0CC1-667D4E4C2E6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embedded systems or edge device programming. </a:t>
              </a:r>
            </a:p>
          </p:txBody>
        </p:sp>
      </p:grpSp>
      <p:grpSp>
        <p:nvGrpSpPr>
          <p:cNvPr id="23" name="Gruppo 22">
            <a:extLst>
              <a:ext uri="{FF2B5EF4-FFF2-40B4-BE49-F238E27FC236}">
                <a16:creationId xmlns:a16="http://schemas.microsoft.com/office/drawing/2014/main" id="{CA3050AA-0888-7704-97C1-CC468B861F30}"/>
              </a:ext>
            </a:extLst>
          </p:cNvPr>
          <p:cNvGrpSpPr/>
          <p:nvPr/>
        </p:nvGrpSpPr>
        <p:grpSpPr>
          <a:xfrm>
            <a:off x="4524360" y="5703249"/>
            <a:ext cx="6871201" cy="614928"/>
            <a:chOff x="4524360" y="6001663"/>
            <a:chExt cx="6871201" cy="614928"/>
          </a:xfrm>
        </p:grpSpPr>
        <p:sp>
          <p:nvSpPr>
            <p:cNvPr id="47" name="CasellaDiTesto 46">
              <a:extLst>
                <a:ext uri="{FF2B5EF4-FFF2-40B4-BE49-F238E27FC236}">
                  <a16:creationId xmlns:a16="http://schemas.microsoft.com/office/drawing/2014/main" id="{5267134C-32FE-26B8-063E-6317A777538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1A573E09-368B-2B43-0A96-C8C79BC3BE1E}"/>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Electronics, or related fields. </a:t>
              </a:r>
            </a:p>
          </p:txBody>
        </p:sp>
      </p:grpSp>
    </p:spTree>
    <p:extLst>
      <p:ext uri="{BB962C8B-B14F-4D97-AF65-F5344CB8AC3E}">
        <p14:creationId xmlns:p14="http://schemas.microsoft.com/office/powerpoint/2010/main" val="10927820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738094E-C5EA-E2C9-6693-CCFF4CB76831}"/>
            </a:ext>
          </a:extLst>
        </p:cNvPr>
        <p:cNvGrpSpPr/>
        <p:nvPr/>
      </p:nvGrpSpPr>
      <p:grpSpPr>
        <a:xfrm>
          <a:off x="0" y="0"/>
          <a:ext cx="0" cy="0"/>
          <a:chOff x="0" y="0"/>
          <a:chExt cx="0" cy="0"/>
        </a:xfrm>
      </p:grpSpPr>
      <p:pic>
        <p:nvPicPr>
          <p:cNvPr id="84" name="Immagine 83" descr="Immagine che contiene Elementi grafici, simbolo, Carattere, grafica&#10;&#10;Descrizione generata automaticamente">
            <a:extLst>
              <a:ext uri="{FF2B5EF4-FFF2-40B4-BE49-F238E27FC236}">
                <a16:creationId xmlns:a16="http://schemas.microsoft.com/office/drawing/2014/main" id="{98138AAB-3B22-2940-8CB8-8BDC64C70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23" y="1683071"/>
            <a:ext cx="1763871" cy="1763871"/>
          </a:xfrm>
          <a:prstGeom prst="rect">
            <a:avLst/>
          </a:prstGeom>
        </p:spPr>
      </p:pic>
      <p:cxnSp>
        <p:nvCxnSpPr>
          <p:cNvPr id="31" name="Connettore diritto 30">
            <a:extLst>
              <a:ext uri="{FF2B5EF4-FFF2-40B4-BE49-F238E27FC236}">
                <a16:creationId xmlns:a16="http://schemas.microsoft.com/office/drawing/2014/main" id="{CF30EE99-2D9A-2624-9C83-3FFAC2FC658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2A4EFC0-62D8-0453-A4F0-DB67AB2AC2B1}"/>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FRONTEND</a:t>
            </a:r>
            <a:r>
              <a:rPr lang="en-US" spc="300" dirty="0">
                <a:solidFill>
                  <a:schemeClr val="bg1"/>
                </a:solidFill>
              </a:rPr>
              <a:t> DEVELOPER </a:t>
            </a:r>
          </a:p>
        </p:txBody>
      </p:sp>
      <p:grpSp>
        <p:nvGrpSpPr>
          <p:cNvPr id="5" name="Gruppo 4">
            <a:extLst>
              <a:ext uri="{FF2B5EF4-FFF2-40B4-BE49-F238E27FC236}">
                <a16:creationId xmlns:a16="http://schemas.microsoft.com/office/drawing/2014/main" id="{D55CC8EF-D456-AA35-5B52-63480F1F6F6F}"/>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9B49B7C-AA65-4595-FB78-53222C1D523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985D547C-87C9-7DEF-80B9-66DD0BE7834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€4.000/MONTH</a:t>
              </a:r>
            </a:p>
          </p:txBody>
        </p:sp>
      </p:grpSp>
      <p:grpSp>
        <p:nvGrpSpPr>
          <p:cNvPr id="11" name="Gruppo 10">
            <a:extLst>
              <a:ext uri="{FF2B5EF4-FFF2-40B4-BE49-F238E27FC236}">
                <a16:creationId xmlns:a16="http://schemas.microsoft.com/office/drawing/2014/main" id="{C5656102-BA67-A54A-AFE9-7F3E8AF0C975}"/>
              </a:ext>
            </a:extLst>
          </p:cNvPr>
          <p:cNvGrpSpPr/>
          <p:nvPr/>
        </p:nvGrpSpPr>
        <p:grpSpPr>
          <a:xfrm>
            <a:off x="4524358" y="551867"/>
            <a:ext cx="6871207" cy="1315215"/>
            <a:chOff x="4524364" y="396518"/>
            <a:chExt cx="6871207" cy="1315215"/>
          </a:xfrm>
        </p:grpSpPr>
        <p:sp>
          <p:nvSpPr>
            <p:cNvPr id="41" name="CasellaDiTesto 40">
              <a:extLst>
                <a:ext uri="{FF2B5EF4-FFF2-40B4-BE49-F238E27FC236}">
                  <a16:creationId xmlns:a16="http://schemas.microsoft.com/office/drawing/2014/main" id="{C90A584D-F333-7E20-A94F-8EFE3C295C95}"/>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F37FA2F0-9A4E-FE67-8D7A-C4D73B4C4C4E}"/>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 mobile app with a user-friendly interface for passengers and drivers (WP4).  </a:t>
              </a:r>
            </a:p>
            <a:p>
              <a:pPr marL="265113" indent="-176213" algn="just">
                <a:spcBef>
                  <a:spcPts val="200"/>
                </a:spcBef>
                <a:buFont typeface="Arial" panose="020B0604020202020204" pitchFamily="34" charset="0"/>
                <a:buChar char="•"/>
              </a:pPr>
              <a:r>
                <a:rPr lang="en-US" sz="1400" dirty="0">
                  <a:solidFill>
                    <a:schemeClr val="bg1"/>
                  </a:solidFill>
                </a:rPr>
                <a:t>Implement core features, including evaluation viewing and feedback submission.  </a:t>
              </a:r>
            </a:p>
            <a:p>
              <a:pPr marL="265113" indent="-176213" algn="just">
                <a:spcBef>
                  <a:spcPts val="200"/>
                </a:spcBef>
                <a:buFont typeface="Arial" panose="020B0604020202020204" pitchFamily="34" charset="0"/>
                <a:buChar char="•"/>
              </a:pPr>
              <a:r>
                <a:rPr lang="en-US" sz="1400" dirty="0">
                  <a:solidFill>
                    <a:schemeClr val="bg1"/>
                  </a:solidFill>
                </a:rPr>
                <a:t>Ensure cross-platform compatibility (Android and iOS). </a:t>
              </a:r>
            </a:p>
          </p:txBody>
        </p:sp>
      </p:grpSp>
      <p:grpSp>
        <p:nvGrpSpPr>
          <p:cNvPr id="13" name="Gruppo 12">
            <a:extLst>
              <a:ext uri="{FF2B5EF4-FFF2-40B4-BE49-F238E27FC236}">
                <a16:creationId xmlns:a16="http://schemas.microsoft.com/office/drawing/2014/main" id="{E986C184-897B-212B-CDC6-AEBA2AF0A623}"/>
              </a:ext>
            </a:extLst>
          </p:cNvPr>
          <p:cNvGrpSpPr/>
          <p:nvPr/>
        </p:nvGrpSpPr>
        <p:grpSpPr>
          <a:xfrm>
            <a:off x="4524360" y="2168938"/>
            <a:ext cx="6871216" cy="1093473"/>
            <a:chOff x="4524364" y="2658586"/>
            <a:chExt cx="6871216" cy="1093473"/>
          </a:xfrm>
        </p:grpSpPr>
        <p:sp>
          <p:nvSpPr>
            <p:cNvPr id="42" name="CasellaDiTesto 41">
              <a:extLst>
                <a:ext uri="{FF2B5EF4-FFF2-40B4-BE49-F238E27FC236}">
                  <a16:creationId xmlns:a16="http://schemas.microsoft.com/office/drawing/2014/main" id="{F917D315-C39D-99A8-3FDC-90047B252B22}"/>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A71607C-E9B0-3544-AD5E-EA03D01D8E6D}"/>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mobile app development frameworks (e.g., Flutter, React Native).  </a:t>
              </a:r>
            </a:p>
            <a:p>
              <a:pPr marL="265113" indent="-176213" algn="just">
                <a:spcBef>
                  <a:spcPts val="200"/>
                </a:spcBef>
                <a:buFont typeface="Arial" panose="020B0604020202020204" pitchFamily="34" charset="0"/>
                <a:buChar char="•"/>
              </a:pPr>
              <a:r>
                <a:rPr lang="en-US" sz="1400" dirty="0">
                  <a:solidFill>
                    <a:schemeClr val="bg1"/>
                  </a:solidFill>
                </a:rPr>
                <a:t>Familiarity with API integration libraries (e.g., Axios).  </a:t>
              </a:r>
            </a:p>
            <a:p>
              <a:pPr marL="265113" indent="-176213" algn="just">
                <a:spcBef>
                  <a:spcPts val="200"/>
                </a:spcBef>
                <a:buFont typeface="Arial" panose="020B0604020202020204" pitchFamily="34" charset="0"/>
                <a:buChar char="•"/>
              </a:pPr>
              <a:r>
                <a:rPr lang="en-US" sz="1400" dirty="0">
                  <a:solidFill>
                    <a:schemeClr val="bg1"/>
                  </a:solidFill>
                </a:rPr>
                <a:t>Experience in UI/UX design tools (e.g., Figma, Adobe XD). </a:t>
              </a:r>
            </a:p>
          </p:txBody>
        </p:sp>
      </p:grpSp>
      <p:grpSp>
        <p:nvGrpSpPr>
          <p:cNvPr id="19" name="Gruppo 18">
            <a:extLst>
              <a:ext uri="{FF2B5EF4-FFF2-40B4-BE49-F238E27FC236}">
                <a16:creationId xmlns:a16="http://schemas.microsoft.com/office/drawing/2014/main" id="{4B584E7E-1C2B-700B-70D0-CCDCEF3F7AEE}"/>
              </a:ext>
            </a:extLst>
          </p:cNvPr>
          <p:cNvGrpSpPr/>
          <p:nvPr/>
        </p:nvGrpSpPr>
        <p:grpSpPr>
          <a:xfrm>
            <a:off x="4524360" y="3564266"/>
            <a:ext cx="6871206" cy="865929"/>
            <a:chOff x="4524363" y="4260519"/>
            <a:chExt cx="6871206" cy="865929"/>
          </a:xfrm>
        </p:grpSpPr>
        <p:sp>
          <p:nvSpPr>
            <p:cNvPr id="45" name="CasellaDiTesto 44">
              <a:extLst>
                <a:ext uri="{FF2B5EF4-FFF2-40B4-BE49-F238E27FC236}">
                  <a16:creationId xmlns:a16="http://schemas.microsoft.com/office/drawing/2014/main" id="{83C77345-E830-6E8C-786D-12E6AEA92424}"/>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014EC575-074A-B6E7-7CFC-4B995B1A3B7A}"/>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Creative problem-solving for user experience challenges.  </a:t>
              </a:r>
            </a:p>
            <a:p>
              <a:pPr marL="265113" indent="-176213" algn="just">
                <a:spcBef>
                  <a:spcPts val="200"/>
                </a:spcBef>
                <a:buFont typeface="Arial" panose="020B0604020202020204" pitchFamily="34" charset="0"/>
                <a:buChar char="•"/>
              </a:pPr>
              <a:r>
                <a:rPr lang="en-US" sz="1400" dirty="0">
                  <a:solidFill>
                    <a:schemeClr val="bg1"/>
                  </a:solidFill>
                </a:rPr>
                <a:t>Strong communication skills to gather user feedback. </a:t>
              </a:r>
            </a:p>
          </p:txBody>
        </p:sp>
      </p:grpSp>
      <p:grpSp>
        <p:nvGrpSpPr>
          <p:cNvPr id="22" name="Gruppo 21">
            <a:extLst>
              <a:ext uri="{FF2B5EF4-FFF2-40B4-BE49-F238E27FC236}">
                <a16:creationId xmlns:a16="http://schemas.microsoft.com/office/drawing/2014/main" id="{403023FC-D1FE-9BF4-532F-0B38D476C941}"/>
              </a:ext>
            </a:extLst>
          </p:cNvPr>
          <p:cNvGrpSpPr/>
          <p:nvPr/>
        </p:nvGrpSpPr>
        <p:grpSpPr>
          <a:xfrm>
            <a:off x="4524358" y="4732050"/>
            <a:ext cx="6871203" cy="615554"/>
            <a:chOff x="4524363" y="5155265"/>
            <a:chExt cx="6871203" cy="615554"/>
          </a:xfrm>
        </p:grpSpPr>
        <p:sp>
          <p:nvSpPr>
            <p:cNvPr id="46" name="CasellaDiTesto 45">
              <a:extLst>
                <a:ext uri="{FF2B5EF4-FFF2-40B4-BE49-F238E27FC236}">
                  <a16:creationId xmlns:a16="http://schemas.microsoft.com/office/drawing/2014/main" id="{50D62637-B086-B00C-BE7B-BA89B71A5722}"/>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CB0C3774-3546-714E-C1C6-8945D28A81B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2+ years in mobile app development. </a:t>
              </a:r>
            </a:p>
          </p:txBody>
        </p:sp>
      </p:grpSp>
      <p:grpSp>
        <p:nvGrpSpPr>
          <p:cNvPr id="23" name="Gruppo 22">
            <a:extLst>
              <a:ext uri="{FF2B5EF4-FFF2-40B4-BE49-F238E27FC236}">
                <a16:creationId xmlns:a16="http://schemas.microsoft.com/office/drawing/2014/main" id="{1F732A6C-ED21-FBA8-963A-50874A4F7BF5}"/>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9D422D47-5613-419D-EBB3-44D00C3713D7}"/>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8453030-F827-B18A-4903-417FEC778807}"/>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Engineering or related fields. </a:t>
              </a:r>
            </a:p>
          </p:txBody>
        </p:sp>
      </p:grpSp>
    </p:spTree>
    <p:extLst>
      <p:ext uri="{BB962C8B-B14F-4D97-AF65-F5344CB8AC3E}">
        <p14:creationId xmlns:p14="http://schemas.microsoft.com/office/powerpoint/2010/main" val="34987460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81345F8-A6C3-BE8E-5F7B-B203EA51A2BD}"/>
            </a:ext>
          </a:extLst>
        </p:cNvPr>
        <p:cNvGrpSpPr/>
        <p:nvPr/>
      </p:nvGrpSpPr>
      <p:grpSpPr>
        <a:xfrm>
          <a:off x="0" y="0"/>
          <a:ext cx="0" cy="0"/>
          <a:chOff x="0" y="0"/>
          <a:chExt cx="0" cy="0"/>
        </a:xfrm>
      </p:grpSpPr>
      <p:pic>
        <p:nvPicPr>
          <p:cNvPr id="91" name="Immagine 90" descr="Immagine che contiene cerchio, clipart, design, ingranaggio&#10;&#10;Descrizione generata automaticamente">
            <a:extLst>
              <a:ext uri="{FF2B5EF4-FFF2-40B4-BE49-F238E27FC236}">
                <a16:creationId xmlns:a16="http://schemas.microsoft.com/office/drawing/2014/main" id="{A9D298CE-2BA0-6C73-461C-EC8487A29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26" y="1677024"/>
            <a:ext cx="1726265" cy="1726265"/>
          </a:xfrm>
          <a:prstGeom prst="rect">
            <a:avLst/>
          </a:prstGeom>
        </p:spPr>
      </p:pic>
      <p:cxnSp>
        <p:nvCxnSpPr>
          <p:cNvPr id="31" name="Connettore diritto 30">
            <a:extLst>
              <a:ext uri="{FF2B5EF4-FFF2-40B4-BE49-F238E27FC236}">
                <a16:creationId xmlns:a16="http://schemas.microsoft.com/office/drawing/2014/main" id="{6B0FDBED-12ED-1372-91B3-066F09A921C7}"/>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2AA3526-205F-97D6-A0C0-E4A0A1CE632C}"/>
              </a:ext>
            </a:extLst>
          </p:cNvPr>
          <p:cNvSpPr txBox="1"/>
          <p:nvPr/>
        </p:nvSpPr>
        <p:spPr>
          <a:xfrm>
            <a:off x="251943" y="3653164"/>
            <a:ext cx="3373833" cy="369332"/>
          </a:xfrm>
          <a:prstGeom prst="rect">
            <a:avLst/>
          </a:prstGeom>
          <a:noFill/>
        </p:spPr>
        <p:txBody>
          <a:bodyPr wrap="square" rtlCol="0">
            <a:spAutoFit/>
          </a:bodyPr>
          <a:lstStyle/>
          <a:p>
            <a:pPr algn="ctr"/>
            <a:r>
              <a:rPr lang="en-US" spc="300" dirty="0">
                <a:solidFill>
                  <a:schemeClr val="bg1"/>
                </a:solidFill>
              </a:rPr>
              <a:t>SYSTEM</a:t>
            </a:r>
            <a:r>
              <a:rPr lang="en-US" b="1" spc="300" dirty="0">
                <a:solidFill>
                  <a:schemeClr val="bg1"/>
                </a:solidFill>
              </a:rPr>
              <a:t> INTEGRATOR</a:t>
            </a:r>
            <a:r>
              <a:rPr lang="en-US" spc="300" dirty="0">
                <a:solidFill>
                  <a:schemeClr val="bg1"/>
                </a:solidFill>
              </a:rPr>
              <a:t> </a:t>
            </a:r>
          </a:p>
        </p:txBody>
      </p:sp>
      <p:grpSp>
        <p:nvGrpSpPr>
          <p:cNvPr id="5" name="Gruppo 4">
            <a:extLst>
              <a:ext uri="{FF2B5EF4-FFF2-40B4-BE49-F238E27FC236}">
                <a16:creationId xmlns:a16="http://schemas.microsoft.com/office/drawing/2014/main" id="{10E8DAD1-EF12-7D86-51BF-354545A33615}"/>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24004A7-B59F-9D94-596D-F137D99F36CB}"/>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0AE450C4-9B34-72EA-7A82-3DE2B3854898}"/>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nvGrpSpPr>
          <p:cNvPr id="11" name="Gruppo 10">
            <a:extLst>
              <a:ext uri="{FF2B5EF4-FFF2-40B4-BE49-F238E27FC236}">
                <a16:creationId xmlns:a16="http://schemas.microsoft.com/office/drawing/2014/main" id="{40E0F6FE-83E3-057C-0415-4BEB7CE6CB22}"/>
              </a:ext>
            </a:extLst>
          </p:cNvPr>
          <p:cNvGrpSpPr/>
          <p:nvPr/>
        </p:nvGrpSpPr>
        <p:grpSpPr>
          <a:xfrm>
            <a:off x="4524358" y="551869"/>
            <a:ext cx="6871207" cy="1099772"/>
            <a:chOff x="4524364" y="396518"/>
            <a:chExt cx="6871207" cy="1099772"/>
          </a:xfrm>
        </p:grpSpPr>
        <p:sp>
          <p:nvSpPr>
            <p:cNvPr id="41" name="CasellaDiTesto 40">
              <a:extLst>
                <a:ext uri="{FF2B5EF4-FFF2-40B4-BE49-F238E27FC236}">
                  <a16:creationId xmlns:a16="http://schemas.microsoft.com/office/drawing/2014/main" id="{7299C89C-814B-C7BD-94BA-A8FCE9C9274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CC9E2E3-F541-6BBC-37A1-2AE33E36E68E}"/>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Ensure seamless integration of all system components (WP5).  </a:t>
              </a:r>
            </a:p>
            <a:p>
              <a:pPr marL="265113" indent="-176213" algn="just">
                <a:spcBef>
                  <a:spcPts val="200"/>
                </a:spcBef>
                <a:buFont typeface="Arial" panose="020B0604020202020204" pitchFamily="34" charset="0"/>
                <a:buChar char="•"/>
              </a:pPr>
              <a:r>
                <a:rPr lang="en-US" sz="1400" dirty="0">
                  <a:solidFill>
                    <a:schemeClr val="bg1"/>
                  </a:solidFill>
                </a:rPr>
                <a:t>Validate data flow across backend, database, car controller, and mobile app.  </a:t>
              </a:r>
            </a:p>
            <a:p>
              <a:pPr marL="265113" indent="-176213" algn="just">
                <a:spcBef>
                  <a:spcPts val="200"/>
                </a:spcBef>
                <a:buFont typeface="Arial" panose="020B0604020202020204" pitchFamily="34" charset="0"/>
                <a:buChar char="•"/>
              </a:pPr>
              <a:r>
                <a:rPr lang="en-US" sz="1400" dirty="0">
                  <a:solidFill>
                    <a:schemeClr val="bg1"/>
                  </a:solidFill>
                </a:rPr>
                <a:t>Troubleshoot and resolve interoperability issues. </a:t>
              </a:r>
            </a:p>
          </p:txBody>
        </p:sp>
      </p:grpSp>
      <p:grpSp>
        <p:nvGrpSpPr>
          <p:cNvPr id="13" name="Gruppo 12">
            <a:extLst>
              <a:ext uri="{FF2B5EF4-FFF2-40B4-BE49-F238E27FC236}">
                <a16:creationId xmlns:a16="http://schemas.microsoft.com/office/drawing/2014/main" id="{298C8236-EF13-0D17-E197-3338AB1692EB}"/>
              </a:ext>
            </a:extLst>
          </p:cNvPr>
          <p:cNvGrpSpPr/>
          <p:nvPr/>
        </p:nvGrpSpPr>
        <p:grpSpPr>
          <a:xfrm>
            <a:off x="4524360" y="1998392"/>
            <a:ext cx="6871216" cy="1093473"/>
            <a:chOff x="4524364" y="2658586"/>
            <a:chExt cx="6871216" cy="1093473"/>
          </a:xfrm>
        </p:grpSpPr>
        <p:sp>
          <p:nvSpPr>
            <p:cNvPr id="42" name="CasellaDiTesto 41">
              <a:extLst>
                <a:ext uri="{FF2B5EF4-FFF2-40B4-BE49-F238E27FC236}">
                  <a16:creationId xmlns:a16="http://schemas.microsoft.com/office/drawing/2014/main" id="{ACEF5894-7AE5-60BA-5B95-9622108BCFFA}"/>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24A019DC-D59B-6526-5DCB-D1842E40254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system integration principles.  </a:t>
              </a:r>
            </a:p>
            <a:p>
              <a:pPr marL="265113" indent="-176213" algn="just">
                <a:spcBef>
                  <a:spcPts val="200"/>
                </a:spcBef>
                <a:buFont typeface="Arial" panose="020B0604020202020204" pitchFamily="34" charset="0"/>
                <a:buChar char="•"/>
              </a:pPr>
              <a:r>
                <a:rPr lang="en-US" sz="1400" dirty="0">
                  <a:solidFill>
                    <a:schemeClr val="bg1"/>
                  </a:solidFill>
                </a:rPr>
                <a:t>Proficiency in testing and monitoring tools (e.g., Postman, Grafana).  </a:t>
              </a:r>
            </a:p>
            <a:p>
              <a:pPr marL="265113" indent="-176213" algn="just">
                <a:spcBef>
                  <a:spcPts val="200"/>
                </a:spcBef>
                <a:buFont typeface="Arial" panose="020B0604020202020204" pitchFamily="34" charset="0"/>
                <a:buChar char="•"/>
              </a:pPr>
              <a:r>
                <a:rPr lang="en-US" sz="1400" dirty="0">
                  <a:solidFill>
                    <a:schemeClr val="bg1"/>
                  </a:solidFill>
                </a:rPr>
                <a:t>Familiarity with cloud and local integration environments. </a:t>
              </a:r>
            </a:p>
          </p:txBody>
        </p:sp>
      </p:grpSp>
      <p:grpSp>
        <p:nvGrpSpPr>
          <p:cNvPr id="19" name="Gruppo 18">
            <a:extLst>
              <a:ext uri="{FF2B5EF4-FFF2-40B4-BE49-F238E27FC236}">
                <a16:creationId xmlns:a16="http://schemas.microsoft.com/office/drawing/2014/main" id="{4A65B1E6-CB83-FCCF-0505-87670D457248}"/>
              </a:ext>
            </a:extLst>
          </p:cNvPr>
          <p:cNvGrpSpPr/>
          <p:nvPr/>
        </p:nvGrpSpPr>
        <p:grpSpPr>
          <a:xfrm>
            <a:off x="4524360" y="3438616"/>
            <a:ext cx="6871206" cy="865929"/>
            <a:chOff x="4524363" y="4260519"/>
            <a:chExt cx="6871206" cy="865929"/>
          </a:xfrm>
        </p:grpSpPr>
        <p:sp>
          <p:nvSpPr>
            <p:cNvPr id="45" name="CasellaDiTesto 44">
              <a:extLst>
                <a:ext uri="{FF2B5EF4-FFF2-40B4-BE49-F238E27FC236}">
                  <a16:creationId xmlns:a16="http://schemas.microsoft.com/office/drawing/2014/main" id="{16F33D30-CBC2-30C1-4D20-946A3BE2C71D}"/>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2D15E4F-58F4-2B39-4FE6-56AC0CF2A3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troubleshooting and diagnostic skills.  </a:t>
              </a:r>
            </a:p>
            <a:p>
              <a:pPr marL="265113" indent="-176213" algn="just">
                <a:spcBef>
                  <a:spcPts val="200"/>
                </a:spcBef>
                <a:buFont typeface="Arial" panose="020B0604020202020204" pitchFamily="34" charset="0"/>
                <a:buChar char="•"/>
              </a:pPr>
              <a:r>
                <a:rPr lang="en-US" sz="1400" dirty="0">
                  <a:solidFill>
                    <a:schemeClr val="bg1"/>
                  </a:solidFill>
                </a:rPr>
                <a:t>Effective communication across teams. </a:t>
              </a:r>
            </a:p>
          </p:txBody>
        </p:sp>
      </p:grpSp>
      <p:grpSp>
        <p:nvGrpSpPr>
          <p:cNvPr id="22" name="Gruppo 21">
            <a:extLst>
              <a:ext uri="{FF2B5EF4-FFF2-40B4-BE49-F238E27FC236}">
                <a16:creationId xmlns:a16="http://schemas.microsoft.com/office/drawing/2014/main" id="{935B20CF-4534-A2E5-3AED-4E4EDBA2FF8B}"/>
              </a:ext>
            </a:extLst>
          </p:cNvPr>
          <p:cNvGrpSpPr/>
          <p:nvPr/>
        </p:nvGrpSpPr>
        <p:grpSpPr>
          <a:xfrm>
            <a:off x="4524358" y="4651296"/>
            <a:ext cx="6871203" cy="615554"/>
            <a:chOff x="4524363" y="5155265"/>
            <a:chExt cx="6871203" cy="615554"/>
          </a:xfrm>
        </p:grpSpPr>
        <p:sp>
          <p:nvSpPr>
            <p:cNvPr id="46" name="CasellaDiTesto 45">
              <a:extLst>
                <a:ext uri="{FF2B5EF4-FFF2-40B4-BE49-F238E27FC236}">
                  <a16:creationId xmlns:a16="http://schemas.microsoft.com/office/drawing/2014/main" id="{47E1D076-7B29-B46A-7115-3E5D057DB824}"/>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750F4FB-E758-8051-F421-8AE1D83ACC0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system integration or related roles. </a:t>
              </a:r>
            </a:p>
          </p:txBody>
        </p:sp>
      </p:grpSp>
      <p:grpSp>
        <p:nvGrpSpPr>
          <p:cNvPr id="23" name="Gruppo 22">
            <a:extLst>
              <a:ext uri="{FF2B5EF4-FFF2-40B4-BE49-F238E27FC236}">
                <a16:creationId xmlns:a16="http://schemas.microsoft.com/office/drawing/2014/main" id="{A761355B-3A04-A89E-B535-8B5781C596B4}"/>
              </a:ext>
            </a:extLst>
          </p:cNvPr>
          <p:cNvGrpSpPr/>
          <p:nvPr/>
        </p:nvGrpSpPr>
        <p:grpSpPr>
          <a:xfrm>
            <a:off x="4524360" y="5613603"/>
            <a:ext cx="6871201" cy="614928"/>
            <a:chOff x="4524360" y="6001663"/>
            <a:chExt cx="6871201" cy="614928"/>
          </a:xfrm>
        </p:grpSpPr>
        <p:sp>
          <p:nvSpPr>
            <p:cNvPr id="47" name="CasellaDiTesto 46">
              <a:extLst>
                <a:ext uri="{FF2B5EF4-FFF2-40B4-BE49-F238E27FC236}">
                  <a16:creationId xmlns:a16="http://schemas.microsoft.com/office/drawing/2014/main" id="{CBEF172D-3C42-3F42-9654-2977E3342346}"/>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CDB66021-A81E-0A07-C559-501430D97878}"/>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Systems Engineering or related fields. </a:t>
              </a:r>
            </a:p>
          </p:txBody>
        </p:sp>
      </p:grpSp>
    </p:spTree>
    <p:extLst>
      <p:ext uri="{BB962C8B-B14F-4D97-AF65-F5344CB8AC3E}">
        <p14:creationId xmlns:p14="http://schemas.microsoft.com/office/powerpoint/2010/main" val="217458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4D05603-92BD-AFA9-B439-511D85835BC5}"/>
            </a:ext>
          </a:extLst>
        </p:cNvPr>
        <p:cNvGrpSpPr/>
        <p:nvPr/>
      </p:nvGrpSpPr>
      <p:grpSpPr>
        <a:xfrm>
          <a:off x="0" y="0"/>
          <a:ext cx="0" cy="0"/>
          <a:chOff x="0" y="0"/>
          <a:chExt cx="0" cy="0"/>
        </a:xfrm>
      </p:grpSpPr>
      <p:pic>
        <p:nvPicPr>
          <p:cNvPr id="80" name="Immagine 79" descr="Immagine che contiene Elementi grafici, clipart, simbolo, logo&#10;&#10;Descrizione generata automaticamente">
            <a:extLst>
              <a:ext uri="{FF2B5EF4-FFF2-40B4-BE49-F238E27FC236}">
                <a16:creationId xmlns:a16="http://schemas.microsoft.com/office/drawing/2014/main" id="{0288B37C-2C02-2464-9D92-F3C32942D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601883"/>
            <a:ext cx="1891567" cy="1891567"/>
          </a:xfrm>
          <a:prstGeom prst="rect">
            <a:avLst/>
          </a:prstGeom>
        </p:spPr>
      </p:pic>
      <p:cxnSp>
        <p:nvCxnSpPr>
          <p:cNvPr id="31" name="Connettore diritto 30">
            <a:extLst>
              <a:ext uri="{FF2B5EF4-FFF2-40B4-BE49-F238E27FC236}">
                <a16:creationId xmlns:a16="http://schemas.microsoft.com/office/drawing/2014/main" id="{A7F63EFA-964D-E751-010F-99EEA0F1E0E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532314E-2CD5-608E-864A-31D8272C6D36}"/>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SECURITY</a:t>
            </a:r>
            <a:r>
              <a:rPr lang="en-US" spc="300" dirty="0">
                <a:solidFill>
                  <a:schemeClr val="bg1"/>
                </a:solidFill>
              </a:rPr>
              <a:t> ENGINEER </a:t>
            </a:r>
          </a:p>
        </p:txBody>
      </p:sp>
      <p:grpSp>
        <p:nvGrpSpPr>
          <p:cNvPr id="5" name="Gruppo 4">
            <a:extLst>
              <a:ext uri="{FF2B5EF4-FFF2-40B4-BE49-F238E27FC236}">
                <a16:creationId xmlns:a16="http://schemas.microsoft.com/office/drawing/2014/main" id="{55F91881-2A34-8AE9-B66D-2A8FFA9DB82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D4940EB-4B05-CAF6-BB9B-5DDB6733C1BF}"/>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B5CE75C8-8E1B-8212-0237-F03AAB2398D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6C6B354A-47E2-9FDC-C8EC-CA45938F5849}"/>
              </a:ext>
            </a:extLst>
          </p:cNvPr>
          <p:cNvGrpSpPr/>
          <p:nvPr/>
        </p:nvGrpSpPr>
        <p:grpSpPr>
          <a:xfrm>
            <a:off x="4524358" y="578763"/>
            <a:ext cx="6871207" cy="1315215"/>
            <a:chOff x="4524364" y="396518"/>
            <a:chExt cx="6871207" cy="1315215"/>
          </a:xfrm>
        </p:grpSpPr>
        <p:sp>
          <p:nvSpPr>
            <p:cNvPr id="41" name="CasellaDiTesto 40">
              <a:extLst>
                <a:ext uri="{FF2B5EF4-FFF2-40B4-BE49-F238E27FC236}">
                  <a16:creationId xmlns:a16="http://schemas.microsoft.com/office/drawing/2014/main" id="{1F1E4E41-28E0-41C0-8022-7F93582B72DF}"/>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D86FCC0-92E7-1C16-5811-8FB05A0333B6}"/>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Implement security protocols to protect system communications and sensitive data (WP6).  </a:t>
              </a:r>
            </a:p>
            <a:p>
              <a:pPr marL="265113" indent="-176213" algn="just">
                <a:spcBef>
                  <a:spcPts val="200"/>
                </a:spcBef>
                <a:buFont typeface="Arial" panose="020B0604020202020204" pitchFamily="34" charset="0"/>
                <a:buChar char="•"/>
              </a:pPr>
              <a:r>
                <a:rPr lang="en-US" sz="1400" dirty="0">
                  <a:solidFill>
                    <a:schemeClr val="bg1"/>
                  </a:solidFill>
                </a:rPr>
                <a:t>Ensure GDPR compliance and perform vulnerability testing.  </a:t>
              </a:r>
            </a:p>
            <a:p>
              <a:pPr marL="265113" indent="-176213" algn="just">
                <a:spcBef>
                  <a:spcPts val="200"/>
                </a:spcBef>
                <a:buFont typeface="Arial" panose="020B0604020202020204" pitchFamily="34" charset="0"/>
                <a:buChar char="•"/>
              </a:pPr>
              <a:r>
                <a:rPr lang="en-US" sz="1400" dirty="0">
                  <a:solidFill>
                    <a:schemeClr val="bg1"/>
                  </a:solidFill>
                </a:rPr>
                <a:t>Monitor system activities and detect security threats. </a:t>
              </a:r>
            </a:p>
          </p:txBody>
        </p:sp>
      </p:grpSp>
      <p:grpSp>
        <p:nvGrpSpPr>
          <p:cNvPr id="13" name="Gruppo 12">
            <a:extLst>
              <a:ext uri="{FF2B5EF4-FFF2-40B4-BE49-F238E27FC236}">
                <a16:creationId xmlns:a16="http://schemas.microsoft.com/office/drawing/2014/main" id="{21DC8746-3B2F-4640-9989-01F6595D94AA}"/>
              </a:ext>
            </a:extLst>
          </p:cNvPr>
          <p:cNvGrpSpPr/>
          <p:nvPr/>
        </p:nvGrpSpPr>
        <p:grpSpPr>
          <a:xfrm>
            <a:off x="4524360" y="2184628"/>
            <a:ext cx="6871216" cy="1093473"/>
            <a:chOff x="4524364" y="2658586"/>
            <a:chExt cx="6871216" cy="1093473"/>
          </a:xfrm>
        </p:grpSpPr>
        <p:sp>
          <p:nvSpPr>
            <p:cNvPr id="42" name="CasellaDiTesto 41">
              <a:extLst>
                <a:ext uri="{FF2B5EF4-FFF2-40B4-BE49-F238E27FC236}">
                  <a16:creationId xmlns:a16="http://schemas.microsoft.com/office/drawing/2014/main" id="{1B6BE26F-2D0D-EFC3-E5D8-8510E5AF4497}"/>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573F118A-4837-AF23-147C-BDF72CD63AB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encryption standards (e.g., AES-256, TLS 1.3).  </a:t>
              </a:r>
            </a:p>
            <a:p>
              <a:pPr marL="265113" indent="-176213" algn="just">
                <a:spcBef>
                  <a:spcPts val="200"/>
                </a:spcBef>
                <a:buFont typeface="Arial" panose="020B0604020202020204" pitchFamily="34" charset="0"/>
                <a:buChar char="•"/>
              </a:pPr>
              <a:r>
                <a:rPr lang="en-US" sz="1400" dirty="0">
                  <a:solidFill>
                    <a:schemeClr val="bg1"/>
                  </a:solidFill>
                </a:rPr>
                <a:t>Proficiency in security testing tools (e.g., OWASP ZAP, Burp Suite).  </a:t>
              </a:r>
            </a:p>
            <a:p>
              <a:pPr marL="265113" indent="-176213" algn="just">
                <a:spcBef>
                  <a:spcPts val="200"/>
                </a:spcBef>
                <a:buFont typeface="Arial" panose="020B0604020202020204" pitchFamily="34" charset="0"/>
                <a:buChar char="•"/>
              </a:pPr>
              <a:r>
                <a:rPr lang="en-US" sz="1400" dirty="0">
                  <a:solidFill>
                    <a:schemeClr val="bg1"/>
                  </a:solidFill>
                </a:rPr>
                <a:t>Knowledge of token-based authentication systems (e.g., JWT). </a:t>
              </a:r>
            </a:p>
          </p:txBody>
        </p:sp>
      </p:grpSp>
      <p:grpSp>
        <p:nvGrpSpPr>
          <p:cNvPr id="19" name="Gruppo 18">
            <a:extLst>
              <a:ext uri="{FF2B5EF4-FFF2-40B4-BE49-F238E27FC236}">
                <a16:creationId xmlns:a16="http://schemas.microsoft.com/office/drawing/2014/main" id="{16146AE5-3CF6-3514-9D77-879A1017FA84}"/>
              </a:ext>
            </a:extLst>
          </p:cNvPr>
          <p:cNvGrpSpPr/>
          <p:nvPr/>
        </p:nvGrpSpPr>
        <p:grpSpPr>
          <a:xfrm>
            <a:off x="4524360" y="3568751"/>
            <a:ext cx="6871206" cy="865929"/>
            <a:chOff x="4524363" y="4260519"/>
            <a:chExt cx="6871206" cy="865929"/>
          </a:xfrm>
        </p:grpSpPr>
        <p:sp>
          <p:nvSpPr>
            <p:cNvPr id="45" name="CasellaDiTesto 44">
              <a:extLst>
                <a:ext uri="{FF2B5EF4-FFF2-40B4-BE49-F238E27FC236}">
                  <a16:creationId xmlns:a16="http://schemas.microsoft.com/office/drawing/2014/main" id="{0723B62B-CC7F-2981-D93D-C71392261ADC}"/>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AF757972-9CE8-9D39-F6D3-262E5BE341E5}"/>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skills for threat detection.  </a:t>
              </a:r>
            </a:p>
            <a:p>
              <a:pPr marL="265113" indent="-176213" algn="just">
                <a:spcBef>
                  <a:spcPts val="200"/>
                </a:spcBef>
                <a:buFont typeface="Arial" panose="020B0604020202020204" pitchFamily="34" charset="0"/>
                <a:buChar char="•"/>
              </a:pPr>
              <a:r>
                <a:rPr lang="en-US" sz="1400" dirty="0">
                  <a:solidFill>
                    <a:schemeClr val="bg1"/>
                  </a:solidFill>
                </a:rPr>
                <a:t>Strong documentation skills. </a:t>
              </a:r>
            </a:p>
          </p:txBody>
        </p:sp>
      </p:grpSp>
      <p:grpSp>
        <p:nvGrpSpPr>
          <p:cNvPr id="22" name="Gruppo 21">
            <a:extLst>
              <a:ext uri="{FF2B5EF4-FFF2-40B4-BE49-F238E27FC236}">
                <a16:creationId xmlns:a16="http://schemas.microsoft.com/office/drawing/2014/main" id="{C5A2AD8F-6BB9-4E3E-8AF2-CD6AFF9FD8CD}"/>
              </a:ext>
            </a:extLst>
          </p:cNvPr>
          <p:cNvGrpSpPr/>
          <p:nvPr/>
        </p:nvGrpSpPr>
        <p:grpSpPr>
          <a:xfrm>
            <a:off x="4524358" y="4725330"/>
            <a:ext cx="6871203" cy="615554"/>
            <a:chOff x="4524363" y="5155265"/>
            <a:chExt cx="6871203" cy="615554"/>
          </a:xfrm>
        </p:grpSpPr>
        <p:sp>
          <p:nvSpPr>
            <p:cNvPr id="46" name="CasellaDiTesto 45">
              <a:extLst>
                <a:ext uri="{FF2B5EF4-FFF2-40B4-BE49-F238E27FC236}">
                  <a16:creationId xmlns:a16="http://schemas.microsoft.com/office/drawing/2014/main" id="{DA5268D0-77A1-C4CB-C224-9E1D20FA6E5D}"/>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1CC3821E-CB6C-B99C-6E44-98EA85BD92C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cybersecurity roles.</a:t>
              </a:r>
            </a:p>
          </p:txBody>
        </p:sp>
      </p:grpSp>
      <p:grpSp>
        <p:nvGrpSpPr>
          <p:cNvPr id="23" name="Gruppo 22">
            <a:extLst>
              <a:ext uri="{FF2B5EF4-FFF2-40B4-BE49-F238E27FC236}">
                <a16:creationId xmlns:a16="http://schemas.microsoft.com/office/drawing/2014/main" id="{1EBA51C3-C517-03E6-B762-4F21CD3529EA}"/>
              </a:ext>
            </a:extLst>
          </p:cNvPr>
          <p:cNvGrpSpPr/>
          <p:nvPr/>
        </p:nvGrpSpPr>
        <p:grpSpPr>
          <a:xfrm>
            <a:off x="4524360" y="5631533"/>
            <a:ext cx="6871201" cy="614928"/>
            <a:chOff x="4524360" y="6001663"/>
            <a:chExt cx="6871201" cy="614928"/>
          </a:xfrm>
        </p:grpSpPr>
        <p:sp>
          <p:nvSpPr>
            <p:cNvPr id="47" name="CasellaDiTesto 46">
              <a:extLst>
                <a:ext uri="{FF2B5EF4-FFF2-40B4-BE49-F238E27FC236}">
                  <a16:creationId xmlns:a16="http://schemas.microsoft.com/office/drawing/2014/main" id="{71FC9EAF-07FF-CF21-6D87-F51228041855}"/>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EA779F4-BDAF-79A7-FDE6-036E48C43264}"/>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Cybersecurity or related fields. </a:t>
              </a:r>
            </a:p>
          </p:txBody>
        </p:sp>
      </p:grpSp>
    </p:spTree>
    <p:extLst>
      <p:ext uri="{BB962C8B-B14F-4D97-AF65-F5344CB8AC3E}">
        <p14:creationId xmlns:p14="http://schemas.microsoft.com/office/powerpoint/2010/main" val="22419951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05217C1-9A2A-A32E-5938-FE4FC9C5ED2C}"/>
            </a:ext>
          </a:extLst>
        </p:cNvPr>
        <p:cNvGrpSpPr/>
        <p:nvPr/>
      </p:nvGrpSpPr>
      <p:grpSpPr>
        <a:xfrm>
          <a:off x="0" y="0"/>
          <a:ext cx="0" cy="0"/>
          <a:chOff x="0" y="0"/>
          <a:chExt cx="0" cy="0"/>
        </a:xfrm>
      </p:grpSpPr>
      <p:pic>
        <p:nvPicPr>
          <p:cNvPr id="78" name="Immagine 77" descr="Immagine che contiene clipart, schizzo, Elementi grafici, simbolo&#10;&#10;Descrizione generata automaticamente">
            <a:extLst>
              <a:ext uri="{FF2B5EF4-FFF2-40B4-BE49-F238E27FC236}">
                <a16:creationId xmlns:a16="http://schemas.microsoft.com/office/drawing/2014/main" id="{5EEF21AC-7872-E06B-33F5-16F422B7E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3" y="1597097"/>
            <a:ext cx="1891568" cy="1891568"/>
          </a:xfrm>
          <a:prstGeom prst="rect">
            <a:avLst/>
          </a:prstGeom>
        </p:spPr>
      </p:pic>
      <p:cxnSp>
        <p:nvCxnSpPr>
          <p:cNvPr id="31" name="Connettore diritto 30">
            <a:extLst>
              <a:ext uri="{FF2B5EF4-FFF2-40B4-BE49-F238E27FC236}">
                <a16:creationId xmlns:a16="http://schemas.microsoft.com/office/drawing/2014/main" id="{20886C86-0A2C-9A7A-FD34-A3678EEE93C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7FAEBE8-6816-DD6F-40C5-1F9E500952E6}"/>
              </a:ext>
            </a:extLst>
          </p:cNvPr>
          <p:cNvSpPr txBox="1"/>
          <p:nvPr/>
        </p:nvSpPr>
        <p:spPr>
          <a:xfrm>
            <a:off x="251943" y="3653164"/>
            <a:ext cx="3373833" cy="646331"/>
          </a:xfrm>
          <a:prstGeom prst="rect">
            <a:avLst/>
          </a:prstGeom>
          <a:noFill/>
        </p:spPr>
        <p:txBody>
          <a:bodyPr wrap="square" rtlCol="0">
            <a:spAutoFit/>
          </a:bodyPr>
          <a:lstStyle/>
          <a:p>
            <a:pPr algn="ctr"/>
            <a:r>
              <a:rPr lang="en-US" b="1" spc="300" dirty="0">
                <a:solidFill>
                  <a:schemeClr val="bg1"/>
                </a:solidFill>
              </a:rPr>
              <a:t>QUALITY ASSURANCE </a:t>
            </a:r>
            <a:r>
              <a:rPr lang="en-US" spc="300" dirty="0">
                <a:solidFill>
                  <a:schemeClr val="bg1"/>
                </a:solidFill>
              </a:rPr>
              <a:t>ENGINEER </a:t>
            </a:r>
          </a:p>
        </p:txBody>
      </p:sp>
      <p:grpSp>
        <p:nvGrpSpPr>
          <p:cNvPr id="5" name="Gruppo 4">
            <a:extLst>
              <a:ext uri="{FF2B5EF4-FFF2-40B4-BE49-F238E27FC236}">
                <a16:creationId xmlns:a16="http://schemas.microsoft.com/office/drawing/2014/main" id="{D8769439-0A83-014E-0ED9-0749B577A894}"/>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74B6AAD3-A5A1-FE15-D5E9-0B532F3C27D1}"/>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CC63F05D-3A59-8195-B3B5-1403DF0621F4}"/>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90602530-04E8-1F39-2B01-172F444058F1}"/>
              </a:ext>
            </a:extLst>
          </p:cNvPr>
          <p:cNvGrpSpPr/>
          <p:nvPr/>
        </p:nvGrpSpPr>
        <p:grpSpPr>
          <a:xfrm>
            <a:off x="4524358" y="533939"/>
            <a:ext cx="6871207" cy="1530659"/>
            <a:chOff x="4524364" y="396518"/>
            <a:chExt cx="6871207" cy="1530659"/>
          </a:xfrm>
        </p:grpSpPr>
        <p:sp>
          <p:nvSpPr>
            <p:cNvPr id="41" name="CasellaDiTesto 40">
              <a:extLst>
                <a:ext uri="{FF2B5EF4-FFF2-40B4-BE49-F238E27FC236}">
                  <a16:creationId xmlns:a16="http://schemas.microsoft.com/office/drawing/2014/main" id="{23643030-30EA-6B94-C0EE-D5B6828112DE}"/>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B9C267D-8F75-BD03-5740-98D887B06DAD}"/>
                </a:ext>
              </a:extLst>
            </p:cNvPr>
            <p:cNvSpPr txBox="1"/>
            <p:nvPr/>
          </p:nvSpPr>
          <p:spPr>
            <a:xfrm>
              <a:off x="4524364" y="706330"/>
              <a:ext cx="6871207" cy="122084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Perform unit, integration, and end-to-end testing across all system components (WP7).  </a:t>
              </a:r>
            </a:p>
            <a:p>
              <a:pPr marL="265113" indent="-176213" algn="just">
                <a:spcBef>
                  <a:spcPts val="200"/>
                </a:spcBef>
                <a:buFont typeface="Arial" panose="020B0604020202020204" pitchFamily="34" charset="0"/>
                <a:buChar char="•"/>
              </a:pPr>
              <a:r>
                <a:rPr lang="en-US" sz="1400" dirty="0">
                  <a:solidFill>
                    <a:schemeClr val="bg1"/>
                  </a:solidFill>
                </a:rPr>
                <a:t>Identify bugs and ensure compliance with functional and non-functional requirements.  </a:t>
              </a:r>
            </a:p>
            <a:p>
              <a:pPr marL="265113" indent="-176213" algn="just">
                <a:spcBef>
                  <a:spcPts val="200"/>
                </a:spcBef>
                <a:buFont typeface="Arial" panose="020B0604020202020204" pitchFamily="34" charset="0"/>
                <a:buChar char="•"/>
              </a:pPr>
              <a:r>
                <a:rPr lang="en-US" sz="1400" dirty="0">
                  <a:solidFill>
                    <a:schemeClr val="bg1"/>
                  </a:solidFill>
                </a:rPr>
                <a:t>Simulate high loads to test system scalability. </a:t>
              </a:r>
            </a:p>
          </p:txBody>
        </p:sp>
      </p:grpSp>
      <p:grpSp>
        <p:nvGrpSpPr>
          <p:cNvPr id="13" name="Gruppo 12">
            <a:extLst>
              <a:ext uri="{FF2B5EF4-FFF2-40B4-BE49-F238E27FC236}">
                <a16:creationId xmlns:a16="http://schemas.microsoft.com/office/drawing/2014/main" id="{DEFE8884-F7A9-4AE9-A6F3-4C00292B9C1C}"/>
              </a:ext>
            </a:extLst>
          </p:cNvPr>
          <p:cNvGrpSpPr/>
          <p:nvPr/>
        </p:nvGrpSpPr>
        <p:grpSpPr>
          <a:xfrm>
            <a:off x="4524360" y="2317075"/>
            <a:ext cx="6871216" cy="1093473"/>
            <a:chOff x="4524364" y="2658586"/>
            <a:chExt cx="6871216" cy="1093473"/>
          </a:xfrm>
        </p:grpSpPr>
        <p:sp>
          <p:nvSpPr>
            <p:cNvPr id="42" name="CasellaDiTesto 41">
              <a:extLst>
                <a:ext uri="{FF2B5EF4-FFF2-40B4-BE49-F238E27FC236}">
                  <a16:creationId xmlns:a16="http://schemas.microsoft.com/office/drawing/2014/main" id="{8DB5312B-6718-9303-2FDF-0553CDE8DDF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33359D6-BEA8-9C75-A726-B4F893E184F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testing frameworks (e.g., </a:t>
              </a:r>
              <a:r>
                <a:rPr lang="en-US" sz="1400" dirty="0" err="1">
                  <a:solidFill>
                    <a:schemeClr val="bg1"/>
                  </a:solidFill>
                </a:rPr>
                <a:t>pytest</a:t>
              </a:r>
              <a:r>
                <a:rPr lang="en-US" sz="1400" dirty="0">
                  <a:solidFill>
                    <a:schemeClr val="bg1"/>
                  </a:solidFill>
                </a:rPr>
                <a:t>, Jest).  </a:t>
              </a:r>
            </a:p>
            <a:p>
              <a:pPr marL="265113" indent="-176213" algn="just">
                <a:spcBef>
                  <a:spcPts val="200"/>
                </a:spcBef>
                <a:buFont typeface="Arial" panose="020B0604020202020204" pitchFamily="34" charset="0"/>
                <a:buChar char="•"/>
              </a:pPr>
              <a:r>
                <a:rPr lang="en-US" sz="1400" dirty="0">
                  <a:solidFill>
                    <a:schemeClr val="bg1"/>
                  </a:solidFill>
                </a:rPr>
                <a:t>Experience with load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Familiarity with testing APIs (e.g., Postman). </a:t>
              </a:r>
            </a:p>
          </p:txBody>
        </p:sp>
      </p:grpSp>
      <p:grpSp>
        <p:nvGrpSpPr>
          <p:cNvPr id="19" name="Gruppo 18">
            <a:extLst>
              <a:ext uri="{FF2B5EF4-FFF2-40B4-BE49-F238E27FC236}">
                <a16:creationId xmlns:a16="http://schemas.microsoft.com/office/drawing/2014/main" id="{B43F9E2D-AD63-246B-FBD8-65D611146777}"/>
              </a:ext>
            </a:extLst>
          </p:cNvPr>
          <p:cNvGrpSpPr/>
          <p:nvPr/>
        </p:nvGrpSpPr>
        <p:grpSpPr>
          <a:xfrm>
            <a:off x="4524360" y="3663024"/>
            <a:ext cx="6871206" cy="865929"/>
            <a:chOff x="4524363" y="4260519"/>
            <a:chExt cx="6871206" cy="865929"/>
          </a:xfrm>
        </p:grpSpPr>
        <p:sp>
          <p:nvSpPr>
            <p:cNvPr id="45" name="CasellaDiTesto 44">
              <a:extLst>
                <a:ext uri="{FF2B5EF4-FFF2-40B4-BE49-F238E27FC236}">
                  <a16:creationId xmlns:a16="http://schemas.microsoft.com/office/drawing/2014/main" id="{6AC7F531-1FEB-551B-F4A7-CD29059D7350}"/>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DA95DC-79D2-0C6B-3C5C-CC5C8965891F}"/>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Attention to detail in test case design.  </a:t>
              </a:r>
            </a:p>
            <a:p>
              <a:pPr marL="265113" indent="-176213" algn="just">
                <a:spcBef>
                  <a:spcPts val="200"/>
                </a:spcBef>
                <a:buFont typeface="Arial" panose="020B0604020202020204" pitchFamily="34" charset="0"/>
                <a:buChar char="•"/>
              </a:pPr>
              <a:r>
                <a:rPr lang="en-US" sz="1400" dirty="0">
                  <a:solidFill>
                    <a:schemeClr val="bg1"/>
                  </a:solidFill>
                </a:rPr>
                <a:t>Strong analytical skills. </a:t>
              </a:r>
            </a:p>
          </p:txBody>
        </p:sp>
      </p:grpSp>
      <p:grpSp>
        <p:nvGrpSpPr>
          <p:cNvPr id="22" name="Gruppo 21">
            <a:extLst>
              <a:ext uri="{FF2B5EF4-FFF2-40B4-BE49-F238E27FC236}">
                <a16:creationId xmlns:a16="http://schemas.microsoft.com/office/drawing/2014/main" id="{88B2F554-95C7-33D8-E2D6-7B03835E2A7C}"/>
              </a:ext>
            </a:extLst>
          </p:cNvPr>
          <p:cNvGrpSpPr/>
          <p:nvPr/>
        </p:nvGrpSpPr>
        <p:grpSpPr>
          <a:xfrm>
            <a:off x="4524358" y="4781429"/>
            <a:ext cx="6871203" cy="615554"/>
            <a:chOff x="4524363" y="5155265"/>
            <a:chExt cx="6871203" cy="615554"/>
          </a:xfrm>
        </p:grpSpPr>
        <p:sp>
          <p:nvSpPr>
            <p:cNvPr id="46" name="CasellaDiTesto 45">
              <a:extLst>
                <a:ext uri="{FF2B5EF4-FFF2-40B4-BE49-F238E27FC236}">
                  <a16:creationId xmlns:a16="http://schemas.microsoft.com/office/drawing/2014/main" id="{BAF6CB77-44CD-70DA-ABE4-984BEFCF1BA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A498105A-37FA-D791-65F1-225CA1A5C66F}"/>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QA engineering. </a:t>
              </a:r>
            </a:p>
          </p:txBody>
        </p:sp>
      </p:grpSp>
      <p:grpSp>
        <p:nvGrpSpPr>
          <p:cNvPr id="23" name="Gruppo 22">
            <a:extLst>
              <a:ext uri="{FF2B5EF4-FFF2-40B4-BE49-F238E27FC236}">
                <a16:creationId xmlns:a16="http://schemas.microsoft.com/office/drawing/2014/main" id="{CFDC1E9F-DBD3-0CC3-D17A-E91A92B30798}"/>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36612B3A-AE49-E43A-7FA9-2218C47B3B93}"/>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42421489-28CD-0B1E-3DB3-FA6E5BC88943}"/>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Quality or related fields. </a:t>
              </a:r>
            </a:p>
          </p:txBody>
        </p:sp>
      </p:grpSp>
    </p:spTree>
    <p:extLst>
      <p:ext uri="{BB962C8B-B14F-4D97-AF65-F5344CB8AC3E}">
        <p14:creationId xmlns:p14="http://schemas.microsoft.com/office/powerpoint/2010/main" val="10456493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47C673-C439-8826-4E56-484CF3087668}"/>
            </a:ext>
          </a:extLst>
        </p:cNvPr>
        <p:cNvGrpSpPr/>
        <p:nvPr/>
      </p:nvGrpSpPr>
      <p:grpSpPr>
        <a:xfrm>
          <a:off x="0" y="0"/>
          <a:ext cx="0" cy="0"/>
          <a:chOff x="0" y="0"/>
          <a:chExt cx="0" cy="0"/>
        </a:xfrm>
      </p:grpSpPr>
      <p:pic>
        <p:nvPicPr>
          <p:cNvPr id="76" name="Immagine 75" descr="Immagine che contiene cerchio, clipart, Elementi grafici, design&#10;&#10;Descrizione generata automaticamente">
            <a:extLst>
              <a:ext uri="{FF2B5EF4-FFF2-40B4-BE49-F238E27FC236}">
                <a16:creationId xmlns:a16="http://schemas.microsoft.com/office/drawing/2014/main" id="{D1624DF2-D9CD-78B7-6E54-62A98D3DC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597097"/>
            <a:ext cx="1891567" cy="1891567"/>
          </a:xfrm>
          <a:prstGeom prst="rect">
            <a:avLst/>
          </a:prstGeom>
        </p:spPr>
      </p:pic>
      <p:cxnSp>
        <p:nvCxnSpPr>
          <p:cNvPr id="31" name="Connettore diritto 30">
            <a:extLst>
              <a:ext uri="{FF2B5EF4-FFF2-40B4-BE49-F238E27FC236}">
                <a16:creationId xmlns:a16="http://schemas.microsoft.com/office/drawing/2014/main" id="{97F9A18D-EDC9-4ED3-875E-C036ED305C1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82095DD-6097-359F-F346-23FE7672552F}"/>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SYSTEM </a:t>
            </a:r>
            <a:r>
              <a:rPr lang="en-US" spc="300" dirty="0">
                <a:solidFill>
                  <a:schemeClr val="bg1"/>
                </a:solidFill>
              </a:rPr>
              <a:t>ENGINEER</a:t>
            </a:r>
            <a:r>
              <a:rPr lang="en-US" b="1" spc="300" dirty="0">
                <a:solidFill>
                  <a:schemeClr val="bg1"/>
                </a:solidFill>
              </a:rPr>
              <a:t> </a:t>
            </a:r>
            <a:endParaRPr lang="en-US" spc="300" dirty="0">
              <a:solidFill>
                <a:schemeClr val="bg1"/>
              </a:solidFill>
            </a:endParaRPr>
          </a:p>
        </p:txBody>
      </p:sp>
      <p:grpSp>
        <p:nvGrpSpPr>
          <p:cNvPr id="5" name="Gruppo 4">
            <a:extLst>
              <a:ext uri="{FF2B5EF4-FFF2-40B4-BE49-F238E27FC236}">
                <a16:creationId xmlns:a16="http://schemas.microsoft.com/office/drawing/2014/main" id="{420F8B99-8D0D-6C8A-BC7C-79CF81CC2C71}"/>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36B4CD34-332A-C6AB-99EB-4977AE143C9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78ACBE7F-61BF-6B1F-EACD-DA5B61FE62AD}"/>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6151751F-7397-8BB6-7D52-5C2C391710B6}"/>
              </a:ext>
            </a:extLst>
          </p:cNvPr>
          <p:cNvGrpSpPr/>
          <p:nvPr/>
        </p:nvGrpSpPr>
        <p:grpSpPr>
          <a:xfrm>
            <a:off x="4524358" y="417396"/>
            <a:ext cx="6871207" cy="1556307"/>
            <a:chOff x="4524364" y="396518"/>
            <a:chExt cx="6871207" cy="1556307"/>
          </a:xfrm>
        </p:grpSpPr>
        <p:sp>
          <p:nvSpPr>
            <p:cNvPr id="41" name="CasellaDiTesto 40">
              <a:extLst>
                <a:ext uri="{FF2B5EF4-FFF2-40B4-BE49-F238E27FC236}">
                  <a16:creationId xmlns:a16="http://schemas.microsoft.com/office/drawing/2014/main" id="{EBDE148D-064C-F538-F015-EADA7E215BB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121CD7-5A88-9438-935B-637D1718D061}"/>
                </a:ext>
              </a:extLst>
            </p:cNvPr>
            <p:cNvSpPr txBox="1"/>
            <p:nvPr/>
          </p:nvSpPr>
          <p:spPr>
            <a:xfrm>
              <a:off x="4524364" y="706330"/>
              <a:ext cx="6871207"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Support performance testing and load simulations to validate system scalability and robustness (WP7).  </a:t>
              </a:r>
            </a:p>
            <a:p>
              <a:pPr marL="265113" indent="-176213" algn="just">
                <a:spcBef>
                  <a:spcPts val="200"/>
                </a:spcBef>
                <a:buFont typeface="Arial" panose="020B0604020202020204" pitchFamily="34" charset="0"/>
                <a:buChar char="•"/>
              </a:pPr>
              <a:r>
                <a:rPr lang="en-US" sz="1400" dirty="0">
                  <a:solidFill>
                    <a:schemeClr val="bg1"/>
                  </a:solidFill>
                </a:rPr>
                <a:t>Collaborate with the QA team to conduct stress testing and resolve bottlenecks.  </a:t>
              </a:r>
            </a:p>
            <a:p>
              <a:pPr marL="265113" indent="-176213" algn="just">
                <a:spcBef>
                  <a:spcPts val="200"/>
                </a:spcBef>
                <a:buFont typeface="Arial" panose="020B0604020202020204" pitchFamily="34" charset="0"/>
                <a:buChar char="•"/>
              </a:pPr>
              <a:r>
                <a:rPr lang="en-US" sz="1400" dirty="0">
                  <a:solidFill>
                    <a:schemeClr val="bg1"/>
                  </a:solidFill>
                </a:rPr>
                <a:t>Ensure the system operates effectively under high loads and adverse conditions.  </a:t>
              </a:r>
            </a:p>
            <a:p>
              <a:pPr marL="265113" indent="-176213" algn="just">
                <a:spcBef>
                  <a:spcPts val="200"/>
                </a:spcBef>
                <a:buFont typeface="Arial" panose="020B0604020202020204" pitchFamily="34" charset="0"/>
                <a:buChar char="•"/>
              </a:pPr>
              <a:r>
                <a:rPr lang="en-US" sz="1400" dirty="0">
                  <a:solidFill>
                    <a:schemeClr val="bg1"/>
                  </a:solidFill>
                </a:rPr>
                <a:t>Provide technical support during end-to-end integration testing. </a:t>
              </a:r>
            </a:p>
          </p:txBody>
        </p:sp>
      </p:grpSp>
      <p:grpSp>
        <p:nvGrpSpPr>
          <p:cNvPr id="13" name="Gruppo 12">
            <a:extLst>
              <a:ext uri="{FF2B5EF4-FFF2-40B4-BE49-F238E27FC236}">
                <a16:creationId xmlns:a16="http://schemas.microsoft.com/office/drawing/2014/main" id="{EE2F3774-1C8D-C277-6F5D-7F23EB9F0B64}"/>
              </a:ext>
            </a:extLst>
          </p:cNvPr>
          <p:cNvGrpSpPr/>
          <p:nvPr/>
        </p:nvGrpSpPr>
        <p:grpSpPr>
          <a:xfrm>
            <a:off x="4524360" y="2159735"/>
            <a:ext cx="6871216" cy="1334564"/>
            <a:chOff x="4524364" y="2658586"/>
            <a:chExt cx="6871216" cy="1334564"/>
          </a:xfrm>
        </p:grpSpPr>
        <p:sp>
          <p:nvSpPr>
            <p:cNvPr id="42" name="CasellaDiTesto 41">
              <a:extLst>
                <a:ext uri="{FF2B5EF4-FFF2-40B4-BE49-F238E27FC236}">
                  <a16:creationId xmlns:a16="http://schemas.microsoft.com/office/drawing/2014/main" id="{389AAAFA-DB39-28B2-86A9-9869001D69D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D3A89FA-3792-F5DC-4801-D73A8A797666}"/>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system performance analysis and optimization.  </a:t>
              </a:r>
            </a:p>
            <a:p>
              <a:pPr marL="265113" indent="-176213" algn="just">
                <a:spcBef>
                  <a:spcPts val="200"/>
                </a:spcBef>
                <a:buFont typeface="Arial" panose="020B0604020202020204" pitchFamily="34" charset="0"/>
                <a:buChar char="•"/>
              </a:pPr>
              <a:r>
                <a:rPr lang="en-US" sz="1400" dirty="0">
                  <a:solidFill>
                    <a:schemeClr val="bg1"/>
                  </a:solidFill>
                </a:rPr>
                <a:t>Proficiency in simulation and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Knowledge of distributed systems and their challenges.  </a:t>
              </a:r>
            </a:p>
            <a:p>
              <a:pPr marL="265113" indent="-176213" algn="just">
                <a:spcBef>
                  <a:spcPts val="200"/>
                </a:spcBef>
                <a:buFont typeface="Arial" panose="020B0604020202020204" pitchFamily="34" charset="0"/>
                <a:buChar char="•"/>
              </a:pPr>
              <a:r>
                <a:rPr lang="en-US" sz="1400" dirty="0">
                  <a:solidFill>
                    <a:schemeClr val="bg1"/>
                  </a:solidFill>
                </a:rPr>
                <a:t>Familiarity with monitoring tools (e.g., Grafana) for identifying bottlenecks. </a:t>
              </a:r>
            </a:p>
          </p:txBody>
        </p:sp>
      </p:grpSp>
      <p:grpSp>
        <p:nvGrpSpPr>
          <p:cNvPr id="19" name="Gruppo 18">
            <a:extLst>
              <a:ext uri="{FF2B5EF4-FFF2-40B4-BE49-F238E27FC236}">
                <a16:creationId xmlns:a16="http://schemas.microsoft.com/office/drawing/2014/main" id="{D281C3E2-682E-2839-C691-D57DF953CF38}"/>
              </a:ext>
            </a:extLst>
          </p:cNvPr>
          <p:cNvGrpSpPr/>
          <p:nvPr/>
        </p:nvGrpSpPr>
        <p:grpSpPr>
          <a:xfrm>
            <a:off x="4524360" y="3680331"/>
            <a:ext cx="6871206" cy="865929"/>
            <a:chOff x="4524363" y="4260519"/>
            <a:chExt cx="6871206" cy="865929"/>
          </a:xfrm>
        </p:grpSpPr>
        <p:sp>
          <p:nvSpPr>
            <p:cNvPr id="45" name="CasellaDiTesto 44">
              <a:extLst>
                <a:ext uri="{FF2B5EF4-FFF2-40B4-BE49-F238E27FC236}">
                  <a16:creationId xmlns:a16="http://schemas.microsoft.com/office/drawing/2014/main" id="{1A264558-6E90-A8C8-4859-7F534FA450C8}"/>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7D68CE2C-4937-5C28-A646-4D184EE23910}"/>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diagnostic and troubleshooting skills.  </a:t>
              </a:r>
            </a:p>
            <a:p>
              <a:pPr marL="265113" indent="-176213" algn="just">
                <a:spcBef>
                  <a:spcPts val="200"/>
                </a:spcBef>
                <a:buFont typeface="Arial" panose="020B0604020202020204" pitchFamily="34" charset="0"/>
                <a:buChar char="•"/>
              </a:pPr>
              <a:r>
                <a:rPr lang="en-US" sz="1400" dirty="0">
                  <a:solidFill>
                    <a:schemeClr val="bg1"/>
                  </a:solidFill>
                </a:rPr>
                <a:t>Ability to work collaboratively with multidisciplinary teams. </a:t>
              </a:r>
            </a:p>
          </p:txBody>
        </p:sp>
      </p:grpSp>
      <p:grpSp>
        <p:nvGrpSpPr>
          <p:cNvPr id="22" name="Gruppo 21">
            <a:extLst>
              <a:ext uri="{FF2B5EF4-FFF2-40B4-BE49-F238E27FC236}">
                <a16:creationId xmlns:a16="http://schemas.microsoft.com/office/drawing/2014/main" id="{1FA15793-9EB9-F494-752A-B89B123A341B}"/>
              </a:ext>
            </a:extLst>
          </p:cNvPr>
          <p:cNvGrpSpPr/>
          <p:nvPr/>
        </p:nvGrpSpPr>
        <p:grpSpPr>
          <a:xfrm>
            <a:off x="4524358" y="4732292"/>
            <a:ext cx="6871203" cy="856645"/>
            <a:chOff x="4524363" y="5155265"/>
            <a:chExt cx="6871203" cy="856645"/>
          </a:xfrm>
        </p:grpSpPr>
        <p:sp>
          <p:nvSpPr>
            <p:cNvPr id="46" name="CasellaDiTesto 45">
              <a:extLst>
                <a:ext uri="{FF2B5EF4-FFF2-40B4-BE49-F238E27FC236}">
                  <a16:creationId xmlns:a16="http://schemas.microsoft.com/office/drawing/2014/main" id="{E0EC1A77-C320-7BD2-0AA0-8472EDD4A7D5}"/>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540EB85-208E-6678-172F-DD94E7E4A30D}"/>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system engineering or performance testing roles.  </a:t>
              </a:r>
            </a:p>
            <a:p>
              <a:pPr marL="265113" indent="-176213" algn="just">
                <a:spcBef>
                  <a:spcPts val="200"/>
                </a:spcBef>
                <a:buFont typeface="Arial" panose="020B0604020202020204" pitchFamily="34" charset="0"/>
                <a:buChar char="•"/>
              </a:pPr>
              <a:r>
                <a:rPr lang="en-US" sz="1400" dirty="0">
                  <a:solidFill>
                    <a:schemeClr val="bg1"/>
                  </a:solidFill>
                </a:rPr>
                <a:t>Experience with large-scale system architectures is a plus. </a:t>
              </a:r>
            </a:p>
          </p:txBody>
        </p:sp>
      </p:grpSp>
      <p:grpSp>
        <p:nvGrpSpPr>
          <p:cNvPr id="23" name="Gruppo 22">
            <a:extLst>
              <a:ext uri="{FF2B5EF4-FFF2-40B4-BE49-F238E27FC236}">
                <a16:creationId xmlns:a16="http://schemas.microsoft.com/office/drawing/2014/main" id="{5463B114-96D2-7985-A16C-332341A2C64B}"/>
              </a:ext>
            </a:extLst>
          </p:cNvPr>
          <p:cNvGrpSpPr/>
          <p:nvPr/>
        </p:nvGrpSpPr>
        <p:grpSpPr>
          <a:xfrm>
            <a:off x="4524360" y="5774969"/>
            <a:ext cx="6871201" cy="614928"/>
            <a:chOff x="4524360" y="6001663"/>
            <a:chExt cx="6871201" cy="614928"/>
          </a:xfrm>
        </p:grpSpPr>
        <p:sp>
          <p:nvSpPr>
            <p:cNvPr id="47" name="CasellaDiTesto 46">
              <a:extLst>
                <a:ext uri="{FF2B5EF4-FFF2-40B4-BE49-F238E27FC236}">
                  <a16:creationId xmlns:a16="http://schemas.microsoft.com/office/drawing/2014/main" id="{43F2D4E0-3F4B-8CBD-AD40-32E9B7C5373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53496458-7B86-B047-3F97-6CBE772892D1}"/>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Systems Engineering, or related fields. </a:t>
              </a:r>
            </a:p>
          </p:txBody>
        </p:sp>
      </p:grpSp>
    </p:spTree>
    <p:extLst>
      <p:ext uri="{BB962C8B-B14F-4D97-AF65-F5344CB8AC3E}">
        <p14:creationId xmlns:p14="http://schemas.microsoft.com/office/powerpoint/2010/main" val="23679493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231BE71-FB67-807B-DECE-DD77ED562200}"/>
              </a:ext>
            </a:extLst>
          </p:cNvPr>
          <p:cNvGrpSpPr/>
          <p:nvPr/>
        </p:nvGrpSpPr>
        <p:grpSpPr>
          <a:xfrm>
            <a:off x="593486" y="1899240"/>
            <a:ext cx="10728241" cy="636880"/>
            <a:chOff x="598023" y="1570208"/>
            <a:chExt cx="10728241" cy="636880"/>
          </a:xfrm>
        </p:grpSpPr>
        <p:sp>
          <p:nvSpPr>
            <p:cNvPr id="5" name="CasellaDiTesto 4">
              <a:extLst>
                <a:ext uri="{FF2B5EF4-FFF2-40B4-BE49-F238E27FC236}">
                  <a16:creationId xmlns:a16="http://schemas.microsoft.com/office/drawing/2014/main" id="{180F9139-894A-0B67-810E-7A67AEF5DE3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[1]</a:t>
              </a:r>
              <a:endParaRPr lang="en-US" sz="1600" dirty="0">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1" y="1579173"/>
              <a:ext cx="10173663" cy="338554"/>
            </a:xfrm>
            <a:prstGeom prst="rect">
              <a:avLst/>
            </a:prstGeom>
            <a:noFill/>
          </p:spPr>
          <p:txBody>
            <a:bodyPr wrap="square" rtlCol="0">
              <a:spAutoFit/>
            </a:bodyPr>
            <a:lstStyle/>
            <a:p>
              <a:pPr algn="just"/>
              <a:r>
                <a:rPr lang="en-US" sz="1600" dirty="0">
                  <a:solidFill>
                    <a:schemeClr val="bg1"/>
                  </a:solidFill>
                </a:rPr>
                <a:t>DRIVER EMOTION RECOGNITION FOR INTELLIGENT VEHICLES: A SURVEY (2020)  </a:t>
              </a:r>
              <a:endParaRPr lang="en-US" sz="1600" dirty="0">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https://www.media.mit.edu/publications/driver-emotion-recognition-for-intelligent-vehicles-a-survey/</a:t>
              </a:r>
            </a:p>
          </p:txBody>
        </p:sp>
      </p:grpSp>
      <p:grpSp>
        <p:nvGrpSpPr>
          <p:cNvPr id="17" name="Gruppo 16">
            <a:extLst>
              <a:ext uri="{FF2B5EF4-FFF2-40B4-BE49-F238E27FC236}">
                <a16:creationId xmlns:a16="http://schemas.microsoft.com/office/drawing/2014/main" id="{046DD852-45F6-DCD8-4753-567B2CB93031}"/>
              </a:ext>
            </a:extLst>
          </p:cNvPr>
          <p:cNvGrpSpPr/>
          <p:nvPr/>
        </p:nvGrpSpPr>
        <p:grpSpPr>
          <a:xfrm>
            <a:off x="593485" y="3145745"/>
            <a:ext cx="10728241" cy="860996"/>
            <a:chOff x="598023" y="1570208"/>
            <a:chExt cx="10728241" cy="860996"/>
          </a:xfrm>
        </p:grpSpPr>
        <p:sp>
          <p:nvSpPr>
            <p:cNvPr id="18" name="CasellaDiTesto 17">
              <a:extLst>
                <a:ext uri="{FF2B5EF4-FFF2-40B4-BE49-F238E27FC236}">
                  <a16:creationId xmlns:a16="http://schemas.microsoft.com/office/drawing/2014/main" id="{03F91112-FEEC-69B0-387B-0F6ABA1418C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[2]</a:t>
              </a:r>
              <a:endParaRPr lang="en-US" sz="1600" dirty="0">
                <a:solidFill>
                  <a:srgbClr val="DA627D"/>
                </a:solidFill>
              </a:endParaRPr>
            </a:p>
          </p:txBody>
        </p:sp>
        <p:sp>
          <p:nvSpPr>
            <p:cNvPr id="19" name="CasellaDiTesto 18">
              <a:extLst>
                <a:ext uri="{FF2B5EF4-FFF2-40B4-BE49-F238E27FC236}">
                  <a16:creationId xmlns:a16="http://schemas.microsoft.com/office/drawing/2014/main" id="{1C6923CC-F4CB-678A-C710-0C38A606A2FD}"/>
                </a:ext>
              </a:extLst>
            </p:cNvPr>
            <p:cNvSpPr txBox="1"/>
            <p:nvPr/>
          </p:nvSpPr>
          <p:spPr>
            <a:xfrm>
              <a:off x="1152601" y="1579173"/>
              <a:ext cx="10173663" cy="584775"/>
            </a:xfrm>
            <a:prstGeom prst="rect">
              <a:avLst/>
            </a:prstGeom>
            <a:noFill/>
          </p:spPr>
          <p:txBody>
            <a:bodyPr wrap="square" rtlCol="0">
              <a:spAutoFit/>
            </a:bodyPr>
            <a:lstStyle/>
            <a:p>
              <a:pPr algn="just"/>
              <a:r>
                <a:rPr lang="en-US" sz="1600" dirty="0">
                  <a:solidFill>
                    <a:schemeClr val="bg1"/>
                  </a:solidFill>
                </a:rPr>
                <a:t>AUDIOVISUAL AFFECT RECOGNITION FOR AUTONOMOUS VEHICLES: APPLICATIONS, CHALLENGES, AND OPPORTUNITIES (2023)</a:t>
              </a:r>
            </a:p>
          </p:txBody>
        </p:sp>
        <p:sp>
          <p:nvSpPr>
            <p:cNvPr id="20" name="CasellaDiTesto 19">
              <a:extLst>
                <a:ext uri="{FF2B5EF4-FFF2-40B4-BE49-F238E27FC236}">
                  <a16:creationId xmlns:a16="http://schemas.microsoft.com/office/drawing/2014/main" id="{6AACB5E4-F8D3-80EB-4A30-63F471ED2B72}"/>
                </a:ext>
              </a:extLst>
            </p:cNvPr>
            <p:cNvSpPr txBox="1"/>
            <p:nvPr/>
          </p:nvSpPr>
          <p:spPr>
            <a:xfrm>
              <a:off x="1152600" y="2123427"/>
              <a:ext cx="10173663" cy="307777"/>
            </a:xfrm>
            <a:prstGeom prst="rect">
              <a:avLst/>
            </a:prstGeom>
            <a:noFill/>
          </p:spPr>
          <p:txBody>
            <a:bodyPr wrap="square" rtlCol="0">
              <a:spAutoFit/>
            </a:bodyPr>
            <a:lstStyle/>
            <a:p>
              <a:r>
                <a:rPr lang="en-US" sz="1400" dirty="0">
                  <a:solidFill>
                    <a:srgbClr val="F9DBBD"/>
                  </a:solidFill>
                </a:rPr>
                <a:t>https://ieeexplore.ieee.org/document/10337780</a:t>
              </a:r>
            </a:p>
          </p:txBody>
        </p:sp>
      </p:grpSp>
      <p:grpSp>
        <p:nvGrpSpPr>
          <p:cNvPr id="21" name="Gruppo 20">
            <a:extLst>
              <a:ext uri="{FF2B5EF4-FFF2-40B4-BE49-F238E27FC236}">
                <a16:creationId xmlns:a16="http://schemas.microsoft.com/office/drawing/2014/main" id="{05A4980D-14DC-EB98-BBD3-6FE3D6234A17}"/>
              </a:ext>
            </a:extLst>
          </p:cNvPr>
          <p:cNvGrpSpPr/>
          <p:nvPr/>
        </p:nvGrpSpPr>
        <p:grpSpPr>
          <a:xfrm>
            <a:off x="593485" y="4616366"/>
            <a:ext cx="10728241" cy="636880"/>
            <a:chOff x="598023" y="1570208"/>
            <a:chExt cx="10728241" cy="636880"/>
          </a:xfrm>
        </p:grpSpPr>
        <p:sp>
          <p:nvSpPr>
            <p:cNvPr id="22" name="CasellaDiTesto 21">
              <a:extLst>
                <a:ext uri="{FF2B5EF4-FFF2-40B4-BE49-F238E27FC236}">
                  <a16:creationId xmlns:a16="http://schemas.microsoft.com/office/drawing/2014/main" id="{2EDE99AC-C42F-A145-8030-D4A78967BE68}"/>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[3]</a:t>
              </a:r>
              <a:endParaRPr lang="en-US" sz="1600" dirty="0">
                <a:solidFill>
                  <a:srgbClr val="DA627D"/>
                </a:solidFill>
              </a:endParaRPr>
            </a:p>
          </p:txBody>
        </p:sp>
        <p:sp>
          <p:nvSpPr>
            <p:cNvPr id="26" name="CasellaDiTesto 25">
              <a:extLst>
                <a:ext uri="{FF2B5EF4-FFF2-40B4-BE49-F238E27FC236}">
                  <a16:creationId xmlns:a16="http://schemas.microsoft.com/office/drawing/2014/main" id="{B6E439EC-2750-2701-662A-F80F471FC9EA}"/>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REVIEW AND PERSPECTIVES ON HUMAN EMOTION FOR CONNECTED AUTOMATED VEHICLES  (2023)</a:t>
              </a:r>
              <a:endParaRPr lang="en-US" sz="1600" dirty="0">
                <a:solidFill>
                  <a:srgbClr val="DA627D"/>
                </a:solidFill>
              </a:endParaRPr>
            </a:p>
          </p:txBody>
        </p:sp>
        <p:sp>
          <p:nvSpPr>
            <p:cNvPr id="27" name="CasellaDiTesto 26">
              <a:extLst>
                <a:ext uri="{FF2B5EF4-FFF2-40B4-BE49-F238E27FC236}">
                  <a16:creationId xmlns:a16="http://schemas.microsoft.com/office/drawing/2014/main" id="{20C2D9A3-5BB2-C43D-5269-B9B82FB5D1BD}"/>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https://link.springer.com/article/10.1007/s42154-023-00270-z</a:t>
              </a:r>
            </a:p>
          </p:txBody>
        </p:sp>
      </p:grpSp>
    </p:spTree>
    <p:extLst>
      <p:ext uri="{BB962C8B-B14F-4D97-AF65-F5344CB8AC3E}">
        <p14:creationId xmlns:p14="http://schemas.microsoft.com/office/powerpoint/2010/main" val="3102105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8AB5BBA-3FCB-79E5-DC47-3C1A08F2C925}"/>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C9ED65AF-B484-2B41-39C7-F5D0CBB60182}"/>
              </a:ext>
            </a:extLst>
          </p:cNvPr>
          <p:cNvGrpSpPr/>
          <p:nvPr/>
        </p:nvGrpSpPr>
        <p:grpSpPr>
          <a:xfrm>
            <a:off x="593482" y="4616366"/>
            <a:ext cx="10728241" cy="852323"/>
            <a:chOff x="598023" y="1570208"/>
            <a:chExt cx="10728241" cy="852323"/>
          </a:xfrm>
        </p:grpSpPr>
        <p:sp>
          <p:nvSpPr>
            <p:cNvPr id="15" name="CasellaDiTesto 14">
              <a:extLst>
                <a:ext uri="{FF2B5EF4-FFF2-40B4-BE49-F238E27FC236}">
                  <a16:creationId xmlns:a16="http://schemas.microsoft.com/office/drawing/2014/main" id="{E62A4AA1-A52D-C7B6-071C-A88857144E0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[6]</a:t>
              </a:r>
              <a:endParaRPr lang="en-US" sz="1600" dirty="0">
                <a:solidFill>
                  <a:srgbClr val="DA627D"/>
                </a:solidFill>
              </a:endParaRPr>
            </a:p>
          </p:txBody>
        </p:sp>
        <p:sp>
          <p:nvSpPr>
            <p:cNvPr id="24" name="CasellaDiTesto 23">
              <a:extLst>
                <a:ext uri="{FF2B5EF4-FFF2-40B4-BE49-F238E27FC236}">
                  <a16:creationId xmlns:a16="http://schemas.microsoft.com/office/drawing/2014/main" id="{A1DA8599-37D0-C190-5207-A2F39C74D64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UNDERSTANDING RIDE-SHARING SYSTEMS IN URBAN AREAS: LOCATION, USERS, AND BARRIERS (2020)</a:t>
              </a:r>
              <a:endParaRPr lang="en-US" sz="1600" dirty="0">
                <a:solidFill>
                  <a:srgbClr val="DA627D"/>
                </a:solidFill>
              </a:endParaRPr>
            </a:p>
          </p:txBody>
        </p:sp>
        <p:sp>
          <p:nvSpPr>
            <p:cNvPr id="25" name="CasellaDiTesto 24">
              <a:extLst>
                <a:ext uri="{FF2B5EF4-FFF2-40B4-BE49-F238E27FC236}">
                  <a16:creationId xmlns:a16="http://schemas.microsoft.com/office/drawing/2014/main" id="{2C74AB66-E8BF-B398-F034-91238D0A3C8F}"/>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https://www.academia.edu/76607239/Understanding_Ride_Sharing_Systems_in_Urban_Areas_The_Role_of_Location_Users_and_Barriers</a:t>
              </a:r>
            </a:p>
          </p:txBody>
        </p:sp>
      </p:grpSp>
      <p:grpSp>
        <p:nvGrpSpPr>
          <p:cNvPr id="37" name="Gruppo 36">
            <a:extLst>
              <a:ext uri="{FF2B5EF4-FFF2-40B4-BE49-F238E27FC236}">
                <a16:creationId xmlns:a16="http://schemas.microsoft.com/office/drawing/2014/main" id="{3FF5DC0D-D4EB-CE52-502F-E551E0BCDA7F}"/>
              </a:ext>
            </a:extLst>
          </p:cNvPr>
          <p:cNvGrpSpPr/>
          <p:nvPr/>
        </p:nvGrpSpPr>
        <p:grpSpPr>
          <a:xfrm>
            <a:off x="593483" y="1904351"/>
            <a:ext cx="10728241" cy="852323"/>
            <a:chOff x="598023" y="1570208"/>
            <a:chExt cx="10728241" cy="852323"/>
          </a:xfrm>
        </p:grpSpPr>
        <p:sp>
          <p:nvSpPr>
            <p:cNvPr id="38" name="CasellaDiTesto 37">
              <a:extLst>
                <a:ext uri="{FF2B5EF4-FFF2-40B4-BE49-F238E27FC236}">
                  <a16:creationId xmlns:a16="http://schemas.microsoft.com/office/drawing/2014/main" id="{FB6CE9D4-5696-1D17-68BC-06428824F78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[4]</a:t>
              </a:r>
              <a:endParaRPr lang="en-US" sz="1600" dirty="0">
                <a:solidFill>
                  <a:srgbClr val="DA627D"/>
                </a:solidFill>
              </a:endParaRPr>
            </a:p>
          </p:txBody>
        </p:sp>
        <p:sp>
          <p:nvSpPr>
            <p:cNvPr id="39" name="CasellaDiTesto 38">
              <a:extLst>
                <a:ext uri="{FF2B5EF4-FFF2-40B4-BE49-F238E27FC236}">
                  <a16:creationId xmlns:a16="http://schemas.microsoft.com/office/drawing/2014/main" id="{66CB497B-8A32-DD4B-FBFA-D4FCC798A5C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PLATFORM-MEDIATED REPUTATION SYSTEMS IN THE SHARING ECONOMY (2020)</a:t>
              </a:r>
              <a:endParaRPr lang="en-US" sz="1600" dirty="0">
                <a:solidFill>
                  <a:srgbClr val="DA627D"/>
                </a:solidFill>
              </a:endParaRPr>
            </a:p>
          </p:txBody>
        </p:sp>
        <p:sp>
          <p:nvSpPr>
            <p:cNvPr id="40" name="CasellaDiTesto 39">
              <a:extLst>
                <a:ext uri="{FF2B5EF4-FFF2-40B4-BE49-F238E27FC236}">
                  <a16:creationId xmlns:a16="http://schemas.microsoft.com/office/drawing/2014/main" id="{41CE9DD4-F7F8-CE0E-6D8B-2B186A6A96F8}"/>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https://www.academia.edu/77030822/Platform_mediated_reputation_systems_in_the_sharing_economy_and_incentives_to_provide_service_quality_the_case_of_ridesharing_services</a:t>
              </a:r>
            </a:p>
          </p:txBody>
        </p:sp>
      </p:grpSp>
      <p:grpSp>
        <p:nvGrpSpPr>
          <p:cNvPr id="10" name="Gruppo 9">
            <a:extLst>
              <a:ext uri="{FF2B5EF4-FFF2-40B4-BE49-F238E27FC236}">
                <a16:creationId xmlns:a16="http://schemas.microsoft.com/office/drawing/2014/main" id="{A153EBCD-BA22-E713-49A0-CF742D1EE2B7}"/>
              </a:ext>
            </a:extLst>
          </p:cNvPr>
          <p:cNvGrpSpPr/>
          <p:nvPr/>
        </p:nvGrpSpPr>
        <p:grpSpPr>
          <a:xfrm>
            <a:off x="593483" y="3368080"/>
            <a:ext cx="10728241" cy="636880"/>
            <a:chOff x="598023" y="1570208"/>
            <a:chExt cx="10728241" cy="636880"/>
          </a:xfrm>
        </p:grpSpPr>
        <p:sp>
          <p:nvSpPr>
            <p:cNvPr id="11" name="CasellaDiTesto 10">
              <a:extLst>
                <a:ext uri="{FF2B5EF4-FFF2-40B4-BE49-F238E27FC236}">
                  <a16:creationId xmlns:a16="http://schemas.microsoft.com/office/drawing/2014/main" id="{5D72652E-763B-4E9A-B795-112EBB56C574}"/>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[5]</a:t>
              </a:r>
              <a:endParaRPr lang="en-US" sz="1600" dirty="0">
                <a:solidFill>
                  <a:srgbClr val="DA627D"/>
                </a:solidFill>
              </a:endParaRPr>
            </a:p>
          </p:txBody>
        </p:sp>
        <p:sp>
          <p:nvSpPr>
            <p:cNvPr id="12" name="CasellaDiTesto 11">
              <a:extLst>
                <a:ext uri="{FF2B5EF4-FFF2-40B4-BE49-F238E27FC236}">
                  <a16:creationId xmlns:a16="http://schemas.microsoft.com/office/drawing/2014/main" id="{00CCF2F3-4824-E54D-FFA0-E40E1D19A0C3}"/>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A SYSTEMATIC LITERATURE REVIEW OF RIDE-SHARING PLATFORMS, USER FACTORS, AND BARRIERS (2021)</a:t>
              </a:r>
              <a:endParaRPr lang="en-US" sz="1600" dirty="0">
                <a:solidFill>
                  <a:srgbClr val="DA627D"/>
                </a:solidFill>
              </a:endParaRPr>
            </a:p>
          </p:txBody>
        </p:sp>
        <p:sp>
          <p:nvSpPr>
            <p:cNvPr id="13" name="CasellaDiTesto 12">
              <a:extLst>
                <a:ext uri="{FF2B5EF4-FFF2-40B4-BE49-F238E27FC236}">
                  <a16:creationId xmlns:a16="http://schemas.microsoft.com/office/drawing/2014/main" id="{FDE5F25D-A521-8F92-EDEE-DC8A15627E23}"/>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https://etrr.springeropen.com/articles/10.1186/s12544-021-00522-1</a:t>
              </a:r>
            </a:p>
          </p:txBody>
        </p:sp>
      </p:grpSp>
      <p:sp>
        <p:nvSpPr>
          <p:cNvPr id="60" name="CasellaDiTesto 59">
            <a:extLst>
              <a:ext uri="{FF2B5EF4-FFF2-40B4-BE49-F238E27FC236}">
                <a16:creationId xmlns:a16="http://schemas.microsoft.com/office/drawing/2014/main" id="{EF565EBC-D26B-5183-EF84-96362E85E25F}"/>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61" name="Connettore diritto 60">
            <a:extLst>
              <a:ext uri="{FF2B5EF4-FFF2-40B4-BE49-F238E27FC236}">
                <a16:creationId xmlns:a16="http://schemas.microsoft.com/office/drawing/2014/main" id="{B23EB90B-F1CE-49C4-E086-62A785651B2D}"/>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692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01228A9-7996-D506-AA8A-16B75208A6B7}"/>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E2E20FA8-8359-2771-091E-FA33A5A48ACB}"/>
              </a:ext>
            </a:extLst>
          </p:cNvPr>
          <p:cNvCxnSpPr>
            <a:cxnSpLocks/>
          </p:cNvCxnSpPr>
          <p:nvPr/>
        </p:nvCxnSpPr>
        <p:spPr>
          <a:xfrm flipH="1">
            <a:off x="0" y="3429000"/>
            <a:ext cx="12192000" cy="0"/>
          </a:xfrm>
          <a:prstGeom prst="line">
            <a:avLst/>
          </a:prstGeom>
          <a:ln w="3810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FC2AA0F0-939E-CBAE-2DCA-9EE25E3E1A73}"/>
              </a:ext>
            </a:extLst>
          </p:cNvPr>
          <p:cNvGrpSpPr/>
          <p:nvPr/>
        </p:nvGrpSpPr>
        <p:grpSpPr>
          <a:xfrm>
            <a:off x="2160296" y="2875437"/>
            <a:ext cx="1223772" cy="1107127"/>
            <a:chOff x="4296540" y="4412389"/>
            <a:chExt cx="2395613" cy="2167272"/>
          </a:xfrm>
        </p:grpSpPr>
        <p:pic>
          <p:nvPicPr>
            <p:cNvPr id="1040" name="Picture 16" descr="Coolors - Apps on Google Play">
              <a:extLst>
                <a:ext uri="{FF2B5EF4-FFF2-40B4-BE49-F238E27FC236}">
                  <a16:creationId xmlns:a16="http://schemas.microsoft.com/office/drawing/2014/main" id="{1976A647-CC9F-352E-3518-A671FB1CF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t="2922" r="26461" b="2922"/>
            <a:stretch/>
          </p:blipFill>
          <p:spPr bwMode="auto">
            <a:xfrm>
              <a:off x="4513807" y="4540212"/>
              <a:ext cx="1932714" cy="1932708"/>
            </a:xfrm>
            <a:prstGeom prst="rect">
              <a:avLst/>
            </a:prstGeom>
            <a:noFill/>
            <a:extLst>
              <a:ext uri="{909E8E84-426E-40DD-AFC4-6F175D3DCCD1}">
                <a14:hiddenFill xmlns:a14="http://schemas.microsoft.com/office/drawing/2010/main">
                  <a:solidFill>
                    <a:srgbClr val="FFFFFF"/>
                  </a:solidFill>
                </a14:hiddenFill>
              </a:ext>
            </a:extLst>
          </p:spPr>
        </p:pic>
        <p:sp>
          <p:nvSpPr>
            <p:cNvPr id="50" name="Ovale 49">
              <a:extLst>
                <a:ext uri="{FF2B5EF4-FFF2-40B4-BE49-F238E27FC236}">
                  <a16:creationId xmlns:a16="http://schemas.microsoft.com/office/drawing/2014/main" id="{1B008529-26E0-3072-8450-1F10AAAE745D}"/>
                </a:ext>
              </a:extLst>
            </p:cNvPr>
            <p:cNvSpPr/>
            <p:nvPr/>
          </p:nvSpPr>
          <p:spPr>
            <a:xfrm>
              <a:off x="4296540" y="4412389"/>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8B24943-96E5-401F-65A8-3AB2692CC5E2}"/>
                </a:ext>
              </a:extLst>
            </p:cNvPr>
            <p:cNvSpPr/>
            <p:nvPr/>
          </p:nvSpPr>
          <p:spPr>
            <a:xfrm>
              <a:off x="6387353" y="4441153"/>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F9DA82-854B-9632-A44C-77CE9AF397A7}"/>
                </a:ext>
              </a:extLst>
            </p:cNvPr>
            <p:cNvSpPr/>
            <p:nvPr/>
          </p:nvSpPr>
          <p:spPr>
            <a:xfrm>
              <a:off x="6387353" y="6373858"/>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C57C9531-CB66-E752-5B13-51F7B3317E72}"/>
                </a:ext>
              </a:extLst>
            </p:cNvPr>
            <p:cNvSpPr/>
            <p:nvPr/>
          </p:nvSpPr>
          <p:spPr>
            <a:xfrm>
              <a:off x="4296540" y="6381541"/>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con angoli arrotondati 48">
              <a:extLst>
                <a:ext uri="{FF2B5EF4-FFF2-40B4-BE49-F238E27FC236}">
                  <a16:creationId xmlns:a16="http://schemas.microsoft.com/office/drawing/2014/main" id="{DF08E1F8-C406-CE37-8445-3C2B8E6749F2}"/>
                </a:ext>
              </a:extLst>
            </p:cNvPr>
            <p:cNvSpPr/>
            <p:nvPr/>
          </p:nvSpPr>
          <p:spPr>
            <a:xfrm>
              <a:off x="4513808" y="4540212"/>
              <a:ext cx="1932712" cy="1932707"/>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a:extLst>
              <a:ext uri="{FF2B5EF4-FFF2-40B4-BE49-F238E27FC236}">
                <a16:creationId xmlns:a16="http://schemas.microsoft.com/office/drawing/2014/main" id="{AF0757F7-8F85-C041-0998-4A7052EE9E3C}"/>
              </a:ext>
            </a:extLst>
          </p:cNvPr>
          <p:cNvGrpSpPr/>
          <p:nvPr/>
        </p:nvGrpSpPr>
        <p:grpSpPr>
          <a:xfrm>
            <a:off x="8429447" y="2874575"/>
            <a:ext cx="1208176" cy="1108851"/>
            <a:chOff x="7773935" y="4683453"/>
            <a:chExt cx="1446874" cy="1327926"/>
          </a:xfrm>
        </p:grpSpPr>
        <p:pic>
          <p:nvPicPr>
            <p:cNvPr id="1036" name="Picture 12" descr="Flaticon - Creatorwala">
              <a:extLst>
                <a:ext uri="{FF2B5EF4-FFF2-40B4-BE49-F238E27FC236}">
                  <a16:creationId xmlns:a16="http://schemas.microsoft.com/office/drawing/2014/main" id="{B6E6AAA9-13AF-B0F0-C101-19B7113C63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7" t="4958" r="4957" b="4958"/>
            <a:stretch/>
          </p:blipFill>
          <p:spPr bwMode="auto">
            <a:xfrm>
              <a:off x="7893050" y="4746275"/>
              <a:ext cx="1189594" cy="1189591"/>
            </a:xfrm>
            <a:prstGeom prst="rect">
              <a:avLst/>
            </a:prstGeom>
            <a:noFill/>
            <a:extLst>
              <a:ext uri="{909E8E84-426E-40DD-AFC4-6F175D3DCCD1}">
                <a14:hiddenFill xmlns:a14="http://schemas.microsoft.com/office/drawing/2010/main">
                  <a:solidFill>
                    <a:srgbClr val="FFFFFF"/>
                  </a:solidFill>
                </a14:hiddenFill>
              </a:ext>
            </a:extLst>
          </p:spPr>
        </p:pic>
        <p:sp>
          <p:nvSpPr>
            <p:cNvPr id="55" name="Ovale 54">
              <a:extLst>
                <a:ext uri="{FF2B5EF4-FFF2-40B4-BE49-F238E27FC236}">
                  <a16:creationId xmlns:a16="http://schemas.microsoft.com/office/drawing/2014/main" id="{97CA5594-6D23-0E94-2A30-0EDE171E10A4}"/>
                </a:ext>
              </a:extLst>
            </p:cNvPr>
            <p:cNvSpPr/>
            <p:nvPr/>
          </p:nvSpPr>
          <p:spPr>
            <a:xfrm>
              <a:off x="7773935"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85B2D743-4D87-4631-9763-0B9EB6CE176D}"/>
                </a:ext>
              </a:extLst>
            </p:cNvPr>
            <p:cNvSpPr/>
            <p:nvPr/>
          </p:nvSpPr>
          <p:spPr>
            <a:xfrm>
              <a:off x="9035093"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17E27C4-A6EF-26DE-F3E8-C18E902FC592}"/>
                </a:ext>
              </a:extLst>
            </p:cNvPr>
            <p:cNvSpPr/>
            <p:nvPr/>
          </p:nvSpPr>
          <p:spPr>
            <a:xfrm>
              <a:off x="9035093" y="5877972"/>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e 57">
              <a:extLst>
                <a:ext uri="{FF2B5EF4-FFF2-40B4-BE49-F238E27FC236}">
                  <a16:creationId xmlns:a16="http://schemas.microsoft.com/office/drawing/2014/main" id="{DD8548D5-6918-9125-B00D-CD2E440445FA}"/>
                </a:ext>
              </a:extLst>
            </p:cNvPr>
            <p:cNvSpPr/>
            <p:nvPr/>
          </p:nvSpPr>
          <p:spPr>
            <a:xfrm>
              <a:off x="7783103" y="589066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con angoli arrotondati 47">
              <a:extLst>
                <a:ext uri="{FF2B5EF4-FFF2-40B4-BE49-F238E27FC236}">
                  <a16:creationId xmlns:a16="http://schemas.microsoft.com/office/drawing/2014/main" id="{2E319702-2E26-42F0-4267-1BC295EC796D}"/>
                </a:ext>
              </a:extLst>
            </p:cNvPr>
            <p:cNvSpPr/>
            <p:nvPr/>
          </p:nvSpPr>
          <p:spPr>
            <a:xfrm>
              <a:off x="7893050" y="4746275"/>
              <a:ext cx="1189594" cy="1189591"/>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 name="Rettangolo 5">
            <a:extLst>
              <a:ext uri="{FF2B5EF4-FFF2-40B4-BE49-F238E27FC236}">
                <a16:creationId xmlns:a16="http://schemas.microsoft.com/office/drawing/2014/main" id="{47B897B1-5882-5894-0B28-7F6C42A14F5C}"/>
              </a:ext>
            </a:extLst>
          </p:cNvPr>
          <p:cNvSpPr/>
          <p:nvPr/>
        </p:nvSpPr>
        <p:spPr>
          <a:xfrm>
            <a:off x="5413375" y="3216731"/>
            <a:ext cx="1298575" cy="430887"/>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E6E8DE28-2897-215D-A94B-B8D75CDF0FF0}"/>
              </a:ext>
            </a:extLst>
          </p:cNvPr>
          <p:cNvSpPr txBox="1"/>
          <p:nvPr/>
        </p:nvSpPr>
        <p:spPr>
          <a:xfrm>
            <a:off x="4391820" y="3213557"/>
            <a:ext cx="3408361" cy="430887"/>
          </a:xfrm>
          <a:prstGeom prst="rect">
            <a:avLst/>
          </a:prstGeom>
          <a:noFill/>
        </p:spPr>
        <p:txBody>
          <a:bodyPr wrap="square" rtlCol="0">
            <a:spAutoFit/>
          </a:bodyPr>
          <a:lstStyle/>
          <a:p>
            <a:pPr algn="ctr"/>
            <a:r>
              <a:rPr lang="it-IT" sz="2200" b="1" spc="300" dirty="0">
                <a:solidFill>
                  <a:schemeClr val="bg1"/>
                </a:solidFill>
              </a:rPr>
              <a:t>TOOLS</a:t>
            </a:r>
          </a:p>
        </p:txBody>
      </p:sp>
      <p:sp>
        <p:nvSpPr>
          <p:cNvPr id="17" name="CasellaDiTesto 16">
            <a:extLst>
              <a:ext uri="{FF2B5EF4-FFF2-40B4-BE49-F238E27FC236}">
                <a16:creationId xmlns:a16="http://schemas.microsoft.com/office/drawing/2014/main" id="{D3487DF1-78CA-97AC-CCFE-EEBEECF42D7C}"/>
              </a:ext>
            </a:extLst>
          </p:cNvPr>
          <p:cNvSpPr txBox="1"/>
          <p:nvPr/>
        </p:nvSpPr>
        <p:spPr>
          <a:xfrm>
            <a:off x="107189" y="4067591"/>
            <a:ext cx="5315493" cy="292388"/>
          </a:xfrm>
          <a:prstGeom prst="rect">
            <a:avLst/>
          </a:prstGeom>
          <a:noFill/>
        </p:spPr>
        <p:txBody>
          <a:bodyPr wrap="square" rtlCol="0">
            <a:spAutoFit/>
          </a:bodyPr>
          <a:lstStyle/>
          <a:p>
            <a:pPr algn="ctr"/>
            <a:r>
              <a:rPr lang="en-US" sz="1300" dirty="0">
                <a:solidFill>
                  <a:srgbClr val="F9DBBD"/>
                </a:solidFill>
              </a:rPr>
              <a:t>coolors.co/palette/f9dbbd-fca17d-da627d-9a348e-0d0628</a:t>
            </a:r>
          </a:p>
        </p:txBody>
      </p:sp>
      <p:sp>
        <p:nvSpPr>
          <p:cNvPr id="18" name="CasellaDiTesto 17">
            <a:extLst>
              <a:ext uri="{FF2B5EF4-FFF2-40B4-BE49-F238E27FC236}">
                <a16:creationId xmlns:a16="http://schemas.microsoft.com/office/drawing/2014/main" id="{6070800C-AB7D-7D14-F354-BC45DC594283}"/>
              </a:ext>
            </a:extLst>
          </p:cNvPr>
          <p:cNvSpPr txBox="1"/>
          <p:nvPr/>
        </p:nvSpPr>
        <p:spPr>
          <a:xfrm>
            <a:off x="6367834" y="4067591"/>
            <a:ext cx="5315493" cy="292388"/>
          </a:xfrm>
          <a:prstGeom prst="rect">
            <a:avLst/>
          </a:prstGeom>
          <a:noFill/>
        </p:spPr>
        <p:txBody>
          <a:bodyPr wrap="square" rtlCol="0">
            <a:spAutoFit/>
          </a:bodyPr>
          <a:lstStyle/>
          <a:p>
            <a:pPr algn="ctr"/>
            <a:r>
              <a:rPr lang="en-US" sz="1300" dirty="0">
                <a:solidFill>
                  <a:srgbClr val="F9DBBD"/>
                </a:solidFill>
              </a:rPr>
              <a:t>www.flaticon.com</a:t>
            </a:r>
          </a:p>
        </p:txBody>
      </p:sp>
    </p:spTree>
    <p:extLst>
      <p:ext uri="{BB962C8B-B14F-4D97-AF65-F5344CB8AC3E}">
        <p14:creationId xmlns:p14="http://schemas.microsoft.com/office/powerpoint/2010/main" val="1544116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DC9CE04F-7347-26A6-11CB-F9B5D62E428E}"/>
              </a:ext>
            </a:extLst>
          </p:cNvPr>
          <p:cNvGrpSpPr/>
          <p:nvPr/>
        </p:nvGrpSpPr>
        <p:grpSpPr>
          <a:xfrm>
            <a:off x="4517366" y="2547119"/>
            <a:ext cx="3157268" cy="1131079"/>
            <a:chOff x="4517366" y="2211960"/>
            <a:chExt cx="3157268" cy="1131079"/>
          </a:xfrm>
        </p:grpSpPr>
        <p:sp>
          <p:nvSpPr>
            <p:cNvPr id="2" name="CasellaDiTesto 1">
              <a:extLst>
                <a:ext uri="{FF2B5EF4-FFF2-40B4-BE49-F238E27FC236}">
                  <a16:creationId xmlns:a16="http://schemas.microsoft.com/office/drawing/2014/main" id="{42609688-2B91-D70D-6622-D40F71838227}"/>
                </a:ext>
              </a:extLst>
            </p:cNvPr>
            <p:cNvSpPr txBox="1"/>
            <p:nvPr/>
          </p:nvSpPr>
          <p:spPr>
            <a:xfrm>
              <a:off x="4517366" y="2211960"/>
              <a:ext cx="3157268" cy="938719"/>
            </a:xfrm>
            <a:prstGeom prst="rect">
              <a:avLst/>
            </a:prstGeom>
            <a:noFill/>
          </p:spPr>
          <p:txBody>
            <a:bodyPr wrap="square" rtlCol="0">
              <a:spAutoFit/>
            </a:bodyPr>
            <a:lstStyle/>
            <a:p>
              <a:pPr algn="ctr"/>
              <a:r>
                <a:rPr lang="it-IT" sz="5500" b="1" dirty="0">
                  <a:solidFill>
                    <a:schemeClr val="bg1"/>
                  </a:solidFill>
                </a:rPr>
                <a:t>THANKS</a:t>
              </a:r>
            </a:p>
          </p:txBody>
        </p:sp>
        <p:sp>
          <p:nvSpPr>
            <p:cNvPr id="3" name="CasellaDiTesto 2">
              <a:extLst>
                <a:ext uri="{FF2B5EF4-FFF2-40B4-BE49-F238E27FC236}">
                  <a16:creationId xmlns:a16="http://schemas.microsoft.com/office/drawing/2014/main" id="{F02E99C8-6278-A84A-9039-F7CF1100B596}"/>
                </a:ext>
              </a:extLst>
            </p:cNvPr>
            <p:cNvSpPr txBox="1"/>
            <p:nvPr/>
          </p:nvSpPr>
          <p:spPr>
            <a:xfrm>
              <a:off x="4517366" y="2935235"/>
              <a:ext cx="3157268" cy="407804"/>
            </a:xfrm>
            <a:prstGeom prst="rect">
              <a:avLst/>
            </a:prstGeom>
            <a:noFill/>
          </p:spPr>
          <p:txBody>
            <a:bodyPr wrap="square" rtlCol="0">
              <a:spAutoFit/>
            </a:bodyPr>
            <a:lstStyle/>
            <a:p>
              <a:pPr algn="ctr"/>
              <a:r>
                <a:rPr lang="it-IT" sz="2000" dirty="0">
                  <a:solidFill>
                    <a:srgbClr val="DA627D"/>
                  </a:solidFill>
                </a:rPr>
                <a:t>FOR YOUR ATTENTION</a:t>
              </a:r>
            </a:p>
          </p:txBody>
        </p:sp>
      </p:grpSp>
    </p:spTree>
    <p:extLst>
      <p:ext uri="{BB962C8B-B14F-4D97-AF65-F5344CB8AC3E}">
        <p14:creationId xmlns:p14="http://schemas.microsoft.com/office/powerpoint/2010/main" val="425859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927</TotalTime>
  <Words>9054</Words>
  <Application>Microsoft Office PowerPoint</Application>
  <PresentationFormat>Widescreen</PresentationFormat>
  <Paragraphs>1510</Paragraphs>
  <Slides>86</Slides>
  <Notes>84</Notes>
  <HiddenSlides>10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86</vt:i4>
      </vt:variant>
    </vt:vector>
  </HeadingPairs>
  <TitlesOfParts>
    <vt:vector size="90"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22</cp:revision>
  <dcterms:created xsi:type="dcterms:W3CDTF">2024-11-07T14:33:39Z</dcterms:created>
  <dcterms:modified xsi:type="dcterms:W3CDTF">2025-01-08T14:27:22Z</dcterms:modified>
</cp:coreProperties>
</file>