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302" r:id="rId12"/>
    <p:sldId id="275" r:id="rId13"/>
    <p:sldId id="263" r:id="rId14"/>
    <p:sldId id="303" r:id="rId15"/>
    <p:sldId id="277" r:id="rId16"/>
    <p:sldId id="292" r:id="rId17"/>
    <p:sldId id="257" r:id="rId18"/>
    <p:sldId id="281" r:id="rId19"/>
    <p:sldId id="279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0D0628"/>
    <a:srgbClr val="F9DBB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107" d="100"/>
          <a:sy n="107" d="100"/>
        </p:scale>
        <p:origin x="25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166E-BC44-8A53-ECF6-59539144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43F00F-34AF-6652-5B32-688AF239F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21E304-D409-8162-CD01-7D225D18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A67F9-A2B7-26E8-E344-2EED9F06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4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4C02-771E-090A-C616-1BD4E1D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F11940-F996-7C28-500C-39E0E3800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9CF97C-68E0-291C-CD55-304E976DB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6B002-06E6-232F-5DEF-F36E82B3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5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F62F5-9A9B-7019-CD2D-B8555FC9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2D53AFB-350B-AD64-CB74-B7329E1F87E5}"/>
              </a:ext>
            </a:extLst>
          </p:cNvPr>
          <p:cNvGrpSpPr/>
          <p:nvPr/>
        </p:nvGrpSpPr>
        <p:grpSpPr>
          <a:xfrm>
            <a:off x="5581938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6BF86B8A-D6A7-FC76-320F-455BB6D47648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CB6B030-F435-66FD-C77F-38A3948F7572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2589437B-CB4D-AB52-CDB9-BA180E939DF4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25B4451D-3F7A-D900-82BE-D8111156C21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EEDE0FC-57CA-4DA8-D5E9-60B7D7F6C3B7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C160ABB1-2E4D-6CC6-55C1-EE92740B286F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3AE4D1B6-50CB-C964-D141-93B01DAA0935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D85AD22-3358-2D48-2C0B-B193D9D2738F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1AFB9711-355D-8B83-05F2-1CEE9B8AE359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F374756E-0785-6C68-E38E-EB865FFF328D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3C276CA-79CE-C9FC-C991-7B722A8F258F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530DB1D9-2E94-0BDC-62E2-10971CB3A1F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0F9C75E-BB84-15DE-C56C-4BBA09749CE3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8AF3F9CF-88A1-0D84-1157-7FF151A76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D9A6F3F7-8150-5FF3-621B-58448A792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792D0ED0-9F95-60B3-C82B-E401989AC75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3995D3A5-40B8-AFF2-8996-3AE233558C7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4E6FFB7C-246B-19E7-A8F4-D1149D55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124FD7-2D3F-2994-8BE4-2801D9D6DDEB}"/>
              </a:ext>
            </a:extLst>
          </p:cNvPr>
          <p:cNvSpPr txBox="1"/>
          <p:nvPr/>
        </p:nvSpPr>
        <p:spPr>
          <a:xfrm>
            <a:off x="-28455" y="359106"/>
            <a:ext cx="552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spc="300" dirty="0">
                <a:solidFill>
                  <a:schemeClr val="bg1"/>
                </a:solidFill>
              </a:rPr>
              <a:t>DIDI CHUXING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B20ECC5-F5AE-4BFA-8FC4-DAD30C58D849}"/>
              </a:ext>
            </a:extLst>
          </p:cNvPr>
          <p:cNvGrpSpPr/>
          <p:nvPr/>
        </p:nvGrpSpPr>
        <p:grpSpPr>
          <a:xfrm>
            <a:off x="801257" y="3905052"/>
            <a:ext cx="3861661" cy="2255640"/>
            <a:chOff x="867567" y="4150414"/>
            <a:chExt cx="3861661" cy="2255640"/>
          </a:xfrm>
        </p:grpSpPr>
        <p:pic>
          <p:nvPicPr>
            <p:cNvPr id="7" name="Immagine 6" descr="Immagine che contiene logo, Elementi grafici, simbolo, Carattere&#10;&#10;Descrizione generata automaticamente">
              <a:extLst>
                <a:ext uri="{FF2B5EF4-FFF2-40B4-BE49-F238E27FC236}">
                  <a16:creationId xmlns:a16="http://schemas.microsoft.com/office/drawing/2014/main" id="{10EE996C-CBB8-9129-C59A-64EEE98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67" y="4150414"/>
              <a:ext cx="984952" cy="98495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3891397-44B9-1185-87E2-983B1B4828E2}"/>
                </a:ext>
              </a:extLst>
            </p:cNvPr>
            <p:cNvSpPr txBox="1"/>
            <p:nvPr/>
          </p:nvSpPr>
          <p:spPr>
            <a:xfrm>
              <a:off x="1481684" y="5076603"/>
              <a:ext cx="32475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spc="300" dirty="0">
                  <a:solidFill>
                    <a:srgbClr val="DA627D"/>
                  </a:solidFill>
                </a:rPr>
                <a:t>AI</a:t>
              </a:r>
              <a:r>
                <a:rPr lang="en-US" sz="1450" spc="300" dirty="0">
                  <a:solidFill>
                    <a:schemeClr val="bg1"/>
                  </a:solidFill>
                </a:rPr>
                <a:t>-DRIVEN SAFETY ALERTS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AA96BD-21D9-BD2C-6201-026C8A203837}"/>
                </a:ext>
              </a:extLst>
            </p:cNvPr>
            <p:cNvSpPr txBox="1"/>
            <p:nvPr/>
          </p:nvSpPr>
          <p:spPr>
            <a:xfrm>
              <a:off x="1481684" y="5390391"/>
              <a:ext cx="32475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Machine Learning algorithms analyze telemetric data and provide real-time safety alerts to drivers, reducing risky behaviors  and ensuring safer rides.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44E21CA-990C-D98D-DEDC-6BC4DA7F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49" y="5115838"/>
              <a:ext cx="0" cy="129021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51E547E-22D8-46E5-5BBC-AB0C75976199}"/>
              </a:ext>
            </a:extLst>
          </p:cNvPr>
          <p:cNvGrpSpPr/>
          <p:nvPr/>
        </p:nvGrpSpPr>
        <p:grpSpPr>
          <a:xfrm>
            <a:off x="85799" y="1382933"/>
            <a:ext cx="5299252" cy="1938992"/>
            <a:chOff x="-95342" y="1460810"/>
            <a:chExt cx="5299252" cy="1938992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C71EF2A-EFFA-EC17-00AF-119885CE2E93}"/>
                </a:ext>
              </a:extLst>
            </p:cNvPr>
            <p:cNvGrpSpPr/>
            <p:nvPr/>
          </p:nvGrpSpPr>
          <p:grpSpPr>
            <a:xfrm>
              <a:off x="-95342" y="1470922"/>
              <a:ext cx="2246320" cy="1918769"/>
              <a:chOff x="-95342" y="1479868"/>
              <a:chExt cx="2246320" cy="1918769"/>
            </a:xfrm>
          </p:grpSpPr>
          <p:pic>
            <p:nvPicPr>
              <p:cNvPr id="3" name="Immagine 2" descr="Immagine che contiene simbolo, Carattere, Elementi grafici, logo&#10;&#10;Descrizione generata automaticamente">
                <a:extLst>
                  <a:ext uri="{FF2B5EF4-FFF2-40B4-BE49-F238E27FC236}">
                    <a16:creationId xmlns:a16="http://schemas.microsoft.com/office/drawing/2014/main" id="{1D679D9D-9A40-6238-35D2-417BEBEC4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0" y="1479868"/>
                <a:ext cx="1294396" cy="1294396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F8B85-7BA4-2802-0510-114BC296AD96}"/>
                  </a:ext>
                </a:extLst>
              </p:cNvPr>
              <p:cNvSpPr txBox="1"/>
              <p:nvPr/>
            </p:nvSpPr>
            <p:spPr>
              <a:xfrm>
                <a:off x="-95342" y="2875417"/>
                <a:ext cx="224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TELEMETRIC MONITORING</a:t>
                </a:r>
              </a:p>
            </p:txBody>
          </p:sp>
        </p:grp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84CE604A-FB4C-C792-A8FD-5C01A927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625" y="1802943"/>
              <a:ext cx="0" cy="125472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8D19422-BEEE-99D1-E838-EC9173E0F5FB}"/>
                </a:ext>
              </a:extLst>
            </p:cNvPr>
            <p:cNvSpPr txBox="1"/>
            <p:nvPr/>
          </p:nvSpPr>
          <p:spPr>
            <a:xfrm>
              <a:off x="2309942" y="1460810"/>
              <a:ext cx="28939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Uses vehicle sensors to track driving behaviors, such as: </a:t>
              </a:r>
              <a:r>
                <a:rPr lang="en-US" sz="1500" dirty="0">
                  <a:solidFill>
                    <a:srgbClr val="DA627D"/>
                  </a:solidFill>
                </a:rPr>
                <a:t>sudden braking</a:t>
              </a:r>
              <a:r>
                <a:rPr lang="en-US" sz="1500" dirty="0">
                  <a:solidFill>
                    <a:schemeClr val="bg1"/>
                  </a:solidFill>
                </a:rPr>
                <a:t>, </a:t>
              </a:r>
              <a:r>
                <a:rPr lang="en-US" sz="1500" dirty="0">
                  <a:solidFill>
                    <a:srgbClr val="DA627D"/>
                  </a:solidFill>
                </a:rPr>
                <a:t>sharp turns</a:t>
              </a:r>
              <a:r>
                <a:rPr lang="en-US" sz="1500" dirty="0">
                  <a:solidFill>
                    <a:schemeClr val="bg1"/>
                  </a:solidFill>
                </a:rPr>
                <a:t>,</a:t>
              </a:r>
              <a:r>
                <a:rPr lang="en-US" sz="1500" dirty="0">
                  <a:solidFill>
                    <a:srgbClr val="DA627D"/>
                  </a:solidFill>
                </a:rPr>
                <a:t> accelerations</a:t>
              </a:r>
              <a:r>
                <a:rPr lang="en-US" sz="1500" dirty="0">
                  <a:solidFill>
                    <a:schemeClr val="bg1"/>
                  </a:solidFill>
                </a:rPr>
                <a:t>. These metrics are analyzed alongside passenger ratings to provide a more </a:t>
              </a:r>
              <a:r>
                <a:rPr lang="en-US" sz="1500" dirty="0">
                  <a:solidFill>
                    <a:srgbClr val="DA627D"/>
                  </a:solidFill>
                </a:rPr>
                <a:t>objective</a:t>
              </a:r>
              <a:r>
                <a:rPr lang="en-US" sz="1500" dirty="0">
                  <a:solidFill>
                    <a:schemeClr val="bg1"/>
                  </a:solidFill>
                </a:rPr>
                <a:t> evaluation of driver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653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802D8-4F18-AAB8-1580-4E9F945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A4626B9-688C-A213-5781-911D6912E92A}"/>
              </a:ext>
            </a:extLst>
          </p:cNvPr>
          <p:cNvGrpSpPr/>
          <p:nvPr/>
        </p:nvGrpSpPr>
        <p:grpSpPr>
          <a:xfrm>
            <a:off x="2881607" y="331704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EE55A0F9-647E-C104-32F4-096B5D35EDF7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50F1EAE-4DF4-19D0-D5B3-66BE9347D50D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ECE62EA-E35E-2E11-77AD-0C968CDAF16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F9A31463-C75D-BF3F-511A-0CA39628DFEE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FFEA756-4141-B434-0535-70151B18E23B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EE16FE-8A63-BAB8-463D-640B2CAB344A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2E60A3A-D28E-2B8A-61A5-4612B47923CF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C4300BAF-7960-A07A-2024-5AD9B80CAFFE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F6832C6-9E60-A314-B7EB-D191AE966243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AAEF4FF0-E240-05E9-BD92-E520C77F7D84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9DE5770D-AB4F-717E-941E-E27500ED9881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7EAF7874-8E97-E16B-D45A-924C22EB1B54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2EE63E7-DABB-71E7-8680-EC26B504B035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74F9748-41FF-3A63-6092-B26F883BBC29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8C7B4A15-F7AB-96FC-98FF-E97FB7C3B6A5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D7917607-3D38-8680-B020-403D03F1787B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EA0B6895-4FFE-40C2-B8B0-D54E0CF63BFC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563D963A-6922-F0CD-CEF3-8A485FE959CC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78846F1D-B37E-0026-DC77-CB9CAB9631D6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E49277D4-4D33-DBD1-286A-4FF015211C4A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B5570F7B-5703-3159-87D3-5515D5764E7D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0C646AFF-C793-D275-913C-0A4B6BEAC27E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FBFB64E-8CEE-569B-4E29-BD780B624DE3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3BAA17-5DCC-1AFA-03CC-602259BFB1E7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47E36008-9990-FC5A-77AC-FEB03B01A8D2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479D4038-ED92-AA9C-FEED-9F8CAE904607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BAFAF2B-BFA7-9217-DD39-0DD09F95A5D8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2150C80-1E45-CD5F-63A2-5B176019E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25892B-2432-4134-FE39-5F2590F2EBBB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655FA242-6CD0-DCB8-8731-16DCCA51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975623"/>
            <a:ext cx="5851258" cy="1683238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5078D35-64F8-5513-2F22-E9A24377B22F}"/>
              </a:ext>
            </a:extLst>
          </p:cNvPr>
          <p:cNvGrpSpPr/>
          <p:nvPr/>
        </p:nvGrpSpPr>
        <p:grpSpPr>
          <a:xfrm>
            <a:off x="529543" y="2717221"/>
            <a:ext cx="3988653" cy="3904597"/>
            <a:chOff x="442475" y="2695206"/>
            <a:chExt cx="3988653" cy="390459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7D0AA67-3C36-D717-420C-A949BEA13FC7}"/>
                </a:ext>
              </a:extLst>
            </p:cNvPr>
            <p:cNvGrpSpPr/>
            <p:nvPr/>
          </p:nvGrpSpPr>
          <p:grpSpPr>
            <a:xfrm>
              <a:off x="473439" y="2695206"/>
              <a:ext cx="3926724" cy="1822181"/>
              <a:chOff x="272691" y="2704448"/>
              <a:chExt cx="3926724" cy="1822181"/>
            </a:xfrm>
          </p:grpSpPr>
          <p:pic>
            <p:nvPicPr>
              <p:cNvPr id="48" name="Immagine 47" descr="Immagine che contiene Elementi grafici, simbolo, clipart, cerchio&#10;&#10;Descrizione generata automaticamente">
                <a:extLst>
                  <a:ext uri="{FF2B5EF4-FFF2-40B4-BE49-F238E27FC236}">
                    <a16:creationId xmlns:a16="http://schemas.microsoft.com/office/drawing/2014/main" id="{D94FB02E-62E1-DF16-A0A3-E4BCC3A10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90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A26C133-89BE-B672-0A7B-E65C088EB527}"/>
                  </a:ext>
                </a:extLst>
              </p:cNvPr>
              <p:cNvSpPr txBox="1"/>
              <p:nvPr/>
            </p:nvSpPr>
            <p:spPr>
              <a:xfrm>
                <a:off x="272691" y="3957242"/>
                <a:ext cx="3926724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rgbClr val="DA627D"/>
                    </a:solidFill>
                  </a:rPr>
                  <a:t>F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ACIAL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E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XPRESSION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R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ECOGNITION 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INTEGRATION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97799642-CDA7-53F0-C86A-9620BEDDAB10}"/>
                </a:ext>
              </a:extLst>
            </p:cNvPr>
            <p:cNvSpPr txBox="1"/>
            <p:nvPr/>
          </p:nvSpPr>
          <p:spPr>
            <a:xfrm>
              <a:off x="445288" y="5228856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FER algorithms analyze emotional states, such as: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1B868D38-B2D8-3BF3-08A7-9A501C03868B}"/>
                </a:ext>
              </a:extLst>
            </p:cNvPr>
            <p:cNvSpPr txBox="1"/>
            <p:nvPr/>
          </p:nvSpPr>
          <p:spPr>
            <a:xfrm>
              <a:off x="445288" y="4597692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During the ride, a camera monitors the passenger’s </a:t>
              </a:r>
              <a:r>
                <a:rPr lang="en-US" sz="1600" dirty="0">
                  <a:solidFill>
                    <a:srgbClr val="DA627D"/>
                  </a:solidFill>
                </a:rPr>
                <a:t>facial expressions </a:t>
              </a:r>
              <a:r>
                <a:rPr lang="en-US" sz="1600" dirty="0">
                  <a:solidFill>
                    <a:schemeClr val="bg1"/>
                  </a:solidFill>
                </a:rPr>
                <a:t>in real time.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E77C22-CFF9-9F2E-45D3-6214FC6A3714}"/>
                </a:ext>
              </a:extLst>
            </p:cNvPr>
            <p:cNvSpPr txBox="1"/>
            <p:nvPr/>
          </p:nvSpPr>
          <p:spPr>
            <a:xfrm>
              <a:off x="442475" y="5768806"/>
              <a:ext cx="398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COMFORT</a:t>
              </a:r>
              <a:r>
                <a:rPr lang="en-US" sz="1600" dirty="0">
                  <a:solidFill>
                    <a:schemeClr val="bg1"/>
                  </a:solidFill>
                </a:rPr>
                <a:t>:  Smiles, neutral expressions.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DISCOMFORT</a:t>
              </a:r>
              <a:r>
                <a:rPr lang="en-US" sz="1600" dirty="0">
                  <a:solidFill>
                    <a:schemeClr val="bg1"/>
                  </a:solidFill>
                </a:rPr>
                <a:t>: Frowns, signs of stress or frustration.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9C68BB0-8C10-3332-E4E2-E03D4A897201}"/>
              </a:ext>
            </a:extLst>
          </p:cNvPr>
          <p:cNvGrpSpPr/>
          <p:nvPr/>
        </p:nvGrpSpPr>
        <p:grpSpPr>
          <a:xfrm>
            <a:off x="7542234" y="2717957"/>
            <a:ext cx="4117410" cy="3473362"/>
            <a:chOff x="7646345" y="2693990"/>
            <a:chExt cx="4117410" cy="34733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A3E15D6-53A3-01D0-258A-F14BDB077D95}"/>
                </a:ext>
              </a:extLst>
            </p:cNvPr>
            <p:cNvGrpSpPr/>
            <p:nvPr/>
          </p:nvGrpSpPr>
          <p:grpSpPr>
            <a:xfrm>
              <a:off x="7646345" y="2693990"/>
              <a:ext cx="4117410" cy="1817533"/>
              <a:chOff x="7578791" y="2704448"/>
              <a:chExt cx="4117410" cy="1817533"/>
            </a:xfrm>
          </p:grpSpPr>
          <p:pic>
            <p:nvPicPr>
              <p:cNvPr id="52" name="Immagine 51" descr="Immagine che contiene simbolo, Elementi grafici, Carattere, design&#10;&#10;Descrizione generata automaticamente">
                <a:extLst>
                  <a:ext uri="{FF2B5EF4-FFF2-40B4-BE49-F238E27FC236}">
                    <a16:creationId xmlns:a16="http://schemas.microsoft.com/office/drawing/2014/main" id="{0D0D439A-7260-CA93-FDC1-A4EAB1408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3233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C469707-CF9E-6AB5-ED2B-D4E026412D80}"/>
                  </a:ext>
                </a:extLst>
              </p:cNvPr>
              <p:cNvSpPr txBox="1"/>
              <p:nvPr/>
            </p:nvSpPr>
            <p:spPr>
              <a:xfrm>
                <a:off x="7578791" y="3952594"/>
                <a:ext cx="411741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bg1"/>
                    </a:solidFill>
                  </a:rPr>
                  <a:t>AUTO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-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FILLED FEEDBACK FORMS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EMOTION-BASED</a:t>
                </a:r>
              </a:p>
            </p:txBody>
          </p:sp>
        </p:grp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BF4DB45-A991-0515-7CF0-7C707D4667F5}"/>
                </a:ext>
              </a:extLst>
            </p:cNvPr>
            <p:cNvSpPr txBox="1"/>
            <p:nvPr/>
          </p:nvSpPr>
          <p:spPr>
            <a:xfrm>
              <a:off x="7646345" y="4597692"/>
              <a:ext cx="4117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Based on detected emotions, the system </a:t>
              </a:r>
              <a:r>
                <a:rPr lang="en-US" sz="1600" dirty="0">
                  <a:solidFill>
                    <a:srgbClr val="DA627D"/>
                  </a:solidFill>
                </a:rPr>
                <a:t>auto-fills</a:t>
              </a:r>
              <a:r>
                <a:rPr lang="en-US" sz="1600" dirty="0">
                  <a:solidFill>
                    <a:schemeClr val="bg1"/>
                  </a:solidFill>
                </a:rPr>
                <a:t> a feedback form. Captures key metrics such as comfort level, perceived safety, and overall satisfaction. Generates a </a:t>
              </a:r>
              <a:r>
                <a:rPr lang="en-US" sz="1600" dirty="0">
                  <a:solidFill>
                    <a:srgbClr val="DA627D"/>
                  </a:solidFill>
                </a:rPr>
                <a:t>final passenger rating </a:t>
              </a:r>
              <a:r>
                <a:rPr lang="en-US" sz="1600" dirty="0">
                  <a:solidFill>
                    <a:schemeClr val="bg1"/>
                  </a:solidFill>
                </a:rPr>
                <a:t>by summarizing the feedback from the analyzed expressions.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3E1F1-8C4E-40F7-D431-2813D18ACA0D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1761</Words>
  <Application>Microsoft Office PowerPoint</Application>
  <PresentationFormat>Widescreen</PresentationFormat>
  <Paragraphs>192</Paragraphs>
  <Slides>20</Slides>
  <Notes>19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24</cp:revision>
  <dcterms:created xsi:type="dcterms:W3CDTF">2024-11-07T14:33:39Z</dcterms:created>
  <dcterms:modified xsi:type="dcterms:W3CDTF">2024-11-29T19:48:15Z</dcterms:modified>
</cp:coreProperties>
</file>