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3" r:id="rId3"/>
    <p:sldId id="284" r:id="rId4"/>
    <p:sldId id="272" r:id="rId5"/>
    <p:sldId id="294" r:id="rId6"/>
    <p:sldId id="296" r:id="rId7"/>
    <p:sldId id="267" r:id="rId8"/>
    <p:sldId id="268" r:id="rId9"/>
    <p:sldId id="278" r:id="rId10"/>
    <p:sldId id="299" r:id="rId11"/>
    <p:sldId id="302" r:id="rId12"/>
    <p:sldId id="275" r:id="rId13"/>
    <p:sldId id="263" r:id="rId14"/>
    <p:sldId id="303" r:id="rId15"/>
    <p:sldId id="304" r:id="rId16"/>
    <p:sldId id="257" r:id="rId17"/>
    <p:sldId id="306" r:id="rId18"/>
    <p:sldId id="316" r:id="rId19"/>
    <p:sldId id="317" r:id="rId20"/>
    <p:sldId id="318" r:id="rId21"/>
    <p:sldId id="319" r:id="rId22"/>
    <p:sldId id="323" r:id="rId23"/>
    <p:sldId id="314" r:id="rId24"/>
    <p:sldId id="281" r:id="rId25"/>
    <p:sldId id="321" r:id="rId26"/>
    <p:sldId id="322" r:id="rId27"/>
    <p:sldId id="324" r:id="rId28"/>
    <p:sldId id="325" r:id="rId29"/>
    <p:sldId id="326" r:id="rId30"/>
    <p:sldId id="327" r:id="rId31"/>
    <p:sldId id="307" r:id="rId32"/>
    <p:sldId id="279" r:id="rId33"/>
    <p:sldId id="266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060312"/>
    <a:srgbClr val="0C0623"/>
    <a:srgbClr val="0D0628"/>
    <a:srgbClr val="EDB1BE"/>
    <a:srgbClr val="FCA17D"/>
    <a:srgbClr val="F9DBBD"/>
    <a:srgbClr val="0B0523"/>
    <a:srgbClr val="170B47"/>
    <a:srgbClr val="34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5780" autoAdjust="0"/>
  </p:normalViewPr>
  <p:slideViewPr>
    <p:cSldViewPr snapToGrid="0">
      <p:cViewPr varScale="1">
        <p:scale>
          <a:sx n="107" d="100"/>
          <a:sy n="107" d="100"/>
        </p:scale>
        <p:origin x="25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6166E-BC44-8A53-ECF6-59539144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43F00F-34AF-6652-5B32-688AF239F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21E304-D409-8162-CD01-7D225D18E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DA67F9-A2B7-26E8-E344-2EED9F060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54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4C02-771E-090A-C616-1BD4E1DE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F11940-F996-7C28-500C-39E0E3800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9CF97C-68E0-291C-CD55-304E976DB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F6B002-06E6-232F-5DEF-F36E82B3A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65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8393-0C71-4C7C-6322-C1923C15F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22F768-5AF0-787F-721C-CA0B80C7B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61A644F-C396-3450-7AD4-E96DA58E8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A7A8BF-EE27-6C02-051C-665EF7206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616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7354-E8C7-0199-8738-96A368594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571C23A-4F8B-47F0-F23B-E97EB0F24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4255162-B78D-4613-7211-D01E57C6B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FAE2A2-FF86-FF5D-4D50-0BEC5CE5E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04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54FB1-18FD-E671-107E-7078D590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B8E6A3-4F6A-F426-1B29-EA7E56591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11D738-471B-CF63-6EDA-41C5552C2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664D52-878F-07E0-C50E-8564B1E3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72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F37A-72DA-B17E-80C3-AC30DE746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1DE497-C503-783B-1676-3ACB7FFFD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E170518-7AFB-0415-F02A-0923F47F2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7909F4-F8D2-5D92-E0A1-0416D0443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29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096F-174A-8E9E-2E75-E21230FD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3E2DD1-8785-D2A3-E479-2BAE31614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D1DE29E-1264-4D01-AFD1-5EA81336E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8CC688-54E4-E4A8-B6BC-96071BDDD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20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56FD7-24D0-7419-4AC1-545236206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9770D6-7737-B3C5-2CE1-5218F4B41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5A8C59-37E7-FC10-2C61-71D684382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1294F4-03A8-C8D4-2119-A3348AD99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65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255E1-D29A-9EEC-A6F1-DD01B439D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C2D805-B71A-803B-93CC-7D378A218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B3D7562-AA24-65D6-B735-A9357D461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31F243-FF0B-D6FC-0D8F-5693F1D25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76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092CC-459D-B20A-7DE0-DBA1E05F6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39548B7-2A82-03C6-B2BC-C80D5C425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15C13DA-3789-D968-F859-AC8C17C6D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6046BB-5A50-7FB5-9040-B001D2478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490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123B-77A5-8B14-E2A1-1FD38485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A979D4-29C0-2E48-6582-A9FC3293E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0B46E1-9556-463D-8A81-CCFD8F60D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9CA061-BF92-1ACA-5540-047D566A4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606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0CA51-87B0-BB7A-3E1E-CB215B4D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AE80908-17CF-085D-E0E6-007ED77A5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7C27C47-BE0D-F818-7DB4-17E9627D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F528BC-A080-9997-F894-929861AFA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919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A6585-8869-4947-7F3F-33687AC7A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4E025A-2883-CAD9-B196-38CFC33F0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ECC0A1-BADA-58F0-73D6-BD6E4A481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13FE96-8785-522E-F0AD-B7235109C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55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F155-8EFC-CBA7-91D0-7C0D826CB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887D04-532F-9676-A0BF-D20689DAE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274173F-B440-4872-D65B-4DB11F9D1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FEC9C6-3BD5-FFE1-B611-699B64DC0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420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2A0D-34A7-05B4-E096-C5647284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4FCC89-413A-F2A3-BA8F-AFDE52809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0F00BB3-AB3D-9645-8116-AC490D755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A8D27C-632A-A479-3E20-D2568B102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516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E6591-7F5D-2F4E-1847-6DFCB7368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461B39-AC1C-DDB5-21D3-D89EA0D8E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593CE1-EBDB-D7D0-E258-13434B1FA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DF614E-7FCF-4A0F-7178-EB4747CE0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3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14660-323A-E83C-1B87-642F2E597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193E04-311F-30DF-A231-B923BDA9B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C15434-907C-F288-EF6E-F70BA02D7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49D408-89C2-33E7-05F5-43F269EB5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798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A0-9798-4F23-BC07-E88FF16A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AE1CF-C008-3EE2-C1D7-A5A810E6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FF9AA1-96F1-8170-880E-BE0AF40A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5F462F-FBBC-7505-57F3-3DAAAE4F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4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5787-54B5-DE4D-1D5A-8FE841B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20321C-F7B6-5D51-D807-FFD8F89A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E70613-2C8A-B7DA-569A-D495402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A133E5-D8F4-1600-598B-747B83D2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F79F-78D0-D9D1-B95B-409FEE43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56DFD9-A5AA-5FBC-9A3D-B7F3C8683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C416B5-6589-EDD5-2146-2D1AD7E3D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704FE5-872E-04C1-1A41-4FBB92FF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5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1.svg"/><Relationship Id="rId5" Type="http://schemas.openxmlformats.org/officeDocument/2006/relationships/image" Target="../media/image3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05593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A3F3E-CD10-1673-8B6E-F3A68FE1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A6188A2D-AD34-D69C-A1E8-640F626D1465}"/>
              </a:ext>
            </a:extLst>
          </p:cNvPr>
          <p:cNvGrpSpPr/>
          <p:nvPr/>
        </p:nvGrpSpPr>
        <p:grpSpPr>
          <a:xfrm>
            <a:off x="770696" y="664972"/>
            <a:ext cx="4418320" cy="5528057"/>
            <a:chOff x="1141296" y="962072"/>
            <a:chExt cx="4191424" cy="5244172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26D3490-1405-7784-E7A3-0481852BE832}"/>
                </a:ext>
              </a:extLst>
            </p:cNvPr>
            <p:cNvSpPr/>
            <p:nvPr/>
          </p:nvSpPr>
          <p:spPr>
            <a:xfrm flipV="1">
              <a:off x="4105778" y="1470684"/>
              <a:ext cx="1226942" cy="67019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9C26945-8A04-833E-0F14-FA2667B62E74}"/>
                </a:ext>
              </a:extLst>
            </p:cNvPr>
            <p:cNvSpPr/>
            <p:nvPr/>
          </p:nvSpPr>
          <p:spPr>
            <a:xfrm flipV="1">
              <a:off x="3445351" y="1487865"/>
              <a:ext cx="933500" cy="20949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A2F4139E-0EA4-C82B-67AD-EC5C835BA502}"/>
                </a:ext>
              </a:extLst>
            </p:cNvPr>
            <p:cNvSpPr/>
            <p:nvPr/>
          </p:nvSpPr>
          <p:spPr>
            <a:xfrm flipV="1">
              <a:off x="3604631" y="1560796"/>
              <a:ext cx="50445" cy="57527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2DBF20E-8E1F-14BB-8122-693A38825E3E}"/>
                </a:ext>
              </a:extLst>
            </p:cNvPr>
            <p:cNvSpPr/>
            <p:nvPr/>
          </p:nvSpPr>
          <p:spPr>
            <a:xfrm flipV="1">
              <a:off x="3275890" y="1569814"/>
              <a:ext cx="84219" cy="49459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A63A769-68E2-99DB-DAA5-3A0D9583D821}"/>
                </a:ext>
              </a:extLst>
            </p:cNvPr>
            <p:cNvSpPr/>
            <p:nvPr/>
          </p:nvSpPr>
          <p:spPr>
            <a:xfrm flipV="1">
              <a:off x="3474233" y="1567140"/>
              <a:ext cx="108255" cy="41363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814185A-D4DD-6C48-B707-BC5B372062DF}"/>
                </a:ext>
              </a:extLst>
            </p:cNvPr>
            <p:cNvSpPr/>
            <p:nvPr/>
          </p:nvSpPr>
          <p:spPr>
            <a:xfrm flipV="1">
              <a:off x="3007192" y="1604993"/>
              <a:ext cx="339236" cy="103255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BF1D402-F9C6-BF4A-009D-589227E47799}"/>
                </a:ext>
              </a:extLst>
            </p:cNvPr>
            <p:cNvSpPr/>
            <p:nvPr/>
          </p:nvSpPr>
          <p:spPr>
            <a:xfrm flipV="1">
              <a:off x="2786079" y="1694043"/>
              <a:ext cx="461784" cy="186550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4E121EE-7835-0C9A-B009-111010ED7021}"/>
                </a:ext>
              </a:extLst>
            </p:cNvPr>
            <p:cNvSpPr/>
            <p:nvPr/>
          </p:nvSpPr>
          <p:spPr>
            <a:xfrm flipV="1">
              <a:off x="3322746" y="1708997"/>
              <a:ext cx="131345" cy="71409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3554035-B10C-D378-6496-E31CF2358D02}"/>
                </a:ext>
              </a:extLst>
            </p:cNvPr>
            <p:cNvSpPr/>
            <p:nvPr/>
          </p:nvSpPr>
          <p:spPr>
            <a:xfrm flipV="1">
              <a:off x="1141296" y="1707373"/>
              <a:ext cx="3229427" cy="449887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6E86A6F4-B8D9-E5F0-0BBD-6DC98E6A8A00}"/>
                </a:ext>
              </a:extLst>
            </p:cNvPr>
            <p:cNvSpPr/>
            <p:nvPr/>
          </p:nvSpPr>
          <p:spPr>
            <a:xfrm flipV="1">
              <a:off x="4945935" y="1934606"/>
              <a:ext cx="247128" cy="94027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326B12FB-D726-51DF-3559-C43E62EE6BE3}"/>
                </a:ext>
              </a:extLst>
            </p:cNvPr>
            <p:cNvSpPr/>
            <p:nvPr/>
          </p:nvSpPr>
          <p:spPr>
            <a:xfrm flipV="1">
              <a:off x="2860144" y="3430679"/>
              <a:ext cx="311302" cy="117642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1ADA1983-685F-2DB7-BD39-ABD9D06295DC}"/>
                </a:ext>
              </a:extLst>
            </p:cNvPr>
            <p:cNvSpPr/>
            <p:nvPr/>
          </p:nvSpPr>
          <p:spPr>
            <a:xfrm flipV="1">
              <a:off x="3153388" y="3533973"/>
              <a:ext cx="193041" cy="850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A1B7C2C-92B1-D83A-50CD-CCFA699B8571}"/>
                </a:ext>
              </a:extLst>
            </p:cNvPr>
            <p:cNvGrpSpPr/>
            <p:nvPr/>
          </p:nvGrpSpPr>
          <p:grpSpPr>
            <a:xfrm>
              <a:off x="2092876" y="962072"/>
              <a:ext cx="1000456" cy="1000456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E8F23F4E-8A74-6508-82AC-503E7DED790D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EB515AF3-09CC-B0C0-94DE-FB99C08F5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B756164-C429-D130-AC84-0538605E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22" y="2221910"/>
              <a:ext cx="595926" cy="59592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890EA27-A062-A660-E13D-359DD148A912}"/>
              </a:ext>
            </a:extLst>
          </p:cNvPr>
          <p:cNvSpPr txBox="1"/>
          <p:nvPr/>
        </p:nvSpPr>
        <p:spPr>
          <a:xfrm>
            <a:off x="6225752" y="289666"/>
            <a:ext cx="412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chemeClr val="bg1"/>
                </a:solidFill>
              </a:rPr>
              <a:t>UBER</a:t>
            </a:r>
            <a:endParaRPr lang="it-IT" sz="2000" spc="300" dirty="0">
              <a:solidFill>
                <a:schemeClr val="bg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2B2822-FC9D-766A-E85C-BEC558CBB652}"/>
              </a:ext>
            </a:extLst>
          </p:cNvPr>
          <p:cNvGrpSpPr/>
          <p:nvPr/>
        </p:nvGrpSpPr>
        <p:grpSpPr>
          <a:xfrm>
            <a:off x="12419766" y="938804"/>
            <a:ext cx="6387173" cy="4980393"/>
            <a:chOff x="5969717" y="1427754"/>
            <a:chExt cx="5341180" cy="4164780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BBEB99BA-D6D7-6139-03C2-5D69214229AB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D181B34-16BB-F173-49A2-FEEC6C5B2974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0B4CDBD-4C85-971F-1B6D-E58EC11DDD4F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C384DC0-EB95-78FC-9BD2-36B34DE2FB4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7D54163-472E-9CBD-6452-7B39118586F2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D27D035B-8D20-04C9-B669-00EEFF19A92D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A5B5B87D-3E8E-D30F-6B50-9A18189555FB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BEC55812-3459-F548-2C18-BB7FF062026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F5E4BAAE-EF00-D0AA-627A-613181AB22E2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09AE7A0B-22E4-3CB8-55D7-5C0629658266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FBD07236-0501-4A5B-8E2A-B7D2AE0A9A2B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4C850F1E-68A2-20D7-197D-4B43EE7423EC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4CC49ECF-3C8D-A137-102B-FE50E4D2F2BD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12C038D5-79AF-AECE-B2B6-D7E49A1F4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56" name="Immagine 55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152BCC6-DE97-330C-F951-A5191E923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CAA1AEDA-03BD-0EDC-E5D8-2B5E9AD01FD4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C30C65E0-7373-1A84-1B22-CE7A5092EC49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9" name="Immagine 58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E0E9193-E37A-03D5-F25D-0C31BB9B8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5D5079E4-BCCF-A0D2-C99E-CB9374E0B562}"/>
              </a:ext>
            </a:extLst>
          </p:cNvPr>
          <p:cNvGrpSpPr/>
          <p:nvPr/>
        </p:nvGrpSpPr>
        <p:grpSpPr>
          <a:xfrm>
            <a:off x="4933047" y="1874794"/>
            <a:ext cx="6591575" cy="3318900"/>
            <a:chOff x="5070354" y="2297126"/>
            <a:chExt cx="6591575" cy="3318900"/>
          </a:xfrm>
        </p:grpSpPr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0F2CE652-C924-A545-8747-A3AE1774D084}"/>
                </a:ext>
              </a:extLst>
            </p:cNvPr>
            <p:cNvGrpSpPr/>
            <p:nvPr/>
          </p:nvGrpSpPr>
          <p:grpSpPr>
            <a:xfrm>
              <a:off x="5070354" y="4027220"/>
              <a:ext cx="2246320" cy="1549315"/>
              <a:chOff x="5133109" y="3596915"/>
              <a:chExt cx="2246320" cy="1549315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C9170A8E-D2EB-CA77-C0E4-B329D5DA6DBD}"/>
                  </a:ext>
                </a:extLst>
              </p:cNvPr>
              <p:cNvSpPr/>
              <p:nvPr/>
            </p:nvSpPr>
            <p:spPr>
              <a:xfrm flipH="1">
                <a:off x="5133109" y="3596915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97" name="Gruppo 96">
                <a:extLst>
                  <a:ext uri="{FF2B5EF4-FFF2-40B4-BE49-F238E27FC236}">
                    <a16:creationId xmlns:a16="http://schemas.microsoft.com/office/drawing/2014/main" id="{A1083C64-5A2E-22BE-2A63-79E270AF28C9}"/>
                  </a:ext>
                </a:extLst>
              </p:cNvPr>
              <p:cNvGrpSpPr/>
              <p:nvPr/>
            </p:nvGrpSpPr>
            <p:grpSpPr>
              <a:xfrm>
                <a:off x="5133109" y="3691469"/>
                <a:ext cx="2246320" cy="1454761"/>
                <a:chOff x="5409070" y="2854774"/>
                <a:chExt cx="2246320" cy="1454761"/>
              </a:xfrm>
            </p:grpSpPr>
            <p:grpSp>
              <p:nvGrpSpPr>
                <p:cNvPr id="74" name="Gruppo 73">
                  <a:extLst>
                    <a:ext uri="{FF2B5EF4-FFF2-40B4-BE49-F238E27FC236}">
                      <a16:creationId xmlns:a16="http://schemas.microsoft.com/office/drawing/2014/main" id="{1E964991-8349-270C-CB86-639E4B4DC6A2}"/>
                    </a:ext>
                  </a:extLst>
                </p:cNvPr>
                <p:cNvGrpSpPr/>
                <p:nvPr/>
              </p:nvGrpSpPr>
              <p:grpSpPr>
                <a:xfrm>
                  <a:off x="5560547" y="2854774"/>
                  <a:ext cx="1943367" cy="1041678"/>
                  <a:chOff x="5022018" y="3636152"/>
                  <a:chExt cx="2237771" cy="1199484"/>
                </a:xfrm>
              </p:grpSpPr>
              <p:pic>
                <p:nvPicPr>
                  <p:cNvPr id="64" name="Immagine 63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A94E8F3-9F4F-DF54-3BC2-ED5D23FFA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201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5" name="Immagine 64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FC669E5C-3293-423A-9C69-C74369AB1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614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8" name="Elemento grafico 67" descr="Valutazione in stelle con riempimento a tinta unita">
                    <a:extLst>
                      <a:ext uri="{FF2B5EF4-FFF2-40B4-BE49-F238E27FC236}">
                        <a16:creationId xmlns:a16="http://schemas.microsoft.com/office/drawing/2014/main" id="{8117D87B-6E8C-0A42-6703-640DEE3363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0580" y="4250861"/>
                    <a:ext cx="584775" cy="584775"/>
                  </a:xfrm>
                  <a:prstGeom prst="rect">
                    <a:avLst/>
                  </a:prstGeom>
                </p:spPr>
              </p:pic>
              <p:pic>
                <p:nvPicPr>
                  <p:cNvPr id="72" name="Elemento grafico 71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AC896D20-BAF9-2770-C949-AF03A8D494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3555" y="3636152"/>
                    <a:ext cx="749425" cy="7494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8E617317-093E-4AFA-BFBD-C8B543239BA3}"/>
                    </a:ext>
                  </a:extLst>
                </p:cNvPr>
                <p:cNvSpPr txBox="1"/>
                <p:nvPr/>
              </p:nvSpPr>
              <p:spPr>
                <a:xfrm>
                  <a:off x="5409070" y="3786315"/>
                  <a:ext cx="2246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DRIVER’S AVERAGE RATING</a:t>
                  </a:r>
                </a:p>
              </p:txBody>
            </p:sp>
          </p:grpSp>
        </p:grp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4D1C8B12-82EC-009D-F96F-77452E3E060E}"/>
                </a:ext>
              </a:extLst>
            </p:cNvPr>
            <p:cNvGrpSpPr/>
            <p:nvPr/>
          </p:nvGrpSpPr>
          <p:grpSpPr>
            <a:xfrm>
              <a:off x="7164963" y="2297126"/>
              <a:ext cx="2517939" cy="1483458"/>
              <a:chOff x="5202868" y="993719"/>
              <a:chExt cx="2517939" cy="1483458"/>
            </a:xfrm>
          </p:grpSpPr>
          <p:pic>
            <p:nvPicPr>
              <p:cNvPr id="32" name="Elemento grafico 31" descr="Strada con due vie con un sentiero con riempimento a tinta unita">
                <a:extLst>
                  <a:ext uri="{FF2B5EF4-FFF2-40B4-BE49-F238E27FC236}">
                    <a16:creationId xmlns:a16="http://schemas.microsoft.com/office/drawing/2014/main" id="{A0BFDC73-39EB-9CB0-0A21-EDE6548D4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989472" y="993719"/>
                <a:ext cx="934072" cy="934072"/>
              </a:xfrm>
              <a:prstGeom prst="rect">
                <a:avLst/>
              </a:prstGeom>
            </p:spPr>
          </p:pic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C6F3126-C65E-E6A8-A526-111D8F929ABC}"/>
                  </a:ext>
                </a:extLst>
              </p:cNvPr>
              <p:cNvSpPr txBox="1"/>
              <p:nvPr/>
            </p:nvSpPr>
            <p:spPr>
              <a:xfrm>
                <a:off x="5202868" y="1953957"/>
                <a:ext cx="2517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POST-TRIP </a:t>
                </a:r>
              </a:p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</p:grp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D9D5E442-2174-807D-485D-63192CC5344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rot="10800000" flipV="1">
              <a:off x="6193514" y="2764162"/>
              <a:ext cx="1756778" cy="1263058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a gomito 65">
              <a:extLst>
                <a:ext uri="{FF2B5EF4-FFF2-40B4-BE49-F238E27FC236}">
                  <a16:creationId xmlns:a16="http://schemas.microsoft.com/office/drawing/2014/main" id="{4D832267-93D5-0580-3A93-9133053B95E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8856974" y="2764162"/>
              <a:ext cx="1594797" cy="1257509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BF3B8603-E997-1A56-6108-876D62B4971C}"/>
                </a:ext>
              </a:extLst>
            </p:cNvPr>
            <p:cNvGrpSpPr/>
            <p:nvPr/>
          </p:nvGrpSpPr>
          <p:grpSpPr>
            <a:xfrm>
              <a:off x="9241613" y="4021671"/>
              <a:ext cx="2420316" cy="1594355"/>
              <a:chOff x="9304368" y="3591366"/>
              <a:chExt cx="2420316" cy="1594355"/>
            </a:xfrm>
          </p:grpSpPr>
          <p:grpSp>
            <p:nvGrpSpPr>
              <p:cNvPr id="96" name="Gruppo 95">
                <a:extLst>
                  <a:ext uri="{FF2B5EF4-FFF2-40B4-BE49-F238E27FC236}">
                    <a16:creationId xmlns:a16="http://schemas.microsoft.com/office/drawing/2014/main" id="{CA876959-194F-7BAF-4013-DC12141DAF8C}"/>
                  </a:ext>
                </a:extLst>
              </p:cNvPr>
              <p:cNvGrpSpPr/>
              <p:nvPr/>
            </p:nvGrpSpPr>
            <p:grpSpPr>
              <a:xfrm>
                <a:off x="9304368" y="3689869"/>
                <a:ext cx="2420316" cy="1495852"/>
                <a:chOff x="7955636" y="2813683"/>
                <a:chExt cx="2420316" cy="1495852"/>
              </a:xfrm>
            </p:grpSpPr>
            <p:grpSp>
              <p:nvGrpSpPr>
                <p:cNvPr id="82" name="Gruppo 81">
                  <a:extLst>
                    <a:ext uri="{FF2B5EF4-FFF2-40B4-BE49-F238E27FC236}">
                      <a16:creationId xmlns:a16="http://schemas.microsoft.com/office/drawing/2014/main" id="{5CD37990-DC03-F847-0B93-90799FDEC3C2}"/>
                    </a:ext>
                  </a:extLst>
                </p:cNvPr>
                <p:cNvGrpSpPr/>
                <p:nvPr/>
              </p:nvGrpSpPr>
              <p:grpSpPr>
                <a:xfrm>
                  <a:off x="8194111" y="2813683"/>
                  <a:ext cx="1943367" cy="1046825"/>
                  <a:chOff x="7954083" y="3630227"/>
                  <a:chExt cx="2237771" cy="1205410"/>
                </a:xfrm>
              </p:grpSpPr>
              <p:pic>
                <p:nvPicPr>
                  <p:cNvPr id="76" name="Immagine 75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34E9C4E-5E19-0498-AB15-5FAF898BE1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408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7" name="Immagine 76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39C10C82-29C6-CC74-1977-FF61839C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9821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9" name="Elemento grafico 78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64B2F3C6-0896-D5FC-2B27-2B9E2A61DC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5620" y="3630227"/>
                    <a:ext cx="749425" cy="749425"/>
                  </a:xfrm>
                  <a:prstGeom prst="rect">
                    <a:avLst/>
                  </a:prstGeom>
                </p:spPr>
              </p:pic>
              <p:pic>
                <p:nvPicPr>
                  <p:cNvPr id="81" name="Elemento grafico 80" descr="Valutazione 1 stella con riempimento a tinta unita">
                    <a:extLst>
                      <a:ext uri="{FF2B5EF4-FFF2-40B4-BE49-F238E27FC236}">
                        <a16:creationId xmlns:a16="http://schemas.microsoft.com/office/drawing/2014/main" id="{CFA34788-762E-4CC7-806C-77C87F997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1079" y="4250861"/>
                    <a:ext cx="584776" cy="584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D7BB7037-2F90-D5D8-748F-10C87D3368FE}"/>
                    </a:ext>
                  </a:extLst>
                </p:cNvPr>
                <p:cNvSpPr txBox="1"/>
                <p:nvPr/>
              </p:nvSpPr>
              <p:spPr>
                <a:xfrm>
                  <a:off x="7955636" y="3786315"/>
                  <a:ext cx="24203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PASSENGER’S AVERAGE RATING</a:t>
                  </a:r>
                </a:p>
              </p:txBody>
            </p:sp>
          </p:grp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4F8BBD2D-3DEB-9392-359A-5275BC980A64}"/>
                  </a:ext>
                </a:extLst>
              </p:cNvPr>
              <p:cNvSpPr/>
              <p:nvPr/>
            </p:nvSpPr>
            <p:spPr>
              <a:xfrm flipH="1">
                <a:off x="9391366" y="3591366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EF5368D-1329-8093-CD79-F8B8F2556C2A}"/>
              </a:ext>
            </a:extLst>
          </p:cNvPr>
          <p:cNvGrpSpPr/>
          <p:nvPr/>
        </p:nvGrpSpPr>
        <p:grpSpPr>
          <a:xfrm>
            <a:off x="6644752" y="985072"/>
            <a:ext cx="3262283" cy="1064359"/>
            <a:chOff x="6761511" y="933740"/>
            <a:chExt cx="3262283" cy="1064359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7008A4B8-3E9A-F249-12AA-33A322DF94A4}"/>
                </a:ext>
              </a:extLst>
            </p:cNvPr>
            <p:cNvSpPr txBox="1"/>
            <p:nvPr/>
          </p:nvSpPr>
          <p:spPr>
            <a:xfrm>
              <a:off x="6761511" y="1444101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Ratings are </a:t>
              </a:r>
              <a:r>
                <a:rPr lang="en-US" sz="1500" dirty="0">
                  <a:solidFill>
                    <a:srgbClr val="DA627D"/>
                  </a:solidFill>
                </a:rPr>
                <a:t>anonymous</a:t>
              </a:r>
              <a:r>
                <a:rPr lang="en-US" sz="1500" dirty="0">
                  <a:solidFill>
                    <a:schemeClr val="bg1"/>
                  </a:solidFill>
                </a:rPr>
                <a:t> to ensure honest feedback.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43836D8-E0B6-3FA3-F11E-F992DEDF7C1A}"/>
                </a:ext>
              </a:extLst>
            </p:cNvPr>
            <p:cNvSpPr txBox="1"/>
            <p:nvPr/>
          </p:nvSpPr>
          <p:spPr>
            <a:xfrm>
              <a:off x="6761511" y="933740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rgbClr val="DA627D"/>
                  </a:solidFill>
                </a:rPr>
                <a:t>At the end </a:t>
              </a:r>
              <a:r>
                <a:rPr lang="en-US" sz="1500" dirty="0">
                  <a:solidFill>
                    <a:schemeClr val="bg1"/>
                  </a:solidFill>
                </a:rPr>
                <a:t>of each ride, passengers rate drivers and vice versa.</a:t>
              </a:r>
            </a:p>
          </p:txBody>
        </p:sp>
      </p:grp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A04C7B3D-ED43-AD25-F90D-CA216292FD85}"/>
              </a:ext>
            </a:extLst>
          </p:cNvPr>
          <p:cNvSpPr txBox="1"/>
          <p:nvPr/>
        </p:nvSpPr>
        <p:spPr>
          <a:xfrm>
            <a:off x="4379232" y="5217736"/>
            <a:ext cx="3362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based on the </a:t>
            </a:r>
            <a:r>
              <a:rPr lang="en-US" sz="1500" dirty="0">
                <a:solidFill>
                  <a:srgbClr val="DA627D"/>
                </a:solidFill>
              </a:rPr>
              <a:t>last 500 </a:t>
            </a:r>
            <a:r>
              <a:rPr lang="en-US" sz="1500" dirty="0">
                <a:solidFill>
                  <a:schemeClr val="bg1"/>
                </a:solidFill>
              </a:rPr>
              <a:t>ratings received. A high rating improves visibility for future trip requests, while a consistently low rating may lead to account deactivation.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AD979A9-B63A-2DFB-A01B-B240853A9B30}"/>
              </a:ext>
            </a:extLst>
          </p:cNvPr>
          <p:cNvSpPr txBox="1"/>
          <p:nvPr/>
        </p:nvSpPr>
        <p:spPr>
          <a:xfrm>
            <a:off x="8621079" y="5212467"/>
            <a:ext cx="33626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using </a:t>
            </a:r>
            <a:r>
              <a:rPr lang="en-US" sz="1500" dirty="0">
                <a:solidFill>
                  <a:srgbClr val="DA627D"/>
                </a:solidFill>
              </a:rPr>
              <a:t>all</a:t>
            </a:r>
            <a:r>
              <a:rPr lang="en-US" sz="1500" dirty="0">
                <a:solidFill>
                  <a:schemeClr val="bg1"/>
                </a:solidFill>
              </a:rPr>
              <a:t> the trips taken. Passengers with lower ratings may experience difficulty finding drivers.</a:t>
            </a:r>
          </a:p>
        </p:txBody>
      </p:sp>
    </p:spTree>
    <p:extLst>
      <p:ext uri="{BB962C8B-B14F-4D97-AF65-F5344CB8AC3E}">
        <p14:creationId xmlns:p14="http://schemas.microsoft.com/office/powerpoint/2010/main" val="5991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F62F5-9A9B-7019-CD2D-B8555FC98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2D53AFB-350B-AD64-CB74-B7329E1F87E5}"/>
              </a:ext>
            </a:extLst>
          </p:cNvPr>
          <p:cNvGrpSpPr/>
          <p:nvPr/>
        </p:nvGrpSpPr>
        <p:grpSpPr>
          <a:xfrm>
            <a:off x="5581938" y="938804"/>
            <a:ext cx="6387173" cy="4980393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6BF86B8A-D6A7-FC76-320F-455BB6D47648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ECB6B030-F435-66FD-C77F-38A3948F7572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2589437B-CB4D-AB52-CDB9-BA180E939DF4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25B4451D-3F7A-D900-82BE-D8111156C21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9EEDE0FC-57CA-4DA8-D5E9-60B7D7F6C3B7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C160ABB1-2E4D-6CC6-55C1-EE92740B286F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3AE4D1B6-50CB-C964-D141-93B01DAA0935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D85AD22-3358-2D48-2C0B-B193D9D2738F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1AFB9711-355D-8B83-05F2-1CEE9B8AE359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F374756E-0785-6C68-E38E-EB865FFF328D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93C276CA-79CE-C9FC-C991-7B722A8F258F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530DB1D9-2E94-0BDC-62E2-10971CB3A1F7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0F9C75E-BB84-15DE-C56C-4BBA09749CE3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8AF3F9CF-88A1-0D84-1157-7FF151A76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D9A6F3F7-8150-5FF3-621B-58448A792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792D0ED0-9F95-60B3-C82B-E401989AC756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3995D3A5-40B8-AFF2-8996-3AE233558C7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4E6FFB7C-246B-19E7-A8F4-D1149D55B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1124FD7-2D3F-2994-8BE4-2801D9D6DDEB}"/>
              </a:ext>
            </a:extLst>
          </p:cNvPr>
          <p:cNvSpPr txBox="1"/>
          <p:nvPr/>
        </p:nvSpPr>
        <p:spPr>
          <a:xfrm>
            <a:off x="-28455" y="359106"/>
            <a:ext cx="552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spc="300" dirty="0">
                <a:solidFill>
                  <a:schemeClr val="bg1"/>
                </a:solidFill>
              </a:rPr>
              <a:t>DIDI CHUXING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B20ECC5-F5AE-4BFA-8FC4-DAD30C58D849}"/>
              </a:ext>
            </a:extLst>
          </p:cNvPr>
          <p:cNvGrpSpPr/>
          <p:nvPr/>
        </p:nvGrpSpPr>
        <p:grpSpPr>
          <a:xfrm>
            <a:off x="801257" y="3905052"/>
            <a:ext cx="3861661" cy="2255640"/>
            <a:chOff x="867567" y="4150414"/>
            <a:chExt cx="3861661" cy="2255640"/>
          </a:xfrm>
        </p:grpSpPr>
        <p:pic>
          <p:nvPicPr>
            <p:cNvPr id="7" name="Immagine 6" descr="Immagine che contiene logo, Elementi grafici, simbolo, Carattere&#10;&#10;Descrizione generata automaticamente">
              <a:extLst>
                <a:ext uri="{FF2B5EF4-FFF2-40B4-BE49-F238E27FC236}">
                  <a16:creationId xmlns:a16="http://schemas.microsoft.com/office/drawing/2014/main" id="{10EE996C-CBB8-9129-C59A-64EEE989B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67" y="4150414"/>
              <a:ext cx="984952" cy="98495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3891397-44B9-1185-87E2-983B1B4828E2}"/>
                </a:ext>
              </a:extLst>
            </p:cNvPr>
            <p:cNvSpPr txBox="1"/>
            <p:nvPr/>
          </p:nvSpPr>
          <p:spPr>
            <a:xfrm>
              <a:off x="1481684" y="5076603"/>
              <a:ext cx="32475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spc="300" dirty="0">
                  <a:solidFill>
                    <a:srgbClr val="DA627D"/>
                  </a:solidFill>
                </a:rPr>
                <a:t>AI</a:t>
              </a:r>
              <a:r>
                <a:rPr lang="en-US" sz="1450" spc="300" dirty="0">
                  <a:solidFill>
                    <a:schemeClr val="bg1"/>
                  </a:solidFill>
                </a:rPr>
                <a:t>-DRIVEN SAFETY ALERTS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BAA96BD-21D9-BD2C-6201-026C8A203837}"/>
                </a:ext>
              </a:extLst>
            </p:cNvPr>
            <p:cNvSpPr txBox="1"/>
            <p:nvPr/>
          </p:nvSpPr>
          <p:spPr>
            <a:xfrm>
              <a:off x="1481684" y="5390391"/>
              <a:ext cx="32475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Machine Learning algorithms analyze telemetric data and provide real-time safety alerts to drivers, reducing risky behaviors  and ensuring safer rides.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744E21CA-990C-D98D-DEDC-6BC4DA7F1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249" y="5115838"/>
              <a:ext cx="0" cy="129021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751E547E-22D8-46E5-5BBC-AB0C75976199}"/>
              </a:ext>
            </a:extLst>
          </p:cNvPr>
          <p:cNvGrpSpPr/>
          <p:nvPr/>
        </p:nvGrpSpPr>
        <p:grpSpPr>
          <a:xfrm>
            <a:off x="85799" y="1382933"/>
            <a:ext cx="5299252" cy="1938992"/>
            <a:chOff x="-95342" y="1460810"/>
            <a:chExt cx="5299252" cy="1938992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FC71EF2A-EFFA-EC17-00AF-119885CE2E93}"/>
                </a:ext>
              </a:extLst>
            </p:cNvPr>
            <p:cNvGrpSpPr/>
            <p:nvPr/>
          </p:nvGrpSpPr>
          <p:grpSpPr>
            <a:xfrm>
              <a:off x="-95342" y="1470922"/>
              <a:ext cx="2246320" cy="1918769"/>
              <a:chOff x="-95342" y="1479868"/>
              <a:chExt cx="2246320" cy="1918769"/>
            </a:xfrm>
          </p:grpSpPr>
          <p:pic>
            <p:nvPicPr>
              <p:cNvPr id="3" name="Immagine 2" descr="Immagine che contiene simbolo, Carattere, Elementi grafici, logo&#10;&#10;Descrizione generata automaticamente">
                <a:extLst>
                  <a:ext uri="{FF2B5EF4-FFF2-40B4-BE49-F238E27FC236}">
                    <a16:creationId xmlns:a16="http://schemas.microsoft.com/office/drawing/2014/main" id="{1D679D9D-9A40-6238-35D2-417BEBEC4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620" y="1479868"/>
                <a:ext cx="1294396" cy="1294396"/>
              </a:xfrm>
              <a:prstGeom prst="rect">
                <a:avLst/>
              </a:prstGeom>
            </p:spPr>
          </p:pic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60F8B85-7BA4-2802-0510-114BC296AD96}"/>
                  </a:ext>
                </a:extLst>
              </p:cNvPr>
              <p:cNvSpPr txBox="1"/>
              <p:nvPr/>
            </p:nvSpPr>
            <p:spPr>
              <a:xfrm>
                <a:off x="-95342" y="2875417"/>
                <a:ext cx="2246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TELEMETRIC MONITORING</a:t>
                </a:r>
              </a:p>
            </p:txBody>
          </p:sp>
        </p:grp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84CE604A-FB4C-C792-A8FD-5C01A9274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625" y="1802943"/>
              <a:ext cx="0" cy="125472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D8D19422-BEEE-99D1-E838-EC9173E0F5FB}"/>
                </a:ext>
              </a:extLst>
            </p:cNvPr>
            <p:cNvSpPr txBox="1"/>
            <p:nvPr/>
          </p:nvSpPr>
          <p:spPr>
            <a:xfrm>
              <a:off x="2309942" y="1460810"/>
              <a:ext cx="289396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Uses vehicle sensors to track driving behaviors, such as: </a:t>
              </a:r>
              <a:r>
                <a:rPr lang="en-US" sz="1500" dirty="0">
                  <a:solidFill>
                    <a:srgbClr val="DA627D"/>
                  </a:solidFill>
                </a:rPr>
                <a:t>sudden braking</a:t>
              </a:r>
              <a:r>
                <a:rPr lang="en-US" sz="1500" dirty="0">
                  <a:solidFill>
                    <a:schemeClr val="bg1"/>
                  </a:solidFill>
                </a:rPr>
                <a:t>, </a:t>
              </a:r>
              <a:r>
                <a:rPr lang="en-US" sz="1500" dirty="0">
                  <a:solidFill>
                    <a:srgbClr val="DA627D"/>
                  </a:solidFill>
                </a:rPr>
                <a:t>sharp turns</a:t>
              </a:r>
              <a:r>
                <a:rPr lang="en-US" sz="1500" dirty="0">
                  <a:solidFill>
                    <a:schemeClr val="bg1"/>
                  </a:solidFill>
                </a:rPr>
                <a:t>,</a:t>
              </a:r>
              <a:r>
                <a:rPr lang="en-US" sz="1500" dirty="0">
                  <a:solidFill>
                    <a:srgbClr val="DA627D"/>
                  </a:solidFill>
                </a:rPr>
                <a:t> accelerations</a:t>
              </a:r>
              <a:r>
                <a:rPr lang="en-US" sz="1500" dirty="0">
                  <a:solidFill>
                    <a:schemeClr val="bg1"/>
                  </a:solidFill>
                </a:rPr>
                <a:t>. These metrics are analyzed alongside passenger ratings to provide a more </a:t>
              </a:r>
              <a:r>
                <a:rPr lang="en-US" sz="1500" dirty="0">
                  <a:solidFill>
                    <a:srgbClr val="DA627D"/>
                  </a:solidFill>
                </a:rPr>
                <a:t>objective</a:t>
              </a:r>
              <a:r>
                <a:rPr lang="en-US" sz="1500" dirty="0">
                  <a:solidFill>
                    <a:schemeClr val="bg1"/>
                  </a:solidFill>
                </a:rPr>
                <a:t> evaluation of driver 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65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802D8-4F18-AAB8-1580-4E9F945D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DA4626B9-688C-A213-5781-911D6912E92A}"/>
              </a:ext>
            </a:extLst>
          </p:cNvPr>
          <p:cNvGrpSpPr/>
          <p:nvPr/>
        </p:nvGrpSpPr>
        <p:grpSpPr>
          <a:xfrm>
            <a:off x="2881607" y="331704"/>
            <a:ext cx="6428786" cy="3184752"/>
            <a:chOff x="2792054" y="478982"/>
            <a:chExt cx="7062887" cy="3498879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EE55A0F9-647E-C104-32F4-096B5D35EDF7}"/>
                </a:ext>
              </a:extLst>
            </p:cNvPr>
            <p:cNvSpPr/>
            <p:nvPr/>
          </p:nvSpPr>
          <p:spPr>
            <a:xfrm flipV="1">
              <a:off x="4982369" y="478982"/>
              <a:ext cx="906529" cy="49517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50F1EAE-4DF4-19D0-D5B3-66BE9347D50D}"/>
                </a:ext>
              </a:extLst>
            </p:cNvPr>
            <p:cNvSpPr/>
            <p:nvPr/>
          </p:nvSpPr>
          <p:spPr>
            <a:xfrm flipV="1">
              <a:off x="4494411" y="491677"/>
              <a:ext cx="689718" cy="15478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BECE62EA-E35E-2E11-77AD-0C968CDAF168}"/>
                </a:ext>
              </a:extLst>
            </p:cNvPr>
            <p:cNvSpPr/>
            <p:nvPr/>
          </p:nvSpPr>
          <p:spPr>
            <a:xfrm flipV="1">
              <a:off x="4612095" y="545562"/>
              <a:ext cx="37271" cy="42504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F9A31463-C75D-BF3F-511A-0CA39628DFEE}"/>
                </a:ext>
              </a:extLst>
            </p:cNvPr>
            <p:cNvSpPr/>
            <p:nvPr/>
          </p:nvSpPr>
          <p:spPr>
            <a:xfrm flipV="1">
              <a:off x="4369204" y="552225"/>
              <a:ext cx="62225" cy="36543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1FFEA756-4141-B434-0535-70151B18E23B}"/>
                </a:ext>
              </a:extLst>
            </p:cNvPr>
            <p:cNvSpPr/>
            <p:nvPr/>
          </p:nvSpPr>
          <p:spPr>
            <a:xfrm flipV="1">
              <a:off x="4515751" y="550249"/>
              <a:ext cx="79984" cy="30561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3EE16FE-8A63-BAB8-463D-640B2CAB344A}"/>
                </a:ext>
              </a:extLst>
            </p:cNvPr>
            <p:cNvSpPr/>
            <p:nvPr/>
          </p:nvSpPr>
          <p:spPr>
            <a:xfrm flipV="1">
              <a:off x="4170676" y="578217"/>
              <a:ext cx="250645" cy="76290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72E60A3A-D28E-2B8A-61A5-4612B47923CF}"/>
                </a:ext>
              </a:extLst>
            </p:cNvPr>
            <p:cNvSpPr/>
            <p:nvPr/>
          </p:nvSpPr>
          <p:spPr>
            <a:xfrm flipV="1">
              <a:off x="5571145" y="583903"/>
              <a:ext cx="3780782" cy="2859088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C4300BAF-7960-A07A-2024-5AD9B80CAFFE}"/>
                </a:ext>
              </a:extLst>
            </p:cNvPr>
            <p:cNvSpPr/>
            <p:nvPr/>
          </p:nvSpPr>
          <p:spPr>
            <a:xfrm flipV="1">
              <a:off x="4007306" y="644012"/>
              <a:ext cx="341190" cy="137833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F6832C6-9E60-A314-B7EB-D191AE966243}"/>
                </a:ext>
              </a:extLst>
            </p:cNvPr>
            <p:cNvSpPr/>
            <p:nvPr/>
          </p:nvSpPr>
          <p:spPr>
            <a:xfrm flipV="1">
              <a:off x="4403823" y="655060"/>
              <a:ext cx="97045" cy="52761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AAEF4FF0-E240-05E9-BD92-E520C77F7D84}"/>
                </a:ext>
              </a:extLst>
            </p:cNvPr>
            <p:cNvSpPr/>
            <p:nvPr/>
          </p:nvSpPr>
          <p:spPr>
            <a:xfrm flipV="1">
              <a:off x="2792054" y="653861"/>
              <a:ext cx="2386069" cy="3324000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9DE5770D-AB4F-717E-941E-E27500ED9881}"/>
                </a:ext>
              </a:extLst>
            </p:cNvPr>
            <p:cNvSpPr/>
            <p:nvPr/>
          </p:nvSpPr>
          <p:spPr>
            <a:xfrm flipV="1">
              <a:off x="5603121" y="821752"/>
              <a:ext cx="182591" cy="69472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7EAF7874-8E97-E16B-D45A-924C22EB1B54}"/>
                </a:ext>
              </a:extLst>
            </p:cNvPr>
            <p:cNvSpPr/>
            <p:nvPr/>
          </p:nvSpPr>
          <p:spPr>
            <a:xfrm flipV="1">
              <a:off x="5899365" y="992046"/>
              <a:ext cx="150988" cy="228943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22EE63E7-DABB-71E7-8680-EC26B504B035}"/>
                </a:ext>
              </a:extLst>
            </p:cNvPr>
            <p:cNvSpPr/>
            <p:nvPr/>
          </p:nvSpPr>
          <p:spPr>
            <a:xfrm flipV="1">
              <a:off x="5808043" y="1086368"/>
              <a:ext cx="100890" cy="94469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874F9748-41FF-3A63-6092-B26F883BBC29}"/>
                </a:ext>
              </a:extLst>
            </p:cNvPr>
            <p:cNvSpPr/>
            <p:nvPr/>
          </p:nvSpPr>
          <p:spPr>
            <a:xfrm flipV="1">
              <a:off x="8711324" y="1866841"/>
              <a:ext cx="36123" cy="88650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8C7B4A15-F7AB-96FC-98FF-E97FB7C3B6A5}"/>
                </a:ext>
              </a:extLst>
            </p:cNvPr>
            <p:cNvSpPr/>
            <p:nvPr/>
          </p:nvSpPr>
          <p:spPr>
            <a:xfrm flipV="1">
              <a:off x="4062029" y="1927129"/>
              <a:ext cx="230006" cy="86920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D7917607-3D38-8680-B020-403D03F1787B}"/>
                </a:ext>
              </a:extLst>
            </p:cNvPr>
            <p:cNvSpPr/>
            <p:nvPr/>
          </p:nvSpPr>
          <p:spPr>
            <a:xfrm flipV="1">
              <a:off x="4278693" y="2003448"/>
              <a:ext cx="142629" cy="628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EA0B6895-4FFE-40C2-B8B0-D54E0CF63BFC}"/>
                </a:ext>
              </a:extLst>
            </p:cNvPr>
            <p:cNvSpPr/>
            <p:nvPr/>
          </p:nvSpPr>
          <p:spPr>
            <a:xfrm flipV="1">
              <a:off x="8469797" y="2003448"/>
              <a:ext cx="45560" cy="43727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563D963A-6922-F0CD-CEF3-8A485FE959CC}"/>
                </a:ext>
              </a:extLst>
            </p:cNvPr>
            <p:cNvSpPr/>
            <p:nvPr/>
          </p:nvSpPr>
          <p:spPr>
            <a:xfrm flipV="1">
              <a:off x="8735931" y="2034088"/>
              <a:ext cx="174819" cy="356171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78846F1D-B37E-0026-DC77-CB9CAB9631D6}"/>
                </a:ext>
              </a:extLst>
            </p:cNvPr>
            <p:cNvSpPr/>
            <p:nvPr/>
          </p:nvSpPr>
          <p:spPr>
            <a:xfrm flipV="1">
              <a:off x="8512048" y="2339986"/>
              <a:ext cx="231849" cy="298069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E49277D4-4D33-DBD1-286A-4FF015211C4A}"/>
                </a:ext>
              </a:extLst>
            </p:cNvPr>
            <p:cNvSpPr/>
            <p:nvPr/>
          </p:nvSpPr>
          <p:spPr>
            <a:xfrm flipV="1">
              <a:off x="8185573" y="2387857"/>
              <a:ext cx="270888" cy="298228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B5570F7B-5703-3159-87D3-5515D5764E7D}"/>
                </a:ext>
              </a:extLst>
            </p:cNvPr>
            <p:cNvSpPr/>
            <p:nvPr/>
          </p:nvSpPr>
          <p:spPr>
            <a:xfrm flipV="1">
              <a:off x="8741893" y="2488310"/>
              <a:ext cx="144944" cy="194186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0C646AFF-C793-D275-913C-0A4B6BEAC27E}"/>
                </a:ext>
              </a:extLst>
            </p:cNvPr>
            <p:cNvSpPr/>
            <p:nvPr/>
          </p:nvSpPr>
          <p:spPr>
            <a:xfrm flipV="1">
              <a:off x="9009220" y="2544775"/>
              <a:ext cx="443858" cy="258365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6FBFB64E-8CEE-569B-4E29-BD780B624DE3}"/>
                </a:ext>
              </a:extLst>
            </p:cNvPr>
            <p:cNvSpPr/>
            <p:nvPr/>
          </p:nvSpPr>
          <p:spPr>
            <a:xfrm flipV="1">
              <a:off x="8424242" y="2683048"/>
              <a:ext cx="495154" cy="122004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3BAA17-5DCC-1AFA-03CC-602259BFB1E7}"/>
                </a:ext>
              </a:extLst>
            </p:cNvPr>
            <p:cNvSpPr/>
            <p:nvPr/>
          </p:nvSpPr>
          <p:spPr>
            <a:xfrm flipV="1">
              <a:off x="8516832" y="2814499"/>
              <a:ext cx="927409" cy="742218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47E36008-9990-FC5A-77AC-FEB03B01A8D2}"/>
                </a:ext>
              </a:extLst>
            </p:cNvPr>
            <p:cNvSpPr/>
            <p:nvPr/>
          </p:nvSpPr>
          <p:spPr>
            <a:xfrm flipV="1">
              <a:off x="6968134" y="2847122"/>
              <a:ext cx="172762" cy="36018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479D4038-ED92-AA9C-FEED-9F8CAE904607}"/>
                </a:ext>
              </a:extLst>
            </p:cNvPr>
            <p:cNvSpPr/>
            <p:nvPr/>
          </p:nvSpPr>
          <p:spPr>
            <a:xfrm flipV="1">
              <a:off x="9455849" y="3442991"/>
              <a:ext cx="399092" cy="31399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BAFAF2B-BFA7-9217-DD39-0DD09F95A5D8}"/>
                </a:ext>
              </a:extLst>
            </p:cNvPr>
            <p:cNvSpPr/>
            <p:nvPr/>
          </p:nvSpPr>
          <p:spPr>
            <a:xfrm flipV="1">
              <a:off x="9065460" y="3592025"/>
              <a:ext cx="93558" cy="80893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52150C80-1E45-CD5F-63A2-5B176019E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93789" y="585656"/>
              <a:ext cx="78365" cy="2863178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BC25892B-2432-4134-FE39-5F2590F2EBBB}"/>
              </a:ext>
            </a:extLst>
          </p:cNvPr>
          <p:cNvSpPr/>
          <p:nvPr/>
        </p:nvSpPr>
        <p:spPr>
          <a:xfrm>
            <a:off x="2236053" y="236182"/>
            <a:ext cx="7814663" cy="3598151"/>
          </a:xfrm>
          <a:prstGeom prst="rect">
            <a:avLst/>
          </a:prstGeom>
          <a:solidFill>
            <a:srgbClr val="0D06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655FA242-6CD0-DCB8-8731-16DCCA518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71" y="975623"/>
            <a:ext cx="5851258" cy="1683238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95078D35-64F8-5513-2F22-E9A24377B22F}"/>
              </a:ext>
            </a:extLst>
          </p:cNvPr>
          <p:cNvGrpSpPr/>
          <p:nvPr/>
        </p:nvGrpSpPr>
        <p:grpSpPr>
          <a:xfrm>
            <a:off x="529543" y="2717221"/>
            <a:ext cx="3988653" cy="3904597"/>
            <a:chOff x="442475" y="2695206"/>
            <a:chExt cx="3988653" cy="3904597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B7D0AA67-3C36-D717-420C-A949BEA13FC7}"/>
                </a:ext>
              </a:extLst>
            </p:cNvPr>
            <p:cNvGrpSpPr/>
            <p:nvPr/>
          </p:nvGrpSpPr>
          <p:grpSpPr>
            <a:xfrm>
              <a:off x="473439" y="2695206"/>
              <a:ext cx="3926724" cy="1822181"/>
              <a:chOff x="272691" y="2704448"/>
              <a:chExt cx="3926724" cy="1822181"/>
            </a:xfrm>
          </p:grpSpPr>
          <p:pic>
            <p:nvPicPr>
              <p:cNvPr id="48" name="Immagine 47" descr="Immagine che contiene Elementi grafici, simbolo, clipart, cerchio&#10;&#10;Descrizione generata automaticamente">
                <a:extLst>
                  <a:ext uri="{FF2B5EF4-FFF2-40B4-BE49-F238E27FC236}">
                    <a16:creationId xmlns:a16="http://schemas.microsoft.com/office/drawing/2014/main" id="{D94FB02E-62E1-DF16-A0A3-E4BCC3A10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1790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A26C133-89BE-B672-0A7B-E65C088EB527}"/>
                  </a:ext>
                </a:extLst>
              </p:cNvPr>
              <p:cNvSpPr txBox="1"/>
              <p:nvPr/>
            </p:nvSpPr>
            <p:spPr>
              <a:xfrm>
                <a:off x="272691" y="3957242"/>
                <a:ext cx="3926724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rgbClr val="DA627D"/>
                    </a:solidFill>
                  </a:rPr>
                  <a:t>F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ACIAL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E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XPRESSION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R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ECOGNITION 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INTEGRATION</a:t>
                </a:r>
              </a:p>
            </p:txBody>
          </p:sp>
        </p:grp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97799642-CDA7-53F0-C86A-9620BEDDAB10}"/>
                </a:ext>
              </a:extLst>
            </p:cNvPr>
            <p:cNvSpPr txBox="1"/>
            <p:nvPr/>
          </p:nvSpPr>
          <p:spPr>
            <a:xfrm>
              <a:off x="445288" y="5228856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FER algorithms analyze emotional states, such as: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1B868D38-B2D8-3BF3-08A7-9A501C03868B}"/>
                </a:ext>
              </a:extLst>
            </p:cNvPr>
            <p:cNvSpPr txBox="1"/>
            <p:nvPr/>
          </p:nvSpPr>
          <p:spPr>
            <a:xfrm>
              <a:off x="445288" y="4597692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During the ride, a camera monitors the passenger’s </a:t>
              </a:r>
              <a:r>
                <a:rPr lang="en-US" sz="1600" dirty="0">
                  <a:solidFill>
                    <a:srgbClr val="DA627D"/>
                  </a:solidFill>
                </a:rPr>
                <a:t>facial expressions </a:t>
              </a:r>
              <a:r>
                <a:rPr lang="en-US" sz="1600" dirty="0">
                  <a:solidFill>
                    <a:schemeClr val="bg1"/>
                  </a:solidFill>
                </a:rPr>
                <a:t>in real time.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B9E77C22-CFF9-9F2E-45D3-6214FC6A3714}"/>
                </a:ext>
              </a:extLst>
            </p:cNvPr>
            <p:cNvSpPr txBox="1"/>
            <p:nvPr/>
          </p:nvSpPr>
          <p:spPr>
            <a:xfrm>
              <a:off x="442475" y="5768806"/>
              <a:ext cx="398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COMFORT</a:t>
              </a:r>
              <a:r>
                <a:rPr lang="en-US" sz="1600" dirty="0">
                  <a:solidFill>
                    <a:schemeClr val="bg1"/>
                  </a:solidFill>
                </a:rPr>
                <a:t>:  Smiles, neutral expressions.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DISCOMFORT</a:t>
              </a:r>
              <a:r>
                <a:rPr lang="en-US" sz="1600" dirty="0">
                  <a:solidFill>
                    <a:schemeClr val="bg1"/>
                  </a:solidFill>
                </a:rPr>
                <a:t>: Frowns, signs of stress or frustration.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F9C68BB0-8C10-3332-E4E2-E03D4A897201}"/>
              </a:ext>
            </a:extLst>
          </p:cNvPr>
          <p:cNvGrpSpPr/>
          <p:nvPr/>
        </p:nvGrpSpPr>
        <p:grpSpPr>
          <a:xfrm>
            <a:off x="7542234" y="2717957"/>
            <a:ext cx="4117410" cy="3473362"/>
            <a:chOff x="7646345" y="2693990"/>
            <a:chExt cx="4117410" cy="3473362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EA3E15D6-53A3-01D0-258A-F14BDB077D95}"/>
                </a:ext>
              </a:extLst>
            </p:cNvPr>
            <p:cNvGrpSpPr/>
            <p:nvPr/>
          </p:nvGrpSpPr>
          <p:grpSpPr>
            <a:xfrm>
              <a:off x="7646345" y="2693990"/>
              <a:ext cx="4117410" cy="1817533"/>
              <a:chOff x="7578791" y="2704448"/>
              <a:chExt cx="4117410" cy="1817533"/>
            </a:xfrm>
          </p:grpSpPr>
          <p:pic>
            <p:nvPicPr>
              <p:cNvPr id="52" name="Immagine 51" descr="Immagine che contiene simbolo, Elementi grafici, Carattere, design&#10;&#10;Descrizione generata automaticamente">
                <a:extLst>
                  <a:ext uri="{FF2B5EF4-FFF2-40B4-BE49-F238E27FC236}">
                    <a16:creationId xmlns:a16="http://schemas.microsoft.com/office/drawing/2014/main" id="{0D0D439A-7260-CA93-FDC1-A4EAB1408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3233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BC469707-CF9E-6AB5-ED2B-D4E026412D80}"/>
                  </a:ext>
                </a:extLst>
              </p:cNvPr>
              <p:cNvSpPr txBox="1"/>
              <p:nvPr/>
            </p:nvSpPr>
            <p:spPr>
              <a:xfrm>
                <a:off x="7578791" y="3952594"/>
                <a:ext cx="411741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chemeClr val="bg1"/>
                    </a:solidFill>
                  </a:rPr>
                  <a:t>AUTO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-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FILLED FEEDBACK FORMS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EMOTION-BASED</a:t>
                </a:r>
              </a:p>
            </p:txBody>
          </p:sp>
        </p:grp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BF4DB45-A991-0515-7CF0-7C707D4667F5}"/>
                </a:ext>
              </a:extLst>
            </p:cNvPr>
            <p:cNvSpPr txBox="1"/>
            <p:nvPr/>
          </p:nvSpPr>
          <p:spPr>
            <a:xfrm>
              <a:off x="7646345" y="4597692"/>
              <a:ext cx="41174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Based on detected emotions, the system </a:t>
              </a:r>
              <a:r>
                <a:rPr lang="en-US" sz="1600" dirty="0">
                  <a:solidFill>
                    <a:srgbClr val="DA627D"/>
                  </a:solidFill>
                </a:rPr>
                <a:t>auto-fills</a:t>
              </a:r>
              <a:r>
                <a:rPr lang="en-US" sz="1600" dirty="0">
                  <a:solidFill>
                    <a:schemeClr val="bg1"/>
                  </a:solidFill>
                </a:rPr>
                <a:t> a feedback form. Captures key metrics such as comfort level, perceived safety, and overall satisfaction. Generates a </a:t>
              </a:r>
              <a:r>
                <a:rPr lang="en-US" sz="1600" dirty="0">
                  <a:solidFill>
                    <a:srgbClr val="DA627D"/>
                  </a:solidFill>
                </a:rPr>
                <a:t>final passenger rating </a:t>
              </a:r>
              <a:r>
                <a:rPr lang="en-US" sz="1600" dirty="0">
                  <a:solidFill>
                    <a:schemeClr val="bg1"/>
                  </a:solidFill>
                </a:rPr>
                <a:t>by summarizing the feedback from the analyzed expressions.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2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C161E0-7129-254A-BC06-F714B34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C9752-BAE6-A657-CC58-CF525A21B6F1}"/>
              </a:ext>
            </a:extLst>
          </p:cNvPr>
          <p:cNvSpPr txBox="1"/>
          <p:nvPr/>
        </p:nvSpPr>
        <p:spPr>
          <a:xfrm>
            <a:off x="3335457" y="182860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spc="300" dirty="0">
                <a:solidFill>
                  <a:schemeClr val="bg1"/>
                </a:solidFill>
              </a:rPr>
              <a:t>THE AUTO</a:t>
            </a:r>
            <a:r>
              <a:rPr lang="it-IT" sz="1600" spc="300" dirty="0">
                <a:solidFill>
                  <a:srgbClr val="DA627D"/>
                </a:solidFill>
              </a:rPr>
              <a:t>-</a:t>
            </a:r>
            <a:r>
              <a:rPr lang="it-IT" sz="1600" spc="300" dirty="0">
                <a:solidFill>
                  <a:schemeClr val="bg1"/>
                </a:solidFill>
              </a:rPr>
              <a:t>FILLED FEEDBACK </a:t>
            </a:r>
            <a:r>
              <a:rPr lang="it-IT" sz="1600" b="1" spc="300" dirty="0">
                <a:solidFill>
                  <a:srgbClr val="DA627D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C495375-5BB7-4AE3-3590-CB5F0C65442D}"/>
              </a:ext>
            </a:extLst>
          </p:cNvPr>
          <p:cNvCxnSpPr>
            <a:cxnSpLocks/>
          </p:cNvCxnSpPr>
          <p:nvPr/>
        </p:nvCxnSpPr>
        <p:spPr>
          <a:xfrm>
            <a:off x="8164691" y="355773"/>
            <a:ext cx="402730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C5BDEAE6-959B-33E0-28E1-F38C15893239}"/>
              </a:ext>
            </a:extLst>
          </p:cNvPr>
          <p:cNvGrpSpPr/>
          <p:nvPr/>
        </p:nvGrpSpPr>
        <p:grpSpPr>
          <a:xfrm>
            <a:off x="304799" y="835404"/>
            <a:ext cx="11582402" cy="4855364"/>
            <a:chOff x="114297" y="778254"/>
            <a:chExt cx="11582402" cy="4855364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6661B1F-2982-05E6-0188-003774B4BBCC}"/>
                </a:ext>
              </a:extLst>
            </p:cNvPr>
            <p:cNvGrpSpPr/>
            <p:nvPr/>
          </p:nvGrpSpPr>
          <p:grpSpPr>
            <a:xfrm>
              <a:off x="114299" y="778254"/>
              <a:ext cx="11582400" cy="968575"/>
              <a:chOff x="428624" y="1140204"/>
              <a:chExt cx="11582400" cy="968575"/>
            </a:xfrm>
          </p:grpSpPr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BCB0A14-F655-C4DE-011D-CC8764D9F18E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COMFORT DURING THE RIDE</a:t>
                </a: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02247-D6A9-BB98-C0C2-5669F231B9A7}"/>
                  </a:ext>
                </a:extLst>
              </p:cNvPr>
              <p:cNvSpPr txBox="1"/>
              <p:nvPr/>
            </p:nvSpPr>
            <p:spPr>
              <a:xfrm>
                <a:off x="428624" y="1404017"/>
                <a:ext cx="671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1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646A498-DCAA-5952-7A1C-2669B389E8E4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LEVEL OF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THROUGHOUT THE RIDE?</a:t>
                </a: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7C255269-96FC-5522-872C-EB337C66E2FE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4CCDAEBE-8D13-E55C-FD51-1372AE693B82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UNCOMFORTABLE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COMFORTABLE</a:t>
                  </a:r>
                </a:p>
              </p:txBody>
            </p:sp>
            <p:pic>
              <p:nvPicPr>
                <p:cNvPr id="15" name="Elemento grafico 14" descr="Freccia linea: diritta con riempimento a tinta unita">
                  <a:extLst>
                    <a:ext uri="{FF2B5EF4-FFF2-40B4-BE49-F238E27FC236}">
                      <a16:creationId xmlns:a16="http://schemas.microsoft.com/office/drawing/2014/main" id="{DC5B8088-6334-6061-D7AF-93EDA7B0E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C24A8A17-1FAF-8835-FC69-26E1B9D78142}"/>
                </a:ext>
              </a:extLst>
            </p:cNvPr>
            <p:cNvGrpSpPr/>
            <p:nvPr/>
          </p:nvGrpSpPr>
          <p:grpSpPr>
            <a:xfrm>
              <a:off x="114299" y="1926008"/>
              <a:ext cx="11582400" cy="968575"/>
              <a:chOff x="428624" y="1140204"/>
              <a:chExt cx="11582400" cy="968575"/>
            </a:xfrm>
          </p:grpSpPr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5C666B6-9247-D655-26EB-A30876CDEEC7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PERCEIVED SAFETY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778E042-326C-92BF-DC16-515CF59D513D}"/>
                  </a:ext>
                </a:extLst>
              </p:cNvPr>
              <p:cNvSpPr txBox="1"/>
              <p:nvPr/>
            </p:nvSpPr>
            <p:spPr>
              <a:xfrm>
                <a:off x="428624" y="1404017"/>
                <a:ext cx="671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2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ABC89A3-E97A-252F-3D45-7C27E99788B1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SAFE</a:t>
                </a:r>
                <a:r>
                  <a:rPr lang="en-US" sz="1800" dirty="0">
                    <a:solidFill>
                      <a:schemeClr val="bg1"/>
                    </a:solidFill>
                  </a:rPr>
                  <a:t> DID YOU FEEL DURING THE TRIP?</a:t>
                </a:r>
              </a:p>
            </p:txBody>
          </p: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E7F45799-4709-7706-CB2F-D66ABD910A3B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DBB567D3-75AE-6EE6-AC44-E296DAF3B4A5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UNSAFE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SAFE</a:t>
                  </a:r>
                </a:p>
              </p:txBody>
            </p:sp>
            <p:pic>
              <p:nvPicPr>
                <p:cNvPr id="34" name="Elemento grafico 33" descr="Freccia linea: diritta con riempimento a tinta unita">
                  <a:extLst>
                    <a:ext uri="{FF2B5EF4-FFF2-40B4-BE49-F238E27FC236}">
                      <a16:creationId xmlns:a16="http://schemas.microsoft.com/office/drawing/2014/main" id="{EF348C90-04F4-0DC6-08C8-E11523E8D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DEDEBC09-C438-085B-3772-239B3DE32A17}"/>
                </a:ext>
              </a:extLst>
            </p:cNvPr>
            <p:cNvGrpSpPr/>
            <p:nvPr/>
          </p:nvGrpSpPr>
          <p:grpSpPr>
            <a:xfrm>
              <a:off x="114297" y="3073762"/>
              <a:ext cx="11582402" cy="968575"/>
              <a:chOff x="428622" y="1140204"/>
              <a:chExt cx="11582402" cy="968575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39FB6BC1-48C5-434C-9482-549E85E9F683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OVERALL EXPERIENCE</a:t>
                </a: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02C280D-4738-22EC-E9E7-1B15368D8AEA}"/>
                  </a:ext>
                </a:extLst>
              </p:cNvPr>
              <p:cNvSpPr txBox="1"/>
              <p:nvPr/>
            </p:nvSpPr>
            <p:spPr>
              <a:xfrm>
                <a:off x="428622" y="1404017"/>
                <a:ext cx="671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3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AB05EF5-4934-91E4-5FC5-86141E3675FB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OVERALL</a:t>
                </a:r>
                <a:r>
                  <a:rPr lang="en-US" sz="1800" dirty="0">
                    <a:solidFill>
                      <a:schemeClr val="bg1"/>
                    </a:solidFill>
                  </a:rPr>
                  <a:t> EXPERIENCE?</a:t>
                </a: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FC732796-6146-8DB9-A8D6-AF5D35EACB39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B269AC07-EC0A-9477-C0B9-8F805CD3A7B6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POOR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EXCELLENT</a:t>
                  </a:r>
                </a:p>
              </p:txBody>
            </p:sp>
            <p:pic>
              <p:nvPicPr>
                <p:cNvPr id="42" name="Elemento grafico 41" descr="Freccia linea: diritta con riempimento a tinta unita">
                  <a:extLst>
                    <a:ext uri="{FF2B5EF4-FFF2-40B4-BE49-F238E27FC236}">
                      <a16:creationId xmlns:a16="http://schemas.microsoft.com/office/drawing/2014/main" id="{193CF32E-E734-F644-9872-7BA52CC84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0B70D084-891B-B942-B9BD-6221F39524DD}"/>
                </a:ext>
              </a:extLst>
            </p:cNvPr>
            <p:cNvGrpSpPr/>
            <p:nvPr/>
          </p:nvGrpSpPr>
          <p:grpSpPr>
            <a:xfrm>
              <a:off x="114297" y="4221515"/>
              <a:ext cx="11582402" cy="1412103"/>
              <a:chOff x="428622" y="1140204"/>
              <a:chExt cx="11582402" cy="1412103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385A0D3-9CB3-E51E-995F-1D1EC14519FD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SPECIFIC MOMENTS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35732AE5-7D71-0CAE-4C38-9395705CDD44}"/>
                  </a:ext>
                </a:extLst>
              </p:cNvPr>
              <p:cNvSpPr txBox="1"/>
              <p:nvPr/>
            </p:nvSpPr>
            <p:spPr>
              <a:xfrm>
                <a:off x="428622" y="1404017"/>
                <a:ext cx="6712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4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DF6EEED4-6CCC-B899-8131-FBD7942C50A3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WERE THERE ANY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SPECIFIC MOMENTS </a:t>
                </a:r>
                <a:r>
                  <a:rPr lang="en-US" sz="1800" dirty="0">
                    <a:solidFill>
                      <a:schemeClr val="bg1"/>
                    </a:solidFill>
                  </a:rPr>
                  <a:t>DURING THE RIDE THAT CAUSED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DISCOMFORT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OR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CONCERN</a:t>
                </a:r>
                <a:r>
                  <a:rPr lang="en-US" sz="18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A4DED5C8-C0D4-45F8-1D96-C33E26FBA22F}"/>
                  </a:ext>
                </a:extLst>
              </p:cNvPr>
              <p:cNvSpPr txBox="1"/>
              <p:nvPr/>
            </p:nvSpPr>
            <p:spPr>
              <a:xfrm>
                <a:off x="1139685" y="1721310"/>
                <a:ext cx="64681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A FEW MOMENTS (E.G., SUDDEN BRAKING OR HARSH TURNS)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FREQUENT MOMENTS (PERSISTENT DISCOMFORT THROUGHOUT THE RIDE)</a:t>
                </a:r>
              </a:p>
            </p:txBody>
          </p:sp>
        </p:grp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B35F62E3-2580-D8C2-B0C1-CC369C026D07}"/>
              </a:ext>
            </a:extLst>
          </p:cNvPr>
          <p:cNvGrpSpPr/>
          <p:nvPr/>
        </p:nvGrpSpPr>
        <p:grpSpPr>
          <a:xfrm>
            <a:off x="4733895" y="4819477"/>
            <a:ext cx="2724210" cy="2724210"/>
            <a:chOff x="7847374" y="135125"/>
            <a:chExt cx="2724210" cy="2724210"/>
          </a:xfrm>
        </p:grpSpPr>
        <p:pic>
          <p:nvPicPr>
            <p:cNvPr id="52" name="Immagine 51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CCC36B81-1EC9-BC9E-DFCC-2B9D255F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D798D53-250B-1AE3-9671-ADAFA038726A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25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6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AUTOMATIC</a:t>
            </a:r>
            <a:r>
              <a:rPr lang="it-IT" dirty="0">
                <a:solidFill>
                  <a:schemeClr val="bg1"/>
                </a:solidFill>
              </a:rPr>
              <a:t> EVALUATION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520E9-97D6-9530-8EBC-D3A80DB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2F2896-F21B-4F1E-958D-CC6034ACE74E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9E3D22E6-8C87-D5A8-08CF-00F0AB70BD65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70135916-A0E2-088B-B2E3-BD81E010F56F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190AE6FB-8BC6-15DA-9CE7-931A40BA7CB9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0EF60E9-7E4C-6BE2-0D53-788C1C9CC303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EA58A515-311A-0F45-E155-7EB703868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EA7D742D-BB87-3629-5E38-CC7CD0B6DB94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423F825-010A-64F5-6A13-F3CCCFA4FF6D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F6A6FE66-BF33-25E7-65E8-2CC15DEF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976E5DC-C73A-8829-7B75-39B69898CDC4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B784D08-BE8B-09E0-E507-EB10700463E1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AFBCC02-6715-B29E-5D4A-EF3F6C3D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C6F6B8-205E-C1CA-F0ED-5820A72D9740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E244215-5750-26F0-4A6D-78A3569AFD80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030351-57B2-9B6F-196D-E12F2C3382CA}"/>
              </a:ext>
            </a:extLst>
          </p:cNvPr>
          <p:cNvSpPr txBox="1"/>
          <p:nvPr/>
        </p:nvSpPr>
        <p:spPr>
          <a:xfrm>
            <a:off x="4233988" y="595370"/>
            <a:ext cx="55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300" dirty="0">
                <a:solidFill>
                  <a:schemeClr val="bg1"/>
                </a:solidFill>
              </a:rPr>
              <a:t>I RISCHI NON SONO SU QUESTE COSE; MA DAL PUNTO DI VISTA PROGETTUALE (COME SE AZIENDA CHE CI FORNISCE COMPONENTE FALLISCE)</a:t>
            </a:r>
            <a:endParaRPr lang="it-IT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1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FAE59-76C3-885D-DBD8-9A1B9996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1391A502-C31E-096E-A3E2-64D4D0EF2929}"/>
              </a:ext>
            </a:extLst>
          </p:cNvPr>
          <p:cNvGrpSpPr/>
          <p:nvPr/>
        </p:nvGrpSpPr>
        <p:grpSpPr>
          <a:xfrm>
            <a:off x="698119" y="1379572"/>
            <a:ext cx="10795762" cy="954107"/>
            <a:chOff x="795601" y="1164979"/>
            <a:chExt cx="10795762" cy="954107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FFA31A1-3606-49A2-7F52-040D7ED521B5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1.</a:t>
              </a:r>
              <a:endParaRPr lang="it-IT" dirty="0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B950A91A-9AE7-5ECA-835C-E2172E1F997C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acial </a:t>
              </a:r>
              <a:r>
                <a:rPr lang="en-US" dirty="0">
                  <a:solidFill>
                    <a:srgbClr val="DA627D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xpression </a:t>
              </a:r>
              <a:r>
                <a:rPr lang="en-US" dirty="0">
                  <a:solidFill>
                    <a:srgbClr val="DA627D"/>
                  </a:solidFill>
                </a:rPr>
                <a:t>R</a:t>
              </a:r>
              <a:r>
                <a:rPr lang="en-US" dirty="0">
                  <a:solidFill>
                    <a:schemeClr val="bg1"/>
                  </a:solidFill>
                </a:rPr>
                <a:t>ecognition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4541949-50FF-7610-B9DC-F95AA50A6D03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detect and analyze passengers' facial expressions in </a:t>
              </a:r>
              <a:r>
                <a:rPr lang="en-US" sz="1600" dirty="0">
                  <a:solidFill>
                    <a:srgbClr val="DA627D"/>
                  </a:solidFill>
                </a:rPr>
                <a:t>real-time </a:t>
              </a:r>
              <a:r>
                <a:rPr lang="en-US" sz="1600" dirty="0">
                  <a:solidFill>
                    <a:schemeClr val="bg1"/>
                  </a:solidFill>
                </a:rPr>
                <a:t>using cameras integrated into the vehicle.  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EB1CB43E-E5A8-AECC-293A-5DD07F6FF30F}"/>
              </a:ext>
            </a:extLst>
          </p:cNvPr>
          <p:cNvGrpSpPr/>
          <p:nvPr/>
        </p:nvGrpSpPr>
        <p:grpSpPr>
          <a:xfrm>
            <a:off x="698119" y="2824775"/>
            <a:ext cx="10795762" cy="1200329"/>
            <a:chOff x="795601" y="1164979"/>
            <a:chExt cx="10795762" cy="1200329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FDB09E77-C040-D03E-9B49-A1E2FE3DEFA4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2.</a:t>
              </a:r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E6450EB-D2AD-5938-A2FB-65A8B5EE75BA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Feedback Evaluation via </a:t>
              </a:r>
              <a:r>
                <a:rPr lang="en-US" dirty="0">
                  <a:solidFill>
                    <a:srgbClr val="DA627D"/>
                  </a:solidFill>
                </a:rPr>
                <a:t>Form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2D5A91E-B29C-BC6D-C0FE-D8B78606CA10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FER system must </a:t>
              </a:r>
              <a:r>
                <a:rPr lang="en-US" sz="1600" dirty="0">
                  <a:solidFill>
                    <a:srgbClr val="DA627D"/>
                  </a:solidFill>
                </a:rPr>
                <a:t>automatically</a:t>
              </a:r>
              <a:r>
                <a:rPr lang="en-US" sz="1600" dirty="0">
                  <a:solidFill>
                    <a:schemeClr val="bg1"/>
                  </a:solidFill>
                </a:rPr>
                <a:t> complete a form based on the emotions detected during the trip.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results of this form must then be processed to generate an overall numerical score that reflects the passenger's </a:t>
              </a:r>
              <a:r>
                <a:rPr lang="en-US" sz="1600" dirty="0">
                  <a:solidFill>
                    <a:srgbClr val="DA627D"/>
                  </a:solidFill>
                </a:rPr>
                <a:t>rating of the driver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0503935-12F8-430F-4CAD-A2C1DF2F2F5E}"/>
              </a:ext>
            </a:extLst>
          </p:cNvPr>
          <p:cNvGrpSpPr/>
          <p:nvPr/>
        </p:nvGrpSpPr>
        <p:grpSpPr>
          <a:xfrm>
            <a:off x="698119" y="4516199"/>
            <a:ext cx="10795762" cy="1446550"/>
            <a:chOff x="795601" y="1164979"/>
            <a:chExt cx="10795762" cy="1446550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36121D0-78D6-78FC-D41B-6F4F83C7B73A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3.</a:t>
              </a:r>
              <a:endParaRPr lang="it-IT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92A7F7DF-3EA0-75B1-93E2-5CE8168D3BBB}"/>
                </a:ext>
              </a:extLst>
            </p:cNvPr>
            <p:cNvSpPr txBox="1"/>
            <p:nvPr/>
          </p:nvSpPr>
          <p:spPr>
            <a:xfrm>
              <a:off x="1430107" y="1164979"/>
              <a:ext cx="635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Collection, Processing, and Management of Evaluations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C081B2F-70A0-147C-3265-98DDC4E6D967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record data collected during each trip, including the overall numerical score derived from the questionnaire.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driver's overall rating must be calculated as a weighted average of the last 500 ratings received.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Collected data must be securely stored for subsequent analysis and to ensure the traceability of evaluations</a:t>
              </a:r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82C42A-B4C6-6F3B-0EA2-29B2A75775EF}"/>
              </a:ext>
            </a:extLst>
          </p:cNvPr>
          <p:cNvSpPr txBox="1"/>
          <p:nvPr/>
        </p:nvSpPr>
        <p:spPr>
          <a:xfrm>
            <a:off x="3292796" y="311056"/>
            <a:ext cx="5606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FUNCTIONAL</a:t>
            </a:r>
            <a:r>
              <a:rPr lang="en-US" sz="1600" spc="300" dirty="0">
                <a:solidFill>
                  <a:schemeClr val="bg1"/>
                </a:solidFill>
              </a:rPr>
              <a:t>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1958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ABD8A-ECC5-BE65-87AC-AEEDC15AC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9D7AB1-F43F-770F-17F3-49C0CACFBE00}"/>
              </a:ext>
            </a:extLst>
          </p:cNvPr>
          <p:cNvSpPr txBox="1"/>
          <p:nvPr/>
        </p:nvSpPr>
        <p:spPr>
          <a:xfrm>
            <a:off x="3292796" y="311056"/>
            <a:ext cx="5606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FUNCTIONAL</a:t>
            </a:r>
            <a:r>
              <a:rPr lang="en-US" sz="1600" spc="300" dirty="0">
                <a:solidFill>
                  <a:schemeClr val="bg1"/>
                </a:solidFill>
              </a:rPr>
              <a:t> REQUIREMENTS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5DA79B5-0A21-3386-02A2-8CBEA81E90E8}"/>
              </a:ext>
            </a:extLst>
          </p:cNvPr>
          <p:cNvGrpSpPr/>
          <p:nvPr/>
        </p:nvGrpSpPr>
        <p:grpSpPr>
          <a:xfrm>
            <a:off x="698119" y="1383925"/>
            <a:ext cx="10795762" cy="1200329"/>
            <a:chOff x="795601" y="1164979"/>
            <a:chExt cx="10795762" cy="1200329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5ED7694-0F12-A74D-0966-DE2E18007C23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4.</a:t>
              </a:r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920E884-DD8D-1270-DC48-AB7BF9FAD4A0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ser </a:t>
              </a:r>
              <a:r>
                <a:rPr lang="en-US" dirty="0">
                  <a:solidFill>
                    <a:srgbClr val="DA627D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nterface 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28C4152A-DF53-629E-CF27-3D068EACF5A9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For </a:t>
              </a:r>
              <a:r>
                <a:rPr lang="en-US" sz="1600" dirty="0">
                  <a:solidFill>
                    <a:srgbClr val="DA627D"/>
                  </a:solidFill>
                </a:rPr>
                <a:t>Passengers</a:t>
              </a:r>
              <a:r>
                <a:rPr lang="en-US" sz="1600" dirty="0">
                  <a:solidFill>
                    <a:schemeClr val="bg1"/>
                  </a:solidFill>
                </a:rPr>
                <a:t>: The interface must allow passengers to review and manually edit responses to the automatically generated questionnaire.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For </a:t>
              </a:r>
              <a:r>
                <a:rPr lang="en-US" sz="1600" dirty="0">
                  <a:solidFill>
                    <a:srgbClr val="DA627D"/>
                  </a:solidFill>
                </a:rPr>
                <a:t>Drivers</a:t>
              </a:r>
              <a:r>
                <a:rPr lang="en-US" sz="1600" dirty="0">
                  <a:solidFill>
                    <a:schemeClr val="bg1"/>
                  </a:solidFill>
                </a:rPr>
                <a:t>: The interface must include a feature for drivers to rate passenger behavior at the end of each trip.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80BDCF1-BA8A-FD6B-A79E-8E4843A535FC}"/>
              </a:ext>
            </a:extLst>
          </p:cNvPr>
          <p:cNvGrpSpPr/>
          <p:nvPr/>
        </p:nvGrpSpPr>
        <p:grpSpPr>
          <a:xfrm>
            <a:off x="698119" y="3185601"/>
            <a:ext cx="10795762" cy="1692771"/>
            <a:chOff x="795601" y="1164979"/>
            <a:chExt cx="10795762" cy="1692771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B2486CD-897E-A5F9-51A7-E5FC3484EAAB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5.</a:t>
              </a:r>
              <a:endParaRPr lang="it-IT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9AA8ADF9-8FF2-DEA5-B55F-86AEDF96DC42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Data </a:t>
              </a:r>
              <a:r>
                <a:rPr lang="en-US" dirty="0">
                  <a:solidFill>
                    <a:srgbClr val="DA627D"/>
                  </a:solidFill>
                </a:rPr>
                <a:t>Privacy</a:t>
              </a:r>
              <a:r>
                <a:rPr lang="en-US" dirty="0">
                  <a:solidFill>
                    <a:schemeClr val="bg1"/>
                  </a:solidFill>
                </a:rPr>
                <a:t> and </a:t>
              </a:r>
              <a:r>
                <a:rPr lang="en-US" dirty="0">
                  <a:solidFill>
                    <a:srgbClr val="DA627D"/>
                  </a:solidFill>
                </a:rPr>
                <a:t>Security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5458DE9-339E-7891-CF9C-28074B4E3BFF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All collected data, including video footage, questionnaire responses, and evaluations, must be handled in compliance with privacy regulations.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Data encryption must be implemented both at rest and in transit.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Passengers and drivers must be informed and explicitly consent to the collection and processing of personal data. 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29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7D3400-0AAC-65FC-E733-9D6493BD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5B993E-DA7D-7143-235D-3F1E91ADF15F}"/>
              </a:ext>
            </a:extLst>
          </p:cNvPr>
          <p:cNvSpPr txBox="1"/>
          <p:nvPr/>
        </p:nvSpPr>
        <p:spPr>
          <a:xfrm>
            <a:off x="2479835" y="311056"/>
            <a:ext cx="723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NON-FUNCTIONAL</a:t>
            </a:r>
            <a:r>
              <a:rPr lang="en-US" sz="1600" spc="300" dirty="0">
                <a:solidFill>
                  <a:schemeClr val="bg1"/>
                </a:solidFill>
              </a:rPr>
              <a:t> REQUIREMENTS and </a:t>
            </a:r>
            <a:r>
              <a:rPr lang="en-US" sz="1600" b="1" spc="300" dirty="0">
                <a:solidFill>
                  <a:srgbClr val="DA627D"/>
                </a:solidFill>
              </a:rPr>
              <a:t>CONSTRAINTS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96B530FB-C566-4598-AF2B-2B56779903A5}"/>
              </a:ext>
            </a:extLst>
          </p:cNvPr>
          <p:cNvGrpSpPr/>
          <p:nvPr/>
        </p:nvGrpSpPr>
        <p:grpSpPr>
          <a:xfrm>
            <a:off x="587185" y="1383925"/>
            <a:ext cx="11017631" cy="707886"/>
            <a:chOff x="573732" y="1164979"/>
            <a:chExt cx="11017631" cy="707886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7B84CB5-D93C-B918-8D67-236E80E58978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1.</a:t>
              </a:r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C889118-79A7-98C4-2D93-F98480653370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Processing </a:t>
              </a:r>
              <a:r>
                <a:rPr lang="en-US" dirty="0">
                  <a:solidFill>
                    <a:srgbClr val="DA627D"/>
                  </a:solidFill>
                </a:rPr>
                <a:t>Speed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AC0EED11-A745-05C6-AA6C-5481F780FCDB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complete facial expression detection within a maximum of </a:t>
              </a:r>
              <a:r>
                <a:rPr lang="en-US" sz="1600" dirty="0">
                  <a:solidFill>
                    <a:srgbClr val="DA627D"/>
                  </a:solidFill>
                </a:rPr>
                <a:t>1 second </a:t>
              </a:r>
              <a:r>
                <a:rPr lang="en-US" sz="1600" dirty="0">
                  <a:solidFill>
                    <a:schemeClr val="bg1"/>
                  </a:solidFill>
                </a:rPr>
                <a:t>per processed frame.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E94A1AF9-11D6-EC28-C43C-EAB368A835B5}"/>
              </a:ext>
            </a:extLst>
          </p:cNvPr>
          <p:cNvGrpSpPr/>
          <p:nvPr/>
        </p:nvGrpSpPr>
        <p:grpSpPr>
          <a:xfrm>
            <a:off x="587184" y="2424512"/>
            <a:ext cx="11017631" cy="954107"/>
            <a:chOff x="573732" y="1164979"/>
            <a:chExt cx="11017631" cy="95410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2DB141E-84BB-B81B-0926-8A7506B44BF2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2.</a:t>
              </a:r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2944432-A97F-0D64-BEB8-3EE0413B0581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Accuracy</a:t>
              </a:r>
              <a:r>
                <a:rPr lang="en-US" dirty="0">
                  <a:solidFill>
                    <a:schemeClr val="bg1"/>
                  </a:solidFill>
                </a:rPr>
                <a:t> and Consistency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0FE719A-5785-1AD5-2B3A-AE8A9BA4EF62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FER models must achieve a minimum accuracy of </a:t>
              </a:r>
              <a:r>
                <a:rPr lang="en-US" sz="1600" dirty="0">
                  <a:solidFill>
                    <a:srgbClr val="DA627D"/>
                  </a:solidFill>
                </a:rPr>
                <a:t>80%</a:t>
              </a:r>
              <a:r>
                <a:rPr lang="en-US" sz="1600" dirty="0">
                  <a:solidFill>
                    <a:schemeClr val="bg1"/>
                  </a:solidFill>
                </a:rPr>
                <a:t> in emotion recognition on a diverse and balanced dataset.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5D6953F-8F94-F267-2FFB-2A86642F6440}"/>
              </a:ext>
            </a:extLst>
          </p:cNvPr>
          <p:cNvGrpSpPr/>
          <p:nvPr/>
        </p:nvGrpSpPr>
        <p:grpSpPr>
          <a:xfrm>
            <a:off x="587184" y="3711320"/>
            <a:ext cx="11017631" cy="1200329"/>
            <a:chOff x="573732" y="1164979"/>
            <a:chExt cx="11017631" cy="1200329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127353B-2C8B-A6CA-240E-B50C2C03D695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3.</a:t>
              </a:r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A5CDF467-58AF-99F4-0BA0-AB0BCC33A960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System </a:t>
              </a:r>
              <a:r>
                <a:rPr lang="en-US" dirty="0">
                  <a:solidFill>
                    <a:srgbClr val="DA627D"/>
                  </a:solidFill>
                </a:rPr>
                <a:t>Usability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3E73BF0-2792-620B-B94E-98C6CB758D00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user interface for passengers and drivers should require no more than </a:t>
              </a:r>
              <a:r>
                <a:rPr lang="en-US" sz="1600" dirty="0">
                  <a:solidFill>
                    <a:srgbClr val="DA627D"/>
                  </a:solidFill>
                </a:rPr>
                <a:t>3 steps</a:t>
              </a:r>
              <a:r>
                <a:rPr lang="en-US" sz="1600" dirty="0">
                  <a:solidFill>
                    <a:schemeClr val="bg1"/>
                  </a:solidFill>
                </a:rPr>
                <a:t> to complete evaluations or provide feedback.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setup for new users or vehicles must be completed within </a:t>
              </a:r>
              <a:r>
                <a:rPr lang="en-US" sz="1600" dirty="0">
                  <a:solidFill>
                    <a:srgbClr val="DA627D"/>
                  </a:solidFill>
                </a:rPr>
                <a:t>10 minutes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973EDAC-F7AD-AA20-2B3C-77EE8ABA9250}"/>
              </a:ext>
            </a:extLst>
          </p:cNvPr>
          <p:cNvGrpSpPr/>
          <p:nvPr/>
        </p:nvGrpSpPr>
        <p:grpSpPr>
          <a:xfrm>
            <a:off x="587184" y="5244350"/>
            <a:ext cx="11017631" cy="954107"/>
            <a:chOff x="573732" y="1164979"/>
            <a:chExt cx="11017631" cy="954107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726B772D-1B0F-47CB-DC5A-14EECF1EAE2D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4.</a:t>
              </a:r>
              <a:endParaRPr lang="it-IT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AE3B61F-9DCE-5B40-4A84-0E9A903A9891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Scalability</a:t>
              </a:r>
              <a:r>
                <a:rPr lang="en-US" dirty="0">
                  <a:solidFill>
                    <a:schemeClr val="bg1"/>
                  </a:solidFill>
                </a:rPr>
                <a:t> and Extensibility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61060E4-A9C4-39A2-8933-236717DFAD91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architecture must support the addition of new FER models or customized questionnaires without more than </a:t>
              </a:r>
              <a:r>
                <a:rPr lang="en-US" sz="1600" dirty="0">
                  <a:solidFill>
                    <a:srgbClr val="DA627D"/>
                  </a:solidFill>
                </a:rPr>
                <a:t>1 hour</a:t>
              </a:r>
              <a:r>
                <a:rPr lang="en-US" sz="1600" dirty="0">
                  <a:solidFill>
                    <a:schemeClr val="bg1"/>
                  </a:solidFill>
                </a:rPr>
                <a:t> of downtime during updates.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61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DEB53-2776-EF9B-281E-012F1EF41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0BF6EF-B57C-86F1-32BC-349ECCF5F4EE}"/>
              </a:ext>
            </a:extLst>
          </p:cNvPr>
          <p:cNvSpPr txBox="1"/>
          <p:nvPr/>
        </p:nvSpPr>
        <p:spPr>
          <a:xfrm>
            <a:off x="2479835" y="311056"/>
            <a:ext cx="723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NON-FUNCTIONAL</a:t>
            </a:r>
            <a:r>
              <a:rPr lang="en-US" sz="1600" spc="300" dirty="0">
                <a:solidFill>
                  <a:schemeClr val="bg1"/>
                </a:solidFill>
              </a:rPr>
              <a:t> REQUIREMENTS and </a:t>
            </a:r>
            <a:r>
              <a:rPr lang="en-US" sz="1600" b="1" spc="300" dirty="0">
                <a:solidFill>
                  <a:srgbClr val="DA627D"/>
                </a:solidFill>
              </a:rPr>
              <a:t>CONSTRAINTS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0EB0B7E-6C83-1509-724C-991C683E0C78}"/>
              </a:ext>
            </a:extLst>
          </p:cNvPr>
          <p:cNvGrpSpPr/>
          <p:nvPr/>
        </p:nvGrpSpPr>
        <p:grpSpPr>
          <a:xfrm>
            <a:off x="587185" y="1383925"/>
            <a:ext cx="11017631" cy="954107"/>
            <a:chOff x="573732" y="1164979"/>
            <a:chExt cx="11017631" cy="954107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63B9282-8DF1-C24D-712F-132EB2BA9E2A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5.</a:t>
              </a:r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2929BE9-198A-3EE6-BFA8-0EF9678D782C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Privacy</a:t>
              </a:r>
              <a:r>
                <a:rPr lang="en-US" dirty="0">
                  <a:solidFill>
                    <a:schemeClr val="bg1"/>
                  </a:solidFill>
                </a:rPr>
                <a:t> Protection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F0D8109-6A4B-36E8-BEFF-192B5A32AC67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Sensitive data must not be stored for more than </a:t>
              </a:r>
              <a:r>
                <a:rPr lang="en-US" sz="1600" dirty="0">
                  <a:solidFill>
                    <a:srgbClr val="DA627D"/>
                  </a:solidFill>
                </a:rPr>
                <a:t>30 days</a:t>
              </a:r>
              <a:r>
                <a:rPr lang="en-US" sz="1600" dirty="0">
                  <a:solidFill>
                    <a:schemeClr val="bg1"/>
                  </a:solidFill>
                </a:rPr>
                <a:t>, unless explicitly authorized by users for specific purposes.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9E9FD446-5877-FAFC-EB89-C415AF7A4752}"/>
              </a:ext>
            </a:extLst>
          </p:cNvPr>
          <p:cNvGrpSpPr/>
          <p:nvPr/>
        </p:nvGrpSpPr>
        <p:grpSpPr>
          <a:xfrm>
            <a:off x="587184" y="2506585"/>
            <a:ext cx="11017631" cy="1200329"/>
            <a:chOff x="573732" y="1164979"/>
            <a:chExt cx="11017631" cy="1200329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25C2914-38C6-26C8-950C-106E168C1EDD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6.</a:t>
              </a:r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BF57CFE-5F7B-9661-57BF-FB11F5AFD7FC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Resilience and Security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5DDFE5F-F7FD-C6F6-391F-0CFFFE1EE07B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ensure </a:t>
              </a:r>
              <a:r>
                <a:rPr lang="en-US" sz="1600" dirty="0">
                  <a:solidFill>
                    <a:srgbClr val="DA627D"/>
                  </a:solidFill>
                </a:rPr>
                <a:t>99.9% uptime</a:t>
              </a:r>
              <a:r>
                <a:rPr lang="en-US" sz="1600" dirty="0">
                  <a:solidFill>
                    <a:schemeClr val="bg1"/>
                  </a:solidFill>
                </a:rPr>
                <a:t> on a monthly basis, with scheduled downtime limited to a maximum of </a:t>
              </a:r>
              <a:r>
                <a:rPr lang="en-US" sz="1600" dirty="0">
                  <a:solidFill>
                    <a:srgbClr val="DA627D"/>
                  </a:solidFill>
                </a:rPr>
                <a:t>4 hours per month</a:t>
              </a:r>
              <a:r>
                <a:rPr lang="en-US" sz="1600" dirty="0">
                  <a:solidFill>
                    <a:schemeClr val="bg1"/>
                  </a:solidFill>
                </a:rPr>
                <a:t>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All communications between the frontend and backend must be encrypted using </a:t>
              </a:r>
              <a:r>
                <a:rPr lang="en-US" sz="1600" dirty="0">
                  <a:solidFill>
                    <a:srgbClr val="DA627D"/>
                  </a:solidFill>
                </a:rPr>
                <a:t>TLS 1.3</a:t>
              </a:r>
              <a:r>
                <a:rPr lang="en-US" sz="1600" dirty="0">
                  <a:solidFill>
                    <a:schemeClr val="bg1"/>
                  </a:solidFill>
                </a:rPr>
                <a:t> standards.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F588713-9883-BFAB-336B-CCC1C69CD312}"/>
              </a:ext>
            </a:extLst>
          </p:cNvPr>
          <p:cNvGrpSpPr/>
          <p:nvPr/>
        </p:nvGrpSpPr>
        <p:grpSpPr>
          <a:xfrm>
            <a:off x="587184" y="3875467"/>
            <a:ext cx="11017631" cy="1200329"/>
            <a:chOff x="573732" y="1164979"/>
            <a:chExt cx="11017631" cy="1200329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0907507-FBA0-734F-32E7-9B1160115AA8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7.</a:t>
              </a:r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BB2F8D2-8E22-0E38-16FF-488DF43FFA3F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Resource </a:t>
              </a:r>
              <a:r>
                <a:rPr lang="en-US" dirty="0">
                  <a:solidFill>
                    <a:srgbClr val="DA627D"/>
                  </a:solidFill>
                </a:rPr>
                <a:t>Efficiency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45B8DB8-08A6-A509-6A5A-6F345ADBEDB2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be optimized for a maximum power consumption of </a:t>
              </a:r>
              <a:r>
                <a:rPr lang="en-US" sz="1600" dirty="0">
                  <a:solidFill>
                    <a:srgbClr val="DA627D"/>
                  </a:solidFill>
                </a:rPr>
                <a:t>5W</a:t>
              </a:r>
              <a:r>
                <a:rPr lang="en-US" sz="1600" dirty="0">
                  <a:solidFill>
                    <a:schemeClr val="bg1"/>
                  </a:solidFill>
                </a:rPr>
                <a:t> on onboard devices, ensuring minimal impact on electric vehicle batteries.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FER model must operate within </a:t>
              </a:r>
              <a:r>
                <a:rPr lang="en-US" sz="1600" dirty="0">
                  <a:solidFill>
                    <a:srgbClr val="DA627D"/>
                  </a:solidFill>
                </a:rPr>
                <a:t>2 GB of RAM</a:t>
              </a:r>
              <a:r>
                <a:rPr lang="en-US" sz="1600" dirty="0">
                  <a:solidFill>
                    <a:schemeClr val="bg1"/>
                  </a:solidFill>
                </a:rPr>
                <a:t> on embedded vehicle systems.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CB47D74-CB24-5155-5B67-2ADACF810C0D}"/>
              </a:ext>
            </a:extLst>
          </p:cNvPr>
          <p:cNvGrpSpPr/>
          <p:nvPr/>
        </p:nvGrpSpPr>
        <p:grpSpPr>
          <a:xfrm>
            <a:off x="587184" y="5244350"/>
            <a:ext cx="11017631" cy="954107"/>
            <a:chOff x="573732" y="1164979"/>
            <a:chExt cx="11017631" cy="954107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B23B18C9-DA8B-E72E-9411-1A5440F8E004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4.</a:t>
              </a:r>
              <a:endParaRPr lang="it-IT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4723A3EE-F9AA-F3AD-F980-3B92F399D274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Backend</a:t>
              </a:r>
              <a:r>
                <a:rPr lang="en-US" dirty="0">
                  <a:solidFill>
                    <a:schemeClr val="bg1"/>
                  </a:solidFill>
                </a:rPr>
                <a:t> Technology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11D48A5-7CEB-0865-6CD1-79EC943F872B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backend must be implemented in </a:t>
              </a:r>
              <a:r>
                <a:rPr lang="en-US" sz="1600" dirty="0">
                  <a:solidFill>
                    <a:srgbClr val="DA627D"/>
                  </a:solidFill>
                </a:rPr>
                <a:t>Python</a:t>
              </a:r>
              <a:r>
                <a:rPr lang="en-US" sz="1600" dirty="0">
                  <a:solidFill>
                    <a:schemeClr val="bg1"/>
                  </a:solidFill>
                </a:rPr>
                <a:t> to ensure compatibility with the pre-developed FER models.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It should be compatible with Python frameworks like </a:t>
              </a:r>
              <a:r>
                <a:rPr lang="en-US" sz="1600" dirty="0">
                  <a:solidFill>
                    <a:srgbClr val="DA627D"/>
                  </a:solidFill>
                </a:rPr>
                <a:t>Flask</a:t>
              </a:r>
              <a:r>
                <a:rPr lang="en-US" sz="1600" dirty="0">
                  <a:solidFill>
                    <a:schemeClr val="bg1"/>
                  </a:solidFill>
                </a:rPr>
                <a:t> for high performance and easy extensibility.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211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FEA5D-CB1F-232D-FC36-E414558E1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CFCBB9-14EE-B89E-7187-EDBBC6298661}"/>
              </a:ext>
            </a:extLst>
          </p:cNvPr>
          <p:cNvSpPr txBox="1"/>
          <p:nvPr/>
        </p:nvSpPr>
        <p:spPr>
          <a:xfrm>
            <a:off x="2479835" y="311056"/>
            <a:ext cx="723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NON-FUNCTIONAL</a:t>
            </a:r>
            <a:r>
              <a:rPr lang="en-US" sz="1600" spc="300" dirty="0">
                <a:solidFill>
                  <a:schemeClr val="bg1"/>
                </a:solidFill>
              </a:rPr>
              <a:t> REQUIREMENTS and </a:t>
            </a:r>
            <a:r>
              <a:rPr lang="en-US" sz="1600" b="1" spc="300" dirty="0">
                <a:solidFill>
                  <a:srgbClr val="DA627D"/>
                </a:solidFill>
              </a:rPr>
              <a:t>CONSTRAINTS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3F5D286-EF80-8F9E-923D-479DE8BC32F4}"/>
              </a:ext>
            </a:extLst>
          </p:cNvPr>
          <p:cNvGrpSpPr/>
          <p:nvPr/>
        </p:nvGrpSpPr>
        <p:grpSpPr>
          <a:xfrm>
            <a:off x="587185" y="1590113"/>
            <a:ext cx="11017631" cy="707886"/>
            <a:chOff x="573732" y="1164979"/>
            <a:chExt cx="11017631" cy="707886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E7FBDDA-8830-E6E1-1B3E-01BFC38FF5F0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1.</a:t>
              </a:r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C7F06A2-06E6-E521-0252-22EE325FA48C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Processing </a:t>
              </a:r>
              <a:r>
                <a:rPr lang="en-US" dirty="0">
                  <a:solidFill>
                    <a:srgbClr val="DA627D"/>
                  </a:solidFill>
                </a:rPr>
                <a:t>Speed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FADE25A-6D1C-98D7-2F7A-D1841A2ADFCD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complete facial expression detection within a maximum of </a:t>
              </a:r>
              <a:r>
                <a:rPr lang="en-US" sz="1600" dirty="0">
                  <a:solidFill>
                    <a:srgbClr val="DA627D"/>
                  </a:solidFill>
                </a:rPr>
                <a:t>1 second </a:t>
              </a:r>
              <a:r>
                <a:rPr lang="en-US" sz="1600" dirty="0">
                  <a:solidFill>
                    <a:schemeClr val="bg1"/>
                  </a:solidFill>
                </a:rPr>
                <a:t>per processed frame.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923CFFE5-2ACA-4424-C91A-6B7021EB5A90}"/>
              </a:ext>
            </a:extLst>
          </p:cNvPr>
          <p:cNvGrpSpPr/>
          <p:nvPr/>
        </p:nvGrpSpPr>
        <p:grpSpPr>
          <a:xfrm>
            <a:off x="587184" y="2630700"/>
            <a:ext cx="11017631" cy="954107"/>
            <a:chOff x="573732" y="1164979"/>
            <a:chExt cx="11017631" cy="95410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EE0FB03-C184-7A56-B3E3-9E0334480414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2.</a:t>
              </a:r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8E59C36-C6F0-48F1-C717-52AB7B0BA77C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Accuracy</a:t>
              </a:r>
              <a:r>
                <a:rPr lang="en-US" dirty="0">
                  <a:solidFill>
                    <a:schemeClr val="bg1"/>
                  </a:solidFill>
                </a:rPr>
                <a:t> and Consistency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19E1AD3-AA53-7642-87C0-65C99DCF6A46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FER models must achieve a minimum accuracy of </a:t>
              </a:r>
              <a:r>
                <a:rPr lang="en-US" sz="1600" dirty="0">
                  <a:solidFill>
                    <a:srgbClr val="DA627D"/>
                  </a:solidFill>
                </a:rPr>
                <a:t>80%</a:t>
              </a:r>
              <a:r>
                <a:rPr lang="en-US" sz="1600" dirty="0">
                  <a:solidFill>
                    <a:schemeClr val="bg1"/>
                  </a:solidFill>
                </a:rPr>
                <a:t> in emotion recognition on a diverse and balanced dataset.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52A59F9-DC22-1943-39DF-4AF0D28971E9}"/>
              </a:ext>
            </a:extLst>
          </p:cNvPr>
          <p:cNvGrpSpPr/>
          <p:nvPr/>
        </p:nvGrpSpPr>
        <p:grpSpPr>
          <a:xfrm>
            <a:off x="587184" y="3917508"/>
            <a:ext cx="11017631" cy="1200329"/>
            <a:chOff x="573732" y="1164979"/>
            <a:chExt cx="11017631" cy="1200329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A8577EF-D062-EB45-6DEA-CA87E1F39DF0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3.</a:t>
              </a:r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C7646AA6-2B85-8DDE-0C77-BE2E8288D41F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System </a:t>
              </a:r>
              <a:r>
                <a:rPr lang="en-US" dirty="0">
                  <a:solidFill>
                    <a:srgbClr val="DA627D"/>
                  </a:solidFill>
                </a:rPr>
                <a:t>Usability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DDCE01B-6106-C1D5-C74C-845BCBFAE2BB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user interface for passengers and drivers should require no more than </a:t>
              </a:r>
              <a:r>
                <a:rPr lang="en-US" sz="1600" dirty="0">
                  <a:solidFill>
                    <a:srgbClr val="DA627D"/>
                  </a:solidFill>
                </a:rPr>
                <a:t>3 steps</a:t>
              </a:r>
              <a:r>
                <a:rPr lang="en-US" sz="1600" dirty="0">
                  <a:solidFill>
                    <a:schemeClr val="bg1"/>
                  </a:solidFill>
                </a:rPr>
                <a:t> to complete evaluations or provide feedback.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setup for new users or vehicles must be completed within </a:t>
              </a:r>
              <a:r>
                <a:rPr lang="en-US" sz="1600" dirty="0">
                  <a:solidFill>
                    <a:srgbClr val="DA627D"/>
                  </a:solidFill>
                </a:rPr>
                <a:t>10 minutes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232EDCE-13C4-6D04-7E5C-0658A7136433}"/>
              </a:ext>
            </a:extLst>
          </p:cNvPr>
          <p:cNvGrpSpPr/>
          <p:nvPr/>
        </p:nvGrpSpPr>
        <p:grpSpPr>
          <a:xfrm>
            <a:off x="587184" y="5450538"/>
            <a:ext cx="11017631" cy="954107"/>
            <a:chOff x="573732" y="1164979"/>
            <a:chExt cx="11017631" cy="954107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7F30693-0D37-CB72-E64B-C64503984BEC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4.</a:t>
              </a:r>
              <a:endParaRPr lang="it-IT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DB5923CD-A3A0-29A2-2A81-A4EB38AAFD1D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Scalability</a:t>
              </a:r>
              <a:r>
                <a:rPr lang="en-US" dirty="0">
                  <a:solidFill>
                    <a:schemeClr val="bg1"/>
                  </a:solidFill>
                </a:rPr>
                <a:t> and Extensibility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B735D5A-2E1D-D45F-372F-32D1AE1856F8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architecture must support the addition of new FER models or customized questionnaires without more than </a:t>
              </a:r>
              <a:r>
                <a:rPr lang="en-US" sz="1600" dirty="0">
                  <a:solidFill>
                    <a:srgbClr val="DA627D"/>
                  </a:solidFill>
                </a:rPr>
                <a:t>1 hour</a:t>
              </a:r>
              <a:r>
                <a:rPr lang="en-US" sz="1600" dirty="0">
                  <a:solidFill>
                    <a:schemeClr val="bg1"/>
                  </a:solidFill>
                </a:rPr>
                <a:t> of downtime during updates.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2D51177-BDDA-EF26-04C2-D27351C58359}"/>
              </a:ext>
            </a:extLst>
          </p:cNvPr>
          <p:cNvGrpSpPr/>
          <p:nvPr/>
        </p:nvGrpSpPr>
        <p:grpSpPr>
          <a:xfrm>
            <a:off x="4510702" y="881286"/>
            <a:ext cx="3170595" cy="495364"/>
            <a:chOff x="4314934" y="810715"/>
            <a:chExt cx="4064078" cy="634959"/>
          </a:xfrm>
        </p:grpSpPr>
        <p:pic>
          <p:nvPicPr>
            <p:cNvPr id="6" name="Elemento grafico 5" descr="Cronometro con riempimento a tinta unita">
              <a:extLst>
                <a:ext uri="{FF2B5EF4-FFF2-40B4-BE49-F238E27FC236}">
                  <a16:creationId xmlns:a16="http://schemas.microsoft.com/office/drawing/2014/main" id="{EB94C74D-DDDB-1569-E810-E0B964CF4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8787" y="865148"/>
              <a:ext cx="525778" cy="525778"/>
            </a:xfrm>
            <a:prstGeom prst="rect">
              <a:avLst/>
            </a:prstGeom>
          </p:spPr>
        </p:pic>
        <p:pic>
          <p:nvPicPr>
            <p:cNvPr id="3" name="Immagine 2" descr="Immagine che contiene simbolo, logo, bianco, design&#10;&#10;Descrizione generata automaticamente">
              <a:extLst>
                <a:ext uri="{FF2B5EF4-FFF2-40B4-BE49-F238E27FC236}">
                  <a16:creationId xmlns:a16="http://schemas.microsoft.com/office/drawing/2014/main" id="{E3C837FA-B9FF-194A-6CF4-7008F8E1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7532" y="906623"/>
              <a:ext cx="430127" cy="430127"/>
            </a:xfrm>
            <a:prstGeom prst="rect">
              <a:avLst/>
            </a:prstGeom>
          </p:spPr>
        </p:pic>
        <p:pic>
          <p:nvPicPr>
            <p:cNvPr id="4" name="Immagine 3" descr="Immagine che contiene simbolo, cerchio, logo, Carattere&#10;&#10;Descrizione generata automaticamente">
              <a:extLst>
                <a:ext uri="{FF2B5EF4-FFF2-40B4-BE49-F238E27FC236}">
                  <a16:creationId xmlns:a16="http://schemas.microsoft.com/office/drawing/2014/main" id="{A0EF975C-46EB-9992-45C5-F1E6F92F1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527" y="888639"/>
              <a:ext cx="462696" cy="462696"/>
            </a:xfrm>
            <a:prstGeom prst="rect">
              <a:avLst/>
            </a:prstGeom>
          </p:spPr>
        </p:pic>
        <p:pic>
          <p:nvPicPr>
            <p:cNvPr id="20" name="Immagine 19" descr="Immagine che contiene simbolo, logo, Elementi grafici, Carattere&#10;&#10;Descrizione generata automaticamente">
              <a:extLst>
                <a:ext uri="{FF2B5EF4-FFF2-40B4-BE49-F238E27FC236}">
                  <a16:creationId xmlns:a16="http://schemas.microsoft.com/office/drawing/2014/main" id="{64CB8900-AADA-5298-4DB6-80127F32C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052" y="822490"/>
              <a:ext cx="611094" cy="611094"/>
            </a:xfrm>
            <a:prstGeom prst="rect">
              <a:avLst/>
            </a:prstGeom>
          </p:spPr>
        </p:pic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597C301-AA1F-592D-B78D-7C5F7C8CFF54}"/>
                </a:ext>
              </a:extLst>
            </p:cNvPr>
            <p:cNvSpPr/>
            <p:nvPr/>
          </p:nvSpPr>
          <p:spPr>
            <a:xfrm>
              <a:off x="4314934" y="810715"/>
              <a:ext cx="693485" cy="634683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7A1F3F6-FD03-2586-8062-183839376859}"/>
                </a:ext>
              </a:extLst>
            </p:cNvPr>
            <p:cNvCxnSpPr>
              <a:cxnSpLocks/>
            </p:cNvCxnSpPr>
            <p:nvPr/>
          </p:nvCxnSpPr>
          <p:spPr>
            <a:xfrm>
              <a:off x="5008419" y="1128057"/>
              <a:ext cx="430046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A5C7A77A-0661-FCDD-55C3-597FFBBC41B5}"/>
                </a:ext>
              </a:extLst>
            </p:cNvPr>
            <p:cNvSpPr/>
            <p:nvPr/>
          </p:nvSpPr>
          <p:spPr>
            <a:xfrm>
              <a:off x="5438465" y="810715"/>
              <a:ext cx="693485" cy="634683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98BFA818-5A23-F491-57B7-3FBF5B2F3997}"/>
                </a:ext>
              </a:extLst>
            </p:cNvPr>
            <p:cNvSpPr/>
            <p:nvPr/>
          </p:nvSpPr>
          <p:spPr>
            <a:xfrm>
              <a:off x="6561996" y="810715"/>
              <a:ext cx="693485" cy="634683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3ADB4E19-A115-F7C8-29B8-AF8A1FFD5B23}"/>
                </a:ext>
              </a:extLst>
            </p:cNvPr>
            <p:cNvCxnSpPr>
              <a:cxnSpLocks/>
            </p:cNvCxnSpPr>
            <p:nvPr/>
          </p:nvCxnSpPr>
          <p:spPr>
            <a:xfrm>
              <a:off x="6131950" y="1119653"/>
              <a:ext cx="430046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EE84027B-3288-B068-B106-91038113E3E3}"/>
                </a:ext>
              </a:extLst>
            </p:cNvPr>
            <p:cNvCxnSpPr>
              <a:cxnSpLocks/>
            </p:cNvCxnSpPr>
            <p:nvPr/>
          </p:nvCxnSpPr>
          <p:spPr>
            <a:xfrm>
              <a:off x="7255481" y="1128037"/>
              <a:ext cx="430046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7839F07-9531-79E8-3087-F51EE465F046}"/>
                </a:ext>
              </a:extLst>
            </p:cNvPr>
            <p:cNvSpPr/>
            <p:nvPr/>
          </p:nvSpPr>
          <p:spPr>
            <a:xfrm>
              <a:off x="7685527" y="810991"/>
              <a:ext cx="693485" cy="634683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6410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BFF37-496E-4BFE-AD55-B71EFCB9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49FBD1-D31D-0630-A202-56E91314336D}"/>
              </a:ext>
            </a:extLst>
          </p:cNvPr>
          <p:cNvSpPr txBox="1"/>
          <p:nvPr/>
        </p:nvSpPr>
        <p:spPr>
          <a:xfrm>
            <a:off x="857698" y="4480521"/>
            <a:ext cx="209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chemeClr val="bg1"/>
                </a:solidFill>
              </a:rPr>
              <a:t>SYSTEM</a:t>
            </a:r>
            <a:endParaRPr lang="en-US" sz="2000" spc="300" dirty="0">
              <a:solidFill>
                <a:schemeClr val="bg1"/>
              </a:solidFill>
            </a:endParaRPr>
          </a:p>
          <a:p>
            <a:r>
              <a:rPr lang="en-US" sz="1600" b="1" spc="300" dirty="0">
                <a:solidFill>
                  <a:srgbClr val="DA627D"/>
                </a:solidFill>
              </a:rPr>
              <a:t>ARCHITECTURE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29F93F9-5B13-A19C-E653-FA224B9A627B}"/>
              </a:ext>
            </a:extLst>
          </p:cNvPr>
          <p:cNvGrpSpPr/>
          <p:nvPr/>
        </p:nvGrpSpPr>
        <p:grpSpPr>
          <a:xfrm>
            <a:off x="4924211" y="4185603"/>
            <a:ext cx="2343579" cy="2259365"/>
            <a:chOff x="4666126" y="4257454"/>
            <a:chExt cx="2343579" cy="2259365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333808B3-FBFA-BDC5-25E1-1749C0496634}"/>
                </a:ext>
              </a:extLst>
            </p:cNvPr>
            <p:cNvGrpSpPr/>
            <p:nvPr/>
          </p:nvGrpSpPr>
          <p:grpSpPr>
            <a:xfrm>
              <a:off x="4666126" y="4257454"/>
              <a:ext cx="2343579" cy="1582690"/>
              <a:chOff x="4593347" y="3662944"/>
              <a:chExt cx="3079041" cy="2079370"/>
            </a:xfrm>
          </p:grpSpPr>
          <p:pic>
            <p:nvPicPr>
              <p:cNvPr id="5" name="Immagine 4" descr="Immagine che contiene schermata, Cellulare, smartphone, telefono&#10;&#10;Descrizione generata automaticamente">
                <a:extLst>
                  <a:ext uri="{FF2B5EF4-FFF2-40B4-BE49-F238E27FC236}">
                    <a16:creationId xmlns:a16="http://schemas.microsoft.com/office/drawing/2014/main" id="{E76A5CEE-787C-072F-03C4-47E062E0B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45487"/>
              <a:stretch/>
            </p:blipFill>
            <p:spPr>
              <a:xfrm>
                <a:off x="5563241" y="3662944"/>
                <a:ext cx="1133540" cy="2079370"/>
              </a:xfrm>
              <a:prstGeom prst="rect">
                <a:avLst/>
              </a:prstGeom>
            </p:spPr>
          </p:pic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D21DC3B-F22F-449B-9360-7C96130FEBA6}"/>
                  </a:ext>
                </a:extLst>
              </p:cNvPr>
              <p:cNvSpPr/>
              <p:nvPr/>
            </p:nvSpPr>
            <p:spPr>
              <a:xfrm>
                <a:off x="5429902" y="4388644"/>
                <a:ext cx="1400217" cy="554324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35" name="Immagine 34" descr="Immagine che contiene Carattere, Elementi grafici, grafica, logo&#10;&#10;Descrizione generata automaticamente">
                <a:extLst>
                  <a:ext uri="{FF2B5EF4-FFF2-40B4-BE49-F238E27FC236}">
                    <a16:creationId xmlns:a16="http://schemas.microsoft.com/office/drawing/2014/main" id="{AB917F3C-9F91-1747-2861-40082635D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347" y="4327486"/>
                <a:ext cx="3079041" cy="780746"/>
              </a:xfrm>
              <a:prstGeom prst="rect">
                <a:avLst/>
              </a:prstGeom>
            </p:spPr>
          </p:pic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86F8452-2F2E-DCAD-6E2D-03CEC5C18988}"/>
                </a:ext>
              </a:extLst>
            </p:cNvPr>
            <p:cNvSpPr txBox="1"/>
            <p:nvPr/>
          </p:nvSpPr>
          <p:spPr>
            <a:xfrm>
              <a:off x="5076945" y="5978427"/>
              <a:ext cx="152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>
                  <a:solidFill>
                    <a:srgbClr val="DA627D"/>
                  </a:solidFill>
                </a:rPr>
                <a:t>FRONT-END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9ADE4E1-BC39-5165-F215-0D6B8BA79792}"/>
                </a:ext>
              </a:extLst>
            </p:cNvPr>
            <p:cNvSpPr txBox="1"/>
            <p:nvPr/>
          </p:nvSpPr>
          <p:spPr>
            <a:xfrm>
              <a:off x="4745191" y="6193654"/>
              <a:ext cx="2185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300" dirty="0">
                  <a:solidFill>
                    <a:schemeClr val="bg1"/>
                  </a:solidFill>
                </a:rPr>
                <a:t>MOBILE </a:t>
              </a:r>
              <a:r>
                <a:rPr lang="en-US" sz="1500" b="1" spc="300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7725F3A-66F0-684E-A2F8-69ED98FA4BB6}"/>
              </a:ext>
            </a:extLst>
          </p:cNvPr>
          <p:cNvGrpSpPr/>
          <p:nvPr/>
        </p:nvGrpSpPr>
        <p:grpSpPr>
          <a:xfrm>
            <a:off x="7932652" y="110043"/>
            <a:ext cx="2556046" cy="2556046"/>
            <a:chOff x="7872659" y="2270172"/>
            <a:chExt cx="2556046" cy="2556046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E7998496-D4DA-5EBD-061B-3A183598659B}"/>
                </a:ext>
              </a:extLst>
            </p:cNvPr>
            <p:cNvGrpSpPr/>
            <p:nvPr/>
          </p:nvGrpSpPr>
          <p:grpSpPr>
            <a:xfrm>
              <a:off x="7872659" y="2270172"/>
              <a:ext cx="2556046" cy="2556046"/>
              <a:chOff x="7053963" y="2301973"/>
              <a:chExt cx="3531101" cy="3531101"/>
            </a:xfrm>
          </p:grpSpPr>
          <p:pic>
            <p:nvPicPr>
              <p:cNvPr id="16" name="Immagine 15" descr="Immagine che contiene automobile, veicolo, Adesivo per automobili, clipart&#10;&#10;Descrizione generata automaticamente">
                <a:extLst>
                  <a:ext uri="{FF2B5EF4-FFF2-40B4-BE49-F238E27FC236}">
                    <a16:creationId xmlns:a16="http://schemas.microsoft.com/office/drawing/2014/main" id="{299F8B76-BCFD-596E-7E73-613C9BF30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53963" y="2301973"/>
                <a:ext cx="3531101" cy="3531101"/>
              </a:xfrm>
              <a:prstGeom prst="rect">
                <a:avLst/>
              </a:prstGeom>
            </p:spPr>
          </p:pic>
          <p:pic>
            <p:nvPicPr>
              <p:cNvPr id="31" name="Elemento grafico 30" descr="Processore con riempimento a tinta unita">
                <a:extLst>
                  <a:ext uri="{FF2B5EF4-FFF2-40B4-BE49-F238E27FC236}">
                    <a16:creationId xmlns:a16="http://schemas.microsoft.com/office/drawing/2014/main" id="{9841D847-341A-2C0C-46FE-70B0D5EE5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495026" y="3875839"/>
                <a:ext cx="648973" cy="648973"/>
              </a:xfrm>
              <a:prstGeom prst="rect">
                <a:avLst/>
              </a:prstGeom>
            </p:spPr>
          </p:pic>
        </p:grp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E6CCD4-C06A-6437-510F-556BBA08974C}"/>
                </a:ext>
              </a:extLst>
            </p:cNvPr>
            <p:cNvSpPr txBox="1"/>
            <p:nvPr/>
          </p:nvSpPr>
          <p:spPr>
            <a:xfrm>
              <a:off x="8129191" y="4194570"/>
              <a:ext cx="21854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>
                  <a:solidFill>
                    <a:srgbClr val="DA627D"/>
                  </a:solidFill>
                </a:rPr>
                <a:t>CAR CONTROLLER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C893E166-AA3C-BB75-78CF-4AF247076C6E}"/>
              </a:ext>
            </a:extLst>
          </p:cNvPr>
          <p:cNvGrpSpPr/>
          <p:nvPr/>
        </p:nvGrpSpPr>
        <p:grpSpPr>
          <a:xfrm>
            <a:off x="8853951" y="3723239"/>
            <a:ext cx="2544802" cy="914400"/>
            <a:chOff x="9241331" y="1031502"/>
            <a:chExt cx="2544802" cy="91440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2E21D38D-3226-EBB4-1BFE-D2A57B45DE02}"/>
                </a:ext>
              </a:extLst>
            </p:cNvPr>
            <p:cNvGrpSpPr/>
            <p:nvPr/>
          </p:nvGrpSpPr>
          <p:grpSpPr>
            <a:xfrm>
              <a:off x="10276542" y="1057815"/>
              <a:ext cx="1509591" cy="861774"/>
              <a:chOff x="10250332" y="1036691"/>
              <a:chExt cx="1509591" cy="861774"/>
            </a:xfrm>
          </p:grpSpPr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CA5AB4F0-D743-22C7-CAA6-2ED5100752AA}"/>
                  </a:ext>
                </a:extLst>
              </p:cNvPr>
              <p:cNvSpPr txBox="1"/>
              <p:nvPr/>
            </p:nvSpPr>
            <p:spPr>
              <a:xfrm>
                <a:off x="10250332" y="1036691"/>
                <a:ext cx="150959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spc="300" dirty="0">
                    <a:solidFill>
                      <a:srgbClr val="DA627D"/>
                    </a:solidFill>
                  </a:rPr>
                  <a:t>F</a:t>
                </a:r>
                <a:r>
                  <a:rPr lang="it-IT" sz="1100" spc="300" dirty="0">
                    <a:solidFill>
                      <a:schemeClr val="bg1"/>
                    </a:solidFill>
                  </a:rPr>
                  <a:t>ACIAL</a:t>
                </a:r>
                <a:r>
                  <a:rPr lang="it-IT" sz="1100" b="1" spc="3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it-IT" sz="1100" b="1" spc="300" dirty="0">
                    <a:solidFill>
                      <a:srgbClr val="DA627D"/>
                    </a:solidFill>
                  </a:rPr>
                  <a:t>E</a:t>
                </a:r>
                <a:r>
                  <a:rPr lang="it-IT" sz="1100" spc="300" dirty="0">
                    <a:solidFill>
                      <a:schemeClr val="bg1"/>
                    </a:solidFill>
                  </a:rPr>
                  <a:t>XPRESSION</a:t>
                </a:r>
              </a:p>
              <a:p>
                <a:r>
                  <a:rPr lang="it-IT" sz="1100" b="1" spc="300" dirty="0">
                    <a:solidFill>
                      <a:srgbClr val="DA627D"/>
                    </a:solidFill>
                  </a:rPr>
                  <a:t>R</a:t>
                </a:r>
                <a:r>
                  <a:rPr lang="it-IT" sz="1100" spc="300" dirty="0">
                    <a:solidFill>
                      <a:schemeClr val="bg1"/>
                    </a:solidFill>
                  </a:rPr>
                  <a:t>ECOGNITION</a:t>
                </a:r>
                <a:endParaRPr lang="it-IT" sz="1400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F1F4147-8427-0981-FB5E-916D79A4BFD7}"/>
                  </a:ext>
                </a:extLst>
              </p:cNvPr>
              <p:cNvSpPr txBox="1"/>
              <p:nvPr/>
            </p:nvSpPr>
            <p:spPr>
              <a:xfrm>
                <a:off x="10250333" y="1636855"/>
                <a:ext cx="914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spc="300" dirty="0">
                    <a:solidFill>
                      <a:srgbClr val="DA627D"/>
                    </a:solidFill>
                  </a:rPr>
                  <a:t>MODEL</a:t>
                </a:r>
              </a:p>
            </p:txBody>
          </p:sp>
        </p:grpSp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AE6EBE80-8F94-51EB-7D76-B8676FABD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1331" y="10315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6E445F16-CFD5-03BB-67DC-9B7A8ABF0697}"/>
              </a:ext>
            </a:extLst>
          </p:cNvPr>
          <p:cNvGrpSpPr/>
          <p:nvPr/>
        </p:nvGrpSpPr>
        <p:grpSpPr>
          <a:xfrm>
            <a:off x="3545111" y="1688022"/>
            <a:ext cx="1314874" cy="1549877"/>
            <a:chOff x="4615746" y="1879123"/>
            <a:chExt cx="1314874" cy="1549877"/>
          </a:xfrm>
        </p:grpSpPr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67558DA0-C58F-EC9C-A970-F900876E9059}"/>
                </a:ext>
              </a:extLst>
            </p:cNvPr>
            <p:cNvSpPr txBox="1"/>
            <p:nvPr/>
          </p:nvSpPr>
          <p:spPr>
            <a:xfrm>
              <a:off x="4615746" y="3167390"/>
              <a:ext cx="1314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>
                  <a:solidFill>
                    <a:srgbClr val="DA627D"/>
                  </a:solidFill>
                </a:rPr>
                <a:t>BACK-END</a:t>
              </a:r>
            </a:p>
          </p:txBody>
        </p:sp>
        <p:pic>
          <p:nvPicPr>
            <p:cNvPr id="39" name="Immagine 38" descr="Immagine che contiene Elementi grafici, design, cerchio, simbolo&#10;&#10;Descrizione generata automaticamente">
              <a:extLst>
                <a:ext uri="{FF2B5EF4-FFF2-40B4-BE49-F238E27FC236}">
                  <a16:creationId xmlns:a16="http://schemas.microsoft.com/office/drawing/2014/main" id="{9FA13ED5-2E53-EAC8-4014-4F0BCF2B3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842" y="1879123"/>
              <a:ext cx="1152682" cy="1152682"/>
            </a:xfrm>
            <a:prstGeom prst="rect">
              <a:avLst/>
            </a:prstGeom>
          </p:spPr>
        </p:pic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4909E5E9-7906-EDB2-4308-862A45042370}"/>
              </a:ext>
            </a:extLst>
          </p:cNvPr>
          <p:cNvGrpSpPr/>
          <p:nvPr/>
        </p:nvGrpSpPr>
        <p:grpSpPr>
          <a:xfrm>
            <a:off x="636493" y="436414"/>
            <a:ext cx="1142013" cy="1213262"/>
            <a:chOff x="546496" y="983927"/>
            <a:chExt cx="1142013" cy="1213262"/>
          </a:xfrm>
        </p:grpSpPr>
        <p:pic>
          <p:nvPicPr>
            <p:cNvPr id="28" name="Elemento grafico 27" descr="Database con riempimento a tinta unita">
              <a:extLst>
                <a:ext uri="{FF2B5EF4-FFF2-40B4-BE49-F238E27FC236}">
                  <a16:creationId xmlns:a16="http://schemas.microsoft.com/office/drawing/2014/main" id="{DEE8A0B2-8970-8241-E61A-28C26FB10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1676" y="983927"/>
              <a:ext cx="951652" cy="951652"/>
            </a:xfrm>
            <a:prstGeom prst="rect">
              <a:avLst/>
            </a:prstGeom>
          </p:spPr>
        </p:pic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920AF984-BBB4-8D22-579F-77DC804B314F}"/>
                </a:ext>
              </a:extLst>
            </p:cNvPr>
            <p:cNvSpPr txBox="1"/>
            <p:nvPr/>
          </p:nvSpPr>
          <p:spPr>
            <a:xfrm>
              <a:off x="546496" y="1935579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>
                  <a:solidFill>
                    <a:srgbClr val="DA627D"/>
                  </a:solidFill>
                </a:rPr>
                <a:t>DATABASE</a:t>
              </a:r>
            </a:p>
          </p:txBody>
        </p:sp>
      </p:grp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7ACFB7E2-455A-2BD8-2989-B7099120C612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1778506" y="1518871"/>
            <a:ext cx="1766605" cy="158822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6046F866-77B4-2DDE-3D52-8DA15996ABF7}"/>
              </a:ext>
            </a:extLst>
          </p:cNvPr>
          <p:cNvCxnSpPr>
            <a:cxnSpLocks/>
            <a:stCxn id="37" idx="2"/>
            <a:endCxn id="11" idx="1"/>
          </p:cNvCxnSpPr>
          <p:nvPr/>
        </p:nvCxnSpPr>
        <p:spPr>
          <a:xfrm rot="16200000" flipH="1">
            <a:off x="3369048" y="4071399"/>
            <a:ext cx="2799482" cy="1132482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92BD0C43-471C-ED3B-87A8-89E263AC5EC5}"/>
              </a:ext>
            </a:extLst>
          </p:cNvPr>
          <p:cNvCxnSpPr>
            <a:cxnSpLocks/>
            <a:stCxn id="37" idx="3"/>
            <a:endCxn id="20" idx="1"/>
          </p:cNvCxnSpPr>
          <p:nvPr/>
        </p:nvCxnSpPr>
        <p:spPr>
          <a:xfrm flipV="1">
            <a:off x="4859985" y="2165246"/>
            <a:ext cx="3329199" cy="94184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98DFB3B9-D922-EC7D-CCDB-F55DD444DBD6}"/>
              </a:ext>
            </a:extLst>
          </p:cNvPr>
          <p:cNvCxnSpPr>
            <a:cxnSpLocks/>
            <a:stCxn id="27" idx="3"/>
            <a:endCxn id="20" idx="2"/>
          </p:cNvCxnSpPr>
          <p:nvPr/>
        </p:nvCxnSpPr>
        <p:spPr>
          <a:xfrm flipH="1" flipV="1">
            <a:off x="9281910" y="2296051"/>
            <a:ext cx="1521653" cy="2184470"/>
          </a:xfrm>
          <a:prstGeom prst="bentConnector4">
            <a:avLst>
              <a:gd name="adj1" fmla="val -61565"/>
              <a:gd name="adj2" fmla="val 52994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9D73E1D4-466D-7927-943D-099A5E57B225}"/>
              </a:ext>
            </a:extLst>
          </p:cNvPr>
          <p:cNvCxnSpPr>
            <a:cxnSpLocks/>
            <a:stCxn id="2" idx="2"/>
            <a:endCxn id="2" idx="1"/>
          </p:cNvCxnSpPr>
          <p:nvPr/>
        </p:nvCxnSpPr>
        <p:spPr>
          <a:xfrm rot="5400000" flipH="1">
            <a:off x="1234773" y="4395835"/>
            <a:ext cx="292387" cy="1046537"/>
          </a:xfrm>
          <a:prstGeom prst="bentConnector4">
            <a:avLst>
              <a:gd name="adj1" fmla="val -78184"/>
              <a:gd name="adj2" fmla="val 121843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19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Elementi grafici, Carattere, simbolo, design&#10;&#10;Descrizione generata automaticamente">
            <a:extLst>
              <a:ext uri="{FF2B5EF4-FFF2-40B4-BE49-F238E27FC236}">
                <a16:creationId xmlns:a16="http://schemas.microsoft.com/office/drawing/2014/main" id="{1CB2F1A6-594C-9B7E-0EDF-FDC8B596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51" y="1686399"/>
            <a:ext cx="3485199" cy="348519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983343-5CA7-1570-D1AA-A158561A9C63}"/>
              </a:ext>
            </a:extLst>
          </p:cNvPr>
          <p:cNvSpPr txBox="1"/>
          <p:nvPr/>
        </p:nvSpPr>
        <p:spPr>
          <a:xfrm>
            <a:off x="1177218" y="2459503"/>
            <a:ext cx="4706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spc="300" dirty="0">
                <a:solidFill>
                  <a:srgbClr val="DA627D"/>
                </a:solidFill>
              </a:rPr>
              <a:t>WORK </a:t>
            </a:r>
            <a:r>
              <a:rPr lang="en-US" sz="6000" b="1" spc="300" dirty="0">
                <a:solidFill>
                  <a:srgbClr val="DA627D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3C916-481E-A475-4F9C-AC141B7B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4517156F-5402-07AD-12BF-F56B3DB58FAC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8260698-6358-5CC4-6944-45AECC82A4FB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A409EC93-29D9-F188-935A-19D62DF0B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2309D668-C8E2-88B2-E2B5-9637FAFABA3A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54F081A-0DDA-7EE1-A9C6-2D72F305C5EC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8F10DB4-03C1-9F35-9977-FF1616D39FD9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1D0D7E3-62EB-7931-9C76-9A47D199FB58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407BF03-57D8-0B72-C0A8-2363FE125AE1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376742-1797-BEB7-29F6-0ABDEA271FA6}"/>
              </a:ext>
            </a:extLst>
          </p:cNvPr>
          <p:cNvSpPr txBox="1"/>
          <p:nvPr/>
        </p:nvSpPr>
        <p:spPr>
          <a:xfrm>
            <a:off x="583637" y="2234089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MOTIVATION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FB52405-BA3D-0FFD-CE5B-087D782421EF}"/>
              </a:ext>
            </a:extLst>
          </p:cNvPr>
          <p:cNvSpPr txBox="1"/>
          <p:nvPr/>
        </p:nvSpPr>
        <p:spPr>
          <a:xfrm>
            <a:off x="728190" y="2375381"/>
            <a:ext cx="91243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Un database ben progettato è fondamentale per archiviare e gestire in modo efficiente i dati raccolti dal sistema, tra cui valutazioni FER, feedback manuali e dati sensoriali provenienti dai veicoli. La struttura deve garantire velocità nelle query, integrità dei dati e scalabilità per gestire un numero crescente di veicoli e utenti.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86A4EBF-4A65-0A3C-BCB7-EE7D1C9B4CC4}"/>
              </a:ext>
            </a:extLst>
          </p:cNvPr>
          <p:cNvSpPr txBox="1"/>
          <p:nvPr/>
        </p:nvSpPr>
        <p:spPr>
          <a:xfrm>
            <a:off x="728190" y="3307333"/>
            <a:ext cx="5082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spc="300" dirty="0">
                <a:solidFill>
                  <a:srgbClr val="DA627D"/>
                </a:solidFill>
              </a:rPr>
              <a:t>MONTH/MAN</a:t>
            </a:r>
            <a:endParaRPr lang="it-IT" spc="3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A004D49-CDBD-5AA0-D741-20ECFCD62B6A}"/>
              </a:ext>
            </a:extLst>
          </p:cNvPr>
          <p:cNvSpPr txBox="1"/>
          <p:nvPr/>
        </p:nvSpPr>
        <p:spPr>
          <a:xfrm>
            <a:off x="728190" y="3632566"/>
            <a:ext cx="75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1 sviluppatore senior (</a:t>
            </a:r>
            <a:r>
              <a:rPr lang="it-IT" dirty="0" err="1">
                <a:solidFill>
                  <a:schemeClr val="bg1"/>
                </a:solidFill>
              </a:rPr>
              <a:t>backend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db</a:t>
            </a:r>
            <a:r>
              <a:rPr lang="it-IT" dirty="0">
                <a:solidFill>
                  <a:schemeClr val="bg1"/>
                </a:solidFill>
              </a:rPr>
              <a:t>) per 2 mesi (2 mesi/uomo).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6EF77CC-F5BA-6C5F-9033-88DF17269ABA}"/>
              </a:ext>
            </a:extLst>
          </p:cNvPr>
          <p:cNvSpPr txBox="1"/>
          <p:nvPr/>
        </p:nvSpPr>
        <p:spPr>
          <a:xfrm>
            <a:off x="829359" y="4214653"/>
            <a:ext cx="5082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spc="300" dirty="0">
                <a:solidFill>
                  <a:srgbClr val="DA627D"/>
                </a:solidFill>
              </a:rPr>
              <a:t>GOALS</a:t>
            </a:r>
            <a:endParaRPr lang="it-IT" spc="300" dirty="0">
              <a:solidFill>
                <a:srgbClr val="DA627D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06CE9A6-A44A-6045-B46B-7B3D9CDF340C}"/>
              </a:ext>
            </a:extLst>
          </p:cNvPr>
          <p:cNvSpPr txBox="1"/>
          <p:nvPr/>
        </p:nvSpPr>
        <p:spPr>
          <a:xfrm>
            <a:off x="838322" y="4581754"/>
            <a:ext cx="9838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1. Progettare uno schema di database robusto, normalizzato e ottimizzato per le query principali.  </a:t>
            </a:r>
          </a:p>
          <a:p>
            <a:pPr algn="just"/>
            <a:r>
              <a:rPr lang="it-IT" dirty="0">
                <a:solidFill>
                  <a:schemeClr val="bg1"/>
                </a:solidFill>
              </a:rPr>
              <a:t>2. Implementare il database su un server locale o cloud.  </a:t>
            </a:r>
          </a:p>
          <a:p>
            <a:pPr algn="just"/>
            <a:r>
              <a:rPr lang="it-IT" dirty="0">
                <a:solidFill>
                  <a:schemeClr val="bg1"/>
                </a:solidFill>
              </a:rPr>
              <a:t>3. Garantire la scalabilità e l’integrità dei dati.  </a:t>
            </a:r>
          </a:p>
          <a:p>
            <a:pPr algn="just"/>
            <a:r>
              <a:rPr lang="it-IT" dirty="0">
                <a:solidFill>
                  <a:schemeClr val="bg1"/>
                </a:solidFill>
              </a:rPr>
              <a:t>4. Ottimizzare le query per il </a:t>
            </a:r>
            <a:r>
              <a:rPr lang="it-IT" dirty="0" err="1">
                <a:solidFill>
                  <a:schemeClr val="bg1"/>
                </a:solidFill>
              </a:rPr>
              <a:t>backend</a:t>
            </a:r>
            <a:r>
              <a:rPr lang="it-IT" dirty="0">
                <a:solidFill>
                  <a:schemeClr val="bg1"/>
                </a:solidFill>
              </a:rPr>
              <a:t> e il sistema di reportistica.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EE00D6B2-41C4-A040-4BA4-EC5B333EF5A2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F6CDA304-953C-A2E5-338B-CF5E58C7CE28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E2BCF5D-0198-4BA6-F769-ECA46A52B7DC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0310A9B-CB7C-350F-3F0D-36067D0F61E8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61AB063F-D8C6-8E3E-C7F5-AC23DCFEDAFF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4EBCF937-22F2-79BC-93D6-82705258A9D6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DF46013-75A3-E329-7C7D-B937E9DDFDA3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FE89CAF0-9E1D-95BE-2927-38174DABE9DF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34F77F9-0D76-CD71-936B-8DFD4E0CE7BA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10E5ACBB-5243-D200-75A2-45DBADE593C5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DEC72FC2-965F-7BDC-9BA1-E54056B611CB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50BDEC42-8E90-13E4-11DB-97F2B288968E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99FFBF6F-2ED2-209E-81F0-7687B137234F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B76F2FE-F09D-1E95-7D34-8C41A399B5BB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6F4CD58-D002-0494-9778-E93BC38C8C14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A2FDA91-C359-94E4-DC45-CD19284D9A5E}"/>
              </a:ext>
            </a:extLst>
          </p:cNvPr>
          <p:cNvSpPr txBox="1"/>
          <p:nvPr/>
        </p:nvSpPr>
        <p:spPr>
          <a:xfrm>
            <a:off x="1882748" y="1324791"/>
            <a:ext cx="508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spc="300" dirty="0">
                <a:solidFill>
                  <a:srgbClr val="DA627D"/>
                </a:solidFill>
              </a:rPr>
              <a:t>CLASSIFICATION</a:t>
            </a:r>
            <a:endParaRPr lang="it-IT" sz="1400" spc="300" dirty="0">
              <a:solidFill>
                <a:srgbClr val="DA627D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6EB1A98-A234-B25D-C220-8F5248CF9821}"/>
              </a:ext>
            </a:extLst>
          </p:cNvPr>
          <p:cNvSpPr txBox="1"/>
          <p:nvPr/>
        </p:nvSpPr>
        <p:spPr>
          <a:xfrm>
            <a:off x="1882748" y="1528663"/>
            <a:ext cx="508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b="1" spc="300" dirty="0">
                <a:solidFill>
                  <a:schemeClr val="bg1"/>
                </a:solidFill>
              </a:rPr>
              <a:t>RI</a:t>
            </a:r>
            <a:r>
              <a:rPr lang="it-IT" sz="1200" spc="300" dirty="0">
                <a:solidFill>
                  <a:schemeClr val="bg1"/>
                </a:solidFill>
              </a:rPr>
              <a:t> (RESEARCH AND INNOVATION)</a:t>
            </a:r>
          </a:p>
        </p:txBody>
      </p:sp>
    </p:spTree>
    <p:extLst>
      <p:ext uri="{BB962C8B-B14F-4D97-AF65-F5344CB8AC3E}">
        <p14:creationId xmlns:p14="http://schemas.microsoft.com/office/powerpoint/2010/main" val="75775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9EF1D5-1609-4C47-AB64-E24CFBEF6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89B585D2-D795-7198-46FC-6111E9448E1A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38A4B74-4EEF-38FB-F170-799BCC484715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425D41BD-3253-22ED-4279-0E7C3B06E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3F7D53B-2C09-7FD8-E5F0-65265C67FC57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0656993-1FA1-9A29-3B94-55F4A524334E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27894D2-599A-C7AA-27E9-B2162A74E9E0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874209A-77B6-F6E4-89A1-BC8D11CC3E68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51F441F-5690-AC84-6216-D0DE4D4435C1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D726A0-F842-8862-4C78-E54CB5237CFF}"/>
              </a:ext>
            </a:extLst>
          </p:cNvPr>
          <p:cNvSpPr txBox="1"/>
          <p:nvPr/>
        </p:nvSpPr>
        <p:spPr>
          <a:xfrm>
            <a:off x="706908" y="1997910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MOTIVATION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B3AE9A-2D31-99FC-2AEA-61D047F4E354}"/>
              </a:ext>
            </a:extLst>
          </p:cNvPr>
          <p:cNvSpPr txBox="1"/>
          <p:nvPr/>
        </p:nvSpPr>
        <p:spPr>
          <a:xfrm>
            <a:off x="706908" y="2292559"/>
            <a:ext cx="8162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Un database ben progettato è fondamentale per archiviare e gestire in modo efficiente i dati raccolti dal sistema, tra cui valutazioni FER, feedback manuali e dati sensoriali provenienti dai veicoli. La struttura deve garantire velocità nelle query, integrità dei dati e scalabilità per gestire un numero crescente di veicoli e utenti.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7C403D0-D23E-A8F6-B681-936A785C19A5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741F4D-6BA1-C25B-BFB1-D4E790BC4046}"/>
              </a:ext>
            </a:extLst>
          </p:cNvPr>
          <p:cNvSpPr txBox="1"/>
          <p:nvPr/>
        </p:nvSpPr>
        <p:spPr>
          <a:xfrm>
            <a:off x="706907" y="3875302"/>
            <a:ext cx="50827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GOALS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AA783BB-3129-FB1B-C940-7570402F9328}"/>
              </a:ext>
            </a:extLst>
          </p:cNvPr>
          <p:cNvSpPr txBox="1"/>
          <p:nvPr/>
        </p:nvSpPr>
        <p:spPr>
          <a:xfrm>
            <a:off x="706907" y="4179046"/>
            <a:ext cx="8162243" cy="18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t-IT" sz="1500" b="1" dirty="0">
                <a:solidFill>
                  <a:srgbClr val="DA627D"/>
                </a:solidFill>
              </a:rPr>
              <a:t>1. </a:t>
            </a:r>
            <a:r>
              <a:rPr lang="it-IT" sz="1500" dirty="0">
                <a:solidFill>
                  <a:schemeClr val="bg1"/>
                </a:solidFill>
              </a:rPr>
              <a:t>Progettare uno schema di database robusto, normalizzato e ottimizzato per le query principali.  </a:t>
            </a:r>
          </a:p>
          <a:p>
            <a:pPr algn="just">
              <a:lnSpc>
                <a:spcPct val="200000"/>
              </a:lnSpc>
            </a:pPr>
            <a:r>
              <a:rPr lang="it-IT" sz="1500" b="1" dirty="0">
                <a:solidFill>
                  <a:srgbClr val="DA627D"/>
                </a:solidFill>
              </a:rPr>
              <a:t>2. </a:t>
            </a:r>
            <a:r>
              <a:rPr lang="it-IT" sz="1500" dirty="0">
                <a:solidFill>
                  <a:schemeClr val="bg1"/>
                </a:solidFill>
              </a:rPr>
              <a:t>Implementare il database su un server locale o cloud.  </a:t>
            </a:r>
          </a:p>
          <a:p>
            <a:pPr algn="just">
              <a:lnSpc>
                <a:spcPct val="200000"/>
              </a:lnSpc>
            </a:pPr>
            <a:r>
              <a:rPr lang="it-IT" sz="1500" b="1" dirty="0">
                <a:solidFill>
                  <a:srgbClr val="DA627D"/>
                </a:solidFill>
              </a:rPr>
              <a:t>3. </a:t>
            </a:r>
            <a:r>
              <a:rPr lang="it-IT" sz="1500" dirty="0">
                <a:solidFill>
                  <a:schemeClr val="bg1"/>
                </a:solidFill>
              </a:rPr>
              <a:t>Garantire la scalabilità e l’integrità dei dati.  </a:t>
            </a:r>
          </a:p>
          <a:p>
            <a:pPr algn="just">
              <a:lnSpc>
                <a:spcPct val="200000"/>
              </a:lnSpc>
            </a:pPr>
            <a:r>
              <a:rPr lang="it-IT" sz="1500" b="1" dirty="0">
                <a:solidFill>
                  <a:srgbClr val="DA627D"/>
                </a:solidFill>
              </a:rPr>
              <a:t>4. </a:t>
            </a:r>
            <a:r>
              <a:rPr lang="it-IT" sz="1500" dirty="0">
                <a:solidFill>
                  <a:schemeClr val="bg1"/>
                </a:solidFill>
              </a:rPr>
              <a:t>Ottimizzare le query per il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e il sistema di reportistica.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0FDAF9A-7F96-6A7E-D67E-09E5E6C39185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4E1F8AE-C7FF-F081-76DA-2C4C825917EA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D538D51F-8F97-D931-E21D-A1877C20091A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CD34415-6A54-01CE-28FB-9BA162708CC7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580A0D0D-B305-9D56-C271-2C5020D95A46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EA02DDC2-5B7D-9F37-AE62-7546CF210345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A912628-65A7-1F38-4351-F201A9A55A7F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8FAEB12C-AB00-7E88-C9C6-B74AFDE15053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4DFDC7AF-B75F-EBAC-17D2-74F23B3BC86E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908E7F1A-9C66-0208-5ACA-EA64530AB8E5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80BEEC24-EFAA-4EC0-1BA8-C68930B04786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21421E30-C2A7-D148-758C-BAD91D218C0A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7ADAAAB-4059-3F0C-51FA-913D727AA3A5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693A3ACA-3436-286F-A8FB-7092E6199FF1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B3970041-84E4-4CDF-C242-94245CFF5618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6AA45A3-A66C-09BB-2E1A-7A07AB11A904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340E336F-EB52-59B4-7B29-C4011BBAF615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5E05D5E5-DB4C-8E14-C513-2EC229D198E3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192E82D4-2F9B-A9C0-0043-67304EA8F5FA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19362E5-E791-2C77-7E6E-DD6D54616C3B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F405C845-0B6C-4D1E-AF4D-EB6273808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47183FC-7925-E60D-0038-9A28B406D578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</p:spTree>
    <p:extLst>
      <p:ext uri="{BB962C8B-B14F-4D97-AF65-F5344CB8AC3E}">
        <p14:creationId xmlns:p14="http://schemas.microsoft.com/office/powerpoint/2010/main" val="623147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37726-85CB-CAE6-6517-686ACB3D1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1B0AE9AD-5B85-4222-560B-D9B06936A17A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AD7412D-2562-0E37-19DC-9B6AA070875A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3CA8EB24-A53B-CF06-74B5-AB78926E1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036481F-5CC5-13BE-7EBA-0FB4F2DE8197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171CDCB-C236-BD04-0FC4-1CE13F27FAC8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79852CC3-F0F8-3604-98B6-9BFC1F5B1EED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5FBB4F0-867A-0BC0-E678-50A52812CD79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CC66FE1-E283-3625-0E22-417DDA915DCF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5AF1BB5-6AEE-D697-2ADA-498B4DE09D1F}"/>
              </a:ext>
            </a:extLst>
          </p:cNvPr>
          <p:cNvSpPr txBox="1"/>
          <p:nvPr/>
        </p:nvSpPr>
        <p:spPr>
          <a:xfrm>
            <a:off x="706908" y="1728642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TASK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56D11F3-7260-5E98-A4FB-683CE4C05E05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1D9CD8A-B98C-64A2-8A6C-1807DBBA5E4E}"/>
              </a:ext>
            </a:extLst>
          </p:cNvPr>
          <p:cNvSpPr txBox="1"/>
          <p:nvPr/>
        </p:nvSpPr>
        <p:spPr>
          <a:xfrm>
            <a:off x="690149" y="2004234"/>
            <a:ext cx="81622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1. Analisi dei requisiti: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Raccolta dei dati necessari per il sistema (FER, valutazioni, feedback, dati sensoriali).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Identificazione delle relazioni tra le entità principali.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2. Progettazione dello schema: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Definizione delle tabelle principali (es. `</a:t>
            </a:r>
            <a:r>
              <a:rPr lang="it-IT" sz="1500" dirty="0" err="1">
                <a:solidFill>
                  <a:schemeClr val="bg1"/>
                </a:solidFill>
              </a:rPr>
              <a:t>Passengers</a:t>
            </a:r>
            <a:r>
              <a:rPr lang="it-IT" sz="1500" dirty="0">
                <a:solidFill>
                  <a:schemeClr val="bg1"/>
                </a:solidFill>
              </a:rPr>
              <a:t>`, `Drivers`, `Trips`, `</a:t>
            </a:r>
            <a:r>
              <a:rPr lang="it-IT" sz="1500" dirty="0" err="1">
                <a:solidFill>
                  <a:schemeClr val="bg1"/>
                </a:solidFill>
              </a:rPr>
              <a:t>FER_Data</a:t>
            </a:r>
            <a:r>
              <a:rPr lang="it-IT" sz="1500" dirty="0">
                <a:solidFill>
                  <a:schemeClr val="bg1"/>
                </a:solidFill>
              </a:rPr>
              <a:t>`, `</a:t>
            </a:r>
            <a:r>
              <a:rPr lang="it-IT" sz="1500" dirty="0" err="1">
                <a:solidFill>
                  <a:schemeClr val="bg1"/>
                </a:solidFill>
              </a:rPr>
              <a:t>Evaluations</a:t>
            </a:r>
            <a:r>
              <a:rPr lang="it-IT" sz="1500" dirty="0">
                <a:solidFill>
                  <a:schemeClr val="bg1"/>
                </a:solidFill>
              </a:rPr>
              <a:t>`).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Normalizzazione dello schema per eliminare ridondanze e garantire coerenza.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3. Implementazione del database: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Creazione delle tabelle e definizione delle relazioni (es. 1:N, N:N).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Configurazione di indici per ottimizzare le query principali.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4. Ottimizzazione delle query: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Sviluppo delle query per operazioni comuni (es. inserimento valutazioni, calcolo della media delle ultime 500 valutazioni).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Ottimizzazione delle prestazioni su dataset simulati.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5. Testing e validazione: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Verifica dell’integrità referenziale e funzionalità delle query.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Simulazione di carichi crescenti per valutare la scalabilità.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E38EF856-DD8C-521F-5A49-175E16227A3A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0F72AC3-DCAB-C702-CCC2-967912EBE994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0EB29920-32FD-7975-3160-2A1A9911AD2A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1678601-6F38-01D8-77B1-045F1A62E5DB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A8440854-1DE9-F47B-8FE7-4251B47B3F7A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0B03797A-9A44-B8B0-0173-EA9489D7771D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1386E62-B082-0908-4D4F-ACFA37FCE532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2C118568-6B6B-BCED-E0A2-C76C3043D612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31AF7610-7FD3-1653-8B29-CD990B6991C0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97D9FBA7-D71E-5CC7-A66B-8ED8EA90B929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F5F236B2-D64C-5FBD-AE01-55AA90265698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B46C98B3-09B1-B062-F7A1-2A31C46A4C5A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DA51ED8-71AC-586E-6594-35B74CF7FF58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91405BB0-53FD-95A6-65BC-7466270DDD76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9BE9E9A-9F67-748C-4A68-C1B2168B4667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4B707AB-3A60-9C3A-C71A-368EC7143206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FE8B7BC-A8FB-684B-6C93-EF04F4AF0E8F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08E82E03-8403-0CAE-1283-07F85C1B35DD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60DFDFE1-941B-86A0-396F-F99BBE24E138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78C1DACF-48CA-D64F-1AB1-B6DCF924488D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352CB5BD-8B70-1536-27FE-FC5F7E9D3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B47FACF-9546-8228-62E0-C3A621B8162F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</p:spTree>
    <p:extLst>
      <p:ext uri="{BB962C8B-B14F-4D97-AF65-F5344CB8AC3E}">
        <p14:creationId xmlns:p14="http://schemas.microsoft.com/office/powerpoint/2010/main" val="1197746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F2BAB-5126-67E1-73A8-D6B10E2BC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7F22F622-CD2F-B98B-1AA7-F58E47A877B4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AAB9703-E0B2-2E29-D933-589B79DD7BCF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25AC99F6-7385-5A7B-5C54-9D6834EE5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8F8B90-665C-1FCA-F9E5-C163746DAD2A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3100147-363E-49D1-1F0F-64C937F6218D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22638320-C4D6-E075-3F82-6EA64840A8BC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9A680D0-626B-C5EF-4211-BD4EEA032447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6D6CAB6-886D-9B26-E025-206443BD934C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C03D771-02E3-DB71-77E5-73240097DFBA}"/>
              </a:ext>
            </a:extLst>
          </p:cNvPr>
          <p:cNvSpPr txBox="1"/>
          <p:nvPr/>
        </p:nvSpPr>
        <p:spPr>
          <a:xfrm>
            <a:off x="706908" y="1916901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DELIVERABLES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CB1C894-2B77-8EB4-55A5-7F2B855631F5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1BD2D07-6739-6A17-68E8-D97D40D4419A}"/>
              </a:ext>
            </a:extLst>
          </p:cNvPr>
          <p:cNvSpPr txBox="1"/>
          <p:nvPr/>
        </p:nvSpPr>
        <p:spPr>
          <a:xfrm>
            <a:off x="690149" y="2192493"/>
            <a:ext cx="816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1. Schema del database: Modello ER </a:t>
            </a:r>
            <a:r>
              <a:rPr lang="it-IT" sz="1500" dirty="0" err="1">
                <a:solidFill>
                  <a:schemeClr val="bg1"/>
                </a:solidFill>
              </a:rPr>
              <a:t>diagram</a:t>
            </a:r>
            <a:r>
              <a:rPr lang="it-IT" sz="1500" dirty="0">
                <a:solidFill>
                  <a:schemeClr val="bg1"/>
                </a:solidFill>
              </a:rPr>
              <a:t> documentato.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2. Database implementato: Database funzionante con tutte le tabelle e relazioni definite.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3. Script SQL: Script per la creazione delle tabelle, vincoli e indici.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4. Report: Documentazione delle query principali e delle ottimizzazioni applicate.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7F3923C2-87D4-5ECD-4486-1D75C470618B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7BF1654-402F-ED75-79C7-A7B4DCB4C259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1CFA795-77CC-8427-8A0F-FA087B3FAEC0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DF2C797-5F35-6768-BC7E-1E8388691E0C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5B142876-58BE-F844-73B3-92FF34CFA91E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6D75F9DF-00A9-66BB-5193-C3897D715138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22A249C-66DD-C3EF-20F2-F1DA31239FA2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28956A54-7A31-EC54-0794-E10BE01C1413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9E155815-14E1-8AB6-0EBC-C450A8FB5BD6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1A627C2B-6ACC-EA74-E283-3F5C61E85BFB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63A0C2CA-8610-4C76-185D-0DA29B835836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B7C0EC26-57BB-1FD5-22DD-C4095A80784F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FB0499F-F24F-969C-8922-777B19934E33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20555421-9E60-E20A-97F5-1DC41A706732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EA648303-6A42-FD1A-3F65-554B900EB2D0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A865436-6EC7-5A97-A7A8-9272AC0C58F4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7978B6B-806F-0B17-FA9E-92BDEEB94583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B4864E54-4792-D325-1E55-93F1F4A5CF9A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21B3CD10-2879-8888-29D1-729412CD605B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27DD9B8-3769-4CBB-A871-6532834516C7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CB0CEDCD-D6FC-FB1A-5B31-64264593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E55922F-5258-AF7B-36E6-035E9C1338C5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E1E668-3CEC-EE0A-C8AC-2DACBED10731}"/>
              </a:ext>
            </a:extLst>
          </p:cNvPr>
          <p:cNvSpPr txBox="1"/>
          <p:nvPr/>
        </p:nvSpPr>
        <p:spPr>
          <a:xfrm>
            <a:off x="723665" y="3344445"/>
            <a:ext cx="4699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PUNTI DI CONTROLLO (MILESTONE)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EF6BA9-CC64-7DD2-2D9F-0CA6A0EF4F24}"/>
              </a:ext>
            </a:extLst>
          </p:cNvPr>
          <p:cNvSpPr txBox="1"/>
          <p:nvPr/>
        </p:nvSpPr>
        <p:spPr>
          <a:xfrm>
            <a:off x="706908" y="3620037"/>
            <a:ext cx="8162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1. Consegna dello schema ER </a:t>
            </a:r>
            <a:r>
              <a:rPr lang="it-IT" sz="1500" dirty="0" err="1">
                <a:solidFill>
                  <a:schemeClr val="bg1"/>
                </a:solidFill>
              </a:rPr>
              <a:t>diagram</a:t>
            </a:r>
            <a:r>
              <a:rPr lang="it-IT" sz="1500" dirty="0">
                <a:solidFill>
                  <a:schemeClr val="bg1"/>
                </a:solidFill>
              </a:rPr>
              <a:t> (fine Mese 1).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2. Implementazione del database e script SQL funzionanti (metà Mese 2).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3. Validazione delle query e report finale (fine Mese 2).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E97DF73-5B36-67EC-55AF-6F204B298569}"/>
              </a:ext>
            </a:extLst>
          </p:cNvPr>
          <p:cNvSpPr txBox="1"/>
          <p:nvPr/>
        </p:nvSpPr>
        <p:spPr>
          <a:xfrm>
            <a:off x="706906" y="4644836"/>
            <a:ext cx="4699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DIPENDENZE TRA WP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B76FDB5-77AC-25D2-229A-2467DAFED8DA}"/>
              </a:ext>
            </a:extLst>
          </p:cNvPr>
          <p:cNvSpPr txBox="1"/>
          <p:nvPr/>
        </p:nvSpPr>
        <p:spPr>
          <a:xfrm>
            <a:off x="690149" y="4920428"/>
            <a:ext cx="8162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- WP2 (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): Necessario per testare la comunicazione tra il database e gli endpoint API.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WP5 (Integrazione): Il database deve essere completo e funzionante prima di procedere all’integrazione dei componenti.</a:t>
            </a:r>
          </a:p>
        </p:txBody>
      </p:sp>
    </p:spTree>
    <p:extLst>
      <p:ext uri="{BB962C8B-B14F-4D97-AF65-F5344CB8AC3E}">
        <p14:creationId xmlns:p14="http://schemas.microsoft.com/office/powerpoint/2010/main" val="83552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23858-653A-3FEA-D4E7-76E68122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DD7A7C2-4CF6-B000-0988-E6EEC2E49388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ADBF5BB9-83B7-3005-E07F-768B7F2D40AA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935BB78B-972A-4104-FBCE-7628B82C2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0776C8AD-13D7-A72D-8E5B-E6D5E29D45ED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225BB86E-B02B-0AFD-124A-659A1BF93882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FC60E833-BF8D-6179-7D00-FB80CC2583E2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1B0FDEA-089B-6505-A402-CE63205CE36F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91E2B1F-45A1-6FC1-7824-6748B6479E5F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3172F2-30B0-B1C9-831A-12F0A0664E78}"/>
              </a:ext>
            </a:extLst>
          </p:cNvPr>
          <p:cNvSpPr txBox="1"/>
          <p:nvPr/>
        </p:nvSpPr>
        <p:spPr>
          <a:xfrm>
            <a:off x="706908" y="1916901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RISCHI E MITIGAZIONI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08E73EE-DFCD-4ED6-DCD5-DB8704BB69AA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815EA85-05EF-DD9D-5A9A-6CD735805849}"/>
              </a:ext>
            </a:extLst>
          </p:cNvPr>
          <p:cNvSpPr txBox="1"/>
          <p:nvPr/>
        </p:nvSpPr>
        <p:spPr>
          <a:xfrm>
            <a:off x="690149" y="2192493"/>
            <a:ext cx="81622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1. Ritardi nella definizione dei requisiti: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Rischio: Mancanza di chiarezza sui dati necessari potrebbe ritardare la progettazione.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Mitigazione: Pianificazione di riunioni iniziali con il team per chiarire tutti i requisiti.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2. Scarsa ottimizzazione delle query: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Rischio: Query lente che possono degradare le prestazioni del sistema.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Mitigazione: Eseguire benchmark con dataset simulati e utilizzare strumenti di profilazione (es. EXPLAIN).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3. Incompatibilità con altri componenti: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Rischio: Il database potrebbe non essere compatibile con il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o il car controller.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Mitigazione: Collaborazione continua con gli sviluppatori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per allineare formati e strutture.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8B029B2D-1893-8661-E7B7-6EA998AAAF9F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9C5089F0-14A1-EE57-D3E6-97A3AEAEFC76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25A9C8CC-8B17-98F5-14FB-E9548561298D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6DBBC75-79DB-6200-B88C-11D17EAF547D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D9659859-C510-CFAB-7631-0EBD23F9BF08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34C6B32C-C3E1-1FDF-AB1F-74D8EC76BEFF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FFBEF68-E27C-2A6A-C3C3-A95BF4F7C53C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9C5D51EA-9F09-8415-E6FC-27ADE9721C5C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627F9FE8-46E5-C209-28F1-7E86196042CF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74BD8196-CB37-272F-097A-96DCC813990D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3ACED166-3A23-D829-4528-0ECF6F3F45CA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357EB81C-8A47-C0B7-1122-C932605972E4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9B7D56A-ABAC-F1DF-90CE-EE3F93589BA4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AF0374BE-57E4-53BE-6B63-72F690D3025E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26FB0397-F84A-DA28-1C3C-B435E46FA5A9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272CB03-735D-AC4B-040F-D5092D4ACCFD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17B7CC53-9032-3B79-FB60-8336916864EA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F5C8323A-9F5B-7171-6559-27D6045CB23B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5D923A18-FEB6-5FD0-3121-4D53BE090872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DAD63AE-90A0-ECB5-4C8F-B58DB653AB50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26F0F628-6C2E-C25C-6F02-BC82FD219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E35658B-7E81-E5B1-3B8C-6E80BE5F3D94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39A8A78-2AFB-3237-AB2C-F6DF06E53D64}"/>
              </a:ext>
            </a:extLst>
          </p:cNvPr>
          <p:cNvSpPr txBox="1"/>
          <p:nvPr/>
        </p:nvSpPr>
        <p:spPr>
          <a:xfrm>
            <a:off x="706906" y="5057214"/>
            <a:ext cx="4699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TOOL O SOFTWARE NECESSARI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2B8FF0A-6E48-B344-7AAC-5769AB4B82B3}"/>
              </a:ext>
            </a:extLst>
          </p:cNvPr>
          <p:cNvSpPr txBox="1"/>
          <p:nvPr/>
        </p:nvSpPr>
        <p:spPr>
          <a:xfrm>
            <a:off x="690149" y="5332806"/>
            <a:ext cx="816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- Database Relazionale: MySQL o </a:t>
            </a:r>
            <a:r>
              <a:rPr lang="it-IT" sz="1500" dirty="0" err="1">
                <a:solidFill>
                  <a:schemeClr val="bg1"/>
                </a:solidFill>
              </a:rPr>
              <a:t>PostgreSQL</a:t>
            </a:r>
            <a:r>
              <a:rPr lang="it-IT" sz="1500" dirty="0">
                <a:solidFill>
                  <a:schemeClr val="bg1"/>
                </a:solidFill>
              </a:rPr>
              <a:t> (già disponibili).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Strumenti di Modellazione: </a:t>
            </a:r>
            <a:r>
              <a:rPr lang="it-IT" sz="1500" dirty="0" err="1">
                <a:solidFill>
                  <a:schemeClr val="bg1"/>
                </a:solidFill>
              </a:rPr>
              <a:t>DbSchema</a:t>
            </a:r>
            <a:r>
              <a:rPr lang="it-IT" sz="1500" dirty="0">
                <a:solidFill>
                  <a:schemeClr val="bg1"/>
                </a:solidFill>
              </a:rPr>
              <a:t> o MySQL Workbench (già disponibili).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Linguaggio SQL: Per implementare e ottimizzare il database (nessun costo aggiuntivo).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Strumenti di Profilazione: EXPLAIN per analizzare query (disponibile nel DBMS scelto). </a:t>
            </a:r>
          </a:p>
        </p:txBody>
      </p:sp>
    </p:spTree>
    <p:extLst>
      <p:ext uri="{BB962C8B-B14F-4D97-AF65-F5344CB8AC3E}">
        <p14:creationId xmlns:p14="http://schemas.microsoft.com/office/powerpoint/2010/main" val="17615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E80FA5-F184-CC0E-5D09-3BE5A48EB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85868F8D-A308-B395-C1E9-1E5C0B77B429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37B14AC-6541-B460-1909-3150DC1C6097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27263298-6B60-5016-2B42-A5ACD94AA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CBE9382-6AA5-293E-C7D8-D71769FF3345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AE08DFD-4F14-57E9-4177-A57ECEFD4B04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2A917C3-332E-05F0-154F-2110AF21BB48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EE5DC37-1F69-F4D3-6E63-3A4FC4436DA2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E9EE9A9-8EC7-6337-F464-8087310B6E65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BE59D5-A75D-338A-A227-951F53516F1D}"/>
              </a:ext>
            </a:extLst>
          </p:cNvPr>
          <p:cNvSpPr txBox="1"/>
          <p:nvPr/>
        </p:nvSpPr>
        <p:spPr>
          <a:xfrm>
            <a:off x="706908" y="2033442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RUOLI RICHIESTI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5F0284B-E4EB-8807-2E99-76E507D83492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F3BFDF4-3A3B-8ECA-0D17-C1D929AFBE49}"/>
              </a:ext>
            </a:extLst>
          </p:cNvPr>
          <p:cNvSpPr txBox="1"/>
          <p:nvPr/>
        </p:nvSpPr>
        <p:spPr>
          <a:xfrm>
            <a:off x="690149" y="2309034"/>
            <a:ext cx="8162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- Database Developer: Esperto in progettazione e ottimizzazione di database relazionali (MySQL o </a:t>
            </a:r>
            <a:r>
              <a:rPr lang="it-IT" sz="1500" dirty="0" err="1">
                <a:solidFill>
                  <a:schemeClr val="bg1"/>
                </a:solidFill>
              </a:rPr>
              <a:t>PostgreSQL</a:t>
            </a:r>
            <a:r>
              <a:rPr lang="it-IT" sz="1500" dirty="0">
                <a:solidFill>
                  <a:schemeClr val="bg1"/>
                </a:solidFill>
              </a:rPr>
              <a:t>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Developer: Per integrare il database con il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tramite ORM (es. </a:t>
            </a:r>
            <a:r>
              <a:rPr lang="it-IT" sz="1500" dirty="0" err="1">
                <a:solidFill>
                  <a:schemeClr val="bg1"/>
                </a:solidFill>
              </a:rPr>
              <a:t>SQLAlchemy</a:t>
            </a:r>
            <a:r>
              <a:rPr lang="it-IT" sz="1500" dirty="0">
                <a:solidFill>
                  <a:schemeClr val="bg1"/>
                </a:solidFill>
              </a:rPr>
              <a:t>).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C181C089-76C2-E9FD-FB08-A4CE97661EBF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DC7449C-DA87-B0CB-AF74-16EC954D3B29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DD6EC944-EE0B-F2FC-9EB6-9C40DDBB6EDD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34662D6-BA97-0683-CC72-791FEE732E6A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6310EF1A-AE9D-59F6-0892-7A2479FD7308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60D1EE22-5BBA-209D-CAED-8E0738A1037A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705D807-AA23-B3F0-D920-269AA3579027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A514AD36-37F1-A35B-26B3-6603EABF242F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A99B07CE-A641-B591-F0C6-5A6304FCD18C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334976B1-671D-EC8E-A56B-201DF93BCD38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EB2D16AE-AB1F-6F2D-C473-6BA92537741F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7029D551-4AB1-95E9-6E45-E95680B5E35D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27DBF88-DF2C-F0E4-746C-4FD27143BA6D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26306716-A09A-F3D7-FFC6-EAE59DF19F14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70641F6F-6D6F-0CC9-A7B4-9FC8564C486F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4D4613E-0635-3BDA-4DC9-7A6DF785CBB1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009A61AC-C733-1EA1-D262-F2C2480BDFF6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C46E6692-65BD-AA78-7B63-51461E26534C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69B5F530-CE6D-6FFC-23B1-C37BB8A04107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A54451D-6363-9F53-784B-618250F45962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207A3DA3-1555-B3AF-F7B0-A9125925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4B57DA6-4BBF-2804-925B-C84A897A42CC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3CDA69A-E4FB-D093-5443-40BDDF4DB6F8}"/>
              </a:ext>
            </a:extLst>
          </p:cNvPr>
          <p:cNvSpPr txBox="1"/>
          <p:nvPr/>
        </p:nvSpPr>
        <p:spPr>
          <a:xfrm>
            <a:off x="706906" y="3309094"/>
            <a:ext cx="85894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COSTO PER OGNUNO (CALCOLATO IN FUNZIONE DEL MESE/UOMO)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79E68DE-33B1-E5D4-616B-1900E94E1DA6}"/>
              </a:ext>
            </a:extLst>
          </p:cNvPr>
          <p:cNvSpPr txBox="1"/>
          <p:nvPr/>
        </p:nvSpPr>
        <p:spPr>
          <a:xfrm>
            <a:off x="690149" y="3584686"/>
            <a:ext cx="8162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- Database Developer: €5.000/mese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Developer: €5.000/mese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Totale costo WP1: €10.000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2B4471-9AF2-B036-B599-5086C358DE82}"/>
              </a:ext>
            </a:extLst>
          </p:cNvPr>
          <p:cNvSpPr txBox="1"/>
          <p:nvPr/>
        </p:nvSpPr>
        <p:spPr>
          <a:xfrm>
            <a:off x="706906" y="4645108"/>
            <a:ext cx="85894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COSTO TOTALE WP1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9BC18E-6A7D-26D7-FC53-D934FD6BA63C}"/>
              </a:ext>
            </a:extLst>
          </p:cNvPr>
          <p:cNvSpPr txBox="1"/>
          <p:nvPr/>
        </p:nvSpPr>
        <p:spPr>
          <a:xfrm>
            <a:off x="690149" y="4920700"/>
            <a:ext cx="816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b="1" dirty="0">
                <a:solidFill>
                  <a:schemeClr val="bg1"/>
                </a:solidFill>
              </a:rPr>
              <a:t>€10.000</a:t>
            </a:r>
          </a:p>
        </p:txBody>
      </p:sp>
    </p:spTree>
    <p:extLst>
      <p:ext uri="{BB962C8B-B14F-4D97-AF65-F5344CB8AC3E}">
        <p14:creationId xmlns:p14="http://schemas.microsoft.com/office/powerpoint/2010/main" val="144401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AD687-2535-20E6-AB0B-AD84939B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4ADE1D-7FF2-7AB6-4A1C-D70053E7122E}"/>
              </a:ext>
            </a:extLst>
          </p:cNvPr>
          <p:cNvSpPr txBox="1"/>
          <p:nvPr/>
        </p:nvSpPr>
        <p:spPr>
          <a:xfrm>
            <a:off x="633967" y="2803124"/>
            <a:ext cx="190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RISK</a:t>
            </a:r>
          </a:p>
        </p:txBody>
      </p:sp>
      <p:pic>
        <p:nvPicPr>
          <p:cNvPr id="3" name="Immagine 2" descr="Immagine che contiene simbolo, clipart, Elementi grafici, design&#10;&#10;Descrizione generata automaticamente">
            <a:extLst>
              <a:ext uri="{FF2B5EF4-FFF2-40B4-BE49-F238E27FC236}">
                <a16:creationId xmlns:a16="http://schemas.microsoft.com/office/drawing/2014/main" id="{40CE296E-52DB-6D70-DE23-E4CD54C26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83" y="991240"/>
            <a:ext cx="1594838" cy="15948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2A645C-7A12-ACDD-C51E-9B425BED83FA}"/>
              </a:ext>
            </a:extLst>
          </p:cNvPr>
          <p:cNvSpPr txBox="1"/>
          <p:nvPr/>
        </p:nvSpPr>
        <p:spPr>
          <a:xfrm>
            <a:off x="760830" y="4280471"/>
            <a:ext cx="241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POSSIBLE </a:t>
            </a:r>
            <a:r>
              <a:rPr lang="it-IT" b="1" dirty="0">
                <a:solidFill>
                  <a:schemeClr val="bg1"/>
                </a:solidFill>
              </a:rPr>
              <a:t>RISKS</a:t>
            </a:r>
          </a:p>
        </p:txBody>
      </p:sp>
      <p:pic>
        <p:nvPicPr>
          <p:cNvPr id="9" name="Elemento grafico 8" descr="Strada sdrucciolevole con riempimento a tinta unita">
            <a:extLst>
              <a:ext uri="{FF2B5EF4-FFF2-40B4-BE49-F238E27FC236}">
                <a16:creationId xmlns:a16="http://schemas.microsoft.com/office/drawing/2014/main" id="{0590259D-44A5-55BA-9DBF-1F9B2D29F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4305" y="1310190"/>
            <a:ext cx="1492934" cy="1492934"/>
          </a:xfrm>
          <a:prstGeom prst="rect">
            <a:avLst/>
          </a:prstGeom>
        </p:spPr>
      </p:pic>
      <p:pic>
        <p:nvPicPr>
          <p:cNvPr id="11" name="Immagine 10" descr="Immagine che contiene Elementi grafici, cerchio, Carattere, simbolo&#10;&#10;Descrizione generata automaticamente">
            <a:extLst>
              <a:ext uri="{FF2B5EF4-FFF2-40B4-BE49-F238E27FC236}">
                <a16:creationId xmlns:a16="http://schemas.microsoft.com/office/drawing/2014/main" id="{3A2C8231-7E02-4E45-800F-A61691253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09" y="958215"/>
            <a:ext cx="2285060" cy="228506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78A40-B8A4-D84B-21D2-5C292FEF887D}"/>
              </a:ext>
            </a:extLst>
          </p:cNvPr>
          <p:cNvSpPr txBox="1"/>
          <p:nvPr/>
        </p:nvSpPr>
        <p:spPr>
          <a:xfrm>
            <a:off x="4764557" y="3203234"/>
            <a:ext cx="190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STRATEGY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CA806F8-C5BF-B42A-4AF0-EEF1FFF04C22}"/>
              </a:ext>
            </a:extLst>
          </p:cNvPr>
          <p:cNvSpPr txBox="1"/>
          <p:nvPr/>
        </p:nvSpPr>
        <p:spPr>
          <a:xfrm>
            <a:off x="9078720" y="2694807"/>
            <a:ext cx="190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DA627D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73903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-334215" y="3672262"/>
            <a:ext cx="7353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300" dirty="0">
                <a:solidFill>
                  <a:schemeClr val="bg1"/>
                </a:solidFill>
              </a:rPr>
              <a:t>SO, WHAT’S THE </a:t>
            </a:r>
            <a:r>
              <a:rPr lang="en-US" sz="2500" b="1" spc="300" dirty="0">
                <a:solidFill>
                  <a:schemeClr val="bg1"/>
                </a:solidFill>
              </a:rPr>
              <a:t>PROBLEM</a:t>
            </a:r>
            <a:endParaRPr lang="it-IT" sz="2500" b="1" spc="300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Punto interrogativo con riempimento a tinta unita">
            <a:extLst>
              <a:ext uri="{FF2B5EF4-FFF2-40B4-BE49-F238E27FC236}">
                <a16:creationId xmlns:a16="http://schemas.microsoft.com/office/drawing/2014/main" id="{57D3FB1D-44A3-BB0F-B1F4-F013A2FB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36A6F-A6EB-D7FA-C655-8F2CFCBD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DF66031-6BF3-EE93-CC49-5606F30F5480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E5C3-0FC5-5C7D-7051-22C424E620FF}"/>
              </a:ext>
            </a:extLst>
          </p:cNvPr>
          <p:cNvSpPr txBox="1"/>
          <p:nvPr/>
        </p:nvSpPr>
        <p:spPr>
          <a:xfrm>
            <a:off x="1248854" y="2321004"/>
            <a:ext cx="3253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b="1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can we achieve a </a:t>
            </a:r>
            <a:r>
              <a:rPr lang="en-US" sz="2300" b="1" dirty="0">
                <a:solidFill>
                  <a:schemeClr val="bg1"/>
                </a:solidFill>
              </a:rPr>
              <a:t>more objective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b="1" dirty="0">
                <a:solidFill>
                  <a:schemeClr val="bg1"/>
                </a:solidFill>
              </a:rPr>
              <a:t>real-time</a:t>
            </a:r>
            <a:r>
              <a:rPr lang="en-US" sz="2300" dirty="0">
                <a:solidFill>
                  <a:schemeClr val="bg1"/>
                </a:solidFill>
              </a:rPr>
              <a:t> assessment of driver performance that reflects both </a:t>
            </a:r>
            <a:r>
              <a:rPr lang="en-US" sz="2300" b="1" dirty="0">
                <a:solidFill>
                  <a:schemeClr val="bg1"/>
                </a:solidFill>
              </a:rPr>
              <a:t>safety and passenger comfort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A39AE-01B7-2E16-12E0-18533A0BAA2B}"/>
              </a:ext>
            </a:extLst>
          </p:cNvPr>
          <p:cNvSpPr txBox="1"/>
          <p:nvPr/>
        </p:nvSpPr>
        <p:spPr>
          <a:xfrm>
            <a:off x="7756513" y="2497975"/>
            <a:ext cx="3186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dirty="0">
                <a:solidFill>
                  <a:schemeClr val="bg1"/>
                </a:solidFill>
              </a:rPr>
              <a:t> can ride-sharing platforms move beyond basic ratings to gain insights that </a:t>
            </a:r>
            <a:r>
              <a:rPr lang="en-US" sz="2300" b="1" dirty="0">
                <a:solidFill>
                  <a:schemeClr val="bg1"/>
                </a:solidFill>
              </a:rPr>
              <a:t>improve service quality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ED9D33-BB18-8D63-F17B-95BCE440CFF5}"/>
              </a:ext>
            </a:extLst>
          </p:cNvPr>
          <p:cNvSpPr/>
          <p:nvPr/>
        </p:nvSpPr>
        <p:spPr>
          <a:xfrm>
            <a:off x="5793951" y="1835684"/>
            <a:ext cx="604098" cy="318663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 descr="Punto interrogativo con riempimento a tinta unita">
            <a:extLst>
              <a:ext uri="{FF2B5EF4-FFF2-40B4-BE49-F238E27FC236}">
                <a16:creationId xmlns:a16="http://schemas.microsoft.com/office/drawing/2014/main" id="{6A237481-15D5-393F-9B43-D86C6F03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3299-5762-CF2C-FE94-81AC3989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87">
            <a:extLst>
              <a:ext uri="{FF2B5EF4-FFF2-40B4-BE49-F238E27FC236}">
                <a16:creationId xmlns:a16="http://schemas.microsoft.com/office/drawing/2014/main" id="{EAD66F51-778A-A061-D200-4745AD2F6889}"/>
              </a:ext>
            </a:extLst>
          </p:cNvPr>
          <p:cNvSpPr/>
          <p:nvPr/>
        </p:nvSpPr>
        <p:spPr>
          <a:xfrm flipH="1">
            <a:off x="9650823" y="6047336"/>
            <a:ext cx="628652" cy="106485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C950F160-8A62-472A-762E-EC9A9C916AC2}"/>
              </a:ext>
            </a:extLst>
          </p:cNvPr>
          <p:cNvSpPr/>
          <p:nvPr/>
        </p:nvSpPr>
        <p:spPr>
          <a:xfrm flipH="1">
            <a:off x="5891210" y="6001422"/>
            <a:ext cx="628652" cy="45719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F48F7-CBF3-E5ED-1E4E-B2D2A38C4355}"/>
              </a:ext>
            </a:extLst>
          </p:cNvPr>
          <p:cNvSpPr txBox="1"/>
          <p:nvPr/>
        </p:nvSpPr>
        <p:spPr>
          <a:xfrm>
            <a:off x="3524313" y="1959339"/>
            <a:ext cx="51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</a:rPr>
              <a:t>GOAL OF THE </a:t>
            </a:r>
            <a:r>
              <a:rPr lang="en-US" spc="300" dirty="0">
                <a:solidFill>
                  <a:srgbClr val="DA627D"/>
                </a:solidFill>
              </a:rPr>
              <a:t>RESEARCH</a:t>
            </a:r>
            <a:endParaRPr lang="it-IT" spc="300" dirty="0">
              <a:solidFill>
                <a:srgbClr val="DA627D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A096CCA4-75A1-EDC5-DF98-9C48FBD5E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4" y="769561"/>
            <a:ext cx="922648" cy="922648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43F20B7-3094-01F9-0BCC-C14EAD976CDD}"/>
              </a:ext>
            </a:extLst>
          </p:cNvPr>
          <p:cNvSpPr/>
          <p:nvPr/>
        </p:nvSpPr>
        <p:spPr>
          <a:xfrm>
            <a:off x="5499849" y="610558"/>
            <a:ext cx="1192301" cy="1240654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B237E7-1ACE-BC89-DF4B-25CB4A49011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5999" y="0"/>
            <a:ext cx="1" cy="610558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DFE5F38E-1912-C983-8718-48D914133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214989"/>
            <a:ext cx="996066" cy="996066"/>
          </a:xfrm>
          <a:prstGeom prst="rect">
            <a:avLst/>
          </a:prstGeom>
        </p:spPr>
      </p:pic>
      <p:pic>
        <p:nvPicPr>
          <p:cNvPr id="12" name="Elemento grafico 11" descr="Cintura di sicurezza con riempimento a tinta unita">
            <a:extLst>
              <a:ext uri="{FF2B5EF4-FFF2-40B4-BE49-F238E27FC236}">
                <a16:creationId xmlns:a16="http://schemas.microsoft.com/office/drawing/2014/main" id="{50ECBD8A-6DC1-BF84-7144-E0DCCE04B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116" y="5073179"/>
            <a:ext cx="996066" cy="99606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AAEBAA-B8B2-1B0E-7F0C-FCD6482493F6}"/>
              </a:ext>
            </a:extLst>
          </p:cNvPr>
          <p:cNvGrpSpPr/>
          <p:nvPr/>
        </p:nvGrpSpPr>
        <p:grpSpPr>
          <a:xfrm>
            <a:off x="2920480" y="3009618"/>
            <a:ext cx="4988753" cy="1323439"/>
            <a:chOff x="2920480" y="3025868"/>
            <a:chExt cx="4988753" cy="132343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B92876F-65C5-159E-6917-F12309E48BB5}"/>
                </a:ext>
              </a:extLst>
            </p:cNvPr>
            <p:cNvSpPr txBox="1"/>
            <p:nvPr/>
          </p:nvSpPr>
          <p:spPr>
            <a:xfrm>
              <a:off x="4273281" y="3025868"/>
              <a:ext cx="3635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Integrate new technologies like </a:t>
              </a:r>
              <a:r>
                <a:rPr lang="en-US" sz="2000" dirty="0">
                  <a:solidFill>
                    <a:srgbClr val="DA627D"/>
                  </a:solidFill>
                </a:rPr>
                <a:t>F</a:t>
              </a:r>
              <a:r>
                <a:rPr lang="en-US" sz="2000" dirty="0">
                  <a:solidFill>
                    <a:schemeClr val="bg1"/>
                  </a:solidFill>
                </a:rPr>
                <a:t>acial </a:t>
              </a:r>
              <a:r>
                <a:rPr lang="en-US" sz="2000" dirty="0">
                  <a:solidFill>
                    <a:srgbClr val="DA627D"/>
                  </a:solidFill>
                </a:rPr>
                <a:t>E</a:t>
              </a:r>
              <a:r>
                <a:rPr lang="en-US" sz="2000" dirty="0">
                  <a:solidFill>
                    <a:schemeClr val="bg1"/>
                  </a:solidFill>
                </a:rPr>
                <a:t>xpression </a:t>
              </a:r>
              <a:r>
                <a:rPr lang="en-US" sz="2000" dirty="0">
                  <a:solidFill>
                    <a:srgbClr val="DA627D"/>
                  </a:solidFill>
                </a:rPr>
                <a:t>R</a:t>
              </a:r>
              <a:r>
                <a:rPr lang="en-US" sz="2000" dirty="0">
                  <a:solidFill>
                    <a:schemeClr val="bg1"/>
                  </a:solidFill>
                </a:rPr>
                <a:t>ecognition and telemetry for a data-driven, </a:t>
              </a:r>
              <a:r>
                <a:rPr lang="en-US" sz="2000" b="1" dirty="0">
                  <a:solidFill>
                    <a:schemeClr val="bg1"/>
                  </a:solidFill>
                </a:rPr>
                <a:t>unbiased evaluation system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C8A37BC-F5F1-8C89-8570-88086FE7F395}"/>
                </a:ext>
              </a:extLst>
            </p:cNvPr>
            <p:cNvSpPr txBox="1"/>
            <p:nvPr/>
          </p:nvSpPr>
          <p:spPr>
            <a:xfrm>
              <a:off x="2920480" y="3267607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19B412-6472-C79D-AA3B-2439AB41F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038" y="3025868"/>
              <a:ext cx="0" cy="1323439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0F12524-3A98-16BF-3F75-158DDF5A8BE0}"/>
              </a:ext>
            </a:extLst>
          </p:cNvPr>
          <p:cNvGrpSpPr/>
          <p:nvPr/>
        </p:nvGrpSpPr>
        <p:grpSpPr>
          <a:xfrm>
            <a:off x="2947134" y="5063381"/>
            <a:ext cx="5720544" cy="1015663"/>
            <a:chOff x="-99506" y="4954144"/>
            <a:chExt cx="5720544" cy="101566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F7C997E-BC3F-F10C-3F2B-1461B1C965D0}"/>
                </a:ext>
              </a:extLst>
            </p:cNvPr>
            <p:cNvSpPr txBox="1"/>
            <p:nvPr/>
          </p:nvSpPr>
          <p:spPr>
            <a:xfrm>
              <a:off x="1253295" y="4954144"/>
              <a:ext cx="43677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Provide a holistic view of </a:t>
              </a:r>
              <a:r>
                <a:rPr lang="en-US" sz="2000" dirty="0">
                  <a:solidFill>
                    <a:srgbClr val="DA627D"/>
                  </a:solidFill>
                </a:rPr>
                <a:t>driver performance</a:t>
              </a:r>
              <a:r>
                <a:rPr lang="en-US" sz="2000" dirty="0">
                  <a:solidFill>
                    <a:schemeClr val="bg1"/>
                  </a:solidFill>
                </a:rPr>
                <a:t> that includes </a:t>
              </a:r>
              <a:r>
                <a:rPr lang="en-US" sz="2000" b="1" dirty="0">
                  <a:solidFill>
                    <a:schemeClr val="bg1"/>
                  </a:solidFill>
                </a:rPr>
                <a:t>passenger comfort and safety metrics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A8DB0CF-9970-EA09-2824-78BB3E26572C}"/>
                </a:ext>
              </a:extLst>
            </p:cNvPr>
            <p:cNvSpPr txBox="1"/>
            <p:nvPr/>
          </p:nvSpPr>
          <p:spPr>
            <a:xfrm>
              <a:off x="-99506" y="5000310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FD7CA94-362B-A3D0-3364-0DF0EDFFC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053" y="4954144"/>
              <a:ext cx="0" cy="1015663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512986E5-AE85-AAE8-5A44-E94507472AF1}"/>
              </a:ext>
            </a:extLst>
          </p:cNvPr>
          <p:cNvCxnSpPr>
            <a:cxnSpLocks/>
            <a:stCxn id="65" idx="2"/>
            <a:endCxn id="10" idx="1"/>
          </p:cNvCxnSpPr>
          <p:nvPr/>
        </p:nvCxnSpPr>
        <p:spPr>
          <a:xfrm rot="5400000" flipH="1" flipV="1">
            <a:off x="6904315" y="1718689"/>
            <a:ext cx="568467" cy="4557134"/>
          </a:xfrm>
          <a:prstGeom prst="bentConnector4">
            <a:avLst>
              <a:gd name="adj1" fmla="val -57807"/>
              <a:gd name="adj2" fmla="val 72627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54695F10-BA85-CB5E-F629-B6B3E93FE1A6}"/>
              </a:ext>
            </a:extLst>
          </p:cNvPr>
          <p:cNvSpPr/>
          <p:nvPr/>
        </p:nvSpPr>
        <p:spPr>
          <a:xfrm flipH="1">
            <a:off x="4390724" y="4223191"/>
            <a:ext cx="1038517" cy="58298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248EF57-0D5B-BE6D-3ACD-E9BCC3A66F4B}"/>
              </a:ext>
            </a:extLst>
          </p:cNvPr>
          <p:cNvCxnSpPr>
            <a:cxnSpLocks/>
            <a:stCxn id="77" idx="2"/>
            <a:endCxn id="88" idx="2"/>
          </p:cNvCxnSpPr>
          <p:nvPr/>
        </p:nvCxnSpPr>
        <p:spPr>
          <a:xfrm rot="16200000" flipH="1">
            <a:off x="8032002" y="4220674"/>
            <a:ext cx="106680" cy="3759613"/>
          </a:xfrm>
          <a:prstGeom prst="bentConnector3">
            <a:avLst>
              <a:gd name="adj1" fmla="val 314286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6E887DD-B44D-4239-F69B-1843052710FA}"/>
              </a:ext>
            </a:extLst>
          </p:cNvPr>
          <p:cNvCxnSpPr>
            <a:cxnSpLocks/>
          </p:cNvCxnSpPr>
          <p:nvPr/>
        </p:nvCxnSpPr>
        <p:spPr>
          <a:xfrm>
            <a:off x="0" y="5851541"/>
            <a:ext cx="12192000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A8B24974-3ABF-1D18-22F4-5C8DB0E9070A}"/>
              </a:ext>
            </a:extLst>
          </p:cNvPr>
          <p:cNvSpPr/>
          <p:nvPr/>
        </p:nvSpPr>
        <p:spPr>
          <a:xfrm>
            <a:off x="3886200" y="5510384"/>
            <a:ext cx="4671096" cy="67794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6E1C0B-C32D-C2F5-BF51-03CED7025167}"/>
              </a:ext>
            </a:extLst>
          </p:cNvPr>
          <p:cNvGrpSpPr/>
          <p:nvPr/>
        </p:nvGrpSpPr>
        <p:grpSpPr>
          <a:xfrm>
            <a:off x="5239734" y="1155397"/>
            <a:ext cx="4600042" cy="3586878"/>
            <a:chOff x="5239734" y="1155397"/>
            <a:chExt cx="4600042" cy="3586878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6D7FEF7-FC83-1DB1-FF2C-875838FC0828}"/>
                </a:ext>
              </a:extLst>
            </p:cNvPr>
            <p:cNvSpPr/>
            <p:nvPr/>
          </p:nvSpPr>
          <p:spPr>
            <a:xfrm flipV="1">
              <a:off x="5239734" y="133494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EABC626-E36C-A728-C8AB-F6727BCD0F7B}"/>
                </a:ext>
              </a:extLst>
            </p:cNvPr>
            <p:cNvSpPr/>
            <p:nvPr/>
          </p:nvSpPr>
          <p:spPr>
            <a:xfrm flipV="1">
              <a:off x="5592184" y="177321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1B77428E-8E76-6F6D-AF94-3CD0C2F67120}"/>
                </a:ext>
              </a:extLst>
            </p:cNvPr>
            <p:cNvSpPr/>
            <p:nvPr/>
          </p:nvSpPr>
          <p:spPr>
            <a:xfrm flipV="1">
              <a:off x="5494121" y="187450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036E818-A940-1CF4-4914-E571E19C7478}"/>
                </a:ext>
              </a:extLst>
            </p:cNvPr>
            <p:cNvSpPr/>
            <p:nvPr/>
          </p:nvSpPr>
          <p:spPr>
            <a:xfrm flipV="1">
              <a:off x="8611733" y="271259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7D6B869-260F-CAFA-A246-40428990A093}"/>
                </a:ext>
              </a:extLst>
            </p:cNvPr>
            <p:cNvSpPr/>
            <p:nvPr/>
          </p:nvSpPr>
          <p:spPr>
            <a:xfrm flipV="1">
              <a:off x="8352375" y="285928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BEB0CE3-3545-BD90-86B1-27E2058000DE}"/>
                </a:ext>
              </a:extLst>
            </p:cNvPr>
            <p:cNvSpPr/>
            <p:nvPr/>
          </p:nvSpPr>
          <p:spPr>
            <a:xfrm flipV="1">
              <a:off x="8638156" y="289218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55EED36-D426-D706-158D-EC2C49465947}"/>
                </a:ext>
              </a:extLst>
            </p:cNvPr>
            <p:cNvSpPr/>
            <p:nvPr/>
          </p:nvSpPr>
          <p:spPr>
            <a:xfrm flipV="1">
              <a:off x="8397745" y="322066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6999A2D4-1133-DD30-FC5B-9C5BB63C8917}"/>
                </a:ext>
              </a:extLst>
            </p:cNvPr>
            <p:cNvSpPr/>
            <p:nvPr/>
          </p:nvSpPr>
          <p:spPr>
            <a:xfrm flipV="1">
              <a:off x="8047169" y="327207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15ADB18-14B5-6374-2AF8-E8FF4CE974B3}"/>
                </a:ext>
              </a:extLst>
            </p:cNvPr>
            <p:cNvSpPr/>
            <p:nvPr/>
          </p:nvSpPr>
          <p:spPr>
            <a:xfrm flipV="1">
              <a:off x="8644559" y="337993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A9906D7-0EBC-EC23-FDA5-A491B5901661}"/>
                </a:ext>
              </a:extLst>
            </p:cNvPr>
            <p:cNvSpPr/>
            <p:nvPr/>
          </p:nvSpPr>
          <p:spPr>
            <a:xfrm flipV="1">
              <a:off x="8931621" y="344057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1EDCBA1-3BF0-9BC8-2E53-559DDD6934D9}"/>
                </a:ext>
              </a:extLst>
            </p:cNvPr>
            <p:cNvSpPr/>
            <p:nvPr/>
          </p:nvSpPr>
          <p:spPr>
            <a:xfrm flipV="1">
              <a:off x="8303457" y="358905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6B943C-B589-5B4C-3FAF-F2A3DF9468CE}"/>
                </a:ext>
              </a:extLst>
            </p:cNvPr>
            <p:cNvSpPr/>
            <p:nvPr/>
          </p:nvSpPr>
          <p:spPr>
            <a:xfrm flipV="1">
              <a:off x="8402883" y="373020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45486FA-B663-640B-F02B-51AB3AF0330C}"/>
                </a:ext>
              </a:extLst>
            </p:cNvPr>
            <p:cNvSpPr/>
            <p:nvPr/>
          </p:nvSpPr>
          <p:spPr>
            <a:xfrm flipV="1">
              <a:off x="6739854" y="376524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815C6FC-385D-7CAB-D145-DFA12BF36805}"/>
                </a:ext>
              </a:extLst>
            </p:cNvPr>
            <p:cNvSpPr/>
            <p:nvPr/>
          </p:nvSpPr>
          <p:spPr>
            <a:xfrm flipV="1">
              <a:off x="9411222" y="440509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81ED48F7-8005-D5BD-4F45-5775A3FA10B2}"/>
                </a:ext>
              </a:extLst>
            </p:cNvPr>
            <p:cNvSpPr/>
            <p:nvPr/>
          </p:nvSpPr>
          <p:spPr>
            <a:xfrm flipV="1">
              <a:off x="8992012" y="456513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25AB285C-4B30-FFD0-9747-9A174FAA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336824"/>
              <a:ext cx="84150" cy="3074549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D682643-BA9E-ACD3-AF0A-66D5A143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3" y="2170049"/>
              <a:ext cx="472806" cy="472806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6AE7425-CC81-BE5D-DE59-29F8DDD3498B}"/>
                </a:ext>
              </a:extLst>
            </p:cNvPr>
            <p:cNvGrpSpPr/>
            <p:nvPr/>
          </p:nvGrpSpPr>
          <p:grpSpPr>
            <a:xfrm>
              <a:off x="7906578" y="1155397"/>
              <a:ext cx="793757" cy="793755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838315E4-85D2-C27C-5422-ED3A676E471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BAF5081D-E8A6-BA27-ADC6-027F306B3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6AA50E9-EABE-2249-1D59-5C69A0841609}"/>
              </a:ext>
            </a:extLst>
          </p:cNvPr>
          <p:cNvGrpSpPr/>
          <p:nvPr/>
        </p:nvGrpSpPr>
        <p:grpSpPr>
          <a:xfrm>
            <a:off x="2255480" y="818744"/>
            <a:ext cx="3325464" cy="4160711"/>
            <a:chOff x="2255480" y="818744"/>
            <a:chExt cx="3325464" cy="4160711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FE46D38-39D5-0EB3-1A3C-D1C1A506F261}"/>
                </a:ext>
              </a:extLst>
            </p:cNvPr>
            <p:cNvSpPr/>
            <p:nvPr/>
          </p:nvSpPr>
          <p:spPr>
            <a:xfrm flipV="1">
              <a:off x="4607492" y="122227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44E90EA-6760-B35E-4015-299AD998C550}"/>
                </a:ext>
              </a:extLst>
            </p:cNvPr>
            <p:cNvSpPr/>
            <p:nvPr/>
          </p:nvSpPr>
          <p:spPr>
            <a:xfrm flipV="1">
              <a:off x="4083511" y="123590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FBB30962-C402-EB04-691D-0FE1087DEA05}"/>
                </a:ext>
              </a:extLst>
            </p:cNvPr>
            <p:cNvSpPr/>
            <p:nvPr/>
          </p:nvSpPr>
          <p:spPr>
            <a:xfrm flipV="1">
              <a:off x="4209883" y="129377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3605CDF5-314E-85A6-025A-9F9F37A7A03B}"/>
                </a:ext>
              </a:extLst>
            </p:cNvPr>
            <p:cNvSpPr/>
            <p:nvPr/>
          </p:nvSpPr>
          <p:spPr>
            <a:xfrm flipV="1">
              <a:off x="3949061" y="130092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91C0EA0-8802-2C51-9826-3A67410CF97C}"/>
                </a:ext>
              </a:extLst>
            </p:cNvPr>
            <p:cNvSpPr/>
            <p:nvPr/>
          </p:nvSpPr>
          <p:spPr>
            <a:xfrm flipV="1">
              <a:off x="4106426" y="129880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9118A737-6776-0F8A-CB2E-BE6EDA4D4D4D}"/>
                </a:ext>
              </a:extLst>
            </p:cNvPr>
            <p:cNvSpPr/>
            <p:nvPr/>
          </p:nvSpPr>
          <p:spPr>
            <a:xfrm flipV="1">
              <a:off x="3735877" y="132883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605D56D-9ACB-F89C-F214-4051006BB66F}"/>
                </a:ext>
              </a:extLst>
            </p:cNvPr>
            <p:cNvSpPr/>
            <p:nvPr/>
          </p:nvSpPr>
          <p:spPr>
            <a:xfrm flipV="1">
              <a:off x="3560446" y="139948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B57DFA7-0681-B09F-44B3-47D499F79A86}"/>
                </a:ext>
              </a:extLst>
            </p:cNvPr>
            <p:cNvSpPr/>
            <p:nvPr/>
          </p:nvSpPr>
          <p:spPr>
            <a:xfrm flipV="1">
              <a:off x="3986236" y="141135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1EEB4B2-8AA3-FB31-9C31-C38103379E53}"/>
                </a:ext>
              </a:extLst>
            </p:cNvPr>
            <p:cNvSpPr/>
            <p:nvPr/>
          </p:nvSpPr>
          <p:spPr>
            <a:xfrm flipV="1">
              <a:off x="2255480" y="141006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A11FBB2D-830D-F82A-974C-936CD82D52CD}"/>
                </a:ext>
              </a:extLst>
            </p:cNvPr>
            <p:cNvSpPr/>
            <p:nvPr/>
          </p:nvSpPr>
          <p:spPr>
            <a:xfrm flipV="1">
              <a:off x="5274070" y="159035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1172BF0-7448-8C96-ACEC-8546A1501A36}"/>
                </a:ext>
              </a:extLst>
            </p:cNvPr>
            <p:cNvSpPr/>
            <p:nvPr/>
          </p:nvSpPr>
          <p:spPr>
            <a:xfrm flipV="1">
              <a:off x="3619209" y="277733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A72E3C86-DEC3-0B40-3594-01C7C455B5C5}"/>
                </a:ext>
              </a:extLst>
            </p:cNvPr>
            <p:cNvSpPr/>
            <p:nvPr/>
          </p:nvSpPr>
          <p:spPr>
            <a:xfrm flipV="1">
              <a:off x="3851868" y="285928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068387E1-388A-BD33-6270-6818E4113B9D}"/>
                </a:ext>
              </a:extLst>
            </p:cNvPr>
            <p:cNvGrpSpPr/>
            <p:nvPr/>
          </p:nvGrpSpPr>
          <p:grpSpPr>
            <a:xfrm>
              <a:off x="3010461" y="818744"/>
              <a:ext cx="793759" cy="793759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F31660B7-4160-A459-FB61-D96B597A414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CD09CB1D-8C17-428E-C1D9-3E8201DD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54601143-DFF9-D2F1-0122-7C53D36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20" y="1818296"/>
              <a:ext cx="472806" cy="47280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708965" y="5618524"/>
            <a:ext cx="477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>
                <a:solidFill>
                  <a:srgbClr val="DA627D"/>
                </a:solidFill>
              </a:rPr>
              <a:t>GLOBAL</a:t>
            </a:r>
            <a:r>
              <a:rPr lang="it-IT" sz="2400" spc="300" dirty="0">
                <a:solidFill>
                  <a:schemeClr val="bg1"/>
                </a:solidFill>
              </a:rPr>
              <a:t>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3819</Words>
  <Application>Microsoft Office PowerPoint</Application>
  <PresentationFormat>Widescreen</PresentationFormat>
  <Paragraphs>438</Paragraphs>
  <Slides>33</Slides>
  <Notes>32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31</cp:revision>
  <dcterms:created xsi:type="dcterms:W3CDTF">2024-11-07T14:33:39Z</dcterms:created>
  <dcterms:modified xsi:type="dcterms:W3CDTF">2024-12-10T20:56:52Z</dcterms:modified>
</cp:coreProperties>
</file>