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2" r:id="rId4"/>
    <p:sldId id="263" r:id="rId5"/>
    <p:sldId id="264" r:id="rId6"/>
    <p:sldId id="258" r:id="rId7"/>
    <p:sldId id="265" r:id="rId8"/>
    <p:sldId id="267" r:id="rId9"/>
    <p:sldId id="259" r:id="rId10"/>
    <p:sldId id="257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627D"/>
    <a:srgbClr val="0D0628"/>
    <a:srgbClr val="F9DBBD"/>
    <a:srgbClr val="FCA17D"/>
    <a:srgbClr val="0B0523"/>
    <a:srgbClr val="170B47"/>
    <a:srgbClr val="344E41"/>
    <a:srgbClr val="E59500"/>
    <a:srgbClr val="002642"/>
    <a:srgbClr val="293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5" autoAdjust="0"/>
    <p:restoredTop sz="95780" autoAdjust="0"/>
  </p:normalViewPr>
  <p:slideViewPr>
    <p:cSldViewPr snapToGrid="0">
      <p:cViewPr>
        <p:scale>
          <a:sx n="100" d="100"/>
          <a:sy n="100" d="100"/>
        </p:scale>
        <p:origin x="275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F3A0F-052B-4D45-ADDD-90AEB5AB3DF4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DB5A4-1ADC-4498-B442-720211AEF2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82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02102-456E-74BD-161E-2C782EA4B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06F3BD3-A967-0C13-1BFA-8D8178C2F8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B2050C7-C258-F4B6-8928-8062CD5D6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1F80B7-7E37-F253-14EE-296789B7C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3139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3493C-2BAD-28BE-87F3-AD43ECC59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E853B1D-A4E7-3D53-D4AE-FBF09E64CF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97BE649-17C0-CA15-7C4B-2C4B48A6C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92ADE7-3F6F-361F-AC64-FA8A1FEA8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530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A00CF-95BF-4DC1-294A-0A111AA86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0A6BD2A-59D4-19F2-F24E-AA35D07629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0CB1631-08C6-4497-F701-BCFBBBAF7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BA1930-13E4-ADE5-73F3-F856A33231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350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E9E93-6B0D-9B59-8820-9A46C0446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12F5F90-CDF8-108F-2FB6-3FFE40C43C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F8DE6AA-526F-2630-A49F-D86FEB738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B7D912-A855-868B-9D0B-1B6B8E081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471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542BF-9ADC-1900-A5E7-5E9AAEDFE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02841E7-ED6E-606D-8C59-4A392FE1DB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8FAE548-8A33-472F-D756-6B1ADD186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EAA18B-C222-C56F-AB57-8705A3B37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497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A136C-17F4-C1A9-BF4D-26F7434EB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B400054-D276-0615-8E4E-2353AF5DE7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401CDA8-BEA7-3687-CE30-27B2F4F6A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1DD75F-5FDE-FBAC-A455-78538A9ECF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3293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FFE03-991A-E95A-8799-4B05C5296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D402B45-89CE-1C18-A252-2978C462CF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6EC7543-E483-819B-0700-F1F2893D3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372272-5AED-6C63-1C7B-4EAFB67D7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1873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829DD-D6AA-5981-E7CA-A2CC284AD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CAAF0B-148E-FB4D-D521-A8B4D91CAF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17164B3-B230-6E70-35BE-7A9918AB2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B0730B-EC8B-1DA3-6E7C-61F48B0C0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1423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B94E-25EB-9D9C-9D9D-1BDA47289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F76C19F-52EC-EDDE-9B43-B6085297F5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AF88D69-D092-E162-7B55-B2009468C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DC71B0-5AFC-4616-F3D7-A737F0B434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5355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96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BA1961-90AF-7E87-F139-64BF99993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FABBC4-0717-7F3D-C944-BF99CE3CD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6299D3-E6F5-F7AD-9677-37883F0C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0EDA8C-5AA5-4BD9-A458-79B66C0F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A331A0-EFA8-E55C-82EB-CB06C66B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935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5D993B-AF74-90E7-04DE-D54317345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F32FA3-A86B-6034-85AB-2CBA9EEBC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4DA2BB-74B6-B6AC-CE10-79A0720D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297069-2CF5-85BF-E07E-385B92DE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887CF3-7160-5AC6-CD0E-8D863AA7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50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6DF4A04-1A13-3B52-CB86-96CB75F53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566A52-A481-2F66-CFEC-6F451389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39DFA7-E84D-6E7D-7983-EB3F8EBA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468769-24B0-ACF6-D7D8-09BC30FC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7CC39B-9C66-F153-BA50-5D589F80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774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9DC9D7-E03F-BB5B-2007-34BAA142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A83D6F-13D2-D665-FDC1-106E6F0FC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27DCC8-8BAF-38AE-0077-84B31387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C3F7EC-093E-0E99-65A1-8A3CC3B9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F1B489-2A2B-0DEE-A7AB-36F545BA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92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182CD-67D8-CF9C-2969-406D61CA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530782-C01D-E642-CA76-C5419A2E8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BB3F9D-CADB-5DD9-6BBA-91100844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31D327-7B28-2D7E-48A6-096272CB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581F1D-E2C9-ACB7-0123-FC53BE51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7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DBCFA-B934-C206-C776-D7261281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4774B5-E222-9767-03FC-52BFB05D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72D266-985A-2C1E-AEBB-34C2DD849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540DA2-7A74-A00C-758A-2CBB934D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BF7F16-4D7A-C3B1-E4CA-63C8CCCD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C71BCD9-0914-B095-511A-E77D2BE7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45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C7DE2C-9EF1-275C-43B5-1F89FB6E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34E313-3E2A-9E4A-3D4B-86F6CA05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875CD2-FB29-8026-8DCD-7BA9B815C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CFE0F28-F2A3-9E6C-9229-9C88C83DE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CB336D-6CAC-C298-0B81-A23717A4F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BF6712D-FFDD-76A1-A20D-ED9C106C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C400EB-BFD5-BA08-4A39-834610C7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18C474-6F1F-4F7B-50D6-8FB5DC45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3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2D6EA6-D1EC-68D3-8EA9-A7AF2DBF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FFD6933-3103-B1C7-0F72-063F421B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F084BE-170F-0AC3-EDE0-C95C6B98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762CB4-6325-AB4A-0878-8C60A165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06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6483AB-5C38-82F4-00DD-747FD72A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A8A0B7-5BCB-94A9-2992-20F33396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58071D-565C-9732-C389-AAC3200B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702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38D1F7-C661-0D70-B8F0-C183B360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230FE6-E7E9-76CF-EDEC-8C1DDAB9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267FEF-2E0F-6BAF-91C2-95CAB03F6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A2E835-0FDD-6FEC-7047-AB643D56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110CC4-CF03-F13A-F169-E5E7954E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6CD618-C9AD-9A33-7CEC-824AEE3D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57C5D0-1CB7-9374-E7A2-AF5695D1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379EC11-32C8-BD1A-D52E-966D43B2B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7C1297-3591-E0E7-E0AB-056501497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7803C3-F808-691A-5E8D-A0BF07D5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2ABB93-4DC4-7BA9-2378-A8C0640A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93F449-1B86-419D-09EE-BAC77ABE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7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0CA1559-FF50-620C-1718-13596546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0CA8BA-437A-C44F-9B0C-D54093A4B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2070C2-38AE-1608-EABC-FCC15D71E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8D57F-990B-4693-B9DF-7283B5F03356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84519B-0502-D5C2-3441-3D005C0B0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7F51E0-346B-A74D-50E6-F241CC7EE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60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E4BF0C-3F00-151C-34E0-F47B78BDCCD0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INDUSTRIAL APPLICATIONS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C202875-B83D-11EB-4993-0714384817D7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C1B6C927-5ED1-E25B-6FB4-F0B49ED51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00F5F878-FC20-4FE5-A887-C9B723A69986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 dirty="0">
                  <a:solidFill>
                    <a:schemeClr val="bg1"/>
                  </a:solidFill>
                </a:rPr>
                <a:t>University of Pisa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3DEB96C-2E57-776D-A055-41BC996674D8}"/>
              </a:ext>
            </a:extLst>
          </p:cNvPr>
          <p:cNvGrpSpPr/>
          <p:nvPr/>
        </p:nvGrpSpPr>
        <p:grpSpPr>
          <a:xfrm>
            <a:off x="1643692" y="2163068"/>
            <a:ext cx="8904617" cy="1103780"/>
            <a:chOff x="1643688" y="2144018"/>
            <a:chExt cx="8904617" cy="1103780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CEE0F788-603C-0ADC-B7D9-34BF931BB90E}"/>
                </a:ext>
              </a:extLst>
            </p:cNvPr>
            <p:cNvSpPr txBox="1"/>
            <p:nvPr/>
          </p:nvSpPr>
          <p:spPr>
            <a:xfrm>
              <a:off x="1643688" y="2478357"/>
              <a:ext cx="89046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rgbClr val="DA627D"/>
                  </a:solidFill>
                </a:rPr>
                <a:t>Mood</a:t>
              </a:r>
              <a:r>
                <a:rPr lang="en-US" sz="4400" b="1" dirty="0" err="1">
                  <a:solidFill>
                    <a:schemeClr val="bg1"/>
                  </a:solidFill>
                </a:rPr>
                <a:t>Pilot</a:t>
              </a:r>
              <a:endParaRPr lang="it-IT" sz="4400" b="1" dirty="0">
                <a:solidFill>
                  <a:srgbClr val="DA627D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0BC5111C-C8D3-B93A-BB9F-7E9625591C9B}"/>
                </a:ext>
              </a:extLst>
            </p:cNvPr>
            <p:cNvSpPr txBox="1"/>
            <p:nvPr/>
          </p:nvSpPr>
          <p:spPr>
            <a:xfrm>
              <a:off x="3518138" y="21440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</a:rPr>
                <a:t>PROJECT DISCUSSION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FC225CAA-ED03-F5E8-9F33-16C7135B56F4}"/>
              </a:ext>
            </a:extLst>
          </p:cNvPr>
          <p:cNvGrpSpPr/>
          <p:nvPr/>
        </p:nvGrpSpPr>
        <p:grpSpPr>
          <a:xfrm>
            <a:off x="605075" y="4322493"/>
            <a:ext cx="2684252" cy="853912"/>
            <a:chOff x="458636" y="4195298"/>
            <a:chExt cx="2684252" cy="853912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D3FDB9ED-9541-4FDB-0369-544E4EA6CABD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1"/>
                  </a:solidFill>
                </a:rPr>
                <a:t>PIERFRANCESCO FOGLIA</a:t>
              </a:r>
            </a:p>
            <a:p>
              <a:r>
                <a:rPr lang="it-IT" sz="1200" dirty="0">
                  <a:solidFill>
                    <a:schemeClr val="bg1"/>
                  </a:solidFill>
                </a:rPr>
                <a:t>ANTONIO COSIMO PRETE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278177B5-447B-65F4-5146-6F80D2DA64C3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F704747-2E45-8201-89BC-EF23DCAD3E72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chemeClr val="bg1"/>
                    </a:solidFill>
                  </a:rPr>
                  <a:t>PROFESSORS</a:t>
                </a:r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1E84B1BA-BD12-F5F1-0C62-3AED8B6D5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9241190-5104-0C79-733E-F2693B5AB8EC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MASTER’S DEGREE IN COMPUTER ENGINEERING</a:t>
            </a:r>
            <a:endParaRPr lang="it-IT" sz="1300" dirty="0">
              <a:solidFill>
                <a:schemeClr val="bg1"/>
              </a:solidFill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61E3174-1578-2732-C401-647F8E01049B}"/>
              </a:ext>
            </a:extLst>
          </p:cNvPr>
          <p:cNvGrpSpPr/>
          <p:nvPr/>
        </p:nvGrpSpPr>
        <p:grpSpPr>
          <a:xfrm>
            <a:off x="8856539" y="4322493"/>
            <a:ext cx="2712523" cy="856305"/>
            <a:chOff x="-543464" y="4192905"/>
            <a:chExt cx="2712523" cy="856305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332A87D-78A0-97A1-C724-E5687C9B9BAF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>
                  <a:solidFill>
                    <a:schemeClr val="bg1"/>
                  </a:solidFill>
                </a:rPr>
                <a:t>GIOVANNI LIGATO</a:t>
              </a:r>
              <a:br>
                <a:rPr lang="it-IT" sz="1200" dirty="0">
                  <a:solidFill>
                    <a:schemeClr val="bg1"/>
                  </a:solidFill>
                </a:rPr>
              </a:br>
              <a:r>
                <a:rPr lang="it-IT" sz="1200" dirty="0">
                  <a:solidFill>
                    <a:schemeClr val="bg1"/>
                  </a:solidFill>
                </a:rPr>
                <a:t>GIUSEPPE SORIANO</a:t>
              </a:r>
            </a:p>
          </p:txBody>
        </p: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5587BC2A-767F-7250-DC4B-C7B4B611A1E6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646FE565-51DF-8AC8-0DE9-098D5ACCEBE2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sz="1700" dirty="0">
                    <a:solidFill>
                      <a:schemeClr val="bg1"/>
                    </a:solidFill>
                  </a:rPr>
                  <a:t>STUDENTS</a:t>
                </a:r>
              </a:p>
            </p:txBody>
          </p: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D1275899-5D67-2891-0B83-16BB1B9FC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5528" y="4299605"/>
                <a:ext cx="102563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882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5975BC-A631-1691-2CA8-C04B30B7C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43D3BB2B-1E64-2E85-0069-B77106BF5DCF}"/>
              </a:ext>
            </a:extLst>
          </p:cNvPr>
          <p:cNvSpPr/>
          <p:nvPr/>
        </p:nvSpPr>
        <p:spPr>
          <a:xfrm>
            <a:off x="0" y="6170199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36EF5F6-9C44-5AF6-725E-6BE2B9612BD1}"/>
              </a:ext>
            </a:extLst>
          </p:cNvPr>
          <p:cNvSpPr/>
          <p:nvPr/>
        </p:nvSpPr>
        <p:spPr>
          <a:xfrm>
            <a:off x="0" y="5479396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8503C109-620D-5C31-3097-419704D6EE0E}"/>
              </a:ext>
            </a:extLst>
          </p:cNvPr>
          <p:cNvSpPr/>
          <p:nvPr/>
        </p:nvSpPr>
        <p:spPr>
          <a:xfrm>
            <a:off x="-3" y="4090178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ED5DBBC6-42AB-8C64-8C1C-08D2546B5C37}"/>
              </a:ext>
            </a:extLst>
          </p:cNvPr>
          <p:cNvSpPr/>
          <p:nvPr/>
        </p:nvSpPr>
        <p:spPr>
          <a:xfrm>
            <a:off x="0" y="4784787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129CF4-75B5-365E-ACD2-B8BDE365AEB8}"/>
              </a:ext>
            </a:extLst>
          </p:cNvPr>
          <p:cNvSpPr/>
          <p:nvPr/>
        </p:nvSpPr>
        <p:spPr>
          <a:xfrm>
            <a:off x="-3" y="2708301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C2B4D2C7-B7A1-0214-3341-65C525A94037}"/>
              </a:ext>
            </a:extLst>
          </p:cNvPr>
          <p:cNvSpPr/>
          <p:nvPr/>
        </p:nvSpPr>
        <p:spPr>
          <a:xfrm>
            <a:off x="0" y="3395569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06B840FA-656E-1164-CD30-0D67FD79C84A}"/>
              </a:ext>
            </a:extLst>
          </p:cNvPr>
          <p:cNvSpPr/>
          <p:nvPr/>
        </p:nvSpPr>
        <p:spPr>
          <a:xfrm>
            <a:off x="1" y="2021872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896EDA-51A1-B756-5E7D-75C70D2593EC}"/>
              </a:ext>
            </a:extLst>
          </p:cNvPr>
          <p:cNvSpPr txBox="1"/>
          <p:nvPr/>
        </p:nvSpPr>
        <p:spPr>
          <a:xfrm>
            <a:off x="-1014706" y="415389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SOLUTIONS </a:t>
            </a:r>
            <a:r>
              <a:rPr lang="it-IT" sz="2000" b="1" dirty="0">
                <a:solidFill>
                  <a:schemeClr val="bg1"/>
                </a:solidFill>
              </a:rPr>
              <a:t>COMPARISON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9ADAAF83-20D1-1405-AE89-6623DF2CCA6B}"/>
              </a:ext>
            </a:extLst>
          </p:cNvPr>
          <p:cNvCxnSpPr>
            <a:cxnSpLocks/>
          </p:cNvCxnSpPr>
          <p:nvPr/>
        </p:nvCxnSpPr>
        <p:spPr>
          <a:xfrm>
            <a:off x="-3" y="815499"/>
            <a:ext cx="3232153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FA29911-C7F9-7545-6146-84774E04DF2C}"/>
              </a:ext>
            </a:extLst>
          </p:cNvPr>
          <p:cNvCxnSpPr>
            <a:cxnSpLocks/>
          </p:cNvCxnSpPr>
          <p:nvPr/>
        </p:nvCxnSpPr>
        <p:spPr>
          <a:xfrm flipV="1">
            <a:off x="4980136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60FF17C-35EE-5BA3-E854-61A7EFC3FE40}"/>
              </a:ext>
            </a:extLst>
          </p:cNvPr>
          <p:cNvCxnSpPr>
            <a:cxnSpLocks/>
          </p:cNvCxnSpPr>
          <p:nvPr/>
        </p:nvCxnSpPr>
        <p:spPr>
          <a:xfrm flipV="1">
            <a:off x="7384090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1DDC49A-6A1B-DD9F-6E8E-3DA95431EE6C}"/>
              </a:ext>
            </a:extLst>
          </p:cNvPr>
          <p:cNvCxnSpPr>
            <a:cxnSpLocks/>
          </p:cNvCxnSpPr>
          <p:nvPr/>
        </p:nvCxnSpPr>
        <p:spPr>
          <a:xfrm flipV="1">
            <a:off x="9788044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0E45144-F9E6-F09E-BA97-D1DEB3778FD3}"/>
              </a:ext>
            </a:extLst>
          </p:cNvPr>
          <p:cNvSpPr txBox="1"/>
          <p:nvPr/>
        </p:nvSpPr>
        <p:spPr>
          <a:xfrm>
            <a:off x="4980137" y="1373010"/>
            <a:ext cx="2403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>
                <a:solidFill>
                  <a:srgbClr val="DA627D"/>
                </a:solidFill>
              </a:rPr>
              <a:t>Mood</a:t>
            </a:r>
            <a:r>
              <a:rPr lang="it-IT" sz="2000" b="1" dirty="0" err="1">
                <a:solidFill>
                  <a:schemeClr val="bg1"/>
                </a:solidFill>
              </a:rPr>
              <a:t>Pilot</a:t>
            </a:r>
            <a:endParaRPr lang="it-IT" sz="2000" b="1" dirty="0">
              <a:solidFill>
                <a:schemeClr val="bg1"/>
              </a:solidFill>
            </a:endParaRPr>
          </a:p>
        </p:txBody>
      </p:sp>
      <p:pic>
        <p:nvPicPr>
          <p:cNvPr id="42" name="Immagine 4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27E52F5-4DA9-0D8E-0A5C-D90AE95BD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7" y="2115763"/>
            <a:ext cx="497809" cy="497809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30CD93E-DFCA-F76A-E73F-8A231997DE6F}"/>
              </a:ext>
            </a:extLst>
          </p:cNvPr>
          <p:cNvSpPr txBox="1"/>
          <p:nvPr/>
        </p:nvSpPr>
        <p:spPr>
          <a:xfrm>
            <a:off x="298989" y="6330088"/>
            <a:ext cx="414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7. </a:t>
            </a:r>
            <a:r>
              <a:rPr lang="it-IT" b="1" dirty="0">
                <a:solidFill>
                  <a:schemeClr val="bg1"/>
                </a:solidFill>
              </a:rPr>
              <a:t>PRIVACY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it-IT" b="1" dirty="0">
                <a:solidFill>
                  <a:schemeClr val="bg1"/>
                </a:solidFill>
              </a:rPr>
              <a:t>CONSENT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B7FDE81-4B2A-AEA8-C602-A6637CCCABA6}"/>
              </a:ext>
            </a:extLst>
          </p:cNvPr>
          <p:cNvGrpSpPr/>
          <p:nvPr/>
        </p:nvGrpSpPr>
        <p:grpSpPr>
          <a:xfrm>
            <a:off x="10593136" y="1005534"/>
            <a:ext cx="793759" cy="793759"/>
            <a:chOff x="8691472" y="581668"/>
            <a:chExt cx="1059700" cy="1059700"/>
          </a:xfrm>
        </p:grpSpPr>
        <p:sp>
          <p:nvSpPr>
            <p:cNvPr id="2" name="Ovale 1">
              <a:extLst>
                <a:ext uri="{FF2B5EF4-FFF2-40B4-BE49-F238E27FC236}">
                  <a16:creationId xmlns:a16="http://schemas.microsoft.com/office/drawing/2014/main" id="{B01E5624-22B0-05FA-A2A7-841759110EFB}"/>
                </a:ext>
              </a:extLst>
            </p:cNvPr>
            <p:cNvSpPr/>
            <p:nvPr/>
          </p:nvSpPr>
          <p:spPr>
            <a:xfrm>
              <a:off x="8691472" y="581668"/>
              <a:ext cx="1059700" cy="1059700"/>
            </a:xfrm>
            <a:prstGeom prst="ellipse">
              <a:avLst/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28" name="Picture 4" descr="Uber logo PNG Images Free Download">
              <a:extLst>
                <a:ext uri="{FF2B5EF4-FFF2-40B4-BE49-F238E27FC236}">
                  <a16:creationId xmlns:a16="http://schemas.microsoft.com/office/drawing/2014/main" id="{DB5D871F-7A80-6D66-25F3-BA9079125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0279" y="650475"/>
              <a:ext cx="922086" cy="92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6E0C682-1B8B-D067-188B-AD9191852F2D}"/>
              </a:ext>
            </a:extLst>
          </p:cNvPr>
          <p:cNvSpPr txBox="1"/>
          <p:nvPr/>
        </p:nvSpPr>
        <p:spPr>
          <a:xfrm>
            <a:off x="298991" y="2181418"/>
            <a:ext cx="460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PASSENGER </a:t>
            </a:r>
            <a:r>
              <a:rPr lang="en-US" b="1" dirty="0">
                <a:solidFill>
                  <a:schemeClr val="bg1"/>
                </a:solidFill>
              </a:rPr>
              <a:t>COMFORT</a:t>
            </a:r>
            <a:r>
              <a:rPr lang="en-US" dirty="0">
                <a:solidFill>
                  <a:schemeClr val="bg1"/>
                </a:solidFill>
              </a:rPr>
              <a:t> ASSESSMENT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75767FC-35B9-9F8F-949F-188A0A89299C}"/>
              </a:ext>
            </a:extLst>
          </p:cNvPr>
          <p:cNvSpPr txBox="1"/>
          <p:nvPr/>
        </p:nvSpPr>
        <p:spPr>
          <a:xfrm>
            <a:off x="298989" y="4939177"/>
            <a:ext cx="478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5. PASSENGER </a:t>
            </a:r>
            <a:r>
              <a:rPr lang="it-IT" b="1" dirty="0">
                <a:solidFill>
                  <a:schemeClr val="bg1"/>
                </a:solidFill>
              </a:rPr>
              <a:t>STRESS</a:t>
            </a:r>
            <a:r>
              <a:rPr lang="it-IT" dirty="0">
                <a:solidFill>
                  <a:schemeClr val="bg1"/>
                </a:solidFill>
              </a:rPr>
              <a:t> DETECTION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C0F7A24-6785-0115-9CA9-55DC489A859B}"/>
              </a:ext>
            </a:extLst>
          </p:cNvPr>
          <p:cNvSpPr txBox="1"/>
          <p:nvPr/>
        </p:nvSpPr>
        <p:spPr>
          <a:xfrm>
            <a:off x="298990" y="3559128"/>
            <a:ext cx="44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3. </a:t>
            </a:r>
            <a:r>
              <a:rPr lang="it-IT" b="1" dirty="0">
                <a:solidFill>
                  <a:schemeClr val="bg1"/>
                </a:solidFill>
              </a:rPr>
              <a:t>CONTINUOUS </a:t>
            </a:r>
            <a:r>
              <a:rPr lang="it-IT" dirty="0">
                <a:solidFill>
                  <a:schemeClr val="bg1"/>
                </a:solidFill>
              </a:rPr>
              <a:t>DRIVER MONITORING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4E426E7-0A22-AE84-D074-65DE9BBA80A3}"/>
              </a:ext>
            </a:extLst>
          </p:cNvPr>
          <p:cNvSpPr txBox="1"/>
          <p:nvPr/>
        </p:nvSpPr>
        <p:spPr>
          <a:xfrm>
            <a:off x="298990" y="2863683"/>
            <a:ext cx="44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2. </a:t>
            </a:r>
            <a:r>
              <a:rPr lang="it-IT" b="1" dirty="0">
                <a:solidFill>
                  <a:schemeClr val="bg1"/>
                </a:solidFill>
              </a:rPr>
              <a:t>PASSIVE</a:t>
            </a:r>
            <a:r>
              <a:rPr lang="it-IT" dirty="0">
                <a:solidFill>
                  <a:schemeClr val="bg1"/>
                </a:solidFill>
              </a:rPr>
              <a:t> PASSENGER INVOLVEMENT 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6377D17-C3F3-A5CB-C0AB-BD1A9E75524F}"/>
              </a:ext>
            </a:extLst>
          </p:cNvPr>
          <p:cNvSpPr txBox="1"/>
          <p:nvPr/>
        </p:nvSpPr>
        <p:spPr>
          <a:xfrm>
            <a:off x="298989" y="5642627"/>
            <a:ext cx="513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6. </a:t>
            </a:r>
            <a:r>
              <a:rPr lang="it-IT" b="1" dirty="0">
                <a:solidFill>
                  <a:schemeClr val="bg1"/>
                </a:solidFill>
              </a:rPr>
              <a:t>TWO-WAY</a:t>
            </a:r>
            <a:r>
              <a:rPr lang="it-IT" dirty="0">
                <a:solidFill>
                  <a:schemeClr val="bg1"/>
                </a:solidFill>
              </a:rPr>
              <a:t> RATING SYSTEM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EBB2397-EB80-0786-0589-5EA8F5C973A0}"/>
              </a:ext>
            </a:extLst>
          </p:cNvPr>
          <p:cNvGrpSpPr/>
          <p:nvPr/>
        </p:nvGrpSpPr>
        <p:grpSpPr>
          <a:xfrm>
            <a:off x="8189185" y="1005593"/>
            <a:ext cx="793757" cy="793755"/>
            <a:chOff x="7400242" y="2640918"/>
            <a:chExt cx="1051607" cy="1051603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2EB5CAE7-0F44-9E1F-93B6-6F7386F0F635}"/>
                </a:ext>
              </a:extLst>
            </p:cNvPr>
            <p:cNvSpPr/>
            <p:nvPr/>
          </p:nvSpPr>
          <p:spPr>
            <a:xfrm>
              <a:off x="7400242" y="2640918"/>
              <a:ext cx="1051607" cy="1051603"/>
            </a:xfrm>
            <a:prstGeom prst="roundRect">
              <a:avLst>
                <a:gd name="adj" fmla="val 7027"/>
              </a:avLst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5" name="Immagine 14" descr="Immagine che contiene logo, Carattere, Elementi grafici, design&#10;&#10;Descrizione generata automaticamente">
              <a:extLst>
                <a:ext uri="{FF2B5EF4-FFF2-40B4-BE49-F238E27FC236}">
                  <a16:creationId xmlns:a16="http://schemas.microsoft.com/office/drawing/2014/main" id="{FBC766C8-C936-3E2D-CE8A-C557A3102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035" y="2720709"/>
              <a:ext cx="892020" cy="892020"/>
            </a:xfrm>
            <a:prstGeom prst="rect">
              <a:avLst/>
            </a:prstGeom>
          </p:spPr>
        </p:pic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FC283E-F166-A3F7-DF9B-4F58B3C4C9FF}"/>
              </a:ext>
            </a:extLst>
          </p:cNvPr>
          <p:cNvSpPr txBox="1"/>
          <p:nvPr/>
        </p:nvSpPr>
        <p:spPr>
          <a:xfrm>
            <a:off x="298989" y="4254913"/>
            <a:ext cx="394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4. </a:t>
            </a:r>
            <a:r>
              <a:rPr lang="it-IT" b="1" dirty="0">
                <a:solidFill>
                  <a:schemeClr val="bg1"/>
                </a:solidFill>
              </a:rPr>
              <a:t>OBJECTIVE</a:t>
            </a:r>
            <a:r>
              <a:rPr lang="it-IT" dirty="0">
                <a:solidFill>
                  <a:schemeClr val="bg1"/>
                </a:solidFill>
              </a:rPr>
              <a:t> FEEDBACK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3AB7B18-958F-C0B8-0160-C9DD92C143FD}"/>
              </a:ext>
            </a:extLst>
          </p:cNvPr>
          <p:cNvCxnSpPr>
            <a:cxnSpLocks/>
          </p:cNvCxnSpPr>
          <p:nvPr/>
        </p:nvCxnSpPr>
        <p:spPr>
          <a:xfrm>
            <a:off x="0" y="2009364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Immagine 103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0ECC7A8-F5BE-2C23-02ED-B985A9027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2793863"/>
            <a:ext cx="497809" cy="497809"/>
          </a:xfrm>
          <a:prstGeom prst="rect">
            <a:avLst/>
          </a:prstGeom>
        </p:spPr>
      </p:pic>
      <p:pic>
        <p:nvPicPr>
          <p:cNvPr id="1032" name="Immagine 103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434A7532-95DF-59F7-7EF0-F0B1EC2A1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3493971"/>
            <a:ext cx="497809" cy="497809"/>
          </a:xfrm>
          <a:prstGeom prst="rect">
            <a:avLst/>
          </a:prstGeom>
        </p:spPr>
      </p:pic>
      <p:pic>
        <p:nvPicPr>
          <p:cNvPr id="1033" name="Immagine 103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16DCE28-D6F0-481A-88B2-2DA64CFD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4188576"/>
            <a:ext cx="497809" cy="497809"/>
          </a:xfrm>
          <a:prstGeom prst="rect">
            <a:avLst/>
          </a:prstGeom>
        </p:spPr>
      </p:pic>
      <p:pic>
        <p:nvPicPr>
          <p:cNvPr id="1034" name="Immagine 1033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B8C172AE-4B9D-7752-FA6B-636F62F11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4874938"/>
            <a:ext cx="497809" cy="497809"/>
          </a:xfrm>
          <a:prstGeom prst="rect">
            <a:avLst/>
          </a:prstGeom>
        </p:spPr>
      </p:pic>
      <p:pic>
        <p:nvPicPr>
          <p:cNvPr id="1035" name="Immagine 1034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04B4D88A-AFCF-89AE-923C-B7788E3B9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5575046"/>
            <a:ext cx="497809" cy="497809"/>
          </a:xfrm>
          <a:prstGeom prst="rect">
            <a:avLst/>
          </a:prstGeom>
        </p:spPr>
      </p:pic>
      <p:pic>
        <p:nvPicPr>
          <p:cNvPr id="1036" name="Immagine 1035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3BA1EE66-73F4-D25C-0C44-8DC27CED3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5" y="6264156"/>
            <a:ext cx="497809" cy="497809"/>
          </a:xfrm>
          <a:prstGeom prst="rect">
            <a:avLst/>
          </a:prstGeom>
        </p:spPr>
      </p:pic>
      <p:pic>
        <p:nvPicPr>
          <p:cNvPr id="1039" name="Immagine 1038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203494FC-F14E-C92F-BE89-985CB8BAE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2793863"/>
            <a:ext cx="497809" cy="497809"/>
          </a:xfrm>
          <a:prstGeom prst="rect">
            <a:avLst/>
          </a:prstGeom>
        </p:spPr>
      </p:pic>
      <p:pic>
        <p:nvPicPr>
          <p:cNvPr id="1040" name="Immagine 1039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ECDF2912-D3C4-33F9-FAD6-042ED5C89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3493971"/>
            <a:ext cx="497809" cy="497809"/>
          </a:xfrm>
          <a:prstGeom prst="rect">
            <a:avLst/>
          </a:prstGeom>
        </p:spPr>
      </p:pic>
      <p:pic>
        <p:nvPicPr>
          <p:cNvPr id="1041" name="Immagine 104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6461E6C-7E59-B173-2EA1-DBCA077B0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4188576"/>
            <a:ext cx="497809" cy="497809"/>
          </a:xfrm>
          <a:prstGeom prst="rect">
            <a:avLst/>
          </a:prstGeom>
        </p:spPr>
      </p:pic>
      <p:pic>
        <p:nvPicPr>
          <p:cNvPr id="1043" name="Immagine 104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7A31E427-2C0D-556E-834F-F6A417D82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5575046"/>
            <a:ext cx="497809" cy="497809"/>
          </a:xfrm>
          <a:prstGeom prst="rect">
            <a:avLst/>
          </a:prstGeom>
        </p:spPr>
      </p:pic>
      <p:pic>
        <p:nvPicPr>
          <p:cNvPr id="1044" name="Immagine 1043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643D6AF8-9674-4841-2CE0-3998CA7C9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8" y="6264156"/>
            <a:ext cx="497809" cy="497809"/>
          </a:xfrm>
          <a:prstGeom prst="rect">
            <a:avLst/>
          </a:prstGeom>
        </p:spPr>
      </p:pic>
      <p:pic>
        <p:nvPicPr>
          <p:cNvPr id="1050" name="Immagine 1049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CF641A1C-E48C-12A1-3991-EB7D8B8A6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6" y="5575046"/>
            <a:ext cx="497809" cy="497809"/>
          </a:xfrm>
          <a:prstGeom prst="rect">
            <a:avLst/>
          </a:prstGeom>
        </p:spPr>
      </p:pic>
      <p:pic>
        <p:nvPicPr>
          <p:cNvPr id="1051" name="Immagine 105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3B3AFE5-731E-1D72-D1C1-56673B214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5" y="6264156"/>
            <a:ext cx="497809" cy="49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78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E0F082-79DE-5364-C321-3FAE87C75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33E926-1EE2-5ABF-6FE0-E4ED6CFB7989}"/>
              </a:ext>
            </a:extLst>
          </p:cNvPr>
          <p:cNvSpPr txBox="1"/>
          <p:nvPr/>
        </p:nvSpPr>
        <p:spPr>
          <a:xfrm>
            <a:off x="3335453" y="385551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REFERENCES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3861F276-0928-9790-7E54-1E555AC60DE7}"/>
              </a:ext>
            </a:extLst>
          </p:cNvPr>
          <p:cNvCxnSpPr>
            <a:cxnSpLocks/>
          </p:cNvCxnSpPr>
          <p:nvPr/>
        </p:nvCxnSpPr>
        <p:spPr>
          <a:xfrm>
            <a:off x="5651521" y="874265"/>
            <a:ext cx="888959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Immagine 19" descr="Immagine che contiene simbolo, clipart, cerchio, Elementi grafici&#10;&#10;Descrizione generata automaticamente">
            <a:extLst>
              <a:ext uri="{FF2B5EF4-FFF2-40B4-BE49-F238E27FC236}">
                <a16:creationId xmlns:a16="http://schemas.microsoft.com/office/drawing/2014/main" id="{8EAB8A2A-ADC2-1EF4-6C9F-5A743990D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558" y="1520888"/>
            <a:ext cx="712690" cy="712690"/>
          </a:xfrm>
          <a:prstGeom prst="rect">
            <a:avLst/>
          </a:prstGeom>
        </p:spPr>
      </p:pic>
      <p:grpSp>
        <p:nvGrpSpPr>
          <p:cNvPr id="41" name="Gruppo 40">
            <a:extLst>
              <a:ext uri="{FF2B5EF4-FFF2-40B4-BE49-F238E27FC236}">
                <a16:creationId xmlns:a16="http://schemas.microsoft.com/office/drawing/2014/main" id="{6FC4B29E-C402-9B2F-6626-3C078470F204}"/>
              </a:ext>
            </a:extLst>
          </p:cNvPr>
          <p:cNvGrpSpPr/>
          <p:nvPr/>
        </p:nvGrpSpPr>
        <p:grpSpPr>
          <a:xfrm>
            <a:off x="7994042" y="504528"/>
            <a:ext cx="1953185" cy="712691"/>
            <a:chOff x="2910529" y="3540985"/>
            <a:chExt cx="6370944" cy="2324672"/>
          </a:xfrm>
        </p:grpSpPr>
        <p:pic>
          <p:nvPicPr>
            <p:cNvPr id="22" name="Immagine 21" descr="Immagine che contiene clipart, Elementi grafici, bianco, design&#10;&#10;Descrizione generata automaticamente">
              <a:extLst>
                <a:ext uri="{FF2B5EF4-FFF2-40B4-BE49-F238E27FC236}">
                  <a16:creationId xmlns:a16="http://schemas.microsoft.com/office/drawing/2014/main" id="{E279A843-3DB2-C376-A263-49E05EC16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0529" y="3540985"/>
              <a:ext cx="2324672" cy="2324672"/>
            </a:xfrm>
            <a:prstGeom prst="rect">
              <a:avLst/>
            </a:prstGeom>
          </p:spPr>
        </p:pic>
        <p:pic>
          <p:nvPicPr>
            <p:cNvPr id="36" name="Immagine 35" descr="Immagine che contiene cerchio, simbolo, clipart, Elementi grafici&#10;&#10;Descrizione generata automaticamente">
              <a:extLst>
                <a:ext uri="{FF2B5EF4-FFF2-40B4-BE49-F238E27FC236}">
                  <a16:creationId xmlns:a16="http://schemas.microsoft.com/office/drawing/2014/main" id="{A11BD4D7-A161-82FC-1E79-A3AB0236B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6801" y="3540985"/>
              <a:ext cx="2324672" cy="2324672"/>
            </a:xfrm>
            <a:prstGeom prst="rect">
              <a:avLst/>
            </a:prstGeom>
          </p:spPr>
        </p:pic>
        <p:pic>
          <p:nvPicPr>
            <p:cNvPr id="38" name="Immagine 37" descr="Immagine che contiene Elementi grafici, Carattere, simbolo, grafica&#10;&#10;Descrizione generata automaticamente">
              <a:extLst>
                <a:ext uri="{FF2B5EF4-FFF2-40B4-BE49-F238E27FC236}">
                  <a16:creationId xmlns:a16="http://schemas.microsoft.com/office/drawing/2014/main" id="{34DB0899-22AC-006A-4602-76743EC3E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736" y="4086283"/>
              <a:ext cx="1234075" cy="1234075"/>
            </a:xfrm>
            <a:prstGeom prst="rect">
              <a:avLst/>
            </a:prstGeom>
          </p:spPr>
        </p:pic>
      </p:grp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A19A9B6-2A2A-7303-3175-E96877FB7B55}"/>
              </a:ext>
            </a:extLst>
          </p:cNvPr>
          <p:cNvSpPr txBox="1"/>
          <p:nvPr/>
        </p:nvSpPr>
        <p:spPr>
          <a:xfrm>
            <a:off x="422886" y="1811999"/>
            <a:ext cx="8433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bg1"/>
                </a:solidFill>
              </a:rPr>
              <a:t>Facial</a:t>
            </a:r>
            <a:r>
              <a:rPr lang="it-IT" sz="2000" b="1" dirty="0">
                <a:solidFill>
                  <a:schemeClr val="bg1"/>
                </a:solidFill>
              </a:rPr>
              <a:t> </a:t>
            </a:r>
            <a:r>
              <a:rPr lang="it-IT" sz="2000" b="1" dirty="0" err="1">
                <a:solidFill>
                  <a:schemeClr val="bg1"/>
                </a:solidFill>
              </a:rPr>
              <a:t>Expression</a:t>
            </a:r>
            <a:r>
              <a:rPr lang="it-IT" sz="2000" b="1" dirty="0">
                <a:solidFill>
                  <a:schemeClr val="bg1"/>
                </a:solidFill>
              </a:rPr>
              <a:t> </a:t>
            </a:r>
            <a:r>
              <a:rPr lang="it-IT" sz="2000" b="1" dirty="0" err="1">
                <a:solidFill>
                  <a:schemeClr val="bg1"/>
                </a:solidFill>
              </a:rPr>
              <a:t>Recognition</a:t>
            </a:r>
            <a:r>
              <a:rPr lang="it-IT" sz="2000" b="1" dirty="0">
                <a:solidFill>
                  <a:schemeClr val="bg1"/>
                </a:solidFill>
              </a:rPr>
              <a:t> (FER) in Automotive </a:t>
            </a:r>
            <a:r>
              <a:rPr lang="it-IT" sz="2000" b="1" dirty="0" err="1">
                <a:solidFill>
                  <a:schemeClr val="bg1"/>
                </a:solidFill>
              </a:rPr>
              <a:t>Contexts</a:t>
            </a:r>
            <a:endParaRPr lang="it-IT" sz="2000" b="1" dirty="0">
              <a:solidFill>
                <a:schemeClr val="bg1"/>
              </a:solidFill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C22DE253-D71D-5693-F01F-D7262390AEBF}"/>
              </a:ext>
            </a:extLst>
          </p:cNvPr>
          <p:cNvSpPr txBox="1"/>
          <p:nvPr/>
        </p:nvSpPr>
        <p:spPr>
          <a:xfrm>
            <a:off x="128302" y="2828358"/>
            <a:ext cx="120636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Recent research has explored FER integration in vehicles to enhance passenger safety and experience. Key studies include: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    •    “Driver Emotion Recognition for Intelligent Vehicles: A Survey” (2020)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Provides a comprehensive overview of emotion recognition techniques applied to drivers, discussing methodologies, challenges, and future applications in intelligent vehicles.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Source: MIT Media Lab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    •    “Audiovisual Affect Recognition for Autonomous Vehicles: Applications, Challenges, and Opportunities” (2023)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Examines the use of audiovisual emotion recognition in autonomous vehicles, highlighting technical challenges and opportunities for improving human-machine interaction.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Source: IEEE Xplore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    •    “Review and Perspectives on Human Emotion for Connected Automated Vehicles” (2023)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Discusses the importance of recognizing human emotions in connected automated vehicles, focusing on implications for passenger safety and experience.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Source: Springer Link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57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DA0DC4-8347-A734-6A90-4A1A26CFC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A7FFAFAA-9BDC-2144-065E-FF126AC70E9C}"/>
              </a:ext>
            </a:extLst>
          </p:cNvPr>
          <p:cNvSpPr txBox="1"/>
          <p:nvPr/>
        </p:nvSpPr>
        <p:spPr>
          <a:xfrm>
            <a:off x="3335453" y="385551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THE </a:t>
            </a:r>
            <a:r>
              <a:rPr lang="it-IT" sz="2000" b="1" dirty="0">
                <a:solidFill>
                  <a:schemeClr val="bg1"/>
                </a:solidFill>
              </a:rPr>
              <a:t>IDEA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C616007E-36A0-D9DA-CE1B-A5EB364CECDB}"/>
              </a:ext>
            </a:extLst>
          </p:cNvPr>
          <p:cNvCxnSpPr>
            <a:cxnSpLocks/>
          </p:cNvCxnSpPr>
          <p:nvPr/>
        </p:nvCxnSpPr>
        <p:spPr>
          <a:xfrm>
            <a:off x="5974250" y="981841"/>
            <a:ext cx="668597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B7BA9EE8-2DAB-C36D-2EE1-4371AD7B8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69807" y="998678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0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04E7BA-4583-C7F8-9D0F-B0037F7BB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D03C75B9-F135-084C-ABFF-6818330BC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6" t="27694" b="28011"/>
          <a:stretch/>
        </p:blipFill>
        <p:spPr>
          <a:xfrm flipH="1">
            <a:off x="3700380" y="3411100"/>
            <a:ext cx="2205123" cy="2122292"/>
          </a:xfrm>
          <a:prstGeom prst="rect">
            <a:avLst/>
          </a:prstGeom>
        </p:spPr>
      </p:pic>
      <p:pic>
        <p:nvPicPr>
          <p:cNvPr id="3" name="Immagine 2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1EB59FC9-54E3-6F16-4C4C-922B52ECA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4" r="46024" b="28011"/>
          <a:stretch/>
        </p:blipFill>
        <p:spPr>
          <a:xfrm flipH="1">
            <a:off x="5905498" y="3411100"/>
            <a:ext cx="2586122" cy="2122292"/>
          </a:xfrm>
          <a:prstGeom prst="rect">
            <a:avLst/>
          </a:prstGeom>
        </p:spPr>
      </p:pic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0D08F2E0-5746-B75D-261F-B273397EACBD}"/>
              </a:ext>
            </a:extLst>
          </p:cNvPr>
          <p:cNvCxnSpPr>
            <a:cxnSpLocks/>
          </p:cNvCxnSpPr>
          <p:nvPr/>
        </p:nvCxnSpPr>
        <p:spPr>
          <a:xfrm>
            <a:off x="0" y="5366701"/>
            <a:ext cx="12192000" cy="0"/>
          </a:xfrm>
          <a:prstGeom prst="line">
            <a:avLst/>
          </a:prstGeom>
          <a:ln w="571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5920E2D-9510-6561-671A-9960310CE31E}"/>
              </a:ext>
            </a:extLst>
          </p:cNvPr>
          <p:cNvSpPr txBox="1"/>
          <p:nvPr/>
        </p:nvSpPr>
        <p:spPr>
          <a:xfrm>
            <a:off x="3335456" y="5957910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THE </a:t>
            </a:r>
            <a:r>
              <a:rPr lang="it-IT" sz="2000" b="1" dirty="0">
                <a:solidFill>
                  <a:schemeClr val="bg1"/>
                </a:solidFill>
              </a:rPr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377401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463DF6-1F16-B4A9-5578-479E6CE26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B7E9327E-E784-C056-8DC3-8DF4D3CC0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6" t="27694" b="28011"/>
          <a:stretch/>
        </p:blipFill>
        <p:spPr>
          <a:xfrm flipH="1">
            <a:off x="643412" y="3411100"/>
            <a:ext cx="2205123" cy="2122292"/>
          </a:xfrm>
          <a:prstGeom prst="rect">
            <a:avLst/>
          </a:prstGeom>
        </p:spPr>
      </p:pic>
      <p:pic>
        <p:nvPicPr>
          <p:cNvPr id="3" name="Immagine 2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503BE1EB-3498-FD21-4715-680037A6A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4" r="46024" b="28011"/>
          <a:stretch/>
        </p:blipFill>
        <p:spPr>
          <a:xfrm flipH="1">
            <a:off x="8962466" y="3411100"/>
            <a:ext cx="2586122" cy="2122292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1BBE4703-9B52-E839-B119-68DE57359725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0" cy="53667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DB3E829A-6EDB-81AF-CBD8-0F13D982F476}"/>
              </a:ext>
            </a:extLst>
          </p:cNvPr>
          <p:cNvCxnSpPr>
            <a:cxnSpLocks/>
          </p:cNvCxnSpPr>
          <p:nvPr/>
        </p:nvCxnSpPr>
        <p:spPr>
          <a:xfrm>
            <a:off x="0" y="5366701"/>
            <a:ext cx="12192000" cy="0"/>
          </a:xfrm>
          <a:prstGeom prst="line">
            <a:avLst/>
          </a:prstGeom>
          <a:ln w="571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4FA36C91-A8B7-54CA-41D4-B30E0CF28E86}"/>
              </a:ext>
            </a:extLst>
          </p:cNvPr>
          <p:cNvGrpSpPr/>
          <p:nvPr/>
        </p:nvGrpSpPr>
        <p:grpSpPr>
          <a:xfrm>
            <a:off x="2536136" y="3173285"/>
            <a:ext cx="2035907" cy="1950197"/>
            <a:chOff x="3253314" y="3173285"/>
            <a:chExt cx="2035907" cy="1950197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FCE54769-4590-514E-F48D-D8220812D403}"/>
                </a:ext>
              </a:extLst>
            </p:cNvPr>
            <p:cNvGrpSpPr/>
            <p:nvPr/>
          </p:nvGrpSpPr>
          <p:grpSpPr>
            <a:xfrm>
              <a:off x="3755787" y="3352471"/>
              <a:ext cx="1533434" cy="1771011"/>
              <a:chOff x="2925880" y="128843"/>
              <a:chExt cx="4899804" cy="5658939"/>
            </a:xfrm>
          </p:grpSpPr>
          <p:pic>
            <p:nvPicPr>
              <p:cNvPr id="7" name="Immagine 6" descr="Immagine che contiene clipart, Elementi grafici, bianco, design&#10;&#10;Descrizione generata automaticamente">
                <a:extLst>
                  <a:ext uri="{FF2B5EF4-FFF2-40B4-BE49-F238E27FC236}">
                    <a16:creationId xmlns:a16="http://schemas.microsoft.com/office/drawing/2014/main" id="{25CE212B-57F2-F0C6-85CB-7807A9FDF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5880" y="655911"/>
                <a:ext cx="4877481" cy="4877481"/>
              </a:xfrm>
              <a:prstGeom prst="rect">
                <a:avLst/>
              </a:prstGeom>
            </p:spPr>
          </p:pic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192EEAB3-D0C4-2E90-13ED-44C810A7BC69}"/>
                  </a:ext>
                </a:extLst>
              </p:cNvPr>
              <p:cNvSpPr/>
              <p:nvPr/>
            </p:nvSpPr>
            <p:spPr>
              <a:xfrm rot="630836">
                <a:off x="5056625" y="1632483"/>
                <a:ext cx="2769059" cy="1781132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AABC453F-757A-A1AA-0F64-C9571BB2FFEC}"/>
                  </a:ext>
                </a:extLst>
              </p:cNvPr>
              <p:cNvSpPr/>
              <p:nvPr/>
            </p:nvSpPr>
            <p:spPr>
              <a:xfrm rot="4243839">
                <a:off x="4415661" y="2135342"/>
                <a:ext cx="1436720" cy="775414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A56B3B5E-3771-8843-77C3-517CD1E1027E}"/>
                  </a:ext>
                </a:extLst>
              </p:cNvPr>
              <p:cNvSpPr/>
              <p:nvPr/>
            </p:nvSpPr>
            <p:spPr>
              <a:xfrm rot="4899486">
                <a:off x="4293584" y="2280602"/>
                <a:ext cx="772813" cy="1699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B447BDB5-E1A5-1BB9-58CA-DA93CA4CD10D}"/>
                  </a:ext>
                </a:extLst>
              </p:cNvPr>
              <p:cNvSpPr/>
              <p:nvPr/>
            </p:nvSpPr>
            <p:spPr>
              <a:xfrm rot="4899486">
                <a:off x="3985829" y="1996058"/>
                <a:ext cx="801308" cy="7012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8EB46994-C098-8B3D-7E87-BD459D096FAD}"/>
                  </a:ext>
                </a:extLst>
              </p:cNvPr>
              <p:cNvSpPr/>
              <p:nvPr/>
            </p:nvSpPr>
            <p:spPr>
              <a:xfrm rot="630836">
                <a:off x="3608015" y="128843"/>
                <a:ext cx="2769059" cy="1781132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id="{77CF3CD8-FE30-FB45-79A9-AED55A25EEE2}"/>
                  </a:ext>
                </a:extLst>
              </p:cNvPr>
              <p:cNvSpPr/>
              <p:nvPr/>
            </p:nvSpPr>
            <p:spPr>
              <a:xfrm>
                <a:off x="3934028" y="629783"/>
                <a:ext cx="1096634" cy="10966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51C11825-3CA8-3BAD-931D-421FD2024364}"/>
                  </a:ext>
                </a:extLst>
              </p:cNvPr>
              <p:cNvSpPr/>
              <p:nvPr/>
            </p:nvSpPr>
            <p:spPr>
              <a:xfrm rot="1942532">
                <a:off x="6917396" y="4598334"/>
                <a:ext cx="361322" cy="1189448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9798D13C-2331-C387-9673-5E42E912B6CF}"/>
                </a:ext>
              </a:extLst>
            </p:cNvPr>
            <p:cNvSpPr txBox="1"/>
            <p:nvPr/>
          </p:nvSpPr>
          <p:spPr>
            <a:xfrm>
              <a:off x="3253314" y="3173285"/>
              <a:ext cx="200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PASSENGER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6034034-277F-0E45-96FA-D4C5CB4F797D}"/>
              </a:ext>
            </a:extLst>
          </p:cNvPr>
          <p:cNvGrpSpPr/>
          <p:nvPr/>
        </p:nvGrpSpPr>
        <p:grpSpPr>
          <a:xfrm>
            <a:off x="6568186" y="3172830"/>
            <a:ext cx="2009596" cy="1869168"/>
            <a:chOff x="6406820" y="3172830"/>
            <a:chExt cx="2009596" cy="1869168"/>
          </a:xfrm>
        </p:grpSpPr>
        <p:pic>
          <p:nvPicPr>
            <p:cNvPr id="8" name="Immagine 7" descr="Immagine che contiene clipart, Elementi grafici, bianco, design&#10;&#10;Descrizione generata automaticamente">
              <a:extLst>
                <a:ext uri="{FF2B5EF4-FFF2-40B4-BE49-F238E27FC236}">
                  <a16:creationId xmlns:a16="http://schemas.microsoft.com/office/drawing/2014/main" id="{300FB64B-613E-A237-452D-C0A5C35B6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9347" y="3509244"/>
              <a:ext cx="1532754" cy="1532754"/>
            </a:xfrm>
            <a:prstGeom prst="rect">
              <a:avLst/>
            </a:pr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0E169D6B-3CE7-3E68-97DF-1F075873ED51}"/>
                </a:ext>
              </a:extLst>
            </p:cNvPr>
            <p:cNvSpPr txBox="1"/>
            <p:nvPr/>
          </p:nvSpPr>
          <p:spPr>
            <a:xfrm>
              <a:off x="6406820" y="3172830"/>
              <a:ext cx="200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DRIVER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430712E-A463-9E1B-7291-AE733DE1A2CF}"/>
              </a:ext>
            </a:extLst>
          </p:cNvPr>
          <p:cNvSpPr txBox="1"/>
          <p:nvPr/>
        </p:nvSpPr>
        <p:spPr>
          <a:xfrm>
            <a:off x="4700112" y="2166786"/>
            <a:ext cx="32075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>
                <a:solidFill>
                  <a:srgbClr val="F9DBBD"/>
                </a:solidFill>
              </a:rPr>
              <a:t>F</a:t>
            </a:r>
            <a:r>
              <a:rPr lang="it-IT" sz="1100" dirty="0">
                <a:solidFill>
                  <a:srgbClr val="F9DBBD"/>
                </a:solidFill>
              </a:rPr>
              <a:t>ACIAL</a:t>
            </a:r>
            <a:r>
              <a:rPr lang="it-IT" sz="1100" b="1" dirty="0">
                <a:solidFill>
                  <a:srgbClr val="F9DBBD"/>
                </a:solidFill>
              </a:rPr>
              <a:t> </a:t>
            </a:r>
          </a:p>
          <a:p>
            <a:r>
              <a:rPr lang="it-IT" sz="1100" b="1" dirty="0">
                <a:solidFill>
                  <a:srgbClr val="F9DBBD"/>
                </a:solidFill>
              </a:rPr>
              <a:t>E</a:t>
            </a:r>
            <a:r>
              <a:rPr lang="it-IT" sz="1100" dirty="0">
                <a:solidFill>
                  <a:srgbClr val="F9DBBD"/>
                </a:solidFill>
              </a:rPr>
              <a:t>XPRESSION</a:t>
            </a:r>
            <a:r>
              <a:rPr lang="it-IT" sz="1100" b="1" dirty="0">
                <a:solidFill>
                  <a:srgbClr val="F9DBBD"/>
                </a:solidFill>
              </a:rPr>
              <a:t> </a:t>
            </a:r>
          </a:p>
          <a:p>
            <a:r>
              <a:rPr lang="it-IT" sz="1100" b="1" dirty="0">
                <a:solidFill>
                  <a:srgbClr val="F9DBBD"/>
                </a:solidFill>
              </a:rPr>
              <a:t>R</a:t>
            </a:r>
            <a:r>
              <a:rPr lang="it-IT" sz="1100" dirty="0">
                <a:solidFill>
                  <a:srgbClr val="F9DBBD"/>
                </a:solidFill>
              </a:rPr>
              <a:t>ECOGNITION</a:t>
            </a:r>
            <a:endParaRPr lang="it-IT" sz="1400" b="1" dirty="0">
              <a:solidFill>
                <a:srgbClr val="F9DBBD"/>
              </a:solidFill>
            </a:endParaRP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88D3D6FF-3EC2-9C8A-EFD5-0EAAB5775B87}"/>
              </a:ext>
            </a:extLst>
          </p:cNvPr>
          <p:cNvGrpSpPr/>
          <p:nvPr/>
        </p:nvGrpSpPr>
        <p:grpSpPr>
          <a:xfrm>
            <a:off x="4220188" y="1203358"/>
            <a:ext cx="963428" cy="2681603"/>
            <a:chOff x="4470642" y="1203358"/>
            <a:chExt cx="963428" cy="2681603"/>
          </a:xfrm>
        </p:grpSpPr>
        <p:pic>
          <p:nvPicPr>
            <p:cNvPr id="27" name="Immagine 26" descr="Immagine che contiene logo, Elementi grafici, clipart, design&#10;&#10;Descrizione generata automaticamente">
              <a:extLst>
                <a:ext uri="{FF2B5EF4-FFF2-40B4-BE49-F238E27FC236}">
                  <a16:creationId xmlns:a16="http://schemas.microsoft.com/office/drawing/2014/main" id="{C0ECA8B5-CFB2-0B09-DD90-9C0BBF7B7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88264" y="3476727"/>
              <a:ext cx="408234" cy="408234"/>
            </a:xfrm>
            <a:prstGeom prst="rect">
              <a:avLst/>
            </a:prstGeom>
          </p:spPr>
        </p:pic>
        <p:pic>
          <p:nvPicPr>
            <p:cNvPr id="30" name="Immagine 29" descr="Immagine che contiene Elementi grafici, simbolo, clipart, cerchio&#10;&#10;Descrizione generata automaticamente">
              <a:extLst>
                <a:ext uri="{FF2B5EF4-FFF2-40B4-BE49-F238E27FC236}">
                  <a16:creationId xmlns:a16="http://schemas.microsoft.com/office/drawing/2014/main" id="{E69422A4-7424-CA03-3AA0-51AE101E9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642" y="1203358"/>
              <a:ext cx="963428" cy="963428"/>
            </a:xfrm>
            <a:prstGeom prst="rect">
              <a:avLst/>
            </a:prstGeom>
          </p:spPr>
        </p:pic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3C0681BF-30D7-60DF-5F94-CD5CF4B61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0566" y="2196465"/>
              <a:ext cx="0" cy="1301271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7265F936-24FC-BA3A-A176-F09432AFF0EC}"/>
              </a:ext>
            </a:extLst>
          </p:cNvPr>
          <p:cNvGrpSpPr/>
          <p:nvPr/>
        </p:nvGrpSpPr>
        <p:grpSpPr>
          <a:xfrm>
            <a:off x="7853648" y="302586"/>
            <a:ext cx="2724210" cy="2724210"/>
            <a:chOff x="7847374" y="135125"/>
            <a:chExt cx="2724210" cy="2724210"/>
          </a:xfrm>
        </p:grpSpPr>
        <p:pic>
          <p:nvPicPr>
            <p:cNvPr id="43" name="Immagine 42" descr="Immagine che contiene stella, creatività&#10;&#10;Descrizione generata automaticamente con attendibilità media">
              <a:extLst>
                <a:ext uri="{FF2B5EF4-FFF2-40B4-BE49-F238E27FC236}">
                  <a16:creationId xmlns:a16="http://schemas.microsoft.com/office/drawing/2014/main" id="{55A6E33E-BB59-03CD-96B8-13749A2DD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374" y="135125"/>
              <a:ext cx="2724210" cy="2724210"/>
            </a:xfrm>
            <a:prstGeom prst="rect">
              <a:avLst/>
            </a:prstGeom>
          </p:spPr>
        </p:pic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5FA5E499-BAB8-9847-172C-35241C6F9B80}"/>
                </a:ext>
              </a:extLst>
            </p:cNvPr>
            <p:cNvSpPr txBox="1"/>
            <p:nvPr/>
          </p:nvSpPr>
          <p:spPr>
            <a:xfrm>
              <a:off x="8459741" y="1741556"/>
              <a:ext cx="14994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RATING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6F33A11-A222-1649-699F-812EFEC04A3F}"/>
              </a:ext>
            </a:extLst>
          </p:cNvPr>
          <p:cNvGrpSpPr/>
          <p:nvPr/>
        </p:nvGrpSpPr>
        <p:grpSpPr>
          <a:xfrm>
            <a:off x="5795983" y="1347241"/>
            <a:ext cx="604098" cy="684683"/>
            <a:chOff x="5759794" y="1173903"/>
            <a:chExt cx="750995" cy="851176"/>
          </a:xfrm>
        </p:grpSpPr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5E0A41A-3CBE-B3FD-B7C0-434232414467}"/>
                </a:ext>
              </a:extLst>
            </p:cNvPr>
            <p:cNvSpPr/>
            <p:nvPr/>
          </p:nvSpPr>
          <p:spPr>
            <a:xfrm>
              <a:off x="5759794" y="1173903"/>
              <a:ext cx="750995" cy="851176"/>
            </a:xfrm>
            <a:prstGeom prst="rect">
              <a:avLst/>
            </a:prstGeom>
            <a:solidFill>
              <a:srgbClr val="0D06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8" name="Immagine 47" descr="Immagine che contiene cerchio, clipart, Elementi grafici, design&#10;&#10;Descrizione generata automaticamente">
              <a:extLst>
                <a:ext uri="{FF2B5EF4-FFF2-40B4-BE49-F238E27FC236}">
                  <a16:creationId xmlns:a16="http://schemas.microsoft.com/office/drawing/2014/main" id="{FA049F54-00F3-78C6-6356-C89B5581C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458" y="1317067"/>
              <a:ext cx="563665" cy="563664"/>
            </a:xfrm>
            <a:prstGeom prst="rect">
              <a:avLst/>
            </a:prstGeom>
          </p:spPr>
        </p:pic>
      </p:grp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00C293CB-7DA4-2DCB-FF54-D264E8854D8A}"/>
              </a:ext>
            </a:extLst>
          </p:cNvPr>
          <p:cNvSpPr txBox="1"/>
          <p:nvPr/>
        </p:nvSpPr>
        <p:spPr>
          <a:xfrm>
            <a:off x="3335456" y="5957910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THE </a:t>
            </a:r>
            <a:r>
              <a:rPr lang="it-IT" sz="2000" b="1" dirty="0">
                <a:solidFill>
                  <a:schemeClr val="bg1"/>
                </a:solidFill>
              </a:rPr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200995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9E8F96-2130-FE08-E6E9-3E10A7CE5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6B6D43C-33DE-52FC-8701-8E6468E0C719}"/>
              </a:ext>
            </a:extLst>
          </p:cNvPr>
          <p:cNvSpPr txBox="1"/>
          <p:nvPr/>
        </p:nvSpPr>
        <p:spPr>
          <a:xfrm>
            <a:off x="9601786" y="229673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THE </a:t>
            </a:r>
            <a:r>
              <a:rPr lang="it-IT" sz="2000" b="1" dirty="0">
                <a:solidFill>
                  <a:schemeClr val="bg1"/>
                </a:solidFill>
              </a:rPr>
              <a:t>IDEA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E1B30E2F-7936-A54B-4A6C-D60577E3D9F4}"/>
              </a:ext>
            </a:extLst>
          </p:cNvPr>
          <p:cNvGrpSpPr/>
          <p:nvPr/>
        </p:nvGrpSpPr>
        <p:grpSpPr>
          <a:xfrm>
            <a:off x="1490578" y="3411100"/>
            <a:ext cx="9210845" cy="2122292"/>
            <a:chOff x="1147677" y="3411100"/>
            <a:chExt cx="9210845" cy="2122292"/>
          </a:xfrm>
        </p:grpSpPr>
        <p:pic>
          <p:nvPicPr>
            <p:cNvPr id="5" name="Immagine 4" descr="Immagine che contiene automobile, veicolo, Adesivo per automobili, clipart&#10;&#10;Descrizione generata automaticamente">
              <a:extLst>
                <a:ext uri="{FF2B5EF4-FFF2-40B4-BE49-F238E27FC236}">
                  <a16:creationId xmlns:a16="http://schemas.microsoft.com/office/drawing/2014/main" id="{9C988C21-EFC3-6AA4-CEF6-FB6A174A5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76" t="27694" b="28011"/>
            <a:stretch/>
          </p:blipFill>
          <p:spPr>
            <a:xfrm flipH="1">
              <a:off x="1147677" y="3411100"/>
              <a:ext cx="2205123" cy="2122292"/>
            </a:xfrm>
            <a:prstGeom prst="rect">
              <a:avLst/>
            </a:prstGeom>
          </p:spPr>
        </p:pic>
        <p:pic>
          <p:nvPicPr>
            <p:cNvPr id="3" name="Immagine 2" descr="Immagine che contiene automobile, veicolo, Adesivo per automobili, clipart&#10;&#10;Descrizione generata automaticamente">
              <a:extLst>
                <a:ext uri="{FF2B5EF4-FFF2-40B4-BE49-F238E27FC236}">
                  <a16:creationId xmlns:a16="http://schemas.microsoft.com/office/drawing/2014/main" id="{526B5443-AAD4-094F-58E6-5A94305D0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694" r="46024" b="28011"/>
            <a:stretch/>
          </p:blipFill>
          <p:spPr>
            <a:xfrm flipH="1">
              <a:off x="7772400" y="3411100"/>
              <a:ext cx="2586122" cy="2122292"/>
            </a:xfrm>
            <a:prstGeom prst="rect">
              <a:avLst/>
            </a:prstGeom>
          </p:spPr>
        </p:pic>
      </p:grpSp>
      <p:pic>
        <p:nvPicPr>
          <p:cNvPr id="8" name="Immagine 7" descr="Immagine che contiene clipart, Elementi grafici, bianco, design&#10;&#10;Descrizione generata automaticamente">
            <a:extLst>
              <a:ext uri="{FF2B5EF4-FFF2-40B4-BE49-F238E27FC236}">
                <a16:creationId xmlns:a16="http://schemas.microsoft.com/office/drawing/2014/main" id="{BFA2A54C-BDDB-2019-B417-75F8BCFA1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04" y="3411100"/>
            <a:ext cx="1743397" cy="1743397"/>
          </a:xfrm>
          <a:prstGeom prst="rect">
            <a:avLst/>
          </a:prstGeom>
        </p:spPr>
      </p:pic>
      <p:grpSp>
        <p:nvGrpSpPr>
          <p:cNvPr id="19" name="Gruppo 18">
            <a:extLst>
              <a:ext uri="{FF2B5EF4-FFF2-40B4-BE49-F238E27FC236}">
                <a16:creationId xmlns:a16="http://schemas.microsoft.com/office/drawing/2014/main" id="{24403C64-D5FA-9F8F-50BC-6509971B92DB}"/>
              </a:ext>
            </a:extLst>
          </p:cNvPr>
          <p:cNvGrpSpPr/>
          <p:nvPr/>
        </p:nvGrpSpPr>
        <p:grpSpPr>
          <a:xfrm>
            <a:off x="3755787" y="3352471"/>
            <a:ext cx="1533434" cy="1771011"/>
            <a:chOff x="2925880" y="128843"/>
            <a:chExt cx="4899804" cy="5658939"/>
          </a:xfrm>
        </p:grpSpPr>
        <p:pic>
          <p:nvPicPr>
            <p:cNvPr id="7" name="Immagine 6" descr="Immagine che contiene clipart, Elementi grafici, bianco, design&#10;&#10;Descrizione generata automaticamente">
              <a:extLst>
                <a:ext uri="{FF2B5EF4-FFF2-40B4-BE49-F238E27FC236}">
                  <a16:creationId xmlns:a16="http://schemas.microsoft.com/office/drawing/2014/main" id="{D8FB430F-12AA-239A-D943-1A48D2F5F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5880" y="655911"/>
              <a:ext cx="4877481" cy="4877481"/>
            </a:xfrm>
            <a:prstGeom prst="rect">
              <a:avLst/>
            </a:prstGeom>
          </p:spPr>
        </p:pic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A3DE4854-2CB7-6E5D-9693-770662F23DE1}"/>
                </a:ext>
              </a:extLst>
            </p:cNvPr>
            <p:cNvSpPr/>
            <p:nvPr/>
          </p:nvSpPr>
          <p:spPr>
            <a:xfrm rot="630836">
              <a:off x="5056625" y="1632483"/>
              <a:ext cx="2769059" cy="1781132"/>
            </a:xfrm>
            <a:prstGeom prst="ellipse">
              <a:avLst/>
            </a:prstGeom>
            <a:solidFill>
              <a:srgbClr val="0D06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1BA03016-DDBC-E649-47AC-75564688670A}"/>
                </a:ext>
              </a:extLst>
            </p:cNvPr>
            <p:cNvSpPr/>
            <p:nvPr/>
          </p:nvSpPr>
          <p:spPr>
            <a:xfrm rot="4243839">
              <a:off x="4415661" y="2135342"/>
              <a:ext cx="1436720" cy="775414"/>
            </a:xfrm>
            <a:prstGeom prst="ellipse">
              <a:avLst/>
            </a:prstGeom>
            <a:solidFill>
              <a:srgbClr val="0D06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6F3120B9-2EA1-D7FA-BB89-3DF6CD6297D0}"/>
                </a:ext>
              </a:extLst>
            </p:cNvPr>
            <p:cNvSpPr/>
            <p:nvPr/>
          </p:nvSpPr>
          <p:spPr>
            <a:xfrm rot="4899486">
              <a:off x="4293584" y="2280602"/>
              <a:ext cx="772813" cy="1699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57394CFC-79D0-6185-D919-2CD3950F3D9D}"/>
                </a:ext>
              </a:extLst>
            </p:cNvPr>
            <p:cNvSpPr/>
            <p:nvPr/>
          </p:nvSpPr>
          <p:spPr>
            <a:xfrm rot="4899486">
              <a:off x="3985829" y="1996058"/>
              <a:ext cx="801308" cy="7012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6460BEE4-1453-3B6B-AD53-B31F6734F140}"/>
                </a:ext>
              </a:extLst>
            </p:cNvPr>
            <p:cNvSpPr/>
            <p:nvPr/>
          </p:nvSpPr>
          <p:spPr>
            <a:xfrm rot="630836">
              <a:off x="3608015" y="128843"/>
              <a:ext cx="2769059" cy="1781132"/>
            </a:xfrm>
            <a:prstGeom prst="ellipse">
              <a:avLst/>
            </a:prstGeom>
            <a:solidFill>
              <a:srgbClr val="0D06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DA526237-2740-72DD-093C-CA6DB123C456}"/>
                </a:ext>
              </a:extLst>
            </p:cNvPr>
            <p:cNvSpPr/>
            <p:nvPr/>
          </p:nvSpPr>
          <p:spPr>
            <a:xfrm>
              <a:off x="3934028" y="629783"/>
              <a:ext cx="1096634" cy="1096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6F93ADE4-C29A-31FA-37C8-D55621AFCC76}"/>
                </a:ext>
              </a:extLst>
            </p:cNvPr>
            <p:cNvSpPr/>
            <p:nvPr/>
          </p:nvSpPr>
          <p:spPr>
            <a:xfrm rot="1942532">
              <a:off x="6917396" y="4598334"/>
              <a:ext cx="361322" cy="1189448"/>
            </a:xfrm>
            <a:prstGeom prst="ellipse">
              <a:avLst/>
            </a:prstGeom>
            <a:solidFill>
              <a:srgbClr val="0D06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653F4A40-9C19-8543-14EE-01C75A5F57DC}"/>
              </a:ext>
            </a:extLst>
          </p:cNvPr>
          <p:cNvCxnSpPr>
            <a:cxnSpLocks/>
          </p:cNvCxnSpPr>
          <p:nvPr/>
        </p:nvCxnSpPr>
        <p:spPr>
          <a:xfrm flipV="1">
            <a:off x="6096000" y="50601"/>
            <a:ext cx="0" cy="53161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04F46A26-72EF-F618-56E2-E037BCA16744}"/>
              </a:ext>
            </a:extLst>
          </p:cNvPr>
          <p:cNvCxnSpPr>
            <a:cxnSpLocks/>
          </p:cNvCxnSpPr>
          <p:nvPr/>
        </p:nvCxnSpPr>
        <p:spPr>
          <a:xfrm>
            <a:off x="0" y="5366701"/>
            <a:ext cx="12192000" cy="0"/>
          </a:xfrm>
          <a:prstGeom prst="line">
            <a:avLst/>
          </a:prstGeom>
          <a:ln w="571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03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027BA3-7AC2-92BC-91DE-BD7C67F87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784E3A96-FF7F-6D64-0372-4A7E89628AD3}"/>
              </a:ext>
            </a:extLst>
          </p:cNvPr>
          <p:cNvSpPr txBox="1"/>
          <p:nvPr/>
        </p:nvSpPr>
        <p:spPr>
          <a:xfrm>
            <a:off x="3335453" y="385551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F4D495AF-263A-5DF6-98EA-017B69B63FF5}"/>
              </a:ext>
            </a:extLst>
          </p:cNvPr>
          <p:cNvCxnSpPr>
            <a:cxnSpLocks/>
          </p:cNvCxnSpPr>
          <p:nvPr/>
        </p:nvCxnSpPr>
        <p:spPr>
          <a:xfrm>
            <a:off x="5651521" y="874265"/>
            <a:ext cx="888959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Immagine 19" descr="Immagine che contiene simbolo, clipart, cerchio, Elementi grafici&#10;&#10;Descrizione generata automaticamente">
            <a:extLst>
              <a:ext uri="{FF2B5EF4-FFF2-40B4-BE49-F238E27FC236}">
                <a16:creationId xmlns:a16="http://schemas.microsoft.com/office/drawing/2014/main" id="{B5F1072A-5E7F-071E-44C9-0C4C7EB8D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558" y="1520888"/>
            <a:ext cx="712690" cy="712690"/>
          </a:xfrm>
          <a:prstGeom prst="rect">
            <a:avLst/>
          </a:prstGeom>
        </p:spPr>
      </p:pic>
      <p:grpSp>
        <p:nvGrpSpPr>
          <p:cNvPr id="41" name="Gruppo 40">
            <a:extLst>
              <a:ext uri="{FF2B5EF4-FFF2-40B4-BE49-F238E27FC236}">
                <a16:creationId xmlns:a16="http://schemas.microsoft.com/office/drawing/2014/main" id="{B745860E-7F50-1527-5330-D5D0552C3CF7}"/>
              </a:ext>
            </a:extLst>
          </p:cNvPr>
          <p:cNvGrpSpPr/>
          <p:nvPr/>
        </p:nvGrpSpPr>
        <p:grpSpPr>
          <a:xfrm>
            <a:off x="7994042" y="504528"/>
            <a:ext cx="1953185" cy="712691"/>
            <a:chOff x="2910529" y="3540985"/>
            <a:chExt cx="6370944" cy="2324672"/>
          </a:xfrm>
        </p:grpSpPr>
        <p:pic>
          <p:nvPicPr>
            <p:cNvPr id="22" name="Immagine 21" descr="Immagine che contiene clipart, Elementi grafici, bianco, design&#10;&#10;Descrizione generata automaticamente">
              <a:extLst>
                <a:ext uri="{FF2B5EF4-FFF2-40B4-BE49-F238E27FC236}">
                  <a16:creationId xmlns:a16="http://schemas.microsoft.com/office/drawing/2014/main" id="{472509DC-58FF-C9A4-416F-B9977DCE0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0529" y="3540985"/>
              <a:ext cx="2324672" cy="2324672"/>
            </a:xfrm>
            <a:prstGeom prst="rect">
              <a:avLst/>
            </a:prstGeom>
          </p:spPr>
        </p:pic>
        <p:pic>
          <p:nvPicPr>
            <p:cNvPr id="36" name="Immagine 35" descr="Immagine che contiene cerchio, simbolo, clipart, Elementi grafici&#10;&#10;Descrizione generata automaticamente">
              <a:extLst>
                <a:ext uri="{FF2B5EF4-FFF2-40B4-BE49-F238E27FC236}">
                  <a16:creationId xmlns:a16="http://schemas.microsoft.com/office/drawing/2014/main" id="{65E4EF61-F80E-7852-8EC8-B2EA5C0A9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6801" y="3540985"/>
              <a:ext cx="2324672" cy="2324672"/>
            </a:xfrm>
            <a:prstGeom prst="rect">
              <a:avLst/>
            </a:prstGeom>
          </p:spPr>
        </p:pic>
        <p:pic>
          <p:nvPicPr>
            <p:cNvPr id="38" name="Immagine 37" descr="Immagine che contiene Elementi grafici, Carattere, simbolo, grafica&#10;&#10;Descrizione generata automaticamente">
              <a:extLst>
                <a:ext uri="{FF2B5EF4-FFF2-40B4-BE49-F238E27FC236}">
                  <a16:creationId xmlns:a16="http://schemas.microsoft.com/office/drawing/2014/main" id="{4F4BED34-714D-E091-F07F-567045F09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736" y="4086283"/>
              <a:ext cx="1234075" cy="1234075"/>
            </a:xfrm>
            <a:prstGeom prst="rect">
              <a:avLst/>
            </a:prstGeom>
          </p:spPr>
        </p:pic>
      </p:grp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0AD48CC1-010B-EB51-14AB-7EDFBEA07D22}"/>
              </a:ext>
            </a:extLst>
          </p:cNvPr>
          <p:cNvSpPr txBox="1"/>
          <p:nvPr/>
        </p:nvSpPr>
        <p:spPr>
          <a:xfrm>
            <a:off x="422886" y="1811999"/>
            <a:ext cx="8433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bg1"/>
                </a:solidFill>
              </a:rPr>
              <a:t>Facial</a:t>
            </a:r>
            <a:r>
              <a:rPr lang="it-IT" sz="2000" b="1" dirty="0">
                <a:solidFill>
                  <a:schemeClr val="bg1"/>
                </a:solidFill>
              </a:rPr>
              <a:t> </a:t>
            </a:r>
            <a:r>
              <a:rPr lang="it-IT" sz="2000" b="1" dirty="0" err="1">
                <a:solidFill>
                  <a:schemeClr val="bg1"/>
                </a:solidFill>
              </a:rPr>
              <a:t>Expression</a:t>
            </a:r>
            <a:r>
              <a:rPr lang="it-IT" sz="2000" b="1" dirty="0">
                <a:solidFill>
                  <a:schemeClr val="bg1"/>
                </a:solidFill>
              </a:rPr>
              <a:t> </a:t>
            </a:r>
            <a:r>
              <a:rPr lang="it-IT" sz="2000" b="1" dirty="0" err="1">
                <a:solidFill>
                  <a:schemeClr val="bg1"/>
                </a:solidFill>
              </a:rPr>
              <a:t>Recognition</a:t>
            </a:r>
            <a:r>
              <a:rPr lang="it-IT" sz="2000" b="1" dirty="0">
                <a:solidFill>
                  <a:schemeClr val="bg1"/>
                </a:solidFill>
              </a:rPr>
              <a:t> (FER) in Automotive </a:t>
            </a:r>
            <a:r>
              <a:rPr lang="it-IT" sz="2000" b="1" dirty="0" err="1">
                <a:solidFill>
                  <a:schemeClr val="bg1"/>
                </a:solidFill>
              </a:rPr>
              <a:t>Contexts</a:t>
            </a:r>
            <a:endParaRPr lang="it-IT" sz="2000" b="1" dirty="0">
              <a:solidFill>
                <a:schemeClr val="bg1"/>
              </a:solidFill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166E565A-DABA-773E-E064-2EFA2CFAA40A}"/>
              </a:ext>
            </a:extLst>
          </p:cNvPr>
          <p:cNvSpPr txBox="1"/>
          <p:nvPr/>
        </p:nvSpPr>
        <p:spPr>
          <a:xfrm>
            <a:off x="128302" y="2828358"/>
            <a:ext cx="120636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Recent research has explored FER integration in vehicles to enhance passenger safety and experience. Key studies include: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    •    “Driver Emotion Recognition for Intelligent Vehicles: A Survey” (2020)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Provides a comprehensive overview of emotion recognition techniques applied to drivers, discussing methodologies, challenges, and future applications in intelligent vehicles.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Source: MIT Media Lab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    •    “Audiovisual Affect Recognition for Autonomous Vehicles: Applications, Challenges, and Opportunities” (2023)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Examines the use of audiovisual emotion recognition in autonomous vehicles, highlighting technical challenges and opportunities for improving human-machine interaction.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Source: IEEE Xplore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    •    “Review and Perspectives on Human Emotion for Connected Automated Vehicles” (2023)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Discusses the importance of recognizing human emotions in connected automated vehicles, focusing on implications for passenger safety and experience.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Source: Springer Link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0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BADF67-982D-FCBC-F61E-D8325E28A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561B811-C746-CE9F-3938-89CCDC33B876}"/>
              </a:ext>
            </a:extLst>
          </p:cNvPr>
          <p:cNvSpPr txBox="1"/>
          <p:nvPr/>
        </p:nvSpPr>
        <p:spPr>
          <a:xfrm>
            <a:off x="4369042" y="531883"/>
            <a:ext cx="3453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EAA70A7-E776-2F9A-A343-C775B5675F73}"/>
              </a:ext>
            </a:extLst>
          </p:cNvPr>
          <p:cNvCxnSpPr>
            <a:cxnSpLocks/>
          </p:cNvCxnSpPr>
          <p:nvPr/>
        </p:nvCxnSpPr>
        <p:spPr>
          <a:xfrm>
            <a:off x="5715671" y="1037007"/>
            <a:ext cx="888959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Immagine 19" descr="Immagine che contiene simbolo, clipart, cerchio, Elementi grafici&#10;&#10;Descrizione generata automaticamente">
            <a:extLst>
              <a:ext uri="{FF2B5EF4-FFF2-40B4-BE49-F238E27FC236}">
                <a16:creationId xmlns:a16="http://schemas.microsoft.com/office/drawing/2014/main" id="{F81FCB74-3869-FD87-BDFA-879C477BA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92" y="-247857"/>
            <a:ext cx="1359769" cy="1359769"/>
          </a:xfrm>
          <a:prstGeom prst="rect">
            <a:avLst/>
          </a:prstGeom>
        </p:spPr>
      </p:pic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F5A5B0D-7682-99EB-7195-A4A2BB0F6C7B}"/>
              </a:ext>
            </a:extLst>
          </p:cNvPr>
          <p:cNvSpPr txBox="1"/>
          <p:nvPr/>
        </p:nvSpPr>
        <p:spPr>
          <a:xfrm>
            <a:off x="-185463" y="2118904"/>
            <a:ext cx="1206369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    •    “Driver Emotion Recognition for Intelligent Vehicles: A Survey” (2020)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Provides a comprehensive overview of emotion recognition techniques applied to drivers, discussing methodologies, challenges, and future applications in intelligent vehicles.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Source: MIT Media Lab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    •    “Audiovisual Affect Recognition for Autonomous Vehicles: Applications, Challenges, and Opportunities” (2023)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Examines the use of audiovisual emotion recognition in autonomous vehicles, highlighting technical challenges and opportunities for improving human-machine interaction.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Source: IEEE Xplore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    •    “Review and Perspectives on Human Emotion for Connected Automated Vehicles” (2023)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Discusses the importance of recognizing human emotions in connected automated vehicles, focusing on implications for passenger safety and experience.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Source: Springer Link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CECEC9-5943-619F-E37C-B71B8AEC26F0}"/>
              </a:ext>
            </a:extLst>
          </p:cNvPr>
          <p:cNvSpPr txBox="1"/>
          <p:nvPr/>
        </p:nvSpPr>
        <p:spPr>
          <a:xfrm>
            <a:off x="0" y="1467003"/>
            <a:ext cx="8433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DA627D"/>
                </a:solidFill>
              </a:rPr>
              <a:t>F</a:t>
            </a:r>
            <a:r>
              <a:rPr lang="it-IT" sz="2000" dirty="0">
                <a:solidFill>
                  <a:schemeClr val="bg1"/>
                </a:solidFill>
              </a:rPr>
              <a:t>ACIAL</a:t>
            </a:r>
            <a:r>
              <a:rPr lang="it-IT" sz="2000" b="1" dirty="0">
                <a:solidFill>
                  <a:schemeClr val="bg1"/>
                </a:solidFill>
              </a:rPr>
              <a:t> </a:t>
            </a:r>
            <a:r>
              <a:rPr lang="it-IT" sz="2000" b="1" dirty="0">
                <a:solidFill>
                  <a:srgbClr val="DA627D"/>
                </a:solidFill>
              </a:rPr>
              <a:t>E</a:t>
            </a:r>
            <a:r>
              <a:rPr lang="it-IT" sz="2000" dirty="0">
                <a:solidFill>
                  <a:schemeClr val="bg1"/>
                </a:solidFill>
              </a:rPr>
              <a:t>XPRESSION</a:t>
            </a:r>
            <a:r>
              <a:rPr lang="it-IT" sz="2000" b="1" dirty="0">
                <a:solidFill>
                  <a:schemeClr val="bg1"/>
                </a:solidFill>
              </a:rPr>
              <a:t> </a:t>
            </a:r>
            <a:r>
              <a:rPr lang="it-IT" sz="2000" b="1" dirty="0">
                <a:solidFill>
                  <a:srgbClr val="DA627D"/>
                </a:solidFill>
              </a:rPr>
              <a:t>R</a:t>
            </a:r>
            <a:r>
              <a:rPr lang="it-IT" sz="2000" dirty="0">
                <a:solidFill>
                  <a:schemeClr val="bg1"/>
                </a:solidFill>
              </a:rPr>
              <a:t>ECOGNITION IN </a:t>
            </a:r>
            <a:r>
              <a:rPr lang="it-IT" sz="2000" b="1" dirty="0">
                <a:solidFill>
                  <a:schemeClr val="bg1"/>
                </a:solidFill>
              </a:rPr>
              <a:t>AUTOMOTIVE</a:t>
            </a:r>
            <a:r>
              <a:rPr lang="it-IT" sz="2000" dirty="0">
                <a:solidFill>
                  <a:schemeClr val="bg1"/>
                </a:solidFill>
              </a:rPr>
              <a:t> CONTEXTS</a:t>
            </a:r>
            <a:endParaRPr lang="it-IT" sz="2000" b="1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88D1ABF-4917-8521-AF8B-735C332FF95B}"/>
              </a:ext>
            </a:extLst>
          </p:cNvPr>
          <p:cNvSpPr txBox="1"/>
          <p:nvPr/>
        </p:nvSpPr>
        <p:spPr>
          <a:xfrm>
            <a:off x="-1378431" y="1230276"/>
            <a:ext cx="8433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ENHANCE PASSENGER </a:t>
            </a:r>
            <a:r>
              <a:rPr lang="en-US" sz="1600" dirty="0">
                <a:solidFill>
                  <a:srgbClr val="DA627D"/>
                </a:solidFill>
              </a:rPr>
              <a:t>SAFETY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1600" dirty="0">
                <a:solidFill>
                  <a:srgbClr val="DA627D"/>
                </a:solidFill>
              </a:rPr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49439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E20C3C-B83B-8B55-DEA2-59CE1ADA0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FB9B7E-D127-C2D2-1804-B3ABC3E5AF7C}"/>
              </a:ext>
            </a:extLst>
          </p:cNvPr>
          <p:cNvSpPr txBox="1"/>
          <p:nvPr/>
        </p:nvSpPr>
        <p:spPr>
          <a:xfrm>
            <a:off x="0" y="3724834"/>
            <a:ext cx="285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E5B6F9A-F00D-25B1-02CF-DE7BC2332298}"/>
              </a:ext>
            </a:extLst>
          </p:cNvPr>
          <p:cNvGrpSpPr/>
          <p:nvPr/>
        </p:nvGrpSpPr>
        <p:grpSpPr>
          <a:xfrm>
            <a:off x="2957165" y="616934"/>
            <a:ext cx="8433654" cy="713451"/>
            <a:chOff x="2988439" y="623700"/>
            <a:chExt cx="8433654" cy="713451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C337C7DC-AE64-7594-6293-13267732A227}"/>
                </a:ext>
              </a:extLst>
            </p:cNvPr>
            <p:cNvSpPr txBox="1"/>
            <p:nvPr/>
          </p:nvSpPr>
          <p:spPr>
            <a:xfrm>
              <a:off x="2988439" y="623700"/>
              <a:ext cx="84336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b="1" dirty="0">
                  <a:solidFill>
                    <a:srgbClr val="DA627D"/>
                  </a:solidFill>
                </a:rPr>
                <a:t>F</a:t>
              </a:r>
              <a:r>
                <a:rPr lang="it-IT" sz="2200" dirty="0">
                  <a:solidFill>
                    <a:schemeClr val="bg1"/>
                  </a:solidFill>
                </a:rPr>
                <a:t>ACIAL</a:t>
              </a:r>
              <a:r>
                <a:rPr lang="it-IT" sz="2200" b="1" dirty="0">
                  <a:solidFill>
                    <a:schemeClr val="bg1"/>
                  </a:solidFill>
                </a:rPr>
                <a:t> </a:t>
              </a:r>
              <a:r>
                <a:rPr lang="it-IT" sz="2200" b="1" dirty="0">
                  <a:solidFill>
                    <a:srgbClr val="DA627D"/>
                  </a:solidFill>
                </a:rPr>
                <a:t>E</a:t>
              </a:r>
              <a:r>
                <a:rPr lang="it-IT" sz="2200" dirty="0">
                  <a:solidFill>
                    <a:schemeClr val="bg1"/>
                  </a:solidFill>
                </a:rPr>
                <a:t>XPRESSION</a:t>
              </a:r>
              <a:r>
                <a:rPr lang="it-IT" sz="2200" b="1" dirty="0">
                  <a:solidFill>
                    <a:schemeClr val="bg1"/>
                  </a:solidFill>
                </a:rPr>
                <a:t> </a:t>
              </a:r>
              <a:r>
                <a:rPr lang="it-IT" sz="2200" b="1" dirty="0">
                  <a:solidFill>
                    <a:srgbClr val="DA627D"/>
                  </a:solidFill>
                </a:rPr>
                <a:t>R</a:t>
              </a:r>
              <a:r>
                <a:rPr lang="it-IT" sz="2200" dirty="0">
                  <a:solidFill>
                    <a:schemeClr val="bg1"/>
                  </a:solidFill>
                </a:rPr>
                <a:t>ECOGNITION IN </a:t>
              </a:r>
              <a:r>
                <a:rPr lang="it-IT" sz="2200" b="1" dirty="0">
                  <a:solidFill>
                    <a:schemeClr val="bg1"/>
                  </a:solidFill>
                </a:rPr>
                <a:t>AUTOMOTIVE</a:t>
              </a:r>
              <a:r>
                <a:rPr lang="it-IT" sz="2200" dirty="0">
                  <a:solidFill>
                    <a:schemeClr val="bg1"/>
                  </a:solidFill>
                </a:rPr>
                <a:t> CONTEXTS</a:t>
              </a:r>
              <a:endParaRPr lang="it-IT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C504E3CC-DBAC-55C9-AA61-5456343B4BEF}"/>
                </a:ext>
              </a:extLst>
            </p:cNvPr>
            <p:cNvSpPr txBox="1"/>
            <p:nvPr/>
          </p:nvSpPr>
          <p:spPr>
            <a:xfrm>
              <a:off x="2988439" y="998597"/>
              <a:ext cx="66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ENHANCE PASSENGER </a:t>
              </a:r>
              <a:r>
                <a:rPr lang="en-US" sz="1600" dirty="0">
                  <a:solidFill>
                    <a:srgbClr val="DA627D"/>
                  </a:solidFill>
                </a:rPr>
                <a:t>SAFETY</a:t>
              </a:r>
              <a:r>
                <a:rPr lang="en-US" sz="1600" dirty="0">
                  <a:solidFill>
                    <a:schemeClr val="bg1"/>
                  </a:solidFill>
                </a:rPr>
                <a:t> AND </a:t>
              </a:r>
              <a:r>
                <a:rPr lang="en-US" sz="1600" dirty="0">
                  <a:solidFill>
                    <a:srgbClr val="DA627D"/>
                  </a:solidFill>
                </a:rPr>
                <a:t>EXPERIENCE</a:t>
              </a:r>
            </a:p>
          </p:txBody>
        </p:sp>
      </p:grp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F2A141EF-01AF-7B8E-A70B-1B47C6CA48A3}"/>
              </a:ext>
            </a:extLst>
          </p:cNvPr>
          <p:cNvCxnSpPr>
            <a:cxnSpLocks/>
          </p:cNvCxnSpPr>
          <p:nvPr/>
        </p:nvCxnSpPr>
        <p:spPr>
          <a:xfrm flipV="1">
            <a:off x="2881880" y="2237117"/>
            <a:ext cx="0" cy="3375544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AA683BC4-4296-3C83-9A0E-9622F46124D9}"/>
              </a:ext>
            </a:extLst>
          </p:cNvPr>
          <p:cNvGrpSpPr/>
          <p:nvPr/>
        </p:nvGrpSpPr>
        <p:grpSpPr>
          <a:xfrm>
            <a:off x="630735" y="454551"/>
            <a:ext cx="1074562" cy="1074559"/>
            <a:chOff x="1269146" y="1086770"/>
            <a:chExt cx="1074562" cy="1074559"/>
          </a:xfrm>
        </p:grpSpPr>
        <p:pic>
          <p:nvPicPr>
            <p:cNvPr id="20" name="Immagine 19" descr="Immagine che contiene simbolo, clipart, cerchio, Elementi grafici&#10;&#10;Descrizione generata automaticamente">
              <a:extLst>
                <a:ext uri="{FF2B5EF4-FFF2-40B4-BE49-F238E27FC236}">
                  <a16:creationId xmlns:a16="http://schemas.microsoft.com/office/drawing/2014/main" id="{43B61E90-FFF9-00D0-7E40-0DEC00647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229" y="1223852"/>
              <a:ext cx="800396" cy="800396"/>
            </a:xfrm>
            <a:prstGeom prst="rect">
              <a:avLst/>
            </a:prstGeom>
          </p:spPr>
        </p:pic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93A58C6-3A22-5DC6-339D-81044ED2B077}"/>
                </a:ext>
              </a:extLst>
            </p:cNvPr>
            <p:cNvSpPr/>
            <p:nvPr/>
          </p:nvSpPr>
          <p:spPr>
            <a:xfrm>
              <a:off x="1269146" y="1086770"/>
              <a:ext cx="1074562" cy="107455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6FBB9EA-5C3C-CF5D-10D0-B0E19ACCF423}"/>
              </a:ext>
            </a:extLst>
          </p:cNvPr>
          <p:cNvSpPr txBox="1"/>
          <p:nvPr/>
        </p:nvSpPr>
        <p:spPr>
          <a:xfrm>
            <a:off x="3429002" y="2585196"/>
            <a:ext cx="7258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Provides a comprehensive literature survey of work addressing the problem of </a:t>
            </a:r>
            <a:r>
              <a:rPr lang="en-US" sz="1600" dirty="0">
                <a:solidFill>
                  <a:srgbClr val="DA627D"/>
                </a:solidFill>
              </a:rPr>
              <a:t>human emotion recognition </a:t>
            </a:r>
            <a:r>
              <a:rPr lang="en-US" sz="1600" dirty="0">
                <a:solidFill>
                  <a:schemeClr val="bg1"/>
                </a:solidFill>
              </a:rPr>
              <a:t>in an </a:t>
            </a:r>
            <a:r>
              <a:rPr lang="en-US" sz="1600" dirty="0">
                <a:solidFill>
                  <a:srgbClr val="DA627D"/>
                </a:solidFill>
              </a:rPr>
              <a:t>automotive context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B762E75-56A6-3497-7797-460DA206586E}"/>
              </a:ext>
            </a:extLst>
          </p:cNvPr>
          <p:cNvSpPr txBox="1"/>
          <p:nvPr/>
        </p:nvSpPr>
        <p:spPr>
          <a:xfrm>
            <a:off x="2517777" y="3973343"/>
            <a:ext cx="120636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    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    •    “Audiovisual Affect Recognition for Autonomous Vehicles: Applications, Challenges, and Opportunities” (2023)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Examines the use of audiovisual emotion recognition in autonomous vehicles, highlighting technical challenges and opportunities for improving human-machine interaction.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Source: IEEE Xplore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    •    “Review and Perspectives on Human Emotion for Connected Automated Vehicles” (2023)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Discusses the importance of recognizing human emotions in connected automated vehicles, focusing on implications for passenger safety and experience.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Source: Springer Link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B959617-C577-4AD0-195D-43F8C5909695}"/>
              </a:ext>
            </a:extLst>
          </p:cNvPr>
          <p:cNvSpPr txBox="1"/>
          <p:nvPr/>
        </p:nvSpPr>
        <p:spPr>
          <a:xfrm>
            <a:off x="3429002" y="2227675"/>
            <a:ext cx="79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DRIVER EMOTION RECOGNITION FOR INTELLIGENT VEHICLES: A SURVEY (2020)  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B828F57-783D-D48A-A93D-2D95940C6169}"/>
              </a:ext>
            </a:extLst>
          </p:cNvPr>
          <p:cNvSpPr txBox="1"/>
          <p:nvPr/>
        </p:nvSpPr>
        <p:spPr>
          <a:xfrm>
            <a:off x="3037708" y="2204027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[1]</a:t>
            </a:r>
            <a:endParaRPr lang="en-US" sz="1600" dirty="0">
              <a:solidFill>
                <a:srgbClr val="DA6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58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6FBA7B-7F5F-9432-8EED-598E438AD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7009DD4-A571-7A86-F6D0-4DC7B9B5A941}"/>
              </a:ext>
            </a:extLst>
          </p:cNvPr>
          <p:cNvSpPr txBox="1"/>
          <p:nvPr/>
        </p:nvSpPr>
        <p:spPr>
          <a:xfrm>
            <a:off x="3335453" y="385551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0FAF0207-5046-1DED-2FD9-47721F143E41}"/>
              </a:ext>
            </a:extLst>
          </p:cNvPr>
          <p:cNvCxnSpPr>
            <a:cxnSpLocks/>
          </p:cNvCxnSpPr>
          <p:nvPr/>
        </p:nvCxnSpPr>
        <p:spPr>
          <a:xfrm>
            <a:off x="5651521" y="874265"/>
            <a:ext cx="888959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Immagine 19" descr="Immagine che contiene simbolo, clipart, cerchio, Elementi grafici&#10;&#10;Descrizione generata automaticamente">
            <a:extLst>
              <a:ext uri="{FF2B5EF4-FFF2-40B4-BE49-F238E27FC236}">
                <a16:creationId xmlns:a16="http://schemas.microsoft.com/office/drawing/2014/main" id="{55792BE8-B031-7B71-BE8D-B8BC77DCC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95" y="629157"/>
            <a:ext cx="712690" cy="712690"/>
          </a:xfrm>
          <a:prstGeom prst="rect">
            <a:avLst/>
          </a:prstGeom>
        </p:spPr>
      </p:pic>
      <p:grpSp>
        <p:nvGrpSpPr>
          <p:cNvPr id="41" name="Gruppo 40">
            <a:extLst>
              <a:ext uri="{FF2B5EF4-FFF2-40B4-BE49-F238E27FC236}">
                <a16:creationId xmlns:a16="http://schemas.microsoft.com/office/drawing/2014/main" id="{BACBABFC-BE24-21D8-74AF-ACC6EF754B2B}"/>
              </a:ext>
            </a:extLst>
          </p:cNvPr>
          <p:cNvGrpSpPr/>
          <p:nvPr/>
        </p:nvGrpSpPr>
        <p:grpSpPr>
          <a:xfrm>
            <a:off x="8221508" y="473618"/>
            <a:ext cx="1953185" cy="712691"/>
            <a:chOff x="2910529" y="3540985"/>
            <a:chExt cx="6370944" cy="2324672"/>
          </a:xfrm>
        </p:grpSpPr>
        <p:pic>
          <p:nvPicPr>
            <p:cNvPr id="22" name="Immagine 21" descr="Immagine che contiene clipart, Elementi grafici, bianco, design&#10;&#10;Descrizione generata automaticamente">
              <a:extLst>
                <a:ext uri="{FF2B5EF4-FFF2-40B4-BE49-F238E27FC236}">
                  <a16:creationId xmlns:a16="http://schemas.microsoft.com/office/drawing/2014/main" id="{D30E579B-49BF-8E5B-D12B-BB842840D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0529" y="3540985"/>
              <a:ext cx="2324672" cy="2324672"/>
            </a:xfrm>
            <a:prstGeom prst="rect">
              <a:avLst/>
            </a:prstGeom>
          </p:spPr>
        </p:pic>
        <p:pic>
          <p:nvPicPr>
            <p:cNvPr id="36" name="Immagine 35" descr="Immagine che contiene cerchio, simbolo, clipart, Elementi grafici&#10;&#10;Descrizione generata automaticamente">
              <a:extLst>
                <a:ext uri="{FF2B5EF4-FFF2-40B4-BE49-F238E27FC236}">
                  <a16:creationId xmlns:a16="http://schemas.microsoft.com/office/drawing/2014/main" id="{A472EF5D-C222-BC76-7D87-F7E585A0C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6801" y="3540985"/>
              <a:ext cx="2324672" cy="2324672"/>
            </a:xfrm>
            <a:prstGeom prst="rect">
              <a:avLst/>
            </a:prstGeom>
          </p:spPr>
        </p:pic>
        <p:pic>
          <p:nvPicPr>
            <p:cNvPr id="38" name="Immagine 37" descr="Immagine che contiene Elementi grafici, Carattere, simbolo, grafica&#10;&#10;Descrizione generata automaticamente">
              <a:extLst>
                <a:ext uri="{FF2B5EF4-FFF2-40B4-BE49-F238E27FC236}">
                  <a16:creationId xmlns:a16="http://schemas.microsoft.com/office/drawing/2014/main" id="{0E6D7F17-3A51-5D77-AA55-5945CCA52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736" y="4086283"/>
              <a:ext cx="1234075" cy="1234075"/>
            </a:xfrm>
            <a:prstGeom prst="rect">
              <a:avLst/>
            </a:prstGeom>
          </p:spPr>
        </p:pic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34C034B-AD5C-87CC-A44E-9BFF12CBEF6C}"/>
              </a:ext>
            </a:extLst>
          </p:cNvPr>
          <p:cNvSpPr txBox="1"/>
          <p:nvPr/>
        </p:nvSpPr>
        <p:spPr>
          <a:xfrm>
            <a:off x="-212146" y="1560172"/>
            <a:ext cx="8433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Effectiveness of Two-Way Rating Systems for Driver Evaluation</a:t>
            </a:r>
            <a:endParaRPr lang="it-IT" sz="2000" b="1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7C8DB53-0411-2BF9-7F27-296C0DEB7AA3}"/>
              </a:ext>
            </a:extLst>
          </p:cNvPr>
          <p:cNvSpPr txBox="1"/>
          <p:nvPr/>
        </p:nvSpPr>
        <p:spPr>
          <a:xfrm>
            <a:off x="328870" y="2178607"/>
            <a:ext cx="115342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Two-way rating systems, used by platforms like Uber and Didi </a:t>
            </a:r>
            <a:r>
              <a:rPr lang="en-US" sz="2000" dirty="0" err="1">
                <a:solidFill>
                  <a:schemeClr val="bg1"/>
                </a:solidFill>
              </a:rPr>
              <a:t>Chuxing</a:t>
            </a:r>
            <a:r>
              <a:rPr lang="en-US" sz="2000" dirty="0">
                <a:solidFill>
                  <a:schemeClr val="bg1"/>
                </a:solidFill>
              </a:rPr>
              <a:t>, are evaluated for their effectiveness in assessing driver performance. Key studies include: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    •    “Platform-Mediated Reputation Systems in the Sharing Economy” (2020)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Analyzes how platform-driven reputation systems impact service quality in ride-sharing, highlighting benefits and limitations in maintaining consistent quality.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Source: Academia.edu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    •    “A Systematic Literature Review of Ride-Sharing Platforms, User Factors, and Barriers” (2021)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Provides a systematic review of ride-sharing platforms, focusing on user adoption factors and barriers, including the effectiveness of rating systems.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Source: ETRR (European Transport Research Review)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    •    “Understanding Ride-Sharing Systems in Urban Areas: Location, Users, and Barriers” (2020)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Explores ride-sharing in urban areas, examining the role of location, user types, and system barriers with specific reference to two-way rating mechanisms.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Source: Academia.edu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820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1166</Words>
  <Application>Microsoft Office PowerPoint</Application>
  <PresentationFormat>Widescreen</PresentationFormat>
  <Paragraphs>115</Paragraphs>
  <Slides>11</Slides>
  <Notes>10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Ligato</dc:creator>
  <cp:lastModifiedBy>Giovanni Ligato</cp:lastModifiedBy>
  <cp:revision>6</cp:revision>
  <dcterms:created xsi:type="dcterms:W3CDTF">2024-11-07T14:33:39Z</dcterms:created>
  <dcterms:modified xsi:type="dcterms:W3CDTF">2024-11-14T07:21:50Z</dcterms:modified>
</cp:coreProperties>
</file>