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56" r:id="rId3"/>
    <p:sldId id="277" r:id="rId4"/>
    <p:sldId id="260" r:id="rId5"/>
    <p:sldId id="262" r:id="rId6"/>
    <p:sldId id="273" r:id="rId7"/>
    <p:sldId id="272" r:id="rId8"/>
    <p:sldId id="276" r:id="rId9"/>
    <p:sldId id="274" r:id="rId10"/>
    <p:sldId id="267" r:id="rId11"/>
    <p:sldId id="268" r:id="rId12"/>
    <p:sldId id="275" r:id="rId13"/>
    <p:sldId id="263" r:id="rId14"/>
    <p:sldId id="257" r:id="rId15"/>
    <p:sldId id="270" r:id="rId16"/>
    <p:sldId id="26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9DBBD"/>
    <a:srgbClr val="0D0628"/>
    <a:srgbClr val="FCA17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>
        <p:scale>
          <a:sx n="75" d="100"/>
          <a:sy n="75" d="100"/>
        </p:scale>
        <p:origin x="3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02102-456E-74BD-161E-2C782EA4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06F3BD3-A967-0C13-1BFA-8D8178C2F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2050C7-C258-F4B6-8928-8062CD5D6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1F80B7-7E37-F253-14EE-296789B7C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13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B483-78F4-88C0-85C1-B1484CCD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AFB103-3CB9-3A96-5378-EE4ADE8CF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BC03FD-9851-1EBB-F7D3-4A46243A5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3CF04C-ECC6-811C-F5B0-8D8DF11CE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13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00CF-95BF-4DC1-294A-0A111AA8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A6BD2A-59D4-19F2-F24E-AA35D0762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CB1631-08C6-4497-F701-BCFBBBAF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A1930-13E4-ADE5-73F3-F856A332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0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1D8B-FDF3-1733-1F96-56E8CBEF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60F93D-21AC-FB4D-D433-8C669BEAA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9EF311-FD7A-BB05-48E9-7A33F65B6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BCC80-C3CA-FC97-42BC-CEA57D55B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8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C21EB-90AC-7978-76CF-07A749F9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3D671F-E21D-6C77-70F1-6DC32FBB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D30483-DC79-7F0F-7907-D1E347F98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286EBA-A135-8881-8FF3-D2A4F7B9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08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4F47-D0E3-3E0C-6C09-9DCF61FE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1E173B-9A3F-DEED-AA88-16308209F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0BDD85-D553-EE88-A1B4-92282DCBE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47AE11-7206-7692-9CDA-05366B7B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5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C6D5BC-75FF-FC6C-B136-FEC499515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003230-7EF6-EECA-D109-5260A02FB78F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29111EC-E390-B92C-5BB4-022E2F962EF8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F76FD223-E3C1-8C1D-F3DD-24B4BEEDE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7D16634-86C1-FA56-D175-53DF152966C7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B77B844-C169-3A9F-2AF1-F622BEE2A6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25314E3-C443-AB45-37FE-695299B216EC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16B8FCF-FC58-B533-2B0E-DE51C1C91D9C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03ABC68-F6B2-BE35-59C0-A066C618120E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14E697F1-1403-3C3B-D697-76F0D2C02282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3409256C-C755-F561-DC87-60C41264FFE7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2C2F502-8E32-5462-0098-8D0212947C6C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F20920D1-EDF9-0934-2AB6-2AF1CE1AB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C0F77A7-F8A6-E190-C9EE-603A53E11AF0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6A26C8D-0B5B-0526-A188-3613B031DAEA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DC06613-E610-C121-5E21-FBB76D4CA4D1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136AF6B7-3A1C-BAA0-F047-F175C42CF7BB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65B7688-9B3E-F1A4-3150-E04DC4200537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A47F4D4B-B0BF-23DD-8065-15D07AC1D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275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441EF-E0A2-C20C-901F-DF195319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D4D9D9-008E-3E02-4CB8-101A5E4104E5}"/>
              </a:ext>
            </a:extLst>
          </p:cNvPr>
          <p:cNvSpPr txBox="1"/>
          <p:nvPr/>
        </p:nvSpPr>
        <p:spPr>
          <a:xfrm>
            <a:off x="3335453" y="385551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484463-7BCC-05F2-50A9-3649DEBA0EE2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6EB8FE-C5E5-D983-0E89-5828CA13F47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498E2E-C547-CFBE-3F73-6909E1705BB4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0B40A3-6821-BE09-7586-C84267DBF4A3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DAB9763-A5B1-CF32-F8CC-3480FD51D2DC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569C5C-DA9A-72DB-94D7-90ED0B38456B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51D215-4691-BED5-7FBD-CD1022180B3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8C6D0B-9A88-F946-204D-C317F7C0D017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DE624F-4BF8-420C-E877-328AE39F4510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32ECFFD-806C-FE2B-BC1C-3EEFCB13B647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43076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33E926-1EE2-5ABF-6FE0-E4ED6CFB7989}"/>
              </a:ext>
            </a:extLst>
          </p:cNvPr>
          <p:cNvSpPr txBox="1"/>
          <p:nvPr/>
        </p:nvSpPr>
        <p:spPr>
          <a:xfrm>
            <a:off x="3335453" y="385551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6209B-460D-5A8C-CCC2-A8EC018D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D36286-27D6-01E6-2556-E079E02DFC95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945D32-5CAC-541B-7A48-6851A88AEDC6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1B0509C6-5492-29E8-30AA-F4F0C1C2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DCA54DF-56F8-BC1B-2AC8-0CE7B56220E4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31DF13D-E4BB-0C98-8FE2-BA2A2371217A}"/>
              </a:ext>
            </a:extLst>
          </p:cNvPr>
          <p:cNvSpPr txBox="1"/>
          <p:nvPr/>
        </p:nvSpPr>
        <p:spPr>
          <a:xfrm>
            <a:off x="3518142" y="2163068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PROJECT DISCUSSION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DB5BD0F-42FF-65A6-AC86-8D88DB920460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84B943F-F48D-7CA7-E6B5-B0077C6FAF92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F503EA8-95CE-5558-69A7-D3D6FDE84794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5A05B0E-D0BC-1559-551D-57798160B090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D671F05D-6218-03BA-2149-F82842BA0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2C05252-C393-B1E5-B1AD-128A921E8AC7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D9EE9FA-04DE-F8DD-EA1B-5245C3EEC0CE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B5AEB71-A070-8F45-F94E-6FBDDC86CEDE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672B45B1-2F77-2742-3EEA-111F104EF5B8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281406EF-F4D3-C5D1-502D-DCD9BF332C7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67F252B6-1045-1B01-9FAF-6AC1BEE69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FE73A1-A6D2-E7DD-241A-6682006215EC}"/>
              </a:ext>
            </a:extLst>
          </p:cNvPr>
          <p:cNvGrpSpPr/>
          <p:nvPr/>
        </p:nvGrpSpPr>
        <p:grpSpPr>
          <a:xfrm>
            <a:off x="1643692" y="2497407"/>
            <a:ext cx="8904617" cy="1049900"/>
            <a:chOff x="1643692" y="2497407"/>
            <a:chExt cx="8904617" cy="104990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0E1924A-FE8C-A04A-FC95-522970E564E3}"/>
                </a:ext>
              </a:extLst>
            </p:cNvPr>
            <p:cNvSpPr txBox="1"/>
            <p:nvPr/>
          </p:nvSpPr>
          <p:spPr>
            <a:xfrm>
              <a:off x="1643692" y="249740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5E7FD899-422C-2853-5408-216776472C0A}"/>
                </a:ext>
              </a:extLst>
            </p:cNvPr>
            <p:cNvSpPr txBox="1"/>
            <p:nvPr/>
          </p:nvSpPr>
          <p:spPr>
            <a:xfrm rot="16200000">
              <a:off x="5215117" y="2818049"/>
              <a:ext cx="65829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00" dirty="0">
                  <a:solidFill>
                    <a:srgbClr val="DA627D"/>
                  </a:solidFill>
                </a:rPr>
                <a:t>(</a:t>
              </a:r>
              <a:endParaRPr lang="it-IT" sz="46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28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DA0DC4-8347-A734-6A90-4A1A26CFC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FFAFAA-9BDC-2144-065E-FF126AC70E9C}"/>
              </a:ext>
            </a:extLst>
          </p:cNvPr>
          <p:cNvSpPr txBox="1"/>
          <p:nvPr/>
        </p:nvSpPr>
        <p:spPr>
          <a:xfrm>
            <a:off x="3335453" y="385551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616007E-36A0-D9DA-CE1B-A5EB364CECDB}"/>
              </a:ext>
            </a:extLst>
          </p:cNvPr>
          <p:cNvCxnSpPr>
            <a:cxnSpLocks/>
          </p:cNvCxnSpPr>
          <p:nvPr/>
        </p:nvCxnSpPr>
        <p:spPr>
          <a:xfrm>
            <a:off x="5974250" y="981841"/>
            <a:ext cx="66859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BA9EE8-2DAB-C36D-2EE1-4371AD7B8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9807" y="99867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E7BA-4583-C7F8-9D0F-B0037F7B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20E2D-9510-6561-671A-9960310CE31E}"/>
              </a:ext>
            </a:extLst>
          </p:cNvPr>
          <p:cNvSpPr txBox="1"/>
          <p:nvPr/>
        </p:nvSpPr>
        <p:spPr>
          <a:xfrm>
            <a:off x="237067" y="5899259"/>
            <a:ext cx="770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CURRENT </a:t>
            </a:r>
            <a:r>
              <a:rPr lang="en-US" sz="2400" b="1" dirty="0">
                <a:solidFill>
                  <a:srgbClr val="DA627D"/>
                </a:solidFill>
              </a:rPr>
              <a:t>CHALLENGES</a:t>
            </a:r>
            <a:r>
              <a:rPr lang="en-US" sz="2400" dirty="0">
                <a:solidFill>
                  <a:schemeClr val="bg1"/>
                </a:solidFill>
              </a:rPr>
              <a:t> IN RIDE-SHARING SERVICES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219497C-FC5E-FBEA-30C2-718E5662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669661"/>
            <a:ext cx="3330884" cy="33308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889ED2-FA06-11C7-D64E-55642C9B78E9}"/>
              </a:ext>
            </a:extLst>
          </p:cNvPr>
          <p:cNvSpPr txBox="1"/>
          <p:nvPr/>
        </p:nvSpPr>
        <p:spPr>
          <a:xfrm>
            <a:off x="1741641" y="857455"/>
            <a:ext cx="76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Subjective</a:t>
            </a:r>
            <a:r>
              <a:rPr lang="en-US" sz="2000" dirty="0">
                <a:solidFill>
                  <a:schemeClr val="bg1"/>
                </a:solidFill>
              </a:rPr>
              <a:t> passenger ratings can be inconsistent or influenced by temporary emotions.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FEC0FD-AC62-3E74-2631-1AEAC9478D95}"/>
              </a:ext>
            </a:extLst>
          </p:cNvPr>
          <p:cNvSpPr txBox="1"/>
          <p:nvPr/>
        </p:nvSpPr>
        <p:spPr>
          <a:xfrm>
            <a:off x="2867709" y="2128590"/>
            <a:ext cx="820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Existing two-way rating systems are </a:t>
            </a:r>
            <a:r>
              <a:rPr lang="en-US" sz="2000" dirty="0">
                <a:solidFill>
                  <a:srgbClr val="DA627D"/>
                </a:solidFill>
              </a:rPr>
              <a:t>limited</a:t>
            </a:r>
            <a:r>
              <a:rPr lang="en-US" sz="2000" dirty="0">
                <a:solidFill>
                  <a:schemeClr val="bg1"/>
                </a:solidFill>
              </a:rPr>
              <a:t> in providing a comprehensive view of the actual driving quality.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E7CD56-2986-2598-255D-F36FEAB3984E}"/>
              </a:ext>
            </a:extLst>
          </p:cNvPr>
          <p:cNvSpPr txBox="1"/>
          <p:nvPr/>
        </p:nvSpPr>
        <p:spPr>
          <a:xfrm>
            <a:off x="3748242" y="3399725"/>
            <a:ext cx="820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Difficulty</a:t>
            </a:r>
            <a:r>
              <a:rPr lang="en-US" sz="2000" dirty="0">
                <a:solidFill>
                  <a:schemeClr val="bg1"/>
                </a:solidFill>
              </a:rPr>
              <a:t> in obtaining </a:t>
            </a:r>
            <a:r>
              <a:rPr lang="en-US" sz="2000" dirty="0">
                <a:solidFill>
                  <a:srgbClr val="DA627D"/>
                </a:solidFill>
              </a:rPr>
              <a:t>real-time feedback </a:t>
            </a:r>
            <a:r>
              <a:rPr lang="en-US" sz="2000" dirty="0">
                <a:solidFill>
                  <a:schemeClr val="bg1"/>
                </a:solidFill>
              </a:rPr>
              <a:t>about the passenger’s experience during the ride.</a:t>
            </a:r>
          </a:p>
        </p:txBody>
      </p:sp>
    </p:spTree>
    <p:extLst>
      <p:ext uri="{BB962C8B-B14F-4D97-AF65-F5344CB8AC3E}">
        <p14:creationId xmlns:p14="http://schemas.microsoft.com/office/powerpoint/2010/main" val="37740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6606A-5267-D002-5A00-118961C9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7AC437-5ED3-0467-B59A-C93FC7913E1E}"/>
              </a:ext>
            </a:extLst>
          </p:cNvPr>
          <p:cNvSpPr txBox="1"/>
          <p:nvPr/>
        </p:nvSpPr>
        <p:spPr>
          <a:xfrm>
            <a:off x="3122795" y="883431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ON </a:t>
            </a:r>
            <a:r>
              <a:rPr lang="en-US" sz="2000" b="1" dirty="0">
                <a:solidFill>
                  <a:schemeClr val="bg1"/>
                </a:solidFill>
              </a:rPr>
              <a:t>STAKEHOLDERS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0C5D07-9B85-3CA1-AC89-46B4836A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32" y="199540"/>
            <a:ext cx="1367782" cy="1367782"/>
          </a:xfrm>
          <a:prstGeom prst="rect">
            <a:avLst/>
          </a:prstGeom>
        </p:spPr>
      </p:pic>
      <p:pic>
        <p:nvPicPr>
          <p:cNvPr id="5" name="Elemento grafico 4" descr="Volante con riempimento a tinta unita">
            <a:extLst>
              <a:ext uri="{FF2B5EF4-FFF2-40B4-BE49-F238E27FC236}">
                <a16:creationId xmlns:a16="http://schemas.microsoft.com/office/drawing/2014/main" id="{A36C76B2-EC42-EED3-93CF-67F6F371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106" y="2822834"/>
            <a:ext cx="1212331" cy="1212331"/>
          </a:xfrm>
          <a:prstGeom prst="rect">
            <a:avLst/>
          </a:prstGeom>
        </p:spPr>
      </p:pic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4524A8C1-30FA-18AF-3118-AEDAF138D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8660" y="2789601"/>
            <a:ext cx="1212331" cy="12123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413191-912F-27D6-252F-3680363248F4}"/>
              </a:ext>
            </a:extLst>
          </p:cNvPr>
          <p:cNvSpPr txBox="1"/>
          <p:nvPr/>
        </p:nvSpPr>
        <p:spPr>
          <a:xfrm>
            <a:off x="1118668" y="3948986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DRIVERS</a:t>
            </a:r>
            <a:endParaRPr lang="it-IT" b="1" dirty="0">
              <a:solidFill>
                <a:srgbClr val="DA627D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603A170-7C1A-5467-F6A9-32C7CE170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11" y="2640359"/>
            <a:ext cx="1212331" cy="121233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78BA8F-947E-53CC-38DD-613CAA6A3CAE}"/>
              </a:ext>
            </a:extLst>
          </p:cNvPr>
          <p:cNvSpPr txBox="1"/>
          <p:nvPr/>
        </p:nvSpPr>
        <p:spPr>
          <a:xfrm>
            <a:off x="5038625" y="3948986"/>
            <a:ext cx="1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A627D"/>
                </a:solidFill>
              </a:rPr>
              <a:t>PASSENGERS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CE7BD4-E0FF-56E2-BAEF-2147264C74C3}"/>
              </a:ext>
            </a:extLst>
          </p:cNvPr>
          <p:cNvSpPr txBox="1"/>
          <p:nvPr/>
        </p:nvSpPr>
        <p:spPr>
          <a:xfrm>
            <a:off x="9285773" y="3913813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COMPANIES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7D09AF-B280-E9A9-60E2-CFCE25F3D666}"/>
              </a:ext>
            </a:extLst>
          </p:cNvPr>
          <p:cNvSpPr txBox="1"/>
          <p:nvPr/>
        </p:nvSpPr>
        <p:spPr>
          <a:xfrm>
            <a:off x="569246" y="4318318"/>
            <a:ext cx="268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Risk of unfair ratings affecting opportunities, lack of actionable feedback.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103F0F-804E-C55E-7740-282E209C46B4}"/>
              </a:ext>
            </a:extLst>
          </p:cNvPr>
          <p:cNvSpPr txBox="1"/>
          <p:nvPr/>
        </p:nvSpPr>
        <p:spPr>
          <a:xfrm>
            <a:off x="4346123" y="4283145"/>
            <a:ext cx="329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Limited tools to express real-time concerns, potential safety and comfort issues not fully addressed.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04DF1E-DFDB-2A5E-5BA0-66DB678B35FF}"/>
              </a:ext>
            </a:extLst>
          </p:cNvPr>
          <p:cNvSpPr txBox="1"/>
          <p:nvPr/>
        </p:nvSpPr>
        <p:spPr>
          <a:xfrm>
            <a:off x="8342287" y="4259974"/>
            <a:ext cx="345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Difficulty in ensuring consistent quality and reliability across drivers, reliance on subjective feedback.</a:t>
            </a:r>
          </a:p>
        </p:txBody>
      </p:sp>
    </p:spTree>
    <p:extLst>
      <p:ext uri="{BB962C8B-B14F-4D97-AF65-F5344CB8AC3E}">
        <p14:creationId xmlns:p14="http://schemas.microsoft.com/office/powerpoint/2010/main" val="4197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2234078" y="3198167"/>
            <a:ext cx="735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SO, WHAT’S THE </a:t>
            </a:r>
            <a:r>
              <a:rPr lang="en-US" sz="2400" b="1" dirty="0">
                <a:solidFill>
                  <a:schemeClr val="bg1"/>
                </a:solidFill>
              </a:rPr>
              <a:t>PROBLEM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9" name="Elemento grafico 8" descr="Punto interrogativo con riempimento a tinta unita">
            <a:extLst>
              <a:ext uri="{FF2B5EF4-FFF2-40B4-BE49-F238E27FC236}">
                <a16:creationId xmlns:a16="http://schemas.microsoft.com/office/drawing/2014/main" id="{43C344DA-ED1A-6C22-CDA6-F7A22E22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4669" y="2146573"/>
            <a:ext cx="2249500" cy="2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CA9E8-7BB4-89AF-F7E6-29F2085D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52BCE-96EA-E56F-7645-1C8D20270F56}"/>
              </a:ext>
            </a:extLst>
          </p:cNvPr>
          <p:cNvSpPr txBox="1"/>
          <p:nvPr/>
        </p:nvSpPr>
        <p:spPr>
          <a:xfrm>
            <a:off x="1643174" y="2122713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HOW CAN WE ACHIEVE A </a:t>
            </a:r>
            <a:r>
              <a:rPr lang="en-US" sz="2000" b="1" dirty="0">
                <a:solidFill>
                  <a:schemeClr val="bg1"/>
                </a:solidFill>
              </a:rPr>
              <a:t>MORE OBJECTIVE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REAL-TIME</a:t>
            </a:r>
            <a:r>
              <a:rPr lang="en-US" sz="2000" dirty="0">
                <a:solidFill>
                  <a:schemeClr val="bg1"/>
                </a:solidFill>
              </a:rPr>
              <a:t> ASSESSMENT OF DRIVER PERFORMANCE THAT REFLECTS BOTH SAFETY AND PASSENGER COMFORT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  <a:endParaRPr lang="en-US" sz="2000" b="1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6A465-55F9-0D71-929E-9E98FA18FCCD}"/>
              </a:ext>
            </a:extLst>
          </p:cNvPr>
          <p:cNvSpPr txBox="1"/>
          <p:nvPr/>
        </p:nvSpPr>
        <p:spPr>
          <a:xfrm>
            <a:off x="1643174" y="3865307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CAN RIDE-SHARING PLATFORMS MOVE BEYOND BASIC RATINGS TO GAIN INSIGHTS THAT </a:t>
            </a:r>
            <a:r>
              <a:rPr lang="en-US" sz="2000" b="1" dirty="0">
                <a:solidFill>
                  <a:schemeClr val="bg1"/>
                </a:solidFill>
              </a:rPr>
              <a:t>IMPROVE SERVICE QUALITY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31CB64-E84A-FF70-7C91-40FA57DB470F}"/>
              </a:ext>
            </a:extLst>
          </p:cNvPr>
          <p:cNvSpPr txBox="1"/>
          <p:nvPr/>
        </p:nvSpPr>
        <p:spPr>
          <a:xfrm>
            <a:off x="1239407" y="212271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3ED555-ABE3-70A2-93DE-92A96D411A2D}"/>
              </a:ext>
            </a:extLst>
          </p:cNvPr>
          <p:cNvSpPr txBox="1"/>
          <p:nvPr/>
        </p:nvSpPr>
        <p:spPr>
          <a:xfrm>
            <a:off x="1239407" y="3865307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5493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2B15F-A6EA-F8C5-7641-AF12C90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23E4AF-CC93-C334-EA43-43543D96371C}"/>
              </a:ext>
            </a:extLst>
          </p:cNvPr>
          <p:cNvSpPr txBox="1"/>
          <p:nvPr/>
        </p:nvSpPr>
        <p:spPr>
          <a:xfrm>
            <a:off x="-500097" y="1418927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GOAL OF THE </a:t>
            </a:r>
            <a:r>
              <a:rPr lang="en-US" sz="2000" b="1" dirty="0">
                <a:solidFill>
                  <a:srgbClr val="DA627D"/>
                </a:solidFill>
              </a:rPr>
              <a:t>RESEARCH</a:t>
            </a:r>
            <a:endParaRPr lang="it-IT" sz="2000" b="1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BA654-2D5F-1059-33E6-B11AC7076433}"/>
              </a:ext>
            </a:extLst>
          </p:cNvPr>
          <p:cNvSpPr txBox="1"/>
          <p:nvPr/>
        </p:nvSpPr>
        <p:spPr>
          <a:xfrm>
            <a:off x="1190275" y="3254774"/>
            <a:ext cx="1037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Integrate new technologies like Facial Expression Recognition (</a:t>
            </a:r>
            <a:r>
              <a:rPr lang="en-US" sz="2400" dirty="0">
                <a:solidFill>
                  <a:srgbClr val="DA627D"/>
                </a:solidFill>
              </a:rPr>
              <a:t>FER</a:t>
            </a:r>
            <a:r>
              <a:rPr lang="en-US" sz="2400" dirty="0">
                <a:solidFill>
                  <a:schemeClr val="bg1"/>
                </a:solidFill>
              </a:rPr>
              <a:t>) and </a:t>
            </a:r>
            <a:r>
              <a:rPr lang="en-US" sz="2400" dirty="0" err="1">
                <a:solidFill>
                  <a:schemeClr val="bg1"/>
                </a:solidFill>
              </a:rPr>
              <a:t>telemetrics</a:t>
            </a:r>
            <a:r>
              <a:rPr lang="en-US" sz="2400" dirty="0">
                <a:solidFill>
                  <a:schemeClr val="bg1"/>
                </a:solidFill>
              </a:rPr>
              <a:t> for a data-driven, unbiased evaluation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Provide a holistic view of </a:t>
            </a:r>
            <a:r>
              <a:rPr lang="en-US" sz="2400" dirty="0">
                <a:solidFill>
                  <a:srgbClr val="DA627D"/>
                </a:solidFill>
              </a:rPr>
              <a:t>driver performance</a:t>
            </a:r>
            <a:r>
              <a:rPr lang="en-US" sz="2400" dirty="0">
                <a:solidFill>
                  <a:schemeClr val="bg1"/>
                </a:solidFill>
              </a:rPr>
              <a:t> that includes passenger comfort and safety metrics.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22DA4EDE-2671-6ADB-8CEF-C4A6793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2" y="339255"/>
            <a:ext cx="1835847" cy="18358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C01804-3D7F-3E5E-8F51-2072D70EDA06}"/>
              </a:ext>
            </a:extLst>
          </p:cNvPr>
          <p:cNvSpPr txBox="1"/>
          <p:nvPr/>
        </p:nvSpPr>
        <p:spPr>
          <a:xfrm>
            <a:off x="814925" y="3429000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2183C4-766F-1229-1CB3-F0EEABD3FEFE}"/>
              </a:ext>
            </a:extLst>
          </p:cNvPr>
          <p:cNvSpPr txBox="1"/>
          <p:nvPr/>
        </p:nvSpPr>
        <p:spPr>
          <a:xfrm>
            <a:off x="814925" y="453084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4360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1202</Words>
  <Application>Microsoft Office PowerPoint</Application>
  <PresentationFormat>Widescreen</PresentationFormat>
  <Paragraphs>144</Paragraphs>
  <Slides>16</Slides>
  <Notes>13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10</cp:revision>
  <dcterms:created xsi:type="dcterms:W3CDTF">2024-11-07T14:33:39Z</dcterms:created>
  <dcterms:modified xsi:type="dcterms:W3CDTF">2024-11-14T15:36:21Z</dcterms:modified>
</cp:coreProperties>
</file>