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306" r:id="rId18"/>
    <p:sldId id="316" r:id="rId19"/>
    <p:sldId id="317" r:id="rId20"/>
    <p:sldId id="318" r:id="rId21"/>
    <p:sldId id="319" r:id="rId22"/>
    <p:sldId id="323" r:id="rId23"/>
    <p:sldId id="314" r:id="rId24"/>
    <p:sldId id="421" r:id="rId25"/>
    <p:sldId id="281" r:id="rId26"/>
    <p:sldId id="321" r:id="rId27"/>
    <p:sldId id="322" r:id="rId28"/>
    <p:sldId id="324" r:id="rId29"/>
    <p:sldId id="325" r:id="rId30"/>
    <p:sldId id="326" r:id="rId31"/>
    <p:sldId id="328" r:id="rId32"/>
    <p:sldId id="330" r:id="rId33"/>
    <p:sldId id="367" r:id="rId34"/>
    <p:sldId id="368" r:id="rId35"/>
    <p:sldId id="369"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419" r:id="rId60"/>
    <p:sldId id="420" r:id="rId61"/>
    <p:sldId id="394" r:id="rId62"/>
    <p:sldId id="395" r:id="rId63"/>
    <p:sldId id="332" r:id="rId64"/>
    <p:sldId id="329" r:id="rId65"/>
    <p:sldId id="307" r:id="rId66"/>
    <p:sldId id="361" r:id="rId67"/>
    <p:sldId id="362" r:id="rId68"/>
    <p:sldId id="364" r:id="rId69"/>
    <p:sldId id="366" r:id="rId70"/>
    <p:sldId id="365" r:id="rId71"/>
    <p:sldId id="279" r:id="rId72"/>
    <p:sldId id="266" r:id="rId7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628"/>
    <a:srgbClr val="DA627D"/>
    <a:srgbClr val="FCA17D"/>
    <a:srgbClr val="060312"/>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5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11/12/2024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87354-E8C7-0199-8738-96A3685940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571C23A-4F8B-47F0-F23B-E97EB0F247F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4255162-B78D-4613-7211-D01E57C6B0C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0FAE2A2-FF86-FF5D-4D50-0BEC5CE5E012}"/>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79004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54FB1-18FD-E671-107E-7078D59035C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DB8E6A3-4F6A-F426-1B29-EA7E565918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11D738-471B-CF63-6EDA-41C5552C22E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664D52-878F-07E0-C50E-8564B1E36114}"/>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916723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F37A-72DA-B17E-80C3-AC30DE7466E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E1DE497-C503-783B-1676-3ACB7FFFD3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E170518-7AFB-0415-F02A-0923F47F2F1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87909F4-F8D2-5D92-E0A1-0416D0443863}"/>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89829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096F-174A-8E9E-2E75-E21230FD69D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E2DD1-8785-D2A3-E479-2BAE3161467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1DE29E-1264-4D01-AFD1-5EA81336EED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FF8CC688-54E4-E4A8-B6BC-96071BDDD0DC}"/>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15120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56FD7-24D0-7419-4AC1-5452362068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39770D6-7737-B3C5-2CE1-5218F4B41D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5A8C59-37E7-FC10-2C61-71D68438234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321294F4-03A8-C8D4-2119-A3348AD9981D}"/>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277365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255E1-D29A-9EEC-A6F1-DD01B439DA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C2D805-B71A-803B-93CC-7D378A218E6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B3D7562-AA24-65D6-B735-A9357D46172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931F243-FF0B-D6FC-0D8F-5693F1D25C48}"/>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288076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092CC-459D-B20A-7DE0-DBA1E05F6A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39548B7-2A82-03C6-B2BC-C80D5C425A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5C13DA-3789-D968-F859-AC8C17C6D8B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86046BB-5A50-7FB5-9040-B001D2478EC7}"/>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6649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A444-971C-8934-DD98-F67EF454D0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60D9836-8FDD-8EE3-C094-F3B0314BF7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23B7A9-F186-FB7A-35CA-EC5A6C1EC7E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4CCEA32-63EE-E806-A3D5-6C144B0602E6}"/>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1203291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0123B-77A5-8B14-E2A1-1FD38485D71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A979D4-29C0-2E48-6582-A9FC3293E8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0B46E1-9556-463D-8A81-CCFD8F60D7D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A9CA061-BF92-1ACA-5540-047D566A4384}"/>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377560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0CA51-87B0-BB7A-3E1E-CB215B4D59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AE80908-17CF-085D-E0E6-007ED77A5DB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7C27C47-BE0D-F818-7DB4-17E9627DE3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AF528BC-A080-9997-F894-929861AFA72F}"/>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1751919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6585-8869-4947-7F3F-33687AC7A11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74E025A-2883-CAD9-B196-38CFC33F030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ECC0A1-BADA-58F0-73D6-BD6E4A4814F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313FE96-8785-522E-F0AD-B7235109C6D3}"/>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7885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DF155-8EFC-CBA7-91D0-7C0D826CB6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C887D04-532F-9676-A0BF-D20689DAE49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74173F-B440-4872-D65B-4DB11F9D113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FFEC9C6-3BD5-FFE1-B611-699B64DC0DA9}"/>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1037420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2A0D-34A7-05B4-E096-C564728443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4FCC89-413A-F2A3-BA8F-AFDE528096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F00BB3-AB3D-9645-8116-AC490D7558B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0A8D27C-632A-A479-3E20-D2568B1023E8}"/>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10605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219B9-390E-B7C4-FB87-08219F70037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405F4C-086C-6DA1-89C4-9D9E2D798AA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19AC68-C1F5-68F8-6AC3-3D1F75BC635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379232B-BFA4-FF1E-29B6-9ED153A65F8F}"/>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37041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7E5F6-4F3C-6336-4BCD-ED33052F63A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B693DA-AAC9-0D45-734D-3EAF7E3CA62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47A2D-ABC7-D94F-E28B-5BD4E1FC9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5D39EB-6A95-36AA-EECA-461E9F5BD188}"/>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1481767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3F07-C4D1-D0C8-1ECD-8E1B3D13B9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0378C6-42F0-60D0-A1A0-5E60AB63A8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E1292C-6DEE-F62C-A291-ADE8ABB2D40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91CE51-8EF3-4BF7-90C9-B5B3BE280B52}"/>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149843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233F-CA13-2BD5-8B41-FCF4818F15D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4E4559E-C50C-53F5-63A2-AEE97144B0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7F66B5-5D99-A358-853B-495AABF904C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DC6DEE-9665-634E-0618-77202F9DA6A4}"/>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3261664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38A47-505D-D42A-7BD1-84D2CAD1F0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7C7F85-1E05-582A-0EF3-8E2F79FED7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BDAE44D-44A2-0DD0-C5D6-1B99AC564D6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D5FED25-ED77-DA51-7646-C79FF713F810}"/>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2620521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D78CD-6FC7-F087-33C1-C9A65EA29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99157C-7625-0579-6BB9-C2D4EECADCD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AA257D-EF41-7231-E2B1-5AF20DD47E4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2720A43-0096-23F8-23C2-4B8B4A9B015C}"/>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1277403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24BCB-60DD-AFEF-C9EF-4F4E6C1A1A4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39DA2F-495A-78EF-0727-2A41329DB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FE9F54-95B4-F6CF-6B92-7DC9060A10D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675F967-EFDF-5A31-31F4-B7DEF6BE3287}"/>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3978932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3DF31-363C-8BD0-64DC-867BC7BD7F7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8B832F-65F2-3814-EFDE-41FEBF9DDC8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B013D6-7B97-F24B-B6E1-6D4FEB539D6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E8C6F81-9D82-F114-BD11-36BB07C6425E}"/>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2449920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5D9A-213F-AD59-3584-7B1C8088AE1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1D495FA-5021-2714-E5BB-705DB6BD2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A099D4-D402-2884-DEF2-74D5F025646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808FE1-1CB5-08C9-0537-C6C4E93F54CD}"/>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198092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FFBE3-EFD6-5466-9240-516DC12863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F77BE8B-A918-77DC-7A63-9BEC118851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4CB85F0-39D1-2F62-8A83-84B498F2210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0DB5B3-0D1E-3B10-056B-E5ACFBDD3EB5}"/>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837085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650F-4484-EF11-841A-FFCD603E5D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8518A7-338F-225F-AD00-885D4EB87AE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B3E55B-AC39-5AA1-2183-ACC4F994ACF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151DC65-E8CE-E521-2DCB-B9DD7139C269}"/>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286829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CF17-3028-2418-540D-5DE2B537DE2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48B3B13-4D7C-CC35-DF91-8F6756F4805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0E3227-9E10-D585-1D07-8056766412A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D211828-C20C-DBEE-B46E-C2EB04CE1C99}"/>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1685508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A51BB-3B7B-2EE3-0938-1E02A6D37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30DE9F3-88F1-5E5D-9291-11F0B594BF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A7078AE-7A9E-3C3D-88EA-88978E54257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C6C5E4D-512D-61A8-922C-C64B659FFECC}"/>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3441336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D6A24-A71E-C763-CF23-EACE6CA1D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B1FDF-FA94-0E76-1509-905F0294835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98BF7-9D73-F93F-218E-F0D6B3BCCB7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470E37-9500-A011-DD8E-96EEB3485E5E}"/>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3023994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646C8-A241-4FF1-D985-C677FF195A0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F864FEF-86E5-7A8D-0F86-AEC5734C3B8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1AC84A-39CF-F0ED-8DDC-B7DC10569C3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814DBA3-CF88-4404-F36B-5D85047C820C}"/>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802575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9ECBA-E5BE-9DC5-C181-D9D927102E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539E4F-9303-2B2F-5A42-A5ED3ACD189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D91FC0-2752-7082-CF38-6F52313C821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5F1C28E-8079-7FFB-5CB4-D2F7ADE747C1}"/>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25933453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5453D-B5D7-776F-8BD8-BFE185930A3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A2E6F54-E6F0-6D62-7EAA-8BE8ABBBA4F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F9F31A-E61E-D4C6-3D07-E8E888E585A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6480574-A6F9-5883-8B8E-F15280E284A3}"/>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10348230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2561B-A368-7A81-6BEE-C3F955AF9F5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B0A1AC-9D1C-0D31-935A-CB3D8DF3F70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4C86AC-DA48-F518-8206-2CDD7EB9AA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5E63049-6EF5-4E57-106F-6EA3ACF5181E}"/>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3261998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AF906-6B66-3D19-E545-912E9F3860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9669610-5D57-CBB5-FED5-B5F543B869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6353DB5-4887-673D-6AF1-C02C0AB11F6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6C1EDF4-F520-55C8-1968-0B9A47793C12}"/>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140564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2C08F-18A5-EB3B-1E24-917E24BDC3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25388C-04D6-3016-AE61-54042CC4D1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6F4C22-DC46-6D3C-57A7-BDFD3C98042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1DD2765-7B2F-FCE8-3490-32403A726D53}"/>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9149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43E8-32E1-6B02-AC9F-6130A3221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98DED6A-9E0A-9F20-CE8C-FE6EAC8FEF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9D79592-3E13-B73F-54E4-39215794880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BEC3D9B-97EB-24A6-0071-ECB852BE3F53}"/>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309551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666EC-40B8-E31F-D3AE-338D0848BD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635A7D5-376E-EC10-C55A-604CB209B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F7FC504-99A6-8076-08EA-D0564D4492F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7239747-1431-6B0B-A34A-6A96D4DBB5ED}"/>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25625226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DC334-4F0C-F789-DBA8-6F75DA882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168CDA4-CE85-9CC7-C5B0-2BC5FCC3AD5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28D708-B52F-C0DF-F318-0B7CF136E85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80E0F0D-5BB2-3F5B-55E2-FE23F08F3C92}"/>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14654988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55295-D4C1-4A7A-7AB2-A10AC34F2F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DFBB598-4261-9DB5-2FA2-D23964DBB5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591E8A0-B814-C577-225D-3EED5EE19F5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EEC403-4554-834E-DAD6-F7D23D9383BC}"/>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1401090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A8D11-34EF-F68A-C2EF-2ADCEC766F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14F27-6857-3998-4BE3-EF46D80ABB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3FD4A13-57B9-A872-3A0D-7C39B036409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8D89158-1BE4-87E6-E805-662A4267E000}"/>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30997672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34DB-0C2C-EF25-6265-A4C1D291FE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FE72B9E-2643-EAE1-289F-09A60E5638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F06D597-C4CE-7B7E-3864-21A7A095D47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2D6024B-AA93-5743-7FB6-577BC452FEF0}"/>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3280766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4C78-C817-643F-52A8-6FE0050E60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AA8FCF-C2EB-D201-2438-F399DA251F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868ED3-BD55-5E48-6DEB-3AAA06A73D1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FDD2B32-00E6-B135-C320-C7D941AFB369}"/>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7026444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E8DD-67A0-A225-3D35-933586CAB6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95B64C-61E2-8B61-AE89-64B1C95C665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139700A-BC11-D401-82DB-4653278A0B2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CFE4060-273A-BDBA-6884-34F8B282CF95}"/>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1549373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55AD9-670D-750B-7253-224161BD992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05C6604-0B72-A8CE-DCC7-A455EC5DA2C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59D2AC-0F2E-B2D5-8841-EF08D38061B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EB1F34D-E7F7-06AB-C22C-7A397F753A5A}"/>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1607072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A0B0-58A5-9A71-3DD2-48831E0120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610CF35-924B-200E-74CC-BB329F36575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4B57348-30B3-6914-2DC8-24F9BBC545E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17FD4E5-D724-A8C3-8823-3261D691C037}"/>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409021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2AEBE-EE3A-7632-656F-033CDA70C7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471082-1B4A-85DA-0241-651E62345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81D194E-95E0-42CA-5248-D8369ADCC9E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9840545-09AE-2D33-6F34-ACCD98825BB8}"/>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34834653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E0320-6CCF-F247-44E0-7AFCB4F3A0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F11776-E86F-BC03-01F8-3AFA17F8EA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F5300AE-5412-7727-94DE-D0A30FCEFD3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F9E08D5E-FB4A-BF87-7826-BAC0C5D36DB8}"/>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2426588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14660-323A-E83C-1B87-642F2E5973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193E04-311F-30DF-A231-B923BDA9BB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C15434-907C-F288-EF6E-F70BA02D702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49D408-89C2-33E7-05F5-43F269EB5664}"/>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38467986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7491E-5046-57AA-1B8C-C9D91D632CE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390F2D4-2EF9-945E-E157-30C18F2F2BC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E8A8A1-72EA-5C0C-BD3D-EB55466E8E1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FF76B69-3104-CE67-4DA9-39BFE22577A4}"/>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29260706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B0DBF-1A28-666F-0DD2-BAA44CE1F2A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F19B5-BBEB-144D-706A-CDFFCEBB354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EDDB1C9-6668-F839-D376-FDC0729E6DF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CB6AEB-CE00-4C7B-72BF-DA6734A5364E}"/>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0582246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60C02-5615-8F84-26CA-F36D2641EF9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152FD37-13F8-FF95-8CD1-1975655744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72E107B-E402-DDBD-BCB4-6856D1D4E33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F997BB68-2BFF-B8CD-C34F-7A27A386E1F3}"/>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39067989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827BF-10DE-21E1-5A8D-079F787ED74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80FBAE-3CBB-E66F-CF17-FE52D5C3FCC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8B5945E-8AF0-A28C-B7A0-A3A8F004158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AF89BA-4D90-5573-74B8-666191A34C1C}"/>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2202467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22A53-6A93-758A-021C-D46B09C0252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2A8F7F-094C-7B21-11A5-C70410CB1DF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12D658F-EB28-46B3-2A6A-B998BF4B938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06371CA-C45A-5C94-CAF3-64DEF6F4C997}"/>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260496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3493C-2BAD-28BE-87F3-AD43ECC590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E853B1D-A4E7-3D53-D4AE-FBF09E64CFF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97BE649-17C0-CA15-7C4B-2C4B48A6C7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792ADE7-3F6F-361F-AC64-FA8A1FEA8AD7}"/>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376153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11/12/2024</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11/12/2024</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sv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5.png"/><Relationship Id="rId7" Type="http://schemas.openxmlformats.org/officeDocument/2006/relationships/image" Target="../media/image58.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61.svg"/><Relationship Id="rId5" Type="http://schemas.openxmlformats.org/officeDocument/2006/relationships/image" Target="../media/image37.png"/><Relationship Id="rId10" Type="http://schemas.openxmlformats.org/officeDocument/2006/relationships/image" Target="../media/image60.png"/><Relationship Id="rId4" Type="http://schemas.openxmlformats.org/officeDocument/2006/relationships/image" Target="../media/image56.pn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37.png"/><Relationship Id="rId10" Type="http://schemas.openxmlformats.org/officeDocument/2006/relationships/image" Target="../media/image61.svg"/><Relationship Id="rId4" Type="http://schemas.openxmlformats.org/officeDocument/2006/relationships/image" Target="../media/image56.png"/><Relationship Id="rId9"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47.svg"/></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B48520E9-97D6-9530-8EBC-D3A80DB91668}"/>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D12F2896-F21B-4F1E-958D-CC6034ACE74E}"/>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9E3D22E6-8C87-D5A8-08CF-00F0AB70BD65}"/>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70135916-A0E2-088B-B2E3-BD81E010F56F}"/>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190AE6FB-8BC6-15DA-9CE7-931A40BA7CB9}"/>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20EF60E9-7E4C-6BE2-0D53-788C1C9CC303}"/>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EA58A515-311A-0F45-E155-7EB7038687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grpSp>
        <p:nvGrpSpPr>
          <p:cNvPr id="12" name="Gruppo 11">
            <a:extLst>
              <a:ext uri="{FF2B5EF4-FFF2-40B4-BE49-F238E27FC236}">
                <a16:creationId xmlns:a16="http://schemas.microsoft.com/office/drawing/2014/main" id="{EA7D742D-BB87-3629-5E38-CC7CD0B6DB94}"/>
              </a:ext>
            </a:extLst>
          </p:cNvPr>
          <p:cNvGrpSpPr/>
          <p:nvPr/>
        </p:nvGrpSpPr>
        <p:grpSpPr>
          <a:xfrm>
            <a:off x="3195879" y="4769298"/>
            <a:ext cx="8383962" cy="1038109"/>
            <a:chOff x="2997865" y="3102126"/>
            <a:chExt cx="8383962" cy="1038109"/>
          </a:xfrm>
        </p:grpSpPr>
        <p:sp>
          <p:nvSpPr>
            <p:cNvPr id="22" name="CasellaDiTesto 21">
              <a:extLst>
                <a:ext uri="{FF2B5EF4-FFF2-40B4-BE49-F238E27FC236}">
                  <a16:creationId xmlns:a16="http://schemas.microsoft.com/office/drawing/2014/main" id="{0423F825-010A-64F5-6A13-F3CCCFA4FF6D}"/>
                </a:ext>
              </a:extLst>
            </p:cNvPr>
            <p:cNvSpPr txBox="1"/>
            <p:nvPr/>
          </p:nvSpPr>
          <p:spPr>
            <a:xfrm>
              <a:off x="4310776" y="3328792"/>
              <a:ext cx="7071051" cy="584775"/>
            </a:xfrm>
            <a:prstGeom prst="rect">
              <a:avLst/>
            </a:prstGeom>
            <a:noFill/>
          </p:spPr>
          <p:txBody>
            <a:bodyPr wrap="square" rtlCol="0">
              <a:spAutoFit/>
            </a:bodyPr>
            <a:lstStyle/>
            <a:p>
              <a:r>
                <a:rPr lang="en-US" sz="1600" spc="300">
                  <a:solidFill>
                    <a:schemeClr val="bg1"/>
                  </a:solidFill>
                </a:rPr>
                <a:t>WILL PASSENGERS </a:t>
              </a:r>
              <a:r>
                <a:rPr lang="en-US" sz="1600" b="1" spc="300">
                  <a:solidFill>
                    <a:schemeClr val="bg1"/>
                  </a:solidFill>
                </a:rPr>
                <a:t>FEEL AT EASE </a:t>
              </a:r>
              <a:r>
                <a:rPr lang="en-US" sz="1600" spc="300">
                  <a:solidFill>
                    <a:schemeClr val="bg1"/>
                  </a:solidFill>
                </a:rPr>
                <a:t>KNOWING THEIR EMOTIONS ARE RECORDED AND USED FOR EVALUATION?</a:t>
              </a:r>
              <a:endParaRPr lang="it-IT" sz="1600" spc="300">
                <a:solidFill>
                  <a:schemeClr val="bg1"/>
                </a:solidFill>
              </a:endParaRPr>
            </a:p>
          </p:txBody>
        </p:sp>
        <p:pic>
          <p:nvPicPr>
            <p:cNvPr id="32" name="Immagine 31" descr="Immagine che contiene Elementi grafici, Carattere, simbolo, clipart&#10;&#10;Descrizione generata automaticamente">
              <a:extLst>
                <a:ext uri="{FF2B5EF4-FFF2-40B4-BE49-F238E27FC236}">
                  <a16:creationId xmlns:a16="http://schemas.microsoft.com/office/drawing/2014/main" id="{F6A6FE66-BF33-25E7-65E8-2CC15DEF4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7865" y="3102126"/>
              <a:ext cx="1038109" cy="1038109"/>
            </a:xfrm>
            <a:prstGeom prst="rect">
              <a:avLst/>
            </a:prstGeom>
          </p:spPr>
        </p:pic>
      </p:grpSp>
      <p:grpSp>
        <p:nvGrpSpPr>
          <p:cNvPr id="11" name="Gruppo 10">
            <a:extLst>
              <a:ext uri="{FF2B5EF4-FFF2-40B4-BE49-F238E27FC236}">
                <a16:creationId xmlns:a16="http://schemas.microsoft.com/office/drawing/2014/main" id="{1976E5DC-C73A-8829-7B75-39B69898CDC4}"/>
              </a:ext>
            </a:extLst>
          </p:cNvPr>
          <p:cNvGrpSpPr/>
          <p:nvPr/>
        </p:nvGrpSpPr>
        <p:grpSpPr>
          <a:xfrm>
            <a:off x="3195879" y="2871523"/>
            <a:ext cx="6845383" cy="1038113"/>
            <a:chOff x="4107531" y="352956"/>
            <a:chExt cx="6845383" cy="1038113"/>
          </a:xfrm>
        </p:grpSpPr>
        <p:sp>
          <p:nvSpPr>
            <p:cNvPr id="21" name="CasellaDiTesto 20">
              <a:extLst>
                <a:ext uri="{FF2B5EF4-FFF2-40B4-BE49-F238E27FC236}">
                  <a16:creationId xmlns:a16="http://schemas.microsoft.com/office/drawing/2014/main" id="{5B784D08-BE8B-09E0-E507-EB10700463E1}"/>
                </a:ext>
              </a:extLst>
            </p:cNvPr>
            <p:cNvSpPr txBox="1"/>
            <p:nvPr/>
          </p:nvSpPr>
          <p:spPr>
            <a:xfrm>
              <a:off x="5420442" y="579624"/>
              <a:ext cx="5532472" cy="584775"/>
            </a:xfrm>
            <a:prstGeom prst="rect">
              <a:avLst/>
            </a:prstGeom>
            <a:noFill/>
          </p:spPr>
          <p:txBody>
            <a:bodyPr wrap="square" rtlCol="0">
              <a:spAutoFit/>
            </a:bodyPr>
            <a:lstStyle/>
            <a:p>
              <a:r>
                <a:rPr lang="it-IT" sz="1600" spc="300">
                  <a:solidFill>
                    <a:schemeClr val="bg1"/>
                  </a:solidFill>
                </a:rPr>
                <a:t>IS THE </a:t>
              </a:r>
              <a:r>
                <a:rPr lang="it-IT" sz="1600" b="1" spc="300">
                  <a:solidFill>
                    <a:schemeClr val="bg1"/>
                  </a:solidFill>
                </a:rPr>
                <a:t>MARKET READY </a:t>
              </a:r>
              <a:r>
                <a:rPr lang="it-IT" sz="1600" spc="300">
                  <a:solidFill>
                    <a:schemeClr val="bg1"/>
                  </a:solidFill>
                </a:rPr>
                <a:t>TO INTRODUCE SUCH AN INNOVATION?</a:t>
              </a:r>
              <a:endParaRPr lang="it-IT" spc="300">
                <a:solidFill>
                  <a:schemeClr val="bg1"/>
                </a:solidFill>
              </a:endParaRPr>
            </a:p>
          </p:txBody>
        </p:sp>
        <p:pic>
          <p:nvPicPr>
            <p:cNvPr id="35" name="Immagine 34" descr="Immagine che contiene Carattere, Elementi grafici, simbolo, design&#10;&#10;Descrizione generata automaticamente">
              <a:extLst>
                <a:ext uri="{FF2B5EF4-FFF2-40B4-BE49-F238E27FC236}">
                  <a16:creationId xmlns:a16="http://schemas.microsoft.com/office/drawing/2014/main" id="{8AFBCC02-6715-B29E-5D4A-EF3F6C3D93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531" y="352956"/>
              <a:ext cx="1038113" cy="1038113"/>
            </a:xfrm>
            <a:prstGeom prst="rect">
              <a:avLst/>
            </a:prstGeom>
          </p:spPr>
        </p:pic>
      </p:grpSp>
      <p:sp>
        <p:nvSpPr>
          <p:cNvPr id="10" name="CasellaDiTesto 9">
            <a:extLst>
              <a:ext uri="{FF2B5EF4-FFF2-40B4-BE49-F238E27FC236}">
                <a16:creationId xmlns:a16="http://schemas.microsoft.com/office/drawing/2014/main" id="{59C6F6B8-205E-C1CA-F0ED-5820A72D9740}"/>
              </a:ext>
            </a:extLst>
          </p:cNvPr>
          <p:cNvSpPr txBox="1"/>
          <p:nvPr/>
        </p:nvSpPr>
        <p:spPr>
          <a:xfrm>
            <a:off x="4508790" y="2833103"/>
            <a:ext cx="573847" cy="338554"/>
          </a:xfrm>
          <a:prstGeom prst="rect">
            <a:avLst/>
          </a:prstGeom>
          <a:noFill/>
        </p:spPr>
        <p:txBody>
          <a:bodyPr wrap="square">
            <a:spAutoFit/>
          </a:bodyPr>
          <a:lstStyle/>
          <a:p>
            <a:r>
              <a:rPr lang="en-US" sz="1600" b="1">
                <a:solidFill>
                  <a:srgbClr val="DA627D"/>
                </a:solidFill>
              </a:rPr>
              <a:t>1.</a:t>
            </a:r>
            <a:endParaRPr lang="it-IT" sz="1600"/>
          </a:p>
        </p:txBody>
      </p:sp>
      <p:sp>
        <p:nvSpPr>
          <p:cNvPr id="2" name="CasellaDiTesto 1">
            <a:extLst>
              <a:ext uri="{FF2B5EF4-FFF2-40B4-BE49-F238E27FC236}">
                <a16:creationId xmlns:a16="http://schemas.microsoft.com/office/drawing/2014/main" id="{CE244215-5750-26F0-4A6D-78A3569AFD80}"/>
              </a:ext>
            </a:extLst>
          </p:cNvPr>
          <p:cNvSpPr txBox="1"/>
          <p:nvPr/>
        </p:nvSpPr>
        <p:spPr>
          <a:xfrm>
            <a:off x="4508790" y="4730878"/>
            <a:ext cx="573847" cy="338554"/>
          </a:xfrm>
          <a:prstGeom prst="rect">
            <a:avLst/>
          </a:prstGeom>
          <a:noFill/>
        </p:spPr>
        <p:txBody>
          <a:bodyPr wrap="square">
            <a:spAutoFit/>
          </a:bodyPr>
          <a:lstStyle/>
          <a:p>
            <a:r>
              <a:rPr lang="en-US" sz="1600" b="1">
                <a:solidFill>
                  <a:srgbClr val="DA627D"/>
                </a:solidFill>
              </a:rPr>
              <a:t>2.</a:t>
            </a:r>
            <a:endParaRPr lang="it-IT" sz="1600"/>
          </a:p>
        </p:txBody>
      </p:sp>
      <p:sp>
        <p:nvSpPr>
          <p:cNvPr id="4" name="CasellaDiTesto 3">
            <a:extLst>
              <a:ext uri="{FF2B5EF4-FFF2-40B4-BE49-F238E27FC236}">
                <a16:creationId xmlns:a16="http://schemas.microsoft.com/office/drawing/2014/main" id="{15030351-57B2-9B6F-196D-E12F2C3382CA}"/>
              </a:ext>
            </a:extLst>
          </p:cNvPr>
          <p:cNvSpPr txBox="1"/>
          <p:nvPr/>
        </p:nvSpPr>
        <p:spPr>
          <a:xfrm>
            <a:off x="4233988" y="595370"/>
            <a:ext cx="5532472" cy="1077218"/>
          </a:xfrm>
          <a:prstGeom prst="rect">
            <a:avLst/>
          </a:prstGeom>
          <a:noFill/>
        </p:spPr>
        <p:txBody>
          <a:bodyPr wrap="square" rtlCol="0">
            <a:spAutoFit/>
          </a:bodyPr>
          <a:lstStyle/>
          <a:p>
            <a:r>
              <a:rPr lang="it-IT" sz="1600" spc="300">
                <a:solidFill>
                  <a:schemeClr val="bg1"/>
                </a:solidFill>
              </a:rPr>
              <a:t>I RISCHI NON SONO SU QUESTE COSE; MA DAL PUNTO DI VISTA PROGETTUALE (COME SE AZIENDA CHE CI FORNISCE COMPONENTE FALLISCE)</a:t>
            </a:r>
            <a:endParaRPr lang="it-IT" spc="300">
              <a:solidFill>
                <a:schemeClr val="bg1"/>
              </a:solidFill>
            </a:endParaRPr>
          </a:p>
        </p:txBody>
      </p:sp>
    </p:spTree>
    <p:extLst>
      <p:ext uri="{BB962C8B-B14F-4D97-AF65-F5344CB8AC3E}">
        <p14:creationId xmlns:p14="http://schemas.microsoft.com/office/powerpoint/2010/main" val="270431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E9FAE59-76C3-885D-DBD8-9A1B9996EBB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1391A502-C31E-096E-A3E2-64D4D0EF2929}"/>
              </a:ext>
            </a:extLst>
          </p:cNvPr>
          <p:cNvGrpSpPr/>
          <p:nvPr/>
        </p:nvGrpSpPr>
        <p:grpSpPr>
          <a:xfrm>
            <a:off x="698119" y="1379572"/>
            <a:ext cx="10795762" cy="954107"/>
            <a:chOff x="795601" y="1164979"/>
            <a:chExt cx="10795762" cy="954107"/>
          </a:xfrm>
        </p:grpSpPr>
        <p:sp>
          <p:nvSpPr>
            <p:cNvPr id="3" name="CasellaDiTesto 2">
              <a:extLst>
                <a:ext uri="{FF2B5EF4-FFF2-40B4-BE49-F238E27FC236}">
                  <a16:creationId xmlns:a16="http://schemas.microsoft.com/office/drawing/2014/main" id="{EFFA31A1-3606-49A2-7F52-040D7ED521B5}"/>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1.</a:t>
              </a:r>
              <a:endParaRPr lang="it-IT"/>
            </a:p>
          </p:txBody>
        </p:sp>
        <p:sp>
          <p:nvSpPr>
            <p:cNvPr id="4" name="CasellaDiTesto 3">
              <a:extLst>
                <a:ext uri="{FF2B5EF4-FFF2-40B4-BE49-F238E27FC236}">
                  <a16:creationId xmlns:a16="http://schemas.microsoft.com/office/drawing/2014/main" id="{B950A91A-9AE7-5ECA-835C-E2172E1F997C}"/>
                </a:ext>
              </a:extLst>
            </p:cNvPr>
            <p:cNvSpPr txBox="1"/>
            <p:nvPr/>
          </p:nvSpPr>
          <p:spPr>
            <a:xfrm>
              <a:off x="1430107" y="1164979"/>
              <a:ext cx="3994821" cy="369332"/>
            </a:xfrm>
            <a:prstGeom prst="rect">
              <a:avLst/>
            </a:prstGeom>
            <a:noFill/>
          </p:spPr>
          <p:txBody>
            <a:bodyPr wrap="square" rtlCol="0">
              <a:spAutoFit/>
            </a:bodyPr>
            <a:lstStyle/>
            <a:p>
              <a:pPr algn="just"/>
              <a:r>
                <a:rPr lang="en-US">
                  <a:solidFill>
                    <a:srgbClr val="DA627D"/>
                  </a:solidFill>
                </a:rPr>
                <a:t>F</a:t>
              </a:r>
              <a:r>
                <a:rPr lang="en-US">
                  <a:solidFill>
                    <a:schemeClr val="bg1"/>
                  </a:solidFill>
                </a:rPr>
                <a:t>acial </a:t>
              </a:r>
              <a:r>
                <a:rPr lang="en-US">
                  <a:solidFill>
                    <a:srgbClr val="DA627D"/>
                  </a:solidFill>
                </a:rPr>
                <a:t>E</a:t>
              </a:r>
              <a:r>
                <a:rPr lang="en-US">
                  <a:solidFill>
                    <a:schemeClr val="bg1"/>
                  </a:solidFill>
                </a:rPr>
                <a:t>xpression </a:t>
              </a:r>
              <a:r>
                <a:rPr lang="en-US">
                  <a:solidFill>
                    <a:srgbClr val="DA627D"/>
                  </a:solidFill>
                </a:rPr>
                <a:t>R</a:t>
              </a:r>
              <a:r>
                <a:rPr lang="en-US">
                  <a:solidFill>
                    <a:schemeClr val="bg1"/>
                  </a:solidFill>
                </a:rPr>
                <a:t>ecognition</a:t>
              </a:r>
              <a:endParaRPr lang="it-IT">
                <a:solidFill>
                  <a:schemeClr val="bg1"/>
                </a:solidFill>
              </a:endParaRPr>
            </a:p>
          </p:txBody>
        </p:sp>
        <p:sp>
          <p:nvSpPr>
            <p:cNvPr id="7" name="CasellaDiTesto 6">
              <a:extLst>
                <a:ext uri="{FF2B5EF4-FFF2-40B4-BE49-F238E27FC236}">
                  <a16:creationId xmlns:a16="http://schemas.microsoft.com/office/drawing/2014/main" id="{44541949-50FF-7610-B9DC-F95AA50A6D03}"/>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detect and analyze passengers' facial expressions in </a:t>
              </a:r>
              <a:r>
                <a:rPr lang="en-US" sz="1600">
                  <a:solidFill>
                    <a:srgbClr val="DA627D"/>
                  </a:solidFill>
                </a:rPr>
                <a:t>real-time </a:t>
              </a:r>
              <a:r>
                <a:rPr lang="en-US" sz="1600">
                  <a:solidFill>
                    <a:schemeClr val="bg1"/>
                  </a:solidFill>
                </a:rPr>
                <a:t>using cameras integrated into the vehicle.  </a:t>
              </a:r>
            </a:p>
          </p:txBody>
        </p:sp>
      </p:grpSp>
      <p:grpSp>
        <p:nvGrpSpPr>
          <p:cNvPr id="6" name="Gruppo 5">
            <a:extLst>
              <a:ext uri="{FF2B5EF4-FFF2-40B4-BE49-F238E27FC236}">
                <a16:creationId xmlns:a16="http://schemas.microsoft.com/office/drawing/2014/main" id="{EB1CB43E-E5A8-AECC-293A-5DD07F6FF30F}"/>
              </a:ext>
            </a:extLst>
          </p:cNvPr>
          <p:cNvGrpSpPr/>
          <p:nvPr/>
        </p:nvGrpSpPr>
        <p:grpSpPr>
          <a:xfrm>
            <a:off x="698119" y="2824775"/>
            <a:ext cx="10795762" cy="1200329"/>
            <a:chOff x="795601" y="1164979"/>
            <a:chExt cx="10795762" cy="1200329"/>
          </a:xfrm>
        </p:grpSpPr>
        <p:sp>
          <p:nvSpPr>
            <p:cNvPr id="8" name="CasellaDiTesto 7">
              <a:extLst>
                <a:ext uri="{FF2B5EF4-FFF2-40B4-BE49-F238E27FC236}">
                  <a16:creationId xmlns:a16="http://schemas.microsoft.com/office/drawing/2014/main" id="{FDB09E77-C040-D03E-9B49-A1E2FE3DEFA4}"/>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CE6450EB-D2AD-5938-A2FB-65A8B5EE75BA}"/>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Feedback Evaluation via </a:t>
              </a:r>
              <a:r>
                <a:rPr lang="en-US">
                  <a:solidFill>
                    <a:srgbClr val="DA627D"/>
                  </a:solidFill>
                </a:rPr>
                <a:t>Form</a:t>
              </a:r>
              <a:endParaRPr lang="it-IT">
                <a:solidFill>
                  <a:srgbClr val="DA627D"/>
                </a:solidFill>
              </a:endParaRPr>
            </a:p>
          </p:txBody>
        </p:sp>
        <p:sp>
          <p:nvSpPr>
            <p:cNvPr id="10" name="CasellaDiTesto 9">
              <a:extLst>
                <a:ext uri="{FF2B5EF4-FFF2-40B4-BE49-F238E27FC236}">
                  <a16:creationId xmlns:a16="http://schemas.microsoft.com/office/drawing/2014/main" id="{E2D5A91E-B29C-BC6D-C0FE-D8B78606CA1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FER system must </a:t>
              </a:r>
              <a:r>
                <a:rPr lang="en-US" sz="1600">
                  <a:solidFill>
                    <a:srgbClr val="DA627D"/>
                  </a:solidFill>
                </a:rPr>
                <a:t>automatically</a:t>
              </a:r>
              <a:r>
                <a:rPr lang="en-US" sz="1600">
                  <a:solidFill>
                    <a:schemeClr val="bg1"/>
                  </a:solidFill>
                </a:rPr>
                <a:t> complete a form based on the emotions detected during the trip. </a:t>
              </a:r>
            </a:p>
            <a:p>
              <a:pPr marL="285750" indent="-285750" algn="just">
                <a:buFont typeface="Arial" panose="020B0604020202020204" pitchFamily="34" charset="0"/>
                <a:buChar char="•"/>
              </a:pPr>
              <a:r>
                <a:rPr lang="en-US" sz="1600">
                  <a:solidFill>
                    <a:schemeClr val="bg1"/>
                  </a:solidFill>
                </a:rPr>
                <a:t>The results of this form must then be processed to generate an overall numerical score that reflects the passenger's </a:t>
              </a:r>
              <a:r>
                <a:rPr lang="en-US" sz="1600">
                  <a:solidFill>
                    <a:srgbClr val="DA627D"/>
                  </a:solidFill>
                </a:rPr>
                <a:t>rating of the driver</a:t>
              </a:r>
              <a:r>
                <a:rPr lang="en-US" sz="1600">
                  <a:solidFill>
                    <a:schemeClr val="bg1"/>
                  </a:solidFill>
                </a:rPr>
                <a:t>.</a:t>
              </a:r>
            </a:p>
          </p:txBody>
        </p:sp>
      </p:grpSp>
      <p:grpSp>
        <p:nvGrpSpPr>
          <p:cNvPr id="11" name="Gruppo 10">
            <a:extLst>
              <a:ext uri="{FF2B5EF4-FFF2-40B4-BE49-F238E27FC236}">
                <a16:creationId xmlns:a16="http://schemas.microsoft.com/office/drawing/2014/main" id="{80503935-12F8-430F-4CAD-A2C1DF2F2F5E}"/>
              </a:ext>
            </a:extLst>
          </p:cNvPr>
          <p:cNvGrpSpPr/>
          <p:nvPr/>
        </p:nvGrpSpPr>
        <p:grpSpPr>
          <a:xfrm>
            <a:off x="698119" y="4516199"/>
            <a:ext cx="10795762" cy="1446550"/>
            <a:chOff x="795601" y="1164979"/>
            <a:chExt cx="10795762" cy="1446550"/>
          </a:xfrm>
        </p:grpSpPr>
        <p:sp>
          <p:nvSpPr>
            <p:cNvPr id="12" name="CasellaDiTesto 11">
              <a:extLst>
                <a:ext uri="{FF2B5EF4-FFF2-40B4-BE49-F238E27FC236}">
                  <a16:creationId xmlns:a16="http://schemas.microsoft.com/office/drawing/2014/main" id="{C36121D0-78D6-78FC-D41B-6F4F83C7B73A}"/>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3.</a:t>
              </a:r>
              <a:endParaRPr lang="it-IT"/>
            </a:p>
          </p:txBody>
        </p:sp>
        <p:sp>
          <p:nvSpPr>
            <p:cNvPr id="14" name="CasellaDiTesto 13">
              <a:extLst>
                <a:ext uri="{FF2B5EF4-FFF2-40B4-BE49-F238E27FC236}">
                  <a16:creationId xmlns:a16="http://schemas.microsoft.com/office/drawing/2014/main" id="{92A7F7DF-3EA0-75B1-93E2-5CE8168D3BBB}"/>
                </a:ext>
              </a:extLst>
            </p:cNvPr>
            <p:cNvSpPr txBox="1"/>
            <p:nvPr/>
          </p:nvSpPr>
          <p:spPr>
            <a:xfrm>
              <a:off x="1430107" y="1164979"/>
              <a:ext cx="6350128" cy="369332"/>
            </a:xfrm>
            <a:prstGeom prst="rect">
              <a:avLst/>
            </a:prstGeom>
            <a:noFill/>
          </p:spPr>
          <p:txBody>
            <a:bodyPr wrap="square" rtlCol="0">
              <a:spAutoFit/>
            </a:bodyPr>
            <a:lstStyle/>
            <a:p>
              <a:pPr algn="just"/>
              <a:r>
                <a:rPr lang="en-US">
                  <a:solidFill>
                    <a:schemeClr val="bg1"/>
                  </a:solidFill>
                </a:rPr>
                <a:t>Collection, Processing, and Management of Evaluations</a:t>
              </a:r>
              <a:endParaRPr lang="it-IT">
                <a:solidFill>
                  <a:schemeClr val="bg1"/>
                </a:solidFill>
              </a:endParaRPr>
            </a:p>
          </p:txBody>
        </p:sp>
        <p:sp>
          <p:nvSpPr>
            <p:cNvPr id="15" name="CasellaDiTesto 14">
              <a:extLst>
                <a:ext uri="{FF2B5EF4-FFF2-40B4-BE49-F238E27FC236}">
                  <a16:creationId xmlns:a16="http://schemas.microsoft.com/office/drawing/2014/main" id="{4C081B2F-70A0-147C-3265-98DDC4E6D967}"/>
                </a:ext>
              </a:extLst>
            </p:cNvPr>
            <p:cNvSpPr txBox="1"/>
            <p:nvPr/>
          </p:nvSpPr>
          <p:spPr>
            <a:xfrm>
              <a:off x="1430106" y="1534311"/>
              <a:ext cx="10161257"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record data collected during each trip, including the overall numerical score derived from the questionnaire. </a:t>
              </a:r>
            </a:p>
            <a:p>
              <a:pPr marL="285750" indent="-285750" algn="just">
                <a:buFont typeface="Arial" panose="020B0604020202020204" pitchFamily="34" charset="0"/>
                <a:buChar char="•"/>
              </a:pPr>
              <a:r>
                <a:rPr lang="en-US" sz="1600">
                  <a:solidFill>
                    <a:schemeClr val="bg1"/>
                  </a:solidFill>
                </a:rPr>
                <a:t>The driver's overall rating must be calculated as a weighted average of the last 500 ratings received. </a:t>
              </a:r>
            </a:p>
            <a:p>
              <a:pPr marL="285750" indent="-285750" algn="just">
                <a:buFont typeface="Arial" panose="020B0604020202020204" pitchFamily="34" charset="0"/>
                <a:buChar char="•"/>
              </a:pPr>
              <a:r>
                <a:rPr lang="en-US" sz="1600">
                  <a:solidFill>
                    <a:schemeClr val="bg1"/>
                  </a:solidFill>
                </a:rPr>
                <a:t>Collected data must be securely stored for subsequent analysis and to ensure the traceability of evaluations</a:t>
              </a:r>
            </a:p>
          </p:txBody>
        </p:sp>
      </p:grpSp>
      <p:sp>
        <p:nvSpPr>
          <p:cNvPr id="24" name="CasellaDiTesto 23">
            <a:extLst>
              <a:ext uri="{FF2B5EF4-FFF2-40B4-BE49-F238E27FC236}">
                <a16:creationId xmlns:a16="http://schemas.microsoft.com/office/drawing/2014/main" id="{E182C42A-B4C6-6F3B-0EA2-29B2A75775EF}"/>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spTree>
    <p:extLst>
      <p:ext uri="{BB962C8B-B14F-4D97-AF65-F5344CB8AC3E}">
        <p14:creationId xmlns:p14="http://schemas.microsoft.com/office/powerpoint/2010/main" val="351958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61ABD8A-ECC5-BE65-87AC-AEEDC15AC6A0}"/>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739D7AB1-F43F-770F-17F3-49C0CACFBE00}"/>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grpSp>
        <p:nvGrpSpPr>
          <p:cNvPr id="16" name="Gruppo 15">
            <a:extLst>
              <a:ext uri="{FF2B5EF4-FFF2-40B4-BE49-F238E27FC236}">
                <a16:creationId xmlns:a16="http://schemas.microsoft.com/office/drawing/2014/main" id="{45DA79B5-0A21-3386-02A2-8CBEA81E90E8}"/>
              </a:ext>
            </a:extLst>
          </p:cNvPr>
          <p:cNvGrpSpPr/>
          <p:nvPr/>
        </p:nvGrpSpPr>
        <p:grpSpPr>
          <a:xfrm>
            <a:off x="698119" y="1383925"/>
            <a:ext cx="10795762" cy="1200329"/>
            <a:chOff x="795601" y="1164979"/>
            <a:chExt cx="10795762" cy="1200329"/>
          </a:xfrm>
        </p:grpSpPr>
        <p:sp>
          <p:nvSpPr>
            <p:cNvPr id="17" name="CasellaDiTesto 16">
              <a:extLst>
                <a:ext uri="{FF2B5EF4-FFF2-40B4-BE49-F238E27FC236}">
                  <a16:creationId xmlns:a16="http://schemas.microsoft.com/office/drawing/2014/main" id="{35ED7694-0F12-A74D-0966-DE2E18007C23}"/>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4.</a:t>
              </a:r>
              <a:endParaRPr lang="it-IT"/>
            </a:p>
          </p:txBody>
        </p:sp>
        <p:sp>
          <p:nvSpPr>
            <p:cNvPr id="18" name="CasellaDiTesto 17">
              <a:extLst>
                <a:ext uri="{FF2B5EF4-FFF2-40B4-BE49-F238E27FC236}">
                  <a16:creationId xmlns:a16="http://schemas.microsoft.com/office/drawing/2014/main" id="{4920E884-DD8D-1270-DC48-AB7BF9FAD4A0}"/>
                </a:ext>
              </a:extLst>
            </p:cNvPr>
            <p:cNvSpPr txBox="1"/>
            <p:nvPr/>
          </p:nvSpPr>
          <p:spPr>
            <a:xfrm>
              <a:off x="1430107" y="1164979"/>
              <a:ext cx="3994821" cy="369332"/>
            </a:xfrm>
            <a:prstGeom prst="rect">
              <a:avLst/>
            </a:prstGeom>
            <a:noFill/>
          </p:spPr>
          <p:txBody>
            <a:bodyPr wrap="square" rtlCol="0">
              <a:spAutoFit/>
            </a:bodyPr>
            <a:lstStyle/>
            <a:p>
              <a:pPr algn="just"/>
              <a:r>
                <a:rPr lang="en-US">
                  <a:solidFill>
                    <a:srgbClr val="DA627D"/>
                  </a:solidFill>
                </a:rPr>
                <a:t>U</a:t>
              </a:r>
              <a:r>
                <a:rPr lang="en-US">
                  <a:solidFill>
                    <a:schemeClr val="bg1"/>
                  </a:solidFill>
                </a:rPr>
                <a:t>ser </a:t>
              </a:r>
              <a:r>
                <a:rPr lang="en-US">
                  <a:solidFill>
                    <a:srgbClr val="DA627D"/>
                  </a:solidFill>
                </a:rPr>
                <a:t>I</a:t>
              </a:r>
              <a:r>
                <a:rPr lang="en-US">
                  <a:solidFill>
                    <a:schemeClr val="bg1"/>
                  </a:solidFill>
                </a:rPr>
                <a:t>nterface </a:t>
              </a:r>
              <a:endParaRPr lang="it-IT">
                <a:solidFill>
                  <a:schemeClr val="bg1"/>
                </a:solidFill>
              </a:endParaRPr>
            </a:p>
          </p:txBody>
        </p:sp>
        <p:sp>
          <p:nvSpPr>
            <p:cNvPr id="19" name="CasellaDiTesto 18">
              <a:extLst>
                <a:ext uri="{FF2B5EF4-FFF2-40B4-BE49-F238E27FC236}">
                  <a16:creationId xmlns:a16="http://schemas.microsoft.com/office/drawing/2014/main" id="{28C4152A-DF53-629E-CF27-3D068EACF5A9}"/>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For </a:t>
              </a:r>
              <a:r>
                <a:rPr lang="en-US" sz="1600">
                  <a:solidFill>
                    <a:srgbClr val="DA627D"/>
                  </a:solidFill>
                </a:rPr>
                <a:t>Passengers</a:t>
              </a:r>
              <a:r>
                <a:rPr lang="en-US" sz="1600">
                  <a:solidFill>
                    <a:schemeClr val="bg1"/>
                  </a:solidFill>
                </a:rPr>
                <a:t>: The interface must allow passengers to review and manually edit responses to the automatically generated questionnaire.  </a:t>
              </a:r>
            </a:p>
            <a:p>
              <a:pPr marL="285750" indent="-285750" algn="just">
                <a:buFont typeface="Arial" panose="020B0604020202020204" pitchFamily="34" charset="0"/>
                <a:buChar char="•"/>
              </a:pPr>
              <a:r>
                <a:rPr lang="en-US" sz="1600">
                  <a:solidFill>
                    <a:schemeClr val="bg1"/>
                  </a:solidFill>
                </a:rPr>
                <a:t>For </a:t>
              </a:r>
              <a:r>
                <a:rPr lang="en-US" sz="1600">
                  <a:solidFill>
                    <a:srgbClr val="DA627D"/>
                  </a:solidFill>
                </a:rPr>
                <a:t>Drivers</a:t>
              </a:r>
              <a:r>
                <a:rPr lang="en-US" sz="1600">
                  <a:solidFill>
                    <a:schemeClr val="bg1"/>
                  </a:solidFill>
                </a:rPr>
                <a:t>: The interface must include a feature for drivers to rate passenger behavior at the end of each trip.</a:t>
              </a:r>
            </a:p>
          </p:txBody>
        </p:sp>
      </p:grpSp>
      <p:grpSp>
        <p:nvGrpSpPr>
          <p:cNvPr id="20" name="Gruppo 19">
            <a:extLst>
              <a:ext uri="{FF2B5EF4-FFF2-40B4-BE49-F238E27FC236}">
                <a16:creationId xmlns:a16="http://schemas.microsoft.com/office/drawing/2014/main" id="{B80BDCF1-BA8A-FD6B-A79E-8E4843A535FC}"/>
              </a:ext>
            </a:extLst>
          </p:cNvPr>
          <p:cNvGrpSpPr/>
          <p:nvPr/>
        </p:nvGrpSpPr>
        <p:grpSpPr>
          <a:xfrm>
            <a:off x="698119" y="3185601"/>
            <a:ext cx="10795762" cy="1692771"/>
            <a:chOff x="795601" y="1164979"/>
            <a:chExt cx="10795762" cy="1692771"/>
          </a:xfrm>
        </p:grpSpPr>
        <p:sp>
          <p:nvSpPr>
            <p:cNvPr id="21" name="CasellaDiTesto 20">
              <a:extLst>
                <a:ext uri="{FF2B5EF4-FFF2-40B4-BE49-F238E27FC236}">
                  <a16:creationId xmlns:a16="http://schemas.microsoft.com/office/drawing/2014/main" id="{9B2486CD-897E-A5F9-51A7-E5FC3484EAAB}"/>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5.</a:t>
              </a:r>
              <a:endParaRPr lang="it-IT"/>
            </a:p>
          </p:txBody>
        </p:sp>
        <p:sp>
          <p:nvSpPr>
            <p:cNvPr id="22" name="CasellaDiTesto 21">
              <a:extLst>
                <a:ext uri="{FF2B5EF4-FFF2-40B4-BE49-F238E27FC236}">
                  <a16:creationId xmlns:a16="http://schemas.microsoft.com/office/drawing/2014/main" id="{9AA8ADF9-8FF2-DEA5-B55F-86AEDF96DC42}"/>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Data </a:t>
              </a:r>
              <a:r>
                <a:rPr lang="en-US">
                  <a:solidFill>
                    <a:srgbClr val="DA627D"/>
                  </a:solidFill>
                </a:rPr>
                <a:t>Privacy</a:t>
              </a:r>
              <a:r>
                <a:rPr lang="en-US">
                  <a:solidFill>
                    <a:schemeClr val="bg1"/>
                  </a:solidFill>
                </a:rPr>
                <a:t> and </a:t>
              </a:r>
              <a:r>
                <a:rPr lang="en-US">
                  <a:solidFill>
                    <a:srgbClr val="DA627D"/>
                  </a:solidFill>
                </a:rPr>
                <a:t>Security</a:t>
              </a:r>
              <a:endParaRPr lang="it-IT">
                <a:solidFill>
                  <a:srgbClr val="DA627D"/>
                </a:solidFill>
              </a:endParaRPr>
            </a:p>
          </p:txBody>
        </p:sp>
        <p:sp>
          <p:nvSpPr>
            <p:cNvPr id="23" name="CasellaDiTesto 22">
              <a:extLst>
                <a:ext uri="{FF2B5EF4-FFF2-40B4-BE49-F238E27FC236}">
                  <a16:creationId xmlns:a16="http://schemas.microsoft.com/office/drawing/2014/main" id="{55458DE9-339E-7891-CF9C-28074B4E3BFF}"/>
                </a:ext>
              </a:extLst>
            </p:cNvPr>
            <p:cNvSpPr txBox="1"/>
            <p:nvPr/>
          </p:nvSpPr>
          <p:spPr>
            <a:xfrm>
              <a:off x="1430106" y="1534311"/>
              <a:ext cx="10161257"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All collected data, including video footage, questionnaire responses, and evaluations, must be handled in compliance with privacy regulations.  </a:t>
              </a:r>
            </a:p>
            <a:p>
              <a:pPr marL="285750" indent="-285750" algn="just">
                <a:buFont typeface="Arial" panose="020B0604020202020204" pitchFamily="34" charset="0"/>
                <a:buChar char="•"/>
              </a:pPr>
              <a:r>
                <a:rPr lang="en-US" sz="1600">
                  <a:solidFill>
                    <a:schemeClr val="bg1"/>
                  </a:solidFill>
                </a:rPr>
                <a:t>Data encryption must be implemented both at rest and in transit.  </a:t>
              </a:r>
            </a:p>
            <a:p>
              <a:pPr marL="285750" indent="-285750" algn="just">
                <a:buFont typeface="Arial" panose="020B0604020202020204" pitchFamily="34" charset="0"/>
                <a:buChar char="•"/>
              </a:pPr>
              <a:r>
                <a:rPr lang="en-US" sz="1600">
                  <a:solidFill>
                    <a:schemeClr val="bg1"/>
                  </a:solidFill>
                </a:rPr>
                <a:t>Passengers and drivers must be informed and explicitly consent to the collection and processing of personal data. </a:t>
              </a:r>
              <a:endParaRPr lang="it-IT" sz="1600">
                <a:solidFill>
                  <a:schemeClr val="bg1"/>
                </a:solidFill>
              </a:endParaRPr>
            </a:p>
          </p:txBody>
        </p:sp>
      </p:grpSp>
    </p:spTree>
    <p:extLst>
      <p:ext uri="{BB962C8B-B14F-4D97-AF65-F5344CB8AC3E}">
        <p14:creationId xmlns:p14="http://schemas.microsoft.com/office/powerpoint/2010/main" val="129329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7D3400-0AAC-65FC-E733-9D6493BD6FE7}"/>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75B993E-DA7D-7143-235D-3F1E91ADF15F}"/>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96B530FB-C566-4598-AF2B-2B56779903A5}"/>
              </a:ext>
            </a:extLst>
          </p:cNvPr>
          <p:cNvGrpSpPr/>
          <p:nvPr/>
        </p:nvGrpSpPr>
        <p:grpSpPr>
          <a:xfrm>
            <a:off x="587185" y="1383925"/>
            <a:ext cx="11017631" cy="707886"/>
            <a:chOff x="573732" y="1164979"/>
            <a:chExt cx="11017631" cy="707886"/>
          </a:xfrm>
        </p:grpSpPr>
        <p:sp>
          <p:nvSpPr>
            <p:cNvPr id="17" name="CasellaDiTesto 16">
              <a:extLst>
                <a:ext uri="{FF2B5EF4-FFF2-40B4-BE49-F238E27FC236}">
                  <a16:creationId xmlns:a16="http://schemas.microsoft.com/office/drawing/2014/main" id="{87B84CB5-D93C-B918-8D67-236E80E5897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4C889118-79A7-98C4-2D93-F98480653370}"/>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Processing </a:t>
              </a:r>
              <a:r>
                <a:rPr lang="en-US">
                  <a:solidFill>
                    <a:srgbClr val="DA627D"/>
                  </a:solidFill>
                </a:rPr>
                <a:t>Speed</a:t>
              </a:r>
              <a:endParaRPr lang="it-IT">
                <a:solidFill>
                  <a:srgbClr val="DA627D"/>
                </a:solidFill>
              </a:endParaRPr>
            </a:p>
          </p:txBody>
        </p:sp>
        <p:sp>
          <p:nvSpPr>
            <p:cNvPr id="19" name="CasellaDiTesto 18">
              <a:extLst>
                <a:ext uri="{FF2B5EF4-FFF2-40B4-BE49-F238E27FC236}">
                  <a16:creationId xmlns:a16="http://schemas.microsoft.com/office/drawing/2014/main" id="{AC0EED11-A745-05C6-AA6C-5481F780FCDB}"/>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complete facial expression detection within a maximum of </a:t>
              </a:r>
              <a:r>
                <a:rPr lang="en-US" sz="1600">
                  <a:solidFill>
                    <a:srgbClr val="DA627D"/>
                  </a:solidFill>
                </a:rPr>
                <a:t>1 second </a:t>
              </a:r>
              <a:r>
                <a:rPr lang="en-US" sz="1600">
                  <a:solidFill>
                    <a:schemeClr val="bg1"/>
                  </a:solidFill>
                </a:rPr>
                <a:t>per processed frame.</a:t>
              </a:r>
            </a:p>
          </p:txBody>
        </p:sp>
      </p:grpSp>
      <p:grpSp>
        <p:nvGrpSpPr>
          <p:cNvPr id="7" name="Gruppo 6">
            <a:extLst>
              <a:ext uri="{FF2B5EF4-FFF2-40B4-BE49-F238E27FC236}">
                <a16:creationId xmlns:a16="http://schemas.microsoft.com/office/drawing/2014/main" id="{E94A1AF9-11D6-EC28-C43C-EAB368A835B5}"/>
              </a:ext>
            </a:extLst>
          </p:cNvPr>
          <p:cNvGrpSpPr/>
          <p:nvPr/>
        </p:nvGrpSpPr>
        <p:grpSpPr>
          <a:xfrm>
            <a:off x="587184" y="2424512"/>
            <a:ext cx="11017631" cy="954107"/>
            <a:chOff x="573732" y="1164979"/>
            <a:chExt cx="11017631" cy="954107"/>
          </a:xfrm>
        </p:grpSpPr>
        <p:sp>
          <p:nvSpPr>
            <p:cNvPr id="8" name="CasellaDiTesto 7">
              <a:extLst>
                <a:ext uri="{FF2B5EF4-FFF2-40B4-BE49-F238E27FC236}">
                  <a16:creationId xmlns:a16="http://schemas.microsoft.com/office/drawing/2014/main" id="{72DB141E-84BB-B81B-0926-8A7506B44BF2}"/>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92944432-A97F-0D64-BEB8-3EE0413B0581}"/>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Accuracy</a:t>
              </a:r>
              <a:r>
                <a:rPr lang="en-US">
                  <a:solidFill>
                    <a:schemeClr val="bg1"/>
                  </a:solidFill>
                </a:rPr>
                <a:t> and Consistency</a:t>
              </a:r>
              <a:endParaRPr lang="it-IT">
                <a:solidFill>
                  <a:srgbClr val="DA627D"/>
                </a:solidFill>
              </a:endParaRPr>
            </a:p>
          </p:txBody>
        </p:sp>
        <p:sp>
          <p:nvSpPr>
            <p:cNvPr id="10" name="CasellaDiTesto 9">
              <a:extLst>
                <a:ext uri="{FF2B5EF4-FFF2-40B4-BE49-F238E27FC236}">
                  <a16:creationId xmlns:a16="http://schemas.microsoft.com/office/drawing/2014/main" id="{50FE719A-5785-1AD5-2B3A-AE8A9BA4EF62}"/>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FER models must achieve a minimum accuracy of </a:t>
              </a:r>
              <a:r>
                <a:rPr lang="en-US" sz="1600">
                  <a:solidFill>
                    <a:srgbClr val="DA627D"/>
                  </a:solidFill>
                </a:rPr>
                <a:t>80%</a:t>
              </a:r>
              <a:r>
                <a:rPr lang="en-US" sz="1600">
                  <a:solidFill>
                    <a:schemeClr val="bg1"/>
                  </a:solidFill>
                </a:rPr>
                <a:t> in emotion recognition on a diverse and balanced dataset.</a:t>
              </a:r>
            </a:p>
          </p:txBody>
        </p:sp>
      </p:grpSp>
      <p:grpSp>
        <p:nvGrpSpPr>
          <p:cNvPr id="11" name="Gruppo 10">
            <a:extLst>
              <a:ext uri="{FF2B5EF4-FFF2-40B4-BE49-F238E27FC236}">
                <a16:creationId xmlns:a16="http://schemas.microsoft.com/office/drawing/2014/main" id="{65D6953F-8F94-F267-2FFB-2A86642F6440}"/>
              </a:ext>
            </a:extLst>
          </p:cNvPr>
          <p:cNvGrpSpPr/>
          <p:nvPr/>
        </p:nvGrpSpPr>
        <p:grpSpPr>
          <a:xfrm>
            <a:off x="587184" y="3711320"/>
            <a:ext cx="11017631" cy="1200329"/>
            <a:chOff x="573732" y="1164979"/>
            <a:chExt cx="11017631" cy="1200329"/>
          </a:xfrm>
        </p:grpSpPr>
        <p:sp>
          <p:nvSpPr>
            <p:cNvPr id="12" name="CasellaDiTesto 11">
              <a:extLst>
                <a:ext uri="{FF2B5EF4-FFF2-40B4-BE49-F238E27FC236}">
                  <a16:creationId xmlns:a16="http://schemas.microsoft.com/office/drawing/2014/main" id="{8127353B-2C8B-A6CA-240E-B50C2C03D695}"/>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A5CDF467-58AF-99F4-0BA0-AB0BCC33A960}"/>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System </a:t>
              </a:r>
              <a:r>
                <a:rPr lang="en-US">
                  <a:solidFill>
                    <a:srgbClr val="DA627D"/>
                  </a:solidFill>
                </a:rPr>
                <a:t>Usability</a:t>
              </a:r>
              <a:endParaRPr lang="it-IT">
                <a:solidFill>
                  <a:srgbClr val="DA627D"/>
                </a:solidFill>
              </a:endParaRPr>
            </a:p>
          </p:txBody>
        </p:sp>
        <p:sp>
          <p:nvSpPr>
            <p:cNvPr id="14" name="CasellaDiTesto 13">
              <a:extLst>
                <a:ext uri="{FF2B5EF4-FFF2-40B4-BE49-F238E27FC236}">
                  <a16:creationId xmlns:a16="http://schemas.microsoft.com/office/drawing/2014/main" id="{53E73BF0-2792-620B-B94E-98C6CB758D0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user interface for passengers and drivers should require no more than </a:t>
              </a:r>
              <a:r>
                <a:rPr lang="en-US" sz="1600">
                  <a:solidFill>
                    <a:srgbClr val="DA627D"/>
                  </a:solidFill>
                </a:rPr>
                <a:t>3 steps</a:t>
              </a:r>
              <a:r>
                <a:rPr lang="en-US" sz="1600">
                  <a:solidFill>
                    <a:schemeClr val="bg1"/>
                  </a:solidFill>
                </a:rPr>
                <a:t> to complete evaluations or provide feedback.  </a:t>
              </a:r>
            </a:p>
            <a:p>
              <a:pPr marL="285750" indent="-285750" algn="just">
                <a:buFont typeface="Arial" panose="020B0604020202020204" pitchFamily="34" charset="0"/>
                <a:buChar char="•"/>
              </a:pPr>
              <a:r>
                <a:rPr lang="en-US" sz="1600">
                  <a:solidFill>
                    <a:schemeClr val="bg1"/>
                  </a:solidFill>
                </a:rPr>
                <a:t>The system setup for new users or vehicles must be completed within </a:t>
              </a:r>
              <a:r>
                <a:rPr lang="en-US" sz="1600">
                  <a:solidFill>
                    <a:srgbClr val="DA627D"/>
                  </a:solidFill>
                </a:rPr>
                <a:t>10 minutes</a:t>
              </a:r>
              <a:r>
                <a:rPr lang="en-US" sz="1600">
                  <a:solidFill>
                    <a:schemeClr val="bg1"/>
                  </a:solidFill>
                </a:rPr>
                <a:t>.</a:t>
              </a:r>
            </a:p>
          </p:txBody>
        </p:sp>
      </p:grpSp>
      <p:grpSp>
        <p:nvGrpSpPr>
          <p:cNvPr id="15" name="Gruppo 14">
            <a:extLst>
              <a:ext uri="{FF2B5EF4-FFF2-40B4-BE49-F238E27FC236}">
                <a16:creationId xmlns:a16="http://schemas.microsoft.com/office/drawing/2014/main" id="{7973EDAC-F7AD-AA20-2B3C-77EE8ABA9250}"/>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726B772D-1B0F-47CB-DC5A-14EECF1EAE2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0AE3B61F-9DCE-5B40-4A84-0E9A903A9891}"/>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Scalability</a:t>
              </a:r>
              <a:r>
                <a:rPr lang="en-US">
                  <a:solidFill>
                    <a:schemeClr val="bg1"/>
                  </a:solidFill>
                </a:rPr>
                <a:t> and Extensibility</a:t>
              </a:r>
              <a:endParaRPr lang="it-IT">
                <a:solidFill>
                  <a:srgbClr val="DA627D"/>
                </a:solidFill>
              </a:endParaRPr>
            </a:p>
          </p:txBody>
        </p:sp>
        <p:sp>
          <p:nvSpPr>
            <p:cNvPr id="26" name="CasellaDiTesto 25">
              <a:extLst>
                <a:ext uri="{FF2B5EF4-FFF2-40B4-BE49-F238E27FC236}">
                  <a16:creationId xmlns:a16="http://schemas.microsoft.com/office/drawing/2014/main" id="{861060E4-A9C4-39A2-8933-236717DFAD9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architecture must support the addition of new FER models or customized questionnaires without more than </a:t>
              </a:r>
              <a:r>
                <a:rPr lang="en-US" sz="1600">
                  <a:solidFill>
                    <a:srgbClr val="DA627D"/>
                  </a:solidFill>
                </a:rPr>
                <a:t>1 hour</a:t>
              </a:r>
              <a:r>
                <a:rPr lang="en-US" sz="1600">
                  <a:solidFill>
                    <a:schemeClr val="bg1"/>
                  </a:solidFill>
                </a:rPr>
                <a:t> of downtime during updates.</a:t>
              </a:r>
            </a:p>
          </p:txBody>
        </p:sp>
      </p:grpSp>
    </p:spTree>
    <p:extLst>
      <p:ext uri="{BB962C8B-B14F-4D97-AF65-F5344CB8AC3E}">
        <p14:creationId xmlns:p14="http://schemas.microsoft.com/office/powerpoint/2010/main" val="24946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0DEB53-2776-EF9B-281E-012F1EF41B5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520BF6EF-B57C-86F1-32BC-349ECCF5F4EE}"/>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50EB0B7E-6C83-1509-724C-991C683E0C78}"/>
              </a:ext>
            </a:extLst>
          </p:cNvPr>
          <p:cNvGrpSpPr/>
          <p:nvPr/>
        </p:nvGrpSpPr>
        <p:grpSpPr>
          <a:xfrm>
            <a:off x="587185" y="1383925"/>
            <a:ext cx="11017631" cy="954107"/>
            <a:chOff x="573732" y="1164979"/>
            <a:chExt cx="11017631" cy="954107"/>
          </a:xfrm>
        </p:grpSpPr>
        <p:sp>
          <p:nvSpPr>
            <p:cNvPr id="17" name="CasellaDiTesto 16">
              <a:extLst>
                <a:ext uri="{FF2B5EF4-FFF2-40B4-BE49-F238E27FC236}">
                  <a16:creationId xmlns:a16="http://schemas.microsoft.com/office/drawing/2014/main" id="{263B9282-8DF1-C24D-712F-132EB2BA9E2A}"/>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5.</a:t>
              </a:r>
              <a:endParaRPr lang="it-IT"/>
            </a:p>
          </p:txBody>
        </p:sp>
        <p:sp>
          <p:nvSpPr>
            <p:cNvPr id="18" name="CasellaDiTesto 17">
              <a:extLst>
                <a:ext uri="{FF2B5EF4-FFF2-40B4-BE49-F238E27FC236}">
                  <a16:creationId xmlns:a16="http://schemas.microsoft.com/office/drawing/2014/main" id="{32929BE9-198A-3EE6-BFA8-0EF9678D782C}"/>
                </a:ext>
              </a:extLst>
            </p:cNvPr>
            <p:cNvSpPr txBox="1"/>
            <p:nvPr/>
          </p:nvSpPr>
          <p:spPr>
            <a:xfrm>
              <a:off x="1430107" y="1164979"/>
              <a:ext cx="3994821" cy="369332"/>
            </a:xfrm>
            <a:prstGeom prst="rect">
              <a:avLst/>
            </a:prstGeom>
            <a:noFill/>
          </p:spPr>
          <p:txBody>
            <a:bodyPr wrap="square" rtlCol="0">
              <a:spAutoFit/>
            </a:bodyPr>
            <a:lstStyle/>
            <a:p>
              <a:pPr algn="just"/>
              <a:r>
                <a:rPr lang="en-US">
                  <a:solidFill>
                    <a:srgbClr val="DA627D"/>
                  </a:solidFill>
                </a:rPr>
                <a:t>Privacy</a:t>
              </a:r>
              <a:r>
                <a:rPr lang="en-US">
                  <a:solidFill>
                    <a:schemeClr val="bg1"/>
                  </a:solidFill>
                </a:rPr>
                <a:t> Protection</a:t>
              </a:r>
              <a:endParaRPr lang="it-IT">
                <a:solidFill>
                  <a:srgbClr val="DA627D"/>
                </a:solidFill>
              </a:endParaRPr>
            </a:p>
          </p:txBody>
        </p:sp>
        <p:sp>
          <p:nvSpPr>
            <p:cNvPr id="19" name="CasellaDiTesto 18">
              <a:extLst>
                <a:ext uri="{FF2B5EF4-FFF2-40B4-BE49-F238E27FC236}">
                  <a16:creationId xmlns:a16="http://schemas.microsoft.com/office/drawing/2014/main" id="{DF0D8109-6A4B-36E8-BEFF-192B5A32AC67}"/>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Sensitive data must not be stored for more than </a:t>
              </a:r>
              <a:r>
                <a:rPr lang="en-US" sz="1600">
                  <a:solidFill>
                    <a:srgbClr val="DA627D"/>
                  </a:solidFill>
                </a:rPr>
                <a:t>30 days</a:t>
              </a:r>
              <a:r>
                <a:rPr lang="en-US" sz="1600">
                  <a:solidFill>
                    <a:schemeClr val="bg1"/>
                  </a:solidFill>
                </a:rPr>
                <a:t>, unless explicitly authorized by users for specific purposes.</a:t>
              </a:r>
            </a:p>
          </p:txBody>
        </p:sp>
      </p:grpSp>
      <p:grpSp>
        <p:nvGrpSpPr>
          <p:cNvPr id="7" name="Gruppo 6">
            <a:extLst>
              <a:ext uri="{FF2B5EF4-FFF2-40B4-BE49-F238E27FC236}">
                <a16:creationId xmlns:a16="http://schemas.microsoft.com/office/drawing/2014/main" id="{9E9FD446-5877-FAFC-EB89-C415AF7A4752}"/>
              </a:ext>
            </a:extLst>
          </p:cNvPr>
          <p:cNvGrpSpPr/>
          <p:nvPr/>
        </p:nvGrpSpPr>
        <p:grpSpPr>
          <a:xfrm>
            <a:off x="587184" y="2506585"/>
            <a:ext cx="11017631" cy="1200329"/>
            <a:chOff x="573732" y="1164979"/>
            <a:chExt cx="11017631" cy="1200329"/>
          </a:xfrm>
        </p:grpSpPr>
        <p:sp>
          <p:nvSpPr>
            <p:cNvPr id="8" name="CasellaDiTesto 7">
              <a:extLst>
                <a:ext uri="{FF2B5EF4-FFF2-40B4-BE49-F238E27FC236}">
                  <a16:creationId xmlns:a16="http://schemas.microsoft.com/office/drawing/2014/main" id="{225C2914-38C6-26C8-950C-106E168C1ED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6.</a:t>
              </a:r>
              <a:endParaRPr lang="it-IT"/>
            </a:p>
          </p:txBody>
        </p:sp>
        <p:sp>
          <p:nvSpPr>
            <p:cNvPr id="9" name="CasellaDiTesto 8">
              <a:extLst>
                <a:ext uri="{FF2B5EF4-FFF2-40B4-BE49-F238E27FC236}">
                  <a16:creationId xmlns:a16="http://schemas.microsoft.com/office/drawing/2014/main" id="{0BF57CFE-5F7B-9661-57BF-FB11F5AFD7FC}"/>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Resilience and Security</a:t>
              </a:r>
              <a:endParaRPr lang="it-IT">
                <a:solidFill>
                  <a:srgbClr val="DA627D"/>
                </a:solidFill>
              </a:endParaRPr>
            </a:p>
          </p:txBody>
        </p:sp>
        <p:sp>
          <p:nvSpPr>
            <p:cNvPr id="10" name="CasellaDiTesto 9">
              <a:extLst>
                <a:ext uri="{FF2B5EF4-FFF2-40B4-BE49-F238E27FC236}">
                  <a16:creationId xmlns:a16="http://schemas.microsoft.com/office/drawing/2014/main" id="{A5DDFE5F-F7FD-C6F6-391F-0CFFFE1EE07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ensure </a:t>
              </a:r>
              <a:r>
                <a:rPr lang="en-US" sz="1600">
                  <a:solidFill>
                    <a:srgbClr val="DA627D"/>
                  </a:solidFill>
                </a:rPr>
                <a:t>99.9% uptime</a:t>
              </a:r>
              <a:r>
                <a:rPr lang="en-US" sz="1600">
                  <a:solidFill>
                    <a:schemeClr val="bg1"/>
                  </a:solidFill>
                </a:rPr>
                <a:t> on a monthly basis, with scheduled downtime limited to a maximum of </a:t>
              </a:r>
              <a:r>
                <a:rPr lang="en-US" sz="1600">
                  <a:solidFill>
                    <a:srgbClr val="DA627D"/>
                  </a:solidFill>
                </a:rPr>
                <a:t>4 hours per month</a:t>
              </a:r>
              <a:r>
                <a:rPr lang="en-US" sz="1600">
                  <a:solidFill>
                    <a:schemeClr val="bg1"/>
                  </a:solidFill>
                </a:rPr>
                <a:t>.  </a:t>
              </a:r>
            </a:p>
            <a:p>
              <a:pPr marL="285750" indent="-285750" algn="just">
                <a:buFont typeface="Arial" panose="020B0604020202020204" pitchFamily="34" charset="0"/>
                <a:buChar char="•"/>
              </a:pPr>
              <a:r>
                <a:rPr lang="en-US" sz="1600">
                  <a:solidFill>
                    <a:schemeClr val="bg1"/>
                  </a:solidFill>
                </a:rPr>
                <a:t>All communications between the frontend and backend must be encrypted using </a:t>
              </a:r>
              <a:r>
                <a:rPr lang="en-US" sz="1600">
                  <a:solidFill>
                    <a:srgbClr val="DA627D"/>
                  </a:solidFill>
                </a:rPr>
                <a:t>TLS 1.3</a:t>
              </a:r>
              <a:r>
                <a:rPr lang="en-US" sz="1600">
                  <a:solidFill>
                    <a:schemeClr val="bg1"/>
                  </a:solidFill>
                </a:rPr>
                <a:t> standards.</a:t>
              </a:r>
            </a:p>
          </p:txBody>
        </p:sp>
      </p:grpSp>
      <p:grpSp>
        <p:nvGrpSpPr>
          <p:cNvPr id="11" name="Gruppo 10">
            <a:extLst>
              <a:ext uri="{FF2B5EF4-FFF2-40B4-BE49-F238E27FC236}">
                <a16:creationId xmlns:a16="http://schemas.microsoft.com/office/drawing/2014/main" id="{6F588713-9883-BFAB-336B-CCC1C69CD312}"/>
              </a:ext>
            </a:extLst>
          </p:cNvPr>
          <p:cNvGrpSpPr/>
          <p:nvPr/>
        </p:nvGrpSpPr>
        <p:grpSpPr>
          <a:xfrm>
            <a:off x="587184" y="3875467"/>
            <a:ext cx="11017631" cy="1200329"/>
            <a:chOff x="573732" y="1164979"/>
            <a:chExt cx="11017631" cy="1200329"/>
          </a:xfrm>
        </p:grpSpPr>
        <p:sp>
          <p:nvSpPr>
            <p:cNvPr id="12" name="CasellaDiTesto 11">
              <a:extLst>
                <a:ext uri="{FF2B5EF4-FFF2-40B4-BE49-F238E27FC236}">
                  <a16:creationId xmlns:a16="http://schemas.microsoft.com/office/drawing/2014/main" id="{50907507-FBA0-734F-32E7-9B1160115AA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7.</a:t>
              </a:r>
              <a:endParaRPr lang="it-IT"/>
            </a:p>
          </p:txBody>
        </p:sp>
        <p:sp>
          <p:nvSpPr>
            <p:cNvPr id="13" name="CasellaDiTesto 12">
              <a:extLst>
                <a:ext uri="{FF2B5EF4-FFF2-40B4-BE49-F238E27FC236}">
                  <a16:creationId xmlns:a16="http://schemas.microsoft.com/office/drawing/2014/main" id="{1BB2F8D2-8E22-0E38-16FF-488DF43FFA3F}"/>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Resource </a:t>
              </a:r>
              <a:r>
                <a:rPr lang="en-US">
                  <a:solidFill>
                    <a:srgbClr val="DA627D"/>
                  </a:solidFill>
                </a:rPr>
                <a:t>Efficiency</a:t>
              </a:r>
              <a:endParaRPr lang="it-IT">
                <a:solidFill>
                  <a:srgbClr val="DA627D"/>
                </a:solidFill>
              </a:endParaRPr>
            </a:p>
          </p:txBody>
        </p:sp>
        <p:sp>
          <p:nvSpPr>
            <p:cNvPr id="14" name="CasellaDiTesto 13">
              <a:extLst>
                <a:ext uri="{FF2B5EF4-FFF2-40B4-BE49-F238E27FC236}">
                  <a16:creationId xmlns:a16="http://schemas.microsoft.com/office/drawing/2014/main" id="{F45B8DB8-08A6-A509-6A5A-6F345ADBEDB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be optimized for a maximum power consumption of </a:t>
              </a:r>
              <a:r>
                <a:rPr lang="en-US" sz="1600">
                  <a:solidFill>
                    <a:srgbClr val="DA627D"/>
                  </a:solidFill>
                </a:rPr>
                <a:t>5W</a:t>
              </a:r>
              <a:r>
                <a:rPr lang="en-US" sz="1600">
                  <a:solidFill>
                    <a:schemeClr val="bg1"/>
                  </a:solidFill>
                </a:rPr>
                <a:t> on onboard devices, ensuring minimal impact on electric vehicle batteries.  </a:t>
              </a:r>
            </a:p>
            <a:p>
              <a:pPr marL="285750" indent="-285750" algn="just">
                <a:buFont typeface="Arial" panose="020B0604020202020204" pitchFamily="34" charset="0"/>
                <a:buChar char="•"/>
              </a:pPr>
              <a:r>
                <a:rPr lang="en-US" sz="1600">
                  <a:solidFill>
                    <a:schemeClr val="bg1"/>
                  </a:solidFill>
                </a:rPr>
                <a:t>The FER model must operate within </a:t>
              </a:r>
              <a:r>
                <a:rPr lang="en-US" sz="1600">
                  <a:solidFill>
                    <a:srgbClr val="DA627D"/>
                  </a:solidFill>
                </a:rPr>
                <a:t>2 GB of RAM</a:t>
              </a:r>
              <a:r>
                <a:rPr lang="en-US" sz="1600">
                  <a:solidFill>
                    <a:schemeClr val="bg1"/>
                  </a:solidFill>
                </a:rPr>
                <a:t> on embedded vehicle systems.</a:t>
              </a:r>
            </a:p>
          </p:txBody>
        </p:sp>
      </p:grpSp>
      <p:grpSp>
        <p:nvGrpSpPr>
          <p:cNvPr id="15" name="Gruppo 14">
            <a:extLst>
              <a:ext uri="{FF2B5EF4-FFF2-40B4-BE49-F238E27FC236}">
                <a16:creationId xmlns:a16="http://schemas.microsoft.com/office/drawing/2014/main" id="{CCB47D74-CB24-5155-5B67-2ADACF810C0D}"/>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B23B18C9-DA8B-E72E-9411-1A5440F8E00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8.</a:t>
              </a:r>
              <a:endParaRPr lang="it-IT"/>
            </a:p>
          </p:txBody>
        </p:sp>
        <p:sp>
          <p:nvSpPr>
            <p:cNvPr id="25" name="CasellaDiTesto 24">
              <a:extLst>
                <a:ext uri="{FF2B5EF4-FFF2-40B4-BE49-F238E27FC236}">
                  <a16:creationId xmlns:a16="http://schemas.microsoft.com/office/drawing/2014/main" id="{4723A3EE-F9AA-F3AD-F980-3B92F399D274}"/>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Backend</a:t>
              </a:r>
              <a:r>
                <a:rPr lang="en-US">
                  <a:solidFill>
                    <a:schemeClr val="bg1"/>
                  </a:solidFill>
                </a:rPr>
                <a:t> Technology</a:t>
              </a:r>
              <a:endParaRPr lang="it-IT">
                <a:solidFill>
                  <a:srgbClr val="DA627D"/>
                </a:solidFill>
              </a:endParaRPr>
            </a:p>
          </p:txBody>
        </p:sp>
        <p:sp>
          <p:nvSpPr>
            <p:cNvPr id="26" name="CasellaDiTesto 25">
              <a:extLst>
                <a:ext uri="{FF2B5EF4-FFF2-40B4-BE49-F238E27FC236}">
                  <a16:creationId xmlns:a16="http://schemas.microsoft.com/office/drawing/2014/main" id="{111D48A5-7CEB-0865-6CD1-79EC943F872B}"/>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backend must be implemented in </a:t>
              </a:r>
              <a:r>
                <a:rPr lang="en-US" sz="1600">
                  <a:solidFill>
                    <a:srgbClr val="DA627D"/>
                  </a:solidFill>
                </a:rPr>
                <a:t>Python</a:t>
              </a:r>
              <a:r>
                <a:rPr lang="en-US" sz="1600">
                  <a:solidFill>
                    <a:schemeClr val="bg1"/>
                  </a:solidFill>
                </a:rPr>
                <a:t> to ensure compatibility with the pre-developed FER models. </a:t>
              </a:r>
            </a:p>
            <a:p>
              <a:pPr marL="285750" indent="-285750" algn="just">
                <a:buFont typeface="Arial" panose="020B0604020202020204" pitchFamily="34" charset="0"/>
                <a:buChar char="•"/>
              </a:pPr>
              <a:r>
                <a:rPr lang="en-US" sz="1600">
                  <a:solidFill>
                    <a:schemeClr val="bg1"/>
                  </a:solidFill>
                </a:rPr>
                <a:t>It should be compatible with Python frameworks like </a:t>
              </a:r>
              <a:r>
                <a:rPr lang="en-US" sz="1600">
                  <a:solidFill>
                    <a:srgbClr val="DA627D"/>
                  </a:solidFill>
                </a:rPr>
                <a:t>Flask</a:t>
              </a:r>
              <a:r>
                <a:rPr lang="en-US" sz="1600">
                  <a:solidFill>
                    <a:schemeClr val="bg1"/>
                  </a:solidFill>
                </a:rPr>
                <a:t> for high performance and easy extensibility.</a:t>
              </a:r>
            </a:p>
          </p:txBody>
        </p:sp>
      </p:grpSp>
    </p:spTree>
    <p:extLst>
      <p:ext uri="{BB962C8B-B14F-4D97-AF65-F5344CB8AC3E}">
        <p14:creationId xmlns:p14="http://schemas.microsoft.com/office/powerpoint/2010/main" val="61621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A4FEA5D-CB1F-232D-FC36-E414558E159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8CFCBB9-14EE-B89E-7187-EDBBC6298661}"/>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33F5D286-EF80-8F9E-923D-479DE8BC32F4}"/>
              </a:ext>
            </a:extLst>
          </p:cNvPr>
          <p:cNvGrpSpPr/>
          <p:nvPr/>
        </p:nvGrpSpPr>
        <p:grpSpPr>
          <a:xfrm>
            <a:off x="587185" y="1590113"/>
            <a:ext cx="11017631" cy="707886"/>
            <a:chOff x="573732" y="1164979"/>
            <a:chExt cx="11017631" cy="707886"/>
          </a:xfrm>
        </p:grpSpPr>
        <p:sp>
          <p:nvSpPr>
            <p:cNvPr id="17" name="CasellaDiTesto 16">
              <a:extLst>
                <a:ext uri="{FF2B5EF4-FFF2-40B4-BE49-F238E27FC236}">
                  <a16:creationId xmlns:a16="http://schemas.microsoft.com/office/drawing/2014/main" id="{6E7FBDDA-8830-E6E1-1B3E-01BFC38FF5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3C7F06A2-06E6-E521-0252-22EE325FA48C}"/>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Processing </a:t>
              </a:r>
              <a:r>
                <a:rPr lang="en-US">
                  <a:solidFill>
                    <a:srgbClr val="DA627D"/>
                  </a:solidFill>
                </a:rPr>
                <a:t>Speed</a:t>
              </a:r>
              <a:endParaRPr lang="it-IT">
                <a:solidFill>
                  <a:srgbClr val="DA627D"/>
                </a:solidFill>
              </a:endParaRPr>
            </a:p>
          </p:txBody>
        </p:sp>
        <p:sp>
          <p:nvSpPr>
            <p:cNvPr id="19" name="CasellaDiTesto 18">
              <a:extLst>
                <a:ext uri="{FF2B5EF4-FFF2-40B4-BE49-F238E27FC236}">
                  <a16:creationId xmlns:a16="http://schemas.microsoft.com/office/drawing/2014/main" id="{4FADE25A-6D1C-98D7-2F7A-D1841A2ADFCD}"/>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complete facial expression detection within a maximum of </a:t>
              </a:r>
              <a:r>
                <a:rPr lang="en-US" sz="1600">
                  <a:solidFill>
                    <a:srgbClr val="DA627D"/>
                  </a:solidFill>
                </a:rPr>
                <a:t>1 second </a:t>
              </a:r>
              <a:r>
                <a:rPr lang="en-US" sz="1600">
                  <a:solidFill>
                    <a:schemeClr val="bg1"/>
                  </a:solidFill>
                </a:rPr>
                <a:t>per processed frame.</a:t>
              </a:r>
            </a:p>
          </p:txBody>
        </p:sp>
      </p:grpSp>
      <p:grpSp>
        <p:nvGrpSpPr>
          <p:cNvPr id="7" name="Gruppo 6">
            <a:extLst>
              <a:ext uri="{FF2B5EF4-FFF2-40B4-BE49-F238E27FC236}">
                <a16:creationId xmlns:a16="http://schemas.microsoft.com/office/drawing/2014/main" id="{923CFFE5-2ACA-4424-C91A-6B7021EB5A90}"/>
              </a:ext>
            </a:extLst>
          </p:cNvPr>
          <p:cNvGrpSpPr/>
          <p:nvPr/>
        </p:nvGrpSpPr>
        <p:grpSpPr>
          <a:xfrm>
            <a:off x="587184" y="2630700"/>
            <a:ext cx="11017631" cy="954107"/>
            <a:chOff x="573732" y="1164979"/>
            <a:chExt cx="11017631" cy="954107"/>
          </a:xfrm>
        </p:grpSpPr>
        <p:sp>
          <p:nvSpPr>
            <p:cNvPr id="8" name="CasellaDiTesto 7">
              <a:extLst>
                <a:ext uri="{FF2B5EF4-FFF2-40B4-BE49-F238E27FC236}">
                  <a16:creationId xmlns:a16="http://schemas.microsoft.com/office/drawing/2014/main" id="{3EE0FB03-C184-7A56-B3E3-9E033448041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88E59C36-C6F0-48F1-C717-52AB7B0BA77C}"/>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Accuracy</a:t>
              </a:r>
              <a:r>
                <a:rPr lang="en-US">
                  <a:solidFill>
                    <a:schemeClr val="bg1"/>
                  </a:solidFill>
                </a:rPr>
                <a:t> and Consistency</a:t>
              </a:r>
              <a:endParaRPr lang="it-IT">
                <a:solidFill>
                  <a:srgbClr val="DA627D"/>
                </a:solidFill>
              </a:endParaRPr>
            </a:p>
          </p:txBody>
        </p:sp>
        <p:sp>
          <p:nvSpPr>
            <p:cNvPr id="10" name="CasellaDiTesto 9">
              <a:extLst>
                <a:ext uri="{FF2B5EF4-FFF2-40B4-BE49-F238E27FC236}">
                  <a16:creationId xmlns:a16="http://schemas.microsoft.com/office/drawing/2014/main" id="{119E1AD3-AA53-7642-87C0-65C99DCF6A46}"/>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FER models must achieve a minimum accuracy of </a:t>
              </a:r>
              <a:r>
                <a:rPr lang="en-US" sz="1600">
                  <a:solidFill>
                    <a:srgbClr val="DA627D"/>
                  </a:solidFill>
                </a:rPr>
                <a:t>80%</a:t>
              </a:r>
              <a:r>
                <a:rPr lang="en-US" sz="1600">
                  <a:solidFill>
                    <a:schemeClr val="bg1"/>
                  </a:solidFill>
                </a:rPr>
                <a:t> in emotion recognition on a diverse and balanced dataset.</a:t>
              </a:r>
            </a:p>
          </p:txBody>
        </p:sp>
      </p:grpSp>
      <p:grpSp>
        <p:nvGrpSpPr>
          <p:cNvPr id="11" name="Gruppo 10">
            <a:extLst>
              <a:ext uri="{FF2B5EF4-FFF2-40B4-BE49-F238E27FC236}">
                <a16:creationId xmlns:a16="http://schemas.microsoft.com/office/drawing/2014/main" id="{A52A59F9-DC22-1943-39DF-4AF0D28971E9}"/>
              </a:ext>
            </a:extLst>
          </p:cNvPr>
          <p:cNvGrpSpPr/>
          <p:nvPr/>
        </p:nvGrpSpPr>
        <p:grpSpPr>
          <a:xfrm>
            <a:off x="587184" y="3917508"/>
            <a:ext cx="11017631" cy="1200329"/>
            <a:chOff x="573732" y="1164979"/>
            <a:chExt cx="11017631" cy="1200329"/>
          </a:xfrm>
        </p:grpSpPr>
        <p:sp>
          <p:nvSpPr>
            <p:cNvPr id="12" name="CasellaDiTesto 11">
              <a:extLst>
                <a:ext uri="{FF2B5EF4-FFF2-40B4-BE49-F238E27FC236}">
                  <a16:creationId xmlns:a16="http://schemas.microsoft.com/office/drawing/2014/main" id="{0A8577EF-D062-EB45-6DEA-CA87E1F39D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C7646AA6-2B85-8DDE-0C77-BE2E8288D41F}"/>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System </a:t>
              </a:r>
              <a:r>
                <a:rPr lang="en-US">
                  <a:solidFill>
                    <a:srgbClr val="DA627D"/>
                  </a:solidFill>
                </a:rPr>
                <a:t>Usability</a:t>
              </a:r>
              <a:endParaRPr lang="it-IT">
                <a:solidFill>
                  <a:srgbClr val="DA627D"/>
                </a:solidFill>
              </a:endParaRPr>
            </a:p>
          </p:txBody>
        </p:sp>
        <p:sp>
          <p:nvSpPr>
            <p:cNvPr id="14" name="CasellaDiTesto 13">
              <a:extLst>
                <a:ext uri="{FF2B5EF4-FFF2-40B4-BE49-F238E27FC236}">
                  <a16:creationId xmlns:a16="http://schemas.microsoft.com/office/drawing/2014/main" id="{0DDCE01B-6106-C1D5-C74C-845BCBFAE2B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user interface for passengers and drivers should require no more than </a:t>
              </a:r>
              <a:r>
                <a:rPr lang="en-US" sz="1600">
                  <a:solidFill>
                    <a:srgbClr val="DA627D"/>
                  </a:solidFill>
                </a:rPr>
                <a:t>3 steps</a:t>
              </a:r>
              <a:r>
                <a:rPr lang="en-US" sz="1600">
                  <a:solidFill>
                    <a:schemeClr val="bg1"/>
                  </a:solidFill>
                </a:rPr>
                <a:t> to complete evaluations or provide feedback.  </a:t>
              </a:r>
            </a:p>
            <a:p>
              <a:pPr marL="285750" indent="-285750" algn="just">
                <a:buFont typeface="Arial" panose="020B0604020202020204" pitchFamily="34" charset="0"/>
                <a:buChar char="•"/>
              </a:pPr>
              <a:r>
                <a:rPr lang="en-US" sz="1600">
                  <a:solidFill>
                    <a:schemeClr val="bg1"/>
                  </a:solidFill>
                </a:rPr>
                <a:t>The system setup for new users or vehicles must be completed within </a:t>
              </a:r>
              <a:r>
                <a:rPr lang="en-US" sz="1600">
                  <a:solidFill>
                    <a:srgbClr val="DA627D"/>
                  </a:solidFill>
                </a:rPr>
                <a:t>10 minutes</a:t>
              </a:r>
              <a:r>
                <a:rPr lang="en-US" sz="1600">
                  <a:solidFill>
                    <a:schemeClr val="bg1"/>
                  </a:solidFill>
                </a:rPr>
                <a:t>.</a:t>
              </a:r>
            </a:p>
          </p:txBody>
        </p:sp>
      </p:grpSp>
      <p:grpSp>
        <p:nvGrpSpPr>
          <p:cNvPr id="15" name="Gruppo 14">
            <a:extLst>
              <a:ext uri="{FF2B5EF4-FFF2-40B4-BE49-F238E27FC236}">
                <a16:creationId xmlns:a16="http://schemas.microsoft.com/office/drawing/2014/main" id="{6232EDCE-13C4-6D04-7E5C-0658A7136433}"/>
              </a:ext>
            </a:extLst>
          </p:cNvPr>
          <p:cNvGrpSpPr/>
          <p:nvPr/>
        </p:nvGrpSpPr>
        <p:grpSpPr>
          <a:xfrm>
            <a:off x="587184" y="5450538"/>
            <a:ext cx="11017631" cy="954107"/>
            <a:chOff x="573732" y="1164979"/>
            <a:chExt cx="11017631" cy="954107"/>
          </a:xfrm>
        </p:grpSpPr>
        <p:sp>
          <p:nvSpPr>
            <p:cNvPr id="24" name="CasellaDiTesto 23">
              <a:extLst>
                <a:ext uri="{FF2B5EF4-FFF2-40B4-BE49-F238E27FC236}">
                  <a16:creationId xmlns:a16="http://schemas.microsoft.com/office/drawing/2014/main" id="{67F30693-0D37-CB72-E64B-C64503984BEC}"/>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DB5923CD-A3A0-29A2-2A81-A4EB38AAFD1D}"/>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Scalability</a:t>
              </a:r>
              <a:r>
                <a:rPr lang="en-US">
                  <a:solidFill>
                    <a:schemeClr val="bg1"/>
                  </a:solidFill>
                </a:rPr>
                <a:t> and Extensibility</a:t>
              </a:r>
              <a:endParaRPr lang="it-IT">
                <a:solidFill>
                  <a:srgbClr val="DA627D"/>
                </a:solidFill>
              </a:endParaRPr>
            </a:p>
          </p:txBody>
        </p:sp>
        <p:sp>
          <p:nvSpPr>
            <p:cNvPr id="26" name="CasellaDiTesto 25">
              <a:extLst>
                <a:ext uri="{FF2B5EF4-FFF2-40B4-BE49-F238E27FC236}">
                  <a16:creationId xmlns:a16="http://schemas.microsoft.com/office/drawing/2014/main" id="{3B735D5A-2E1D-D45F-372F-32D1AE1856F8}"/>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architecture must support the addition of new FER models or customized questionnaires without more than </a:t>
              </a:r>
              <a:r>
                <a:rPr lang="en-US" sz="1600">
                  <a:solidFill>
                    <a:srgbClr val="DA627D"/>
                  </a:solidFill>
                </a:rPr>
                <a:t>1 hour</a:t>
              </a:r>
              <a:r>
                <a:rPr lang="en-US" sz="1600">
                  <a:solidFill>
                    <a:schemeClr val="bg1"/>
                  </a:solidFill>
                </a:rPr>
                <a:t> of downtime during updates.</a:t>
              </a:r>
            </a:p>
          </p:txBody>
        </p:sp>
      </p:grpSp>
      <p:grpSp>
        <p:nvGrpSpPr>
          <p:cNvPr id="40" name="Gruppo 39">
            <a:extLst>
              <a:ext uri="{FF2B5EF4-FFF2-40B4-BE49-F238E27FC236}">
                <a16:creationId xmlns:a16="http://schemas.microsoft.com/office/drawing/2014/main" id="{52D51177-BDDA-EF26-04C2-D27351C58359}"/>
              </a:ext>
            </a:extLst>
          </p:cNvPr>
          <p:cNvGrpSpPr/>
          <p:nvPr/>
        </p:nvGrpSpPr>
        <p:grpSpPr>
          <a:xfrm>
            <a:off x="4510702" y="881286"/>
            <a:ext cx="3170595" cy="495364"/>
            <a:chOff x="4314934" y="810715"/>
            <a:chExt cx="4064078" cy="634959"/>
          </a:xfrm>
        </p:grpSpPr>
        <p:pic>
          <p:nvPicPr>
            <p:cNvPr id="6" name="Elemento grafico 5" descr="Cronometro con riempimento a tinta unita">
              <a:extLst>
                <a:ext uri="{FF2B5EF4-FFF2-40B4-BE49-F238E27FC236}">
                  <a16:creationId xmlns:a16="http://schemas.microsoft.com/office/drawing/2014/main" id="{EB94C74D-DDDB-1569-E810-E0B964CF4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8787" y="865148"/>
              <a:ext cx="525778" cy="525778"/>
            </a:xfrm>
            <a:prstGeom prst="rect">
              <a:avLst/>
            </a:prstGeom>
          </p:spPr>
        </p:pic>
        <p:pic>
          <p:nvPicPr>
            <p:cNvPr id="3" name="Immagine 2" descr="Immagine che contiene simbolo, logo, bianco, design&#10;&#10;Descrizione generata automaticamente">
              <a:extLst>
                <a:ext uri="{FF2B5EF4-FFF2-40B4-BE49-F238E27FC236}">
                  <a16:creationId xmlns:a16="http://schemas.microsoft.com/office/drawing/2014/main" id="{E3C837FA-B9FF-194A-6CF4-7008F8E15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532" y="906623"/>
              <a:ext cx="430127" cy="430127"/>
            </a:xfrm>
            <a:prstGeom prst="rect">
              <a:avLst/>
            </a:prstGeom>
          </p:spPr>
        </p:pic>
        <p:pic>
          <p:nvPicPr>
            <p:cNvPr id="4" name="Immagine 3" descr="Immagine che contiene simbolo, cerchio, logo, Carattere&#10;&#10;Descrizione generata automaticamente">
              <a:extLst>
                <a:ext uri="{FF2B5EF4-FFF2-40B4-BE49-F238E27FC236}">
                  <a16:creationId xmlns:a16="http://schemas.microsoft.com/office/drawing/2014/main" id="{A0EF975C-46EB-9992-45C5-F1E6F92F17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1527" y="888639"/>
              <a:ext cx="462696" cy="462696"/>
            </a:xfrm>
            <a:prstGeom prst="rect">
              <a:avLst/>
            </a:prstGeom>
          </p:spPr>
        </p:pic>
        <p:pic>
          <p:nvPicPr>
            <p:cNvPr id="20" name="Immagine 19" descr="Immagine che contiene simbolo, logo, Elementi grafici, Carattere&#10;&#10;Descrizione generata automaticamente">
              <a:extLst>
                <a:ext uri="{FF2B5EF4-FFF2-40B4-BE49-F238E27FC236}">
                  <a16:creationId xmlns:a16="http://schemas.microsoft.com/office/drawing/2014/main" id="{64CB8900-AADA-5298-4DB6-80127F32C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2052" y="822490"/>
              <a:ext cx="611094" cy="611094"/>
            </a:xfrm>
            <a:prstGeom prst="rect">
              <a:avLst/>
            </a:prstGeom>
          </p:spPr>
        </p:pic>
        <p:sp>
          <p:nvSpPr>
            <p:cNvPr id="28" name="Rettangolo con angoli arrotondati 27">
              <a:extLst>
                <a:ext uri="{FF2B5EF4-FFF2-40B4-BE49-F238E27FC236}">
                  <a16:creationId xmlns:a16="http://schemas.microsoft.com/office/drawing/2014/main" id="{C597C301-AA1F-592D-B78D-7C5F7C8CFF54}"/>
                </a:ext>
              </a:extLst>
            </p:cNvPr>
            <p:cNvSpPr/>
            <p:nvPr/>
          </p:nvSpPr>
          <p:spPr>
            <a:xfrm>
              <a:off x="4314934"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diritto 22">
              <a:extLst>
                <a:ext uri="{FF2B5EF4-FFF2-40B4-BE49-F238E27FC236}">
                  <a16:creationId xmlns:a16="http://schemas.microsoft.com/office/drawing/2014/main" id="{47A1F3F6-FD03-2586-8062-183839376859}"/>
                </a:ext>
              </a:extLst>
            </p:cNvPr>
            <p:cNvCxnSpPr>
              <a:cxnSpLocks/>
            </p:cNvCxnSpPr>
            <p:nvPr/>
          </p:nvCxnSpPr>
          <p:spPr>
            <a:xfrm>
              <a:off x="5008419" y="112805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1" name="Rettangolo con angoli arrotondati 30">
              <a:extLst>
                <a:ext uri="{FF2B5EF4-FFF2-40B4-BE49-F238E27FC236}">
                  <a16:creationId xmlns:a16="http://schemas.microsoft.com/office/drawing/2014/main" id="{A5C7A77A-0661-FCDD-55C3-597FFBBC41B5}"/>
                </a:ext>
              </a:extLst>
            </p:cNvPr>
            <p:cNvSpPr/>
            <p:nvPr/>
          </p:nvSpPr>
          <p:spPr>
            <a:xfrm>
              <a:off x="5438465"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con angoli arrotondati 33">
              <a:extLst>
                <a:ext uri="{FF2B5EF4-FFF2-40B4-BE49-F238E27FC236}">
                  <a16:creationId xmlns:a16="http://schemas.microsoft.com/office/drawing/2014/main" id="{98BFA818-5A23-F491-57B7-3FBF5B2F3997}"/>
                </a:ext>
              </a:extLst>
            </p:cNvPr>
            <p:cNvSpPr/>
            <p:nvPr/>
          </p:nvSpPr>
          <p:spPr>
            <a:xfrm>
              <a:off x="6561996"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3ADB4E19-A115-F7C8-29B8-AF8A1FFD5B23}"/>
                </a:ext>
              </a:extLst>
            </p:cNvPr>
            <p:cNvCxnSpPr>
              <a:cxnSpLocks/>
            </p:cNvCxnSpPr>
            <p:nvPr/>
          </p:nvCxnSpPr>
          <p:spPr>
            <a:xfrm>
              <a:off x="6131950" y="1119653"/>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36" name="Connettore diritto 35">
              <a:extLst>
                <a:ext uri="{FF2B5EF4-FFF2-40B4-BE49-F238E27FC236}">
                  <a16:creationId xmlns:a16="http://schemas.microsoft.com/office/drawing/2014/main" id="{EE84027B-3288-B068-B106-91038113E3E3}"/>
                </a:ext>
              </a:extLst>
            </p:cNvPr>
            <p:cNvCxnSpPr>
              <a:cxnSpLocks/>
            </p:cNvCxnSpPr>
            <p:nvPr/>
          </p:nvCxnSpPr>
          <p:spPr>
            <a:xfrm>
              <a:off x="7255481" y="112803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7" name="Rettangolo con angoli arrotondati 36">
              <a:extLst>
                <a:ext uri="{FF2B5EF4-FFF2-40B4-BE49-F238E27FC236}">
                  <a16:creationId xmlns:a16="http://schemas.microsoft.com/office/drawing/2014/main" id="{37839F07-9531-79E8-3087-F51EE465F046}"/>
                </a:ext>
              </a:extLst>
            </p:cNvPr>
            <p:cNvSpPr/>
            <p:nvPr/>
          </p:nvSpPr>
          <p:spPr>
            <a:xfrm>
              <a:off x="7685527" y="810991"/>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64105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4EBFF37-496E-4BFE-AD55-B71EFCB9509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0A49FBD1-D31D-0630-A202-56E91314336D}"/>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029F93F9-5B13-A19C-E653-FA224B9A627B}"/>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333808B3-FBFA-BDC5-25E1-1749C0496634}"/>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E76A5CEE-787C-072F-03C4-47E062E0BF2D}"/>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FD21DC3B-F22F-449B-9360-7C96130FEBA6}"/>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AB917F3C-9F91-1747-2861-40082635D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486F8452-2F2E-DCAD-6E2D-03CEC5C18988}"/>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9ADE4E1-BC39-5165-F215-0D6B8BA79792}"/>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7725F3A-66F0-684E-A2F8-69ED98FA4BB6}"/>
              </a:ext>
            </a:extLst>
          </p:cNvPr>
          <p:cNvGrpSpPr/>
          <p:nvPr/>
        </p:nvGrpSpPr>
        <p:grpSpPr>
          <a:xfrm>
            <a:off x="7932652" y="110043"/>
            <a:ext cx="2556046" cy="2556046"/>
            <a:chOff x="7872659" y="2270172"/>
            <a:chExt cx="2556046" cy="2556046"/>
          </a:xfrm>
        </p:grpSpPr>
        <p:grpSp>
          <p:nvGrpSpPr>
            <p:cNvPr id="17" name="Gruppo 16">
              <a:extLst>
                <a:ext uri="{FF2B5EF4-FFF2-40B4-BE49-F238E27FC236}">
                  <a16:creationId xmlns:a16="http://schemas.microsoft.com/office/drawing/2014/main" id="{E7998496-D4DA-5EBD-061B-3A183598659B}"/>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299F8B76-BCFD-596E-7E73-613C9BF30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9841D847-341A-2C0C-46FE-70B0D5EE5B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63E6CCD4-C06A-6437-510F-556BBA08974C}"/>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34" name="Gruppo 33">
            <a:extLst>
              <a:ext uri="{FF2B5EF4-FFF2-40B4-BE49-F238E27FC236}">
                <a16:creationId xmlns:a16="http://schemas.microsoft.com/office/drawing/2014/main" id="{C893E166-AA3C-BB75-78CF-4AF247076C6E}"/>
              </a:ext>
            </a:extLst>
          </p:cNvPr>
          <p:cNvGrpSpPr/>
          <p:nvPr/>
        </p:nvGrpSpPr>
        <p:grpSpPr>
          <a:xfrm>
            <a:off x="8853951" y="3723239"/>
            <a:ext cx="2544802" cy="914400"/>
            <a:chOff x="9241331" y="1031502"/>
            <a:chExt cx="2544802" cy="914400"/>
          </a:xfrm>
        </p:grpSpPr>
        <p:grpSp>
          <p:nvGrpSpPr>
            <p:cNvPr id="32" name="Gruppo 31">
              <a:extLst>
                <a:ext uri="{FF2B5EF4-FFF2-40B4-BE49-F238E27FC236}">
                  <a16:creationId xmlns:a16="http://schemas.microsoft.com/office/drawing/2014/main" id="{2E21D38D-3226-EBB4-1BFE-D2A57B45DE02}"/>
                </a:ext>
              </a:extLst>
            </p:cNvPr>
            <p:cNvGrpSpPr/>
            <p:nvPr/>
          </p:nvGrpSpPr>
          <p:grpSpPr>
            <a:xfrm>
              <a:off x="10276542" y="1057815"/>
              <a:ext cx="1509591" cy="861774"/>
              <a:chOff x="10250332" y="1036691"/>
              <a:chExt cx="1509591" cy="861774"/>
            </a:xfrm>
          </p:grpSpPr>
          <p:sp>
            <p:nvSpPr>
              <p:cNvPr id="26" name="CasellaDiTesto 25">
                <a:extLst>
                  <a:ext uri="{FF2B5EF4-FFF2-40B4-BE49-F238E27FC236}">
                    <a16:creationId xmlns:a16="http://schemas.microsoft.com/office/drawing/2014/main" id="{CA5AB4F0-D743-22C7-CAA6-2ED5100752AA}"/>
                  </a:ext>
                </a:extLst>
              </p:cNvPr>
              <p:cNvSpPr txBox="1"/>
              <p:nvPr/>
            </p:nvSpPr>
            <p:spPr>
              <a:xfrm>
                <a:off x="10250332" y="1036691"/>
                <a:ext cx="1509591" cy="600164"/>
              </a:xfrm>
              <a:prstGeom prst="rect">
                <a:avLst/>
              </a:prstGeom>
              <a:noFill/>
            </p:spPr>
            <p:txBody>
              <a:bodyPr wrap="square" rtlCol="0">
                <a:spAutoFit/>
              </a:bodyPr>
              <a:lstStyle/>
              <a:p>
                <a:r>
                  <a:rPr lang="it-IT" sz="1100" b="1" spc="300">
                    <a:solidFill>
                      <a:srgbClr val="DA627D"/>
                    </a:solidFill>
                  </a:rPr>
                  <a:t>F</a:t>
                </a:r>
                <a:r>
                  <a:rPr lang="it-IT" sz="1100" spc="300">
                    <a:solidFill>
                      <a:schemeClr val="bg1"/>
                    </a:solidFill>
                  </a:rPr>
                  <a:t>ACIAL</a:t>
                </a:r>
                <a:r>
                  <a:rPr lang="it-IT" sz="1100" b="1" spc="300">
                    <a:solidFill>
                      <a:schemeClr val="bg1"/>
                    </a:solidFill>
                  </a:rPr>
                  <a:t> </a:t>
                </a:r>
              </a:p>
              <a:p>
                <a:r>
                  <a:rPr lang="it-IT" sz="1100" b="1" spc="300">
                    <a:solidFill>
                      <a:srgbClr val="DA627D"/>
                    </a:solidFill>
                  </a:rPr>
                  <a:t>E</a:t>
                </a:r>
                <a:r>
                  <a:rPr lang="it-IT" sz="1100" spc="300">
                    <a:solidFill>
                      <a:schemeClr val="bg1"/>
                    </a:solidFill>
                  </a:rPr>
                  <a:t>XPRESSION</a:t>
                </a:r>
              </a:p>
              <a:p>
                <a:r>
                  <a:rPr lang="it-IT" sz="1100" b="1" spc="300">
                    <a:solidFill>
                      <a:srgbClr val="DA627D"/>
                    </a:solidFill>
                  </a:rPr>
                  <a:t>R</a:t>
                </a:r>
                <a:r>
                  <a:rPr lang="it-IT" sz="1100" spc="300">
                    <a:solidFill>
                      <a:schemeClr val="bg1"/>
                    </a:solidFill>
                  </a:rPr>
                  <a:t>ECOGNITION</a:t>
                </a:r>
                <a:endParaRPr lang="it-IT" sz="1400" b="1" spc="300">
                  <a:solidFill>
                    <a:schemeClr val="bg1"/>
                  </a:solidFill>
                </a:endParaRPr>
              </a:p>
            </p:txBody>
          </p:sp>
          <p:sp>
            <p:nvSpPr>
              <p:cNvPr id="27" name="CasellaDiTesto 26">
                <a:extLst>
                  <a:ext uri="{FF2B5EF4-FFF2-40B4-BE49-F238E27FC236}">
                    <a16:creationId xmlns:a16="http://schemas.microsoft.com/office/drawing/2014/main" id="{7F1F4147-8427-0981-FB5E-916D79A4BFD7}"/>
                  </a:ext>
                </a:extLst>
              </p:cNvPr>
              <p:cNvSpPr txBox="1"/>
              <p:nvPr/>
            </p:nvSpPr>
            <p:spPr>
              <a:xfrm>
                <a:off x="10250333" y="1636855"/>
                <a:ext cx="914400" cy="261610"/>
              </a:xfrm>
              <a:prstGeom prst="rect">
                <a:avLst/>
              </a:prstGeom>
              <a:noFill/>
            </p:spPr>
            <p:txBody>
              <a:bodyPr wrap="square" rtlCol="0">
                <a:spAutoFit/>
              </a:bodyPr>
              <a:lstStyle/>
              <a:p>
                <a:r>
                  <a:rPr lang="en-US" sz="1100" spc="300">
                    <a:solidFill>
                      <a:srgbClr val="DA627D"/>
                    </a:solidFill>
                  </a:rPr>
                  <a:t>MODEL</a:t>
                </a:r>
              </a:p>
            </p:txBody>
          </p:sp>
        </p:grpSp>
        <p:pic>
          <p:nvPicPr>
            <p:cNvPr id="30" name="Immagine 29" descr="Immagine che contiene Elementi grafici, simbolo, clipart, cerchio&#10;&#10;Descrizione generata automaticamente">
              <a:extLst>
                <a:ext uri="{FF2B5EF4-FFF2-40B4-BE49-F238E27FC236}">
                  <a16:creationId xmlns:a16="http://schemas.microsoft.com/office/drawing/2014/main" id="{AE6EBE80-8F94-51EB-7D76-B8676FABD5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1331" y="1031502"/>
              <a:ext cx="914400" cy="914400"/>
            </a:xfrm>
            <a:prstGeom prst="rect">
              <a:avLst/>
            </a:prstGeom>
          </p:spPr>
        </p:pic>
      </p:grpSp>
      <p:grpSp>
        <p:nvGrpSpPr>
          <p:cNvPr id="40" name="Gruppo 39">
            <a:extLst>
              <a:ext uri="{FF2B5EF4-FFF2-40B4-BE49-F238E27FC236}">
                <a16:creationId xmlns:a16="http://schemas.microsoft.com/office/drawing/2014/main" id="{6E445F16-CFD5-03BB-67DC-9B7A8ABF0697}"/>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67558DA0-C58F-EC9C-A970-F900876E9059}"/>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9FA13ED5-2E53-EAC8-4014-4F0BCF2B30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4909E5E9-7906-EDB2-4308-862A45042370}"/>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DEE8A0B2-8970-8241-E61A-28C26FB106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920AF984-BBB4-8D22-579F-77DC804B314F}"/>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7ACFB7E2-455A-2BD8-2989-B7099120C612}"/>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6046F866-77B4-2DDE-3D52-8DA15996ABF7}"/>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92BD0C43-471C-ED3B-87A8-89E263AC5EC5}"/>
              </a:ext>
            </a:extLst>
          </p:cNvPr>
          <p:cNvCxnSpPr>
            <a:cxnSpLocks/>
            <a:stCxn id="37" idx="3"/>
            <a:endCxn id="20" idx="1"/>
          </p:cNvCxnSpPr>
          <p:nvPr/>
        </p:nvCxnSpPr>
        <p:spPr>
          <a:xfrm flipV="1">
            <a:off x="4859985" y="2165246"/>
            <a:ext cx="3329199" cy="941848"/>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0" name="Connettore a gomito 69">
            <a:extLst>
              <a:ext uri="{FF2B5EF4-FFF2-40B4-BE49-F238E27FC236}">
                <a16:creationId xmlns:a16="http://schemas.microsoft.com/office/drawing/2014/main" id="{98DFB3B9-D922-EC7D-CCDB-F55DD444DBD6}"/>
              </a:ext>
            </a:extLst>
          </p:cNvPr>
          <p:cNvCxnSpPr>
            <a:cxnSpLocks/>
            <a:stCxn id="27" idx="3"/>
            <a:endCxn id="20" idx="2"/>
          </p:cNvCxnSpPr>
          <p:nvPr/>
        </p:nvCxnSpPr>
        <p:spPr>
          <a:xfrm flipH="1" flipV="1">
            <a:off x="9281910" y="2296051"/>
            <a:ext cx="1521653" cy="2184470"/>
          </a:xfrm>
          <a:prstGeom prst="bentConnector4">
            <a:avLst>
              <a:gd name="adj1" fmla="val -61565"/>
              <a:gd name="adj2" fmla="val 5299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9D73E1D4-466D-7927-943D-099A5E57B225}"/>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31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D5BFE595-F78E-8841-5DBD-99BE2040F8D0}"/>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619A51C4-29B7-A499-BBFB-7CD497AA9073}"/>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973F82A3-77D5-4D84-862E-F97B5C4E40C0}"/>
              </a:ext>
            </a:extLst>
          </p:cNvPr>
          <p:cNvGrpSpPr/>
          <p:nvPr/>
        </p:nvGrpSpPr>
        <p:grpSpPr>
          <a:xfrm>
            <a:off x="7932652" y="110043"/>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40" name="Gruppo 39">
            <a:extLst>
              <a:ext uri="{FF2B5EF4-FFF2-40B4-BE49-F238E27FC236}">
                <a16:creationId xmlns:a16="http://schemas.microsoft.com/office/drawing/2014/main" id="{C7859DEF-8679-C9BB-8028-54BB45D5E061}"/>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A96CE759-F463-FF50-32A5-FE7195B82B4B}"/>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35A5BD0F-CF20-8F7E-29D4-FBA4DBF060C8}"/>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03878905-445A-35B0-3676-0A2019228930}"/>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37" idx="3"/>
            <a:endCxn id="20" idx="1"/>
          </p:cNvCxnSpPr>
          <p:nvPr/>
        </p:nvCxnSpPr>
        <p:spPr>
          <a:xfrm flipV="1">
            <a:off x="4859985" y="2165246"/>
            <a:ext cx="3329199" cy="941848"/>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 name="Rettangolo con angoli arrotondati 2">
            <a:extLst>
              <a:ext uri="{FF2B5EF4-FFF2-40B4-BE49-F238E27FC236}">
                <a16:creationId xmlns:a16="http://schemas.microsoft.com/office/drawing/2014/main" id="{C40F75AB-B9D7-197D-8CA0-6997EE7C4428}"/>
              </a:ext>
            </a:extLst>
          </p:cNvPr>
          <p:cNvSpPr/>
          <p:nvPr/>
        </p:nvSpPr>
        <p:spPr>
          <a:xfrm>
            <a:off x="5087394" y="4014463"/>
            <a:ext cx="1938597" cy="180769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3385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15D914A-4EC7-B8C3-7950-EF5C3A7271E4}"/>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1CB2F1A6-594C-9B7E-0EDF-FDC8B596E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FF983343-5CA7-1570-D1AA-A158561A9C63}"/>
              </a:ext>
            </a:extLst>
          </p:cNvPr>
          <p:cNvSpPr txBox="1"/>
          <p:nvPr/>
        </p:nvSpPr>
        <p:spPr>
          <a:xfrm>
            <a:off x="1177218" y="2459503"/>
            <a:ext cx="4706912" cy="1938992"/>
          </a:xfrm>
          <a:prstGeom prst="rect">
            <a:avLst/>
          </a:prstGeom>
          <a:noFill/>
        </p:spPr>
        <p:txBody>
          <a:bodyPr wrap="square" rtlCol="0">
            <a:spAutoFit/>
          </a:bodyPr>
          <a:lstStyle/>
          <a:p>
            <a:pPr algn="r"/>
            <a:r>
              <a:rPr lang="en-US" sz="6000" spc="300">
                <a:solidFill>
                  <a:srgbClr val="DA627D"/>
                </a:solidFill>
              </a:rPr>
              <a:t>WORK </a:t>
            </a:r>
            <a:r>
              <a:rPr lang="en-US" sz="6000" b="1" spc="300">
                <a:solidFill>
                  <a:srgbClr val="DA627D"/>
                </a:solidFill>
              </a:rPr>
              <a:t>PACKAGES</a:t>
            </a:r>
          </a:p>
        </p:txBody>
      </p:sp>
    </p:spTree>
    <p:extLst>
      <p:ext uri="{BB962C8B-B14F-4D97-AF65-F5344CB8AC3E}">
        <p14:creationId xmlns:p14="http://schemas.microsoft.com/office/powerpoint/2010/main" val="77248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75F3C916-481E-A475-4F9C-AC141B7B9B90}"/>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517156F-5402-07AD-12BF-F56B3DB58FA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58260698-6358-5CC4-6944-45AECC82A4F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409EC93-29D9-F188-935A-19D62DF0B64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309D668-C8E2-88B2-E2B5-9637FAFABA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E54F081A-0DDA-7EE1-A9C6-2D72F305C5E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8F10DB4-03C1-9F35-9977-FF1616D39FD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1D0D7E3-62EB-7931-9C76-9A47D199FB58}"/>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407BF03-57D8-0B72-C0A8-2363FE125AE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3376742-1797-BEB7-29F6-0ABDEA271FA6}"/>
              </a:ext>
            </a:extLst>
          </p:cNvPr>
          <p:cNvSpPr txBox="1"/>
          <p:nvPr/>
        </p:nvSpPr>
        <p:spPr>
          <a:xfrm>
            <a:off x="583637" y="2234089"/>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4FB52405-BA3D-0FFD-CE5B-087D782421EF}"/>
              </a:ext>
            </a:extLst>
          </p:cNvPr>
          <p:cNvSpPr txBox="1"/>
          <p:nvPr/>
        </p:nvSpPr>
        <p:spPr>
          <a:xfrm>
            <a:off x="728190" y="2375381"/>
            <a:ext cx="9124375" cy="784830"/>
          </a:xfrm>
          <a:prstGeom prst="rect">
            <a:avLst/>
          </a:prstGeom>
          <a:noFill/>
        </p:spPr>
        <p:txBody>
          <a:bodyPr wrap="square" rtlCol="0">
            <a:spAutoFit/>
          </a:bodyPr>
          <a:lstStyle/>
          <a:p>
            <a:pPr algn="just"/>
            <a:r>
              <a:rPr lang="it-IT" sz="1500">
                <a:solidFill>
                  <a:schemeClr val="bg1"/>
                </a:solidFill>
              </a:rPr>
              <a:t>Un database ben progettato è fondamentale per archiviare e gestire in modo efficiente i dati raccolti dal sistema, tra cui valutazioni FER, feedback manuali e dati sensoriali provenienti dai veicoli. La struttura deve garantire velocità nelle query, integrità dei dati e scalabilità per gestire un numero crescente di veicoli e utenti.</a:t>
            </a:r>
          </a:p>
        </p:txBody>
      </p:sp>
      <p:sp>
        <p:nvSpPr>
          <p:cNvPr id="24" name="CasellaDiTesto 23">
            <a:extLst>
              <a:ext uri="{FF2B5EF4-FFF2-40B4-BE49-F238E27FC236}">
                <a16:creationId xmlns:a16="http://schemas.microsoft.com/office/drawing/2014/main" id="{C86A4EBF-4A65-0A3C-BCB7-EE7D1C9B4CC4}"/>
              </a:ext>
            </a:extLst>
          </p:cNvPr>
          <p:cNvSpPr txBox="1"/>
          <p:nvPr/>
        </p:nvSpPr>
        <p:spPr>
          <a:xfrm>
            <a:off x="728190" y="3307333"/>
            <a:ext cx="5082746" cy="338554"/>
          </a:xfrm>
          <a:prstGeom prst="rect">
            <a:avLst/>
          </a:prstGeom>
          <a:noFill/>
        </p:spPr>
        <p:txBody>
          <a:bodyPr wrap="square" rtlCol="0">
            <a:spAutoFit/>
          </a:bodyPr>
          <a:lstStyle/>
          <a:p>
            <a:pPr algn="just"/>
            <a:r>
              <a:rPr lang="it-IT" sz="1600" spc="300">
                <a:solidFill>
                  <a:srgbClr val="DA627D"/>
                </a:solidFill>
              </a:rPr>
              <a:t>MONTH/MAN</a:t>
            </a:r>
            <a:endParaRPr lang="it-IT" spc="300">
              <a:solidFill>
                <a:srgbClr val="DA627D"/>
              </a:solidFill>
            </a:endParaRPr>
          </a:p>
        </p:txBody>
      </p:sp>
      <p:sp>
        <p:nvSpPr>
          <p:cNvPr id="25" name="CasellaDiTesto 24">
            <a:extLst>
              <a:ext uri="{FF2B5EF4-FFF2-40B4-BE49-F238E27FC236}">
                <a16:creationId xmlns:a16="http://schemas.microsoft.com/office/drawing/2014/main" id="{7A004D49-CDBD-5AA0-D741-20ECFCD62B6A}"/>
              </a:ext>
            </a:extLst>
          </p:cNvPr>
          <p:cNvSpPr txBox="1"/>
          <p:nvPr/>
        </p:nvSpPr>
        <p:spPr>
          <a:xfrm>
            <a:off x="728190" y="3632566"/>
            <a:ext cx="7503216" cy="369332"/>
          </a:xfrm>
          <a:prstGeom prst="rect">
            <a:avLst/>
          </a:prstGeom>
          <a:noFill/>
        </p:spPr>
        <p:txBody>
          <a:bodyPr wrap="square" rtlCol="0">
            <a:spAutoFit/>
          </a:bodyPr>
          <a:lstStyle/>
          <a:p>
            <a:pPr algn="just"/>
            <a:r>
              <a:rPr lang="it-IT">
                <a:solidFill>
                  <a:schemeClr val="bg1"/>
                </a:solidFill>
              </a:rPr>
              <a:t>1 sviluppatore senior (</a:t>
            </a:r>
            <a:r>
              <a:rPr lang="it-IT" err="1">
                <a:solidFill>
                  <a:schemeClr val="bg1"/>
                </a:solidFill>
              </a:rPr>
              <a:t>backend</a:t>
            </a:r>
            <a:r>
              <a:rPr lang="it-IT">
                <a:solidFill>
                  <a:schemeClr val="bg1"/>
                </a:solidFill>
              </a:rPr>
              <a:t>/</a:t>
            </a:r>
            <a:r>
              <a:rPr lang="it-IT" err="1">
                <a:solidFill>
                  <a:schemeClr val="bg1"/>
                </a:solidFill>
              </a:rPr>
              <a:t>db</a:t>
            </a:r>
            <a:r>
              <a:rPr lang="it-IT">
                <a:solidFill>
                  <a:schemeClr val="bg1"/>
                </a:solidFill>
              </a:rPr>
              <a:t>) per 2 mesi (2 mesi/uomo). </a:t>
            </a:r>
          </a:p>
        </p:txBody>
      </p:sp>
      <p:sp>
        <p:nvSpPr>
          <p:cNvPr id="26" name="CasellaDiTesto 25">
            <a:extLst>
              <a:ext uri="{FF2B5EF4-FFF2-40B4-BE49-F238E27FC236}">
                <a16:creationId xmlns:a16="http://schemas.microsoft.com/office/drawing/2014/main" id="{66EF77CC-F5BA-6C5F-9033-88DF17269ABA}"/>
              </a:ext>
            </a:extLst>
          </p:cNvPr>
          <p:cNvSpPr txBox="1"/>
          <p:nvPr/>
        </p:nvSpPr>
        <p:spPr>
          <a:xfrm>
            <a:off x="829359" y="4214653"/>
            <a:ext cx="5082746" cy="338554"/>
          </a:xfrm>
          <a:prstGeom prst="rect">
            <a:avLst/>
          </a:prstGeom>
          <a:noFill/>
        </p:spPr>
        <p:txBody>
          <a:bodyPr wrap="square" rtlCol="0">
            <a:spAutoFit/>
          </a:bodyPr>
          <a:lstStyle/>
          <a:p>
            <a:pPr algn="just"/>
            <a:r>
              <a:rPr lang="it-IT" sz="1600" spc="300">
                <a:solidFill>
                  <a:srgbClr val="DA627D"/>
                </a:solidFill>
              </a:rPr>
              <a:t>GOALS</a:t>
            </a:r>
            <a:endParaRPr lang="it-IT" spc="300">
              <a:solidFill>
                <a:srgbClr val="DA627D"/>
              </a:solidFill>
            </a:endParaRPr>
          </a:p>
        </p:txBody>
      </p:sp>
      <p:sp>
        <p:nvSpPr>
          <p:cNvPr id="29" name="CasellaDiTesto 28">
            <a:extLst>
              <a:ext uri="{FF2B5EF4-FFF2-40B4-BE49-F238E27FC236}">
                <a16:creationId xmlns:a16="http://schemas.microsoft.com/office/drawing/2014/main" id="{806CE9A6-A44A-6045-B46B-7B3D9CDF340C}"/>
              </a:ext>
            </a:extLst>
          </p:cNvPr>
          <p:cNvSpPr txBox="1"/>
          <p:nvPr/>
        </p:nvSpPr>
        <p:spPr>
          <a:xfrm>
            <a:off x="838322" y="4581754"/>
            <a:ext cx="9838641" cy="1200329"/>
          </a:xfrm>
          <a:prstGeom prst="rect">
            <a:avLst/>
          </a:prstGeom>
          <a:noFill/>
        </p:spPr>
        <p:txBody>
          <a:bodyPr wrap="square" rtlCol="0">
            <a:spAutoFit/>
          </a:bodyPr>
          <a:lstStyle/>
          <a:p>
            <a:pPr algn="just"/>
            <a:r>
              <a:rPr lang="it-IT">
                <a:solidFill>
                  <a:schemeClr val="bg1"/>
                </a:solidFill>
              </a:rPr>
              <a:t>1. Progettare uno schema di database robusto, normalizzato e ottimizzato per le query principali.  </a:t>
            </a:r>
          </a:p>
          <a:p>
            <a:pPr algn="just"/>
            <a:r>
              <a:rPr lang="it-IT">
                <a:solidFill>
                  <a:schemeClr val="bg1"/>
                </a:solidFill>
              </a:rPr>
              <a:t>2. Implementare il database su un server locale o cloud.  </a:t>
            </a:r>
          </a:p>
          <a:p>
            <a:pPr algn="just"/>
            <a:r>
              <a:rPr lang="it-IT">
                <a:solidFill>
                  <a:schemeClr val="bg1"/>
                </a:solidFill>
              </a:rPr>
              <a:t>3. Garantire la scalabilità e l’integrità dei dati.  </a:t>
            </a:r>
          </a:p>
          <a:p>
            <a:pPr algn="just"/>
            <a:r>
              <a:rPr lang="it-IT">
                <a:solidFill>
                  <a:schemeClr val="bg1"/>
                </a:solidFill>
              </a:rPr>
              <a:t>4. Ottimizzare le query per il </a:t>
            </a:r>
            <a:r>
              <a:rPr lang="it-IT" err="1">
                <a:solidFill>
                  <a:schemeClr val="bg1"/>
                </a:solidFill>
              </a:rPr>
              <a:t>backend</a:t>
            </a:r>
            <a:r>
              <a:rPr lang="it-IT">
                <a:solidFill>
                  <a:schemeClr val="bg1"/>
                </a:solidFill>
              </a:rPr>
              <a:t> e il sistema di reportistica. </a:t>
            </a:r>
          </a:p>
        </p:txBody>
      </p:sp>
      <p:grpSp>
        <p:nvGrpSpPr>
          <p:cNvPr id="55" name="Gruppo 54">
            <a:extLst>
              <a:ext uri="{FF2B5EF4-FFF2-40B4-BE49-F238E27FC236}">
                <a16:creationId xmlns:a16="http://schemas.microsoft.com/office/drawing/2014/main" id="{EE00D6B2-41C4-A040-4BA4-EC5B333EF5A2}"/>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F6CDA304-953C-A2E5-338B-CF5E58C7CE28}"/>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5E2BCF5D-0198-4BA6-F769-ECA46A52B7DC}"/>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0310A9B-CB7C-350F-3F0D-36067D0F61E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1AB063F-D8C6-8E3E-C7F5-AC23DCFEDAF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4EBCF937-22F2-79BC-93D6-82705258A9D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DF46013-75A3-E329-7C7D-B937E9DDFDA3}"/>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FE89CAF0-9E1D-95BE-2927-38174DABE9D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B34F77F9-0D76-CD71-936B-8DFD4E0CE7B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0E5ACBB-5243-D200-75A2-45DBADE593C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EC72FC2-965F-7BDC-9BA1-E54056B611CB}"/>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50BDEC42-8E90-13E4-11DB-97F2B288968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9FFBF6F-2ED2-209E-81F0-7687B137234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B76F2FE-F09D-1E95-7D34-8C41A399B5B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CONFIGURAZIONE E PROGETTAZIONE DEL DATABASE (DB)</a:t>
              </a:r>
            </a:p>
          </p:txBody>
        </p:sp>
      </p:grpSp>
      <p:cxnSp>
        <p:nvCxnSpPr>
          <p:cNvPr id="37" name="Connettore diritto 36">
            <a:extLst>
              <a:ext uri="{FF2B5EF4-FFF2-40B4-BE49-F238E27FC236}">
                <a16:creationId xmlns:a16="http://schemas.microsoft.com/office/drawing/2014/main" id="{66F4CD58-D002-0494-9778-E93BC38C8C14}"/>
              </a:ext>
            </a:extLst>
          </p:cNvPr>
          <p:cNvCxnSpPr>
            <a:cxnSpLocks/>
          </p:cNvCxnSpPr>
          <p:nvPr/>
        </p:nvCxnSpPr>
        <p:spPr>
          <a:xfrm flipH="1">
            <a:off x="1928813" y="1111664"/>
            <a:ext cx="6905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51" name="CasellaDiTesto 50">
            <a:extLst>
              <a:ext uri="{FF2B5EF4-FFF2-40B4-BE49-F238E27FC236}">
                <a16:creationId xmlns:a16="http://schemas.microsoft.com/office/drawing/2014/main" id="{FA2FDA91-C359-94E4-DC45-CD19284D9A5E}"/>
              </a:ext>
            </a:extLst>
          </p:cNvPr>
          <p:cNvSpPr txBox="1"/>
          <p:nvPr/>
        </p:nvSpPr>
        <p:spPr>
          <a:xfrm>
            <a:off x="1882748" y="1324791"/>
            <a:ext cx="5082746" cy="276999"/>
          </a:xfrm>
          <a:prstGeom prst="rect">
            <a:avLst/>
          </a:prstGeom>
          <a:noFill/>
        </p:spPr>
        <p:txBody>
          <a:bodyPr wrap="square" rtlCol="0">
            <a:spAutoFit/>
          </a:bodyPr>
          <a:lstStyle/>
          <a:p>
            <a:pPr algn="just"/>
            <a:r>
              <a:rPr lang="it-IT" sz="1200" spc="300">
                <a:solidFill>
                  <a:srgbClr val="DA627D"/>
                </a:solidFill>
              </a:rPr>
              <a:t>CLASSIFICATION</a:t>
            </a:r>
            <a:endParaRPr lang="it-IT" sz="1400" spc="300">
              <a:solidFill>
                <a:srgbClr val="DA627D"/>
              </a:solidFill>
            </a:endParaRPr>
          </a:p>
        </p:txBody>
      </p:sp>
      <p:sp>
        <p:nvSpPr>
          <p:cNvPr id="52" name="CasellaDiTesto 51">
            <a:extLst>
              <a:ext uri="{FF2B5EF4-FFF2-40B4-BE49-F238E27FC236}">
                <a16:creationId xmlns:a16="http://schemas.microsoft.com/office/drawing/2014/main" id="{C6EB1A98-A234-B25D-C220-8F5248CF9821}"/>
              </a:ext>
            </a:extLst>
          </p:cNvPr>
          <p:cNvSpPr txBox="1"/>
          <p:nvPr/>
        </p:nvSpPr>
        <p:spPr>
          <a:xfrm>
            <a:off x="1882748" y="1528663"/>
            <a:ext cx="5082746" cy="276999"/>
          </a:xfrm>
          <a:prstGeom prst="rect">
            <a:avLst/>
          </a:prstGeom>
          <a:noFill/>
        </p:spPr>
        <p:txBody>
          <a:bodyPr wrap="square" rtlCol="0">
            <a:spAutoFit/>
          </a:bodyPr>
          <a:lstStyle/>
          <a:p>
            <a:pPr algn="just"/>
            <a:r>
              <a:rPr lang="it-IT" sz="1200" b="1" spc="300">
                <a:solidFill>
                  <a:schemeClr val="bg1"/>
                </a:solidFill>
              </a:rPr>
              <a:t>RI</a:t>
            </a:r>
            <a:r>
              <a:rPr lang="it-IT" sz="1200" spc="300">
                <a:solidFill>
                  <a:schemeClr val="bg1"/>
                </a:solidFill>
              </a:rPr>
              <a:t> (RESEARCH AND INNOVATION)</a:t>
            </a:r>
          </a:p>
        </p:txBody>
      </p:sp>
    </p:spTree>
    <p:extLst>
      <p:ext uri="{BB962C8B-B14F-4D97-AF65-F5344CB8AC3E}">
        <p14:creationId xmlns:p14="http://schemas.microsoft.com/office/powerpoint/2010/main" val="757750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B9EF1D5-1609-4C47-AB64-E24CFBEF67C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9B585D2-D795-7198-46FC-6111E9448E1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8A4B74-4EEF-38FB-F170-799BCC4847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25D41BD-3253-22ED-4279-0E7C3B06E75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F7D53B-2C09-7FD8-E5F0-65265C67FC5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0656993-1FA1-9A29-3B94-55F4A524334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7894D2-599A-C7AA-27E9-B2162A74E9E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874209A-77B6-F6E4-89A1-BC8D11CC3E68}"/>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51F441F-5690-AC84-6216-D0DE4D4435C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4D726A0-F842-8862-4C78-E54CB5237CFF}"/>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E4B3AE9A-2D31-99FC-2AEA-61D047F4E354}"/>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5" name="CasellaDiTesto 24">
            <a:extLst>
              <a:ext uri="{FF2B5EF4-FFF2-40B4-BE49-F238E27FC236}">
                <a16:creationId xmlns:a16="http://schemas.microsoft.com/office/drawing/2014/main" id="{77C403D0-D23E-A8F6-B681-936A785C19A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sp>
        <p:nvSpPr>
          <p:cNvPr id="26" name="CasellaDiTesto 25">
            <a:extLst>
              <a:ext uri="{FF2B5EF4-FFF2-40B4-BE49-F238E27FC236}">
                <a16:creationId xmlns:a16="http://schemas.microsoft.com/office/drawing/2014/main" id="{15741F4D-6BA1-C25B-BFB1-D4E790BC4046}"/>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AA783BB-3129-FB1B-C940-7570402F9328}"/>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a:solidFill>
                  <a:schemeClr val="bg1"/>
                </a:solidFill>
              </a:rPr>
              <a:t>1. Design a robust, normalized database schema optimized for primary queries.  </a:t>
            </a:r>
          </a:p>
          <a:p>
            <a:pPr algn="just">
              <a:lnSpc>
                <a:spcPct val="200000"/>
              </a:lnSpc>
            </a:pPr>
            <a:r>
              <a:rPr lang="en-US" sz="1500">
                <a:solidFill>
                  <a:schemeClr val="bg1"/>
                </a:solidFill>
              </a:rPr>
              <a:t>2. Deploy the database on a local or cloud server.  </a:t>
            </a:r>
          </a:p>
          <a:p>
            <a:pPr algn="just">
              <a:lnSpc>
                <a:spcPct val="200000"/>
              </a:lnSpc>
            </a:pPr>
            <a:r>
              <a:rPr lang="en-US" sz="1500">
                <a:solidFill>
                  <a:schemeClr val="bg1"/>
                </a:solidFill>
              </a:rPr>
              <a:t>3. Ensure data scalability and integrity.  </a:t>
            </a:r>
          </a:p>
          <a:p>
            <a:pPr algn="just">
              <a:lnSpc>
                <a:spcPct val="200000"/>
              </a:lnSpc>
            </a:pPr>
            <a:r>
              <a:rPr lang="en-US" sz="1500">
                <a:solidFill>
                  <a:schemeClr val="bg1"/>
                </a:solidFill>
              </a:rPr>
              <a:t>4. Optimize queries for the backend and reporting system. </a:t>
            </a:r>
            <a:endParaRPr lang="it-IT" sz="1500">
              <a:solidFill>
                <a:schemeClr val="bg1"/>
              </a:solidFill>
            </a:endParaRPr>
          </a:p>
        </p:txBody>
      </p:sp>
      <p:grpSp>
        <p:nvGrpSpPr>
          <p:cNvPr id="55" name="Gruppo 54">
            <a:extLst>
              <a:ext uri="{FF2B5EF4-FFF2-40B4-BE49-F238E27FC236}">
                <a16:creationId xmlns:a16="http://schemas.microsoft.com/office/drawing/2014/main" id="{50FDAF9A-7F96-6A7E-D67E-09E5E6C3918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4E1F8AE-C7FF-F081-76DA-2C4C825917E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D538D51F-8F97-D931-E21D-A1877C20091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CD34415-6A54-01CE-28FB-9BA162708C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80A0D0D-B305-9D56-C271-2C5020D95A4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EA02DDC2-5B7D-9F37-AE62-7546CF21034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A912628-65A7-1F38-4351-F201A9A55A7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8FAEB12C-AB00-7E88-C9C6-B74AFDE1505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4DFDC7AF-B75F-EBAC-17D2-74F23B3BC8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08E7F1A-9C66-0208-5ACA-EA64530AB8E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80BEEC24-EFAA-4EC0-1BA8-C68930B0478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21421E30-C2A7-D148-758C-BAD91D218C0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7ADAAAB-4059-3F0C-51FA-913D727AA3A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93A3ACA-3436-286F-A8FB-7092E6199FF1}"/>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37" name="Connettore diritto 36">
            <a:extLst>
              <a:ext uri="{FF2B5EF4-FFF2-40B4-BE49-F238E27FC236}">
                <a16:creationId xmlns:a16="http://schemas.microsoft.com/office/drawing/2014/main" id="{B3970041-84E4-4CDF-C242-94245CFF5618}"/>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86AA45A3-A66C-09BB-2E1A-7A07AB11A90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40E336F-EB52-59B4-7B29-C4011BBAF6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E05D5E5-DB4C-8E14-C513-2EC229D198E3}"/>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grpSp>
        <p:nvGrpSpPr>
          <p:cNvPr id="8" name="Gruppo 7">
            <a:extLst>
              <a:ext uri="{FF2B5EF4-FFF2-40B4-BE49-F238E27FC236}">
                <a16:creationId xmlns:a16="http://schemas.microsoft.com/office/drawing/2014/main" id="{192E82D4-2F9B-A9C0-0043-67304EA8F5FA}"/>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D19362E5-E791-2C77-7E6E-DD6D54616C3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 name="Immagine 3" descr="Immagine che contiene orologio, simbolo, Carattere, Elementi grafici&#10;&#10;Descrizione generata automaticamente">
              <a:extLst>
                <a:ext uri="{FF2B5EF4-FFF2-40B4-BE49-F238E27FC236}">
                  <a16:creationId xmlns:a16="http://schemas.microsoft.com/office/drawing/2014/main" id="{F405C845-0B6C-4D1E-AF4D-EB6273808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 name="CasellaDiTesto 2">
            <a:extLst>
              <a:ext uri="{FF2B5EF4-FFF2-40B4-BE49-F238E27FC236}">
                <a16:creationId xmlns:a16="http://schemas.microsoft.com/office/drawing/2014/main" id="{DE26E09F-D63F-B1AA-37F5-A4CC55B78CA9}"/>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spTree>
    <p:extLst>
      <p:ext uri="{BB962C8B-B14F-4D97-AF65-F5344CB8AC3E}">
        <p14:creationId xmlns:p14="http://schemas.microsoft.com/office/powerpoint/2010/main" val="62314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3137726-85CB-CAE6-6517-686ACB3D134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B0AE9AD-5B85-4222-560B-D9B06936A17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D7412D-2562-0E37-19DC-9B6AA070875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CA8EB24-A53B-CF06-74B5-AB78926E187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36481F-5CC5-13BE-7EBA-0FB4F2DE819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71CDCB-C236-BD04-0FC4-1CE13F27FA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9852CC3-F0F8-3604-98B6-9BFC1F5B1EE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5FBB4F0-867A-0BC0-E678-50A52812CD7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DCC66FE1-E283-3625-0E22-417DDA915DC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5AF1BB5-6AEE-D697-2ADA-498B4DE09D1F}"/>
              </a:ext>
            </a:extLst>
          </p:cNvPr>
          <p:cNvSpPr txBox="1"/>
          <p:nvPr/>
        </p:nvSpPr>
        <p:spPr>
          <a:xfrm>
            <a:off x="706908" y="1728642"/>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E1D9CD8A-B98C-64A2-8A6C-1807DBBA5E4E}"/>
              </a:ext>
            </a:extLst>
          </p:cNvPr>
          <p:cNvSpPr txBox="1"/>
          <p:nvPr/>
        </p:nvSpPr>
        <p:spPr>
          <a:xfrm>
            <a:off x="690149" y="2004234"/>
            <a:ext cx="8162243" cy="3785652"/>
          </a:xfrm>
          <a:prstGeom prst="rect">
            <a:avLst/>
          </a:prstGeom>
          <a:noFill/>
        </p:spPr>
        <p:txBody>
          <a:bodyPr wrap="square" rtlCol="0">
            <a:spAutoFit/>
          </a:bodyPr>
          <a:lstStyle/>
          <a:p>
            <a:pPr algn="just"/>
            <a:r>
              <a:rPr lang="it-IT" sz="1500">
                <a:solidFill>
                  <a:schemeClr val="bg1"/>
                </a:solidFill>
              </a:rPr>
              <a:t>1. </a:t>
            </a:r>
            <a:r>
              <a:rPr lang="it-IT" sz="1500" err="1">
                <a:solidFill>
                  <a:schemeClr val="bg1"/>
                </a:solidFill>
              </a:rPr>
              <a:t>Requirements</a:t>
            </a:r>
            <a:r>
              <a:rPr lang="it-IT" sz="1500">
                <a:solidFill>
                  <a:schemeClr val="bg1"/>
                </a:solidFill>
              </a:rPr>
              <a:t> Analysis:</a:t>
            </a:r>
          </a:p>
          <a:p>
            <a:pPr algn="just"/>
            <a:r>
              <a:rPr lang="it-IT" sz="1500">
                <a:solidFill>
                  <a:schemeClr val="bg1"/>
                </a:solidFill>
              </a:rPr>
              <a:t>   - </a:t>
            </a:r>
            <a:r>
              <a:rPr lang="it-IT" sz="1500" err="1">
                <a:solidFill>
                  <a:schemeClr val="bg1"/>
                </a:solidFill>
              </a:rPr>
              <a:t>Collect</a:t>
            </a:r>
            <a:r>
              <a:rPr lang="it-IT" sz="1500">
                <a:solidFill>
                  <a:schemeClr val="bg1"/>
                </a:solidFill>
              </a:rPr>
              <a:t> system-</a:t>
            </a:r>
            <a:r>
              <a:rPr lang="it-IT" sz="1500" err="1">
                <a:solidFill>
                  <a:schemeClr val="bg1"/>
                </a:solidFill>
              </a:rPr>
              <a:t>required</a:t>
            </a:r>
            <a:r>
              <a:rPr lang="it-IT" sz="1500">
                <a:solidFill>
                  <a:schemeClr val="bg1"/>
                </a:solidFill>
              </a:rPr>
              <a:t> data (FER, </a:t>
            </a:r>
            <a:r>
              <a:rPr lang="it-IT" sz="1500" err="1">
                <a:solidFill>
                  <a:schemeClr val="bg1"/>
                </a:solidFill>
              </a:rPr>
              <a:t>evaluations</a:t>
            </a:r>
            <a:r>
              <a:rPr lang="it-IT" sz="1500">
                <a:solidFill>
                  <a:schemeClr val="bg1"/>
                </a:solidFill>
              </a:rPr>
              <a:t>, feedback, </a:t>
            </a:r>
            <a:r>
              <a:rPr lang="it-IT" sz="1500" err="1">
                <a:solidFill>
                  <a:schemeClr val="bg1"/>
                </a:solidFill>
              </a:rPr>
              <a:t>sensor</a:t>
            </a:r>
            <a:r>
              <a:rPr lang="it-IT" sz="1500">
                <a:solidFill>
                  <a:schemeClr val="bg1"/>
                </a:solidFill>
              </a:rPr>
              <a:t> data).  </a:t>
            </a:r>
          </a:p>
          <a:p>
            <a:pPr algn="just"/>
            <a:r>
              <a:rPr lang="it-IT" sz="1500">
                <a:solidFill>
                  <a:schemeClr val="bg1"/>
                </a:solidFill>
              </a:rPr>
              <a:t>   - </a:t>
            </a:r>
            <a:r>
              <a:rPr lang="it-IT" sz="1500" err="1">
                <a:solidFill>
                  <a:schemeClr val="bg1"/>
                </a:solidFill>
              </a:rPr>
              <a:t>Identify</a:t>
            </a:r>
            <a:r>
              <a:rPr lang="it-IT" sz="1500">
                <a:solidFill>
                  <a:schemeClr val="bg1"/>
                </a:solidFill>
              </a:rPr>
              <a:t> </a:t>
            </a:r>
            <a:r>
              <a:rPr lang="it-IT" sz="1500" err="1">
                <a:solidFill>
                  <a:schemeClr val="bg1"/>
                </a:solidFill>
              </a:rPr>
              <a:t>relationships</a:t>
            </a:r>
            <a:r>
              <a:rPr lang="it-IT" sz="1500">
                <a:solidFill>
                  <a:schemeClr val="bg1"/>
                </a:solidFill>
              </a:rPr>
              <a:t> </a:t>
            </a:r>
            <a:r>
              <a:rPr lang="it-IT" sz="1500" err="1">
                <a:solidFill>
                  <a:schemeClr val="bg1"/>
                </a:solidFill>
              </a:rPr>
              <a:t>between</a:t>
            </a:r>
            <a:r>
              <a:rPr lang="it-IT" sz="1500">
                <a:solidFill>
                  <a:schemeClr val="bg1"/>
                </a:solidFill>
              </a:rPr>
              <a:t> </a:t>
            </a:r>
            <a:r>
              <a:rPr lang="it-IT" sz="1500" err="1">
                <a:solidFill>
                  <a:schemeClr val="bg1"/>
                </a:solidFill>
              </a:rPr>
              <a:t>main</a:t>
            </a:r>
            <a:r>
              <a:rPr lang="it-IT" sz="1500">
                <a:solidFill>
                  <a:schemeClr val="bg1"/>
                </a:solidFill>
              </a:rPr>
              <a:t> </a:t>
            </a:r>
            <a:r>
              <a:rPr lang="it-IT" sz="1500" err="1">
                <a:solidFill>
                  <a:schemeClr val="bg1"/>
                </a:solidFill>
              </a:rPr>
              <a:t>entities</a:t>
            </a:r>
            <a:r>
              <a:rPr lang="it-IT" sz="1500">
                <a:solidFill>
                  <a:schemeClr val="bg1"/>
                </a:solidFill>
              </a:rPr>
              <a:t>.  </a:t>
            </a:r>
          </a:p>
          <a:p>
            <a:pPr algn="just"/>
            <a:r>
              <a:rPr lang="it-IT" sz="1500">
                <a:solidFill>
                  <a:schemeClr val="bg1"/>
                </a:solidFill>
              </a:rPr>
              <a:t>2. Schema Design:</a:t>
            </a:r>
          </a:p>
          <a:p>
            <a:pPr algn="just"/>
            <a:r>
              <a:rPr lang="it-IT" sz="1500">
                <a:solidFill>
                  <a:schemeClr val="bg1"/>
                </a:solidFill>
              </a:rPr>
              <a:t>   - </a:t>
            </a:r>
            <a:r>
              <a:rPr lang="it-IT" sz="1500" err="1">
                <a:solidFill>
                  <a:schemeClr val="bg1"/>
                </a:solidFill>
              </a:rPr>
              <a:t>Define</a:t>
            </a:r>
            <a:r>
              <a:rPr lang="it-IT" sz="1500">
                <a:solidFill>
                  <a:schemeClr val="bg1"/>
                </a:solidFill>
              </a:rPr>
              <a:t> </a:t>
            </a:r>
            <a:r>
              <a:rPr lang="it-IT" sz="1500" err="1">
                <a:solidFill>
                  <a:schemeClr val="bg1"/>
                </a:solidFill>
              </a:rPr>
              <a:t>main</a:t>
            </a:r>
            <a:r>
              <a:rPr lang="it-IT" sz="1500">
                <a:solidFill>
                  <a:schemeClr val="bg1"/>
                </a:solidFill>
              </a:rPr>
              <a:t> </a:t>
            </a:r>
            <a:r>
              <a:rPr lang="it-IT" sz="1500" err="1">
                <a:solidFill>
                  <a:schemeClr val="bg1"/>
                </a:solidFill>
              </a:rPr>
              <a:t>tables</a:t>
            </a:r>
            <a:r>
              <a:rPr lang="it-IT" sz="1500">
                <a:solidFill>
                  <a:schemeClr val="bg1"/>
                </a:solidFill>
              </a:rPr>
              <a:t> (e.g., `</a:t>
            </a:r>
            <a:r>
              <a:rPr lang="it-IT" sz="1500" err="1">
                <a:solidFill>
                  <a:schemeClr val="bg1"/>
                </a:solidFill>
              </a:rPr>
              <a:t>Passengers</a:t>
            </a:r>
            <a:r>
              <a:rPr lang="it-IT" sz="1500">
                <a:solidFill>
                  <a:schemeClr val="bg1"/>
                </a:solidFill>
              </a:rPr>
              <a:t>`, `Drivers`, `Trips`, `</a:t>
            </a:r>
            <a:r>
              <a:rPr lang="it-IT" sz="1500" err="1">
                <a:solidFill>
                  <a:schemeClr val="bg1"/>
                </a:solidFill>
              </a:rPr>
              <a:t>FER_Data</a:t>
            </a:r>
            <a:r>
              <a:rPr lang="it-IT" sz="1500">
                <a:solidFill>
                  <a:schemeClr val="bg1"/>
                </a:solidFill>
              </a:rPr>
              <a:t>`, `</a:t>
            </a:r>
            <a:r>
              <a:rPr lang="it-IT" sz="1500" err="1">
                <a:solidFill>
                  <a:schemeClr val="bg1"/>
                </a:solidFill>
              </a:rPr>
              <a:t>Evaluations</a:t>
            </a:r>
            <a:r>
              <a:rPr lang="it-IT" sz="1500">
                <a:solidFill>
                  <a:schemeClr val="bg1"/>
                </a:solidFill>
              </a:rPr>
              <a:t>`).  </a:t>
            </a:r>
          </a:p>
          <a:p>
            <a:pPr algn="just"/>
            <a:r>
              <a:rPr lang="it-IT" sz="1500">
                <a:solidFill>
                  <a:schemeClr val="bg1"/>
                </a:solidFill>
              </a:rPr>
              <a:t>   - </a:t>
            </a:r>
            <a:r>
              <a:rPr lang="it-IT" sz="1500" err="1">
                <a:solidFill>
                  <a:schemeClr val="bg1"/>
                </a:solidFill>
              </a:rPr>
              <a:t>Normalize</a:t>
            </a:r>
            <a:r>
              <a:rPr lang="it-IT" sz="1500">
                <a:solidFill>
                  <a:schemeClr val="bg1"/>
                </a:solidFill>
              </a:rPr>
              <a:t> the schema to eliminate </a:t>
            </a:r>
            <a:r>
              <a:rPr lang="it-IT" sz="1500" err="1">
                <a:solidFill>
                  <a:schemeClr val="bg1"/>
                </a:solidFill>
              </a:rPr>
              <a:t>redundancies</a:t>
            </a:r>
            <a:r>
              <a:rPr lang="it-IT" sz="1500">
                <a:solidFill>
                  <a:schemeClr val="bg1"/>
                </a:solidFill>
              </a:rPr>
              <a:t> and </a:t>
            </a:r>
            <a:r>
              <a:rPr lang="it-IT" sz="1500" err="1">
                <a:solidFill>
                  <a:schemeClr val="bg1"/>
                </a:solidFill>
              </a:rPr>
              <a:t>ensure</a:t>
            </a:r>
            <a:r>
              <a:rPr lang="it-IT" sz="1500">
                <a:solidFill>
                  <a:schemeClr val="bg1"/>
                </a:solidFill>
              </a:rPr>
              <a:t> </a:t>
            </a:r>
            <a:r>
              <a:rPr lang="it-IT" sz="1500" err="1">
                <a:solidFill>
                  <a:schemeClr val="bg1"/>
                </a:solidFill>
              </a:rPr>
              <a:t>consistency</a:t>
            </a:r>
            <a:r>
              <a:rPr lang="it-IT" sz="1500">
                <a:solidFill>
                  <a:schemeClr val="bg1"/>
                </a:solidFill>
              </a:rPr>
              <a:t>.  </a:t>
            </a:r>
          </a:p>
          <a:p>
            <a:pPr algn="just"/>
            <a:r>
              <a:rPr lang="it-IT" sz="1500">
                <a:solidFill>
                  <a:schemeClr val="bg1"/>
                </a:solidFill>
              </a:rPr>
              <a:t>3. Database </a:t>
            </a:r>
            <a:r>
              <a:rPr lang="it-IT" sz="1500" err="1">
                <a:solidFill>
                  <a:schemeClr val="bg1"/>
                </a:solidFill>
              </a:rPr>
              <a:t>Implementation</a:t>
            </a:r>
            <a:r>
              <a:rPr lang="it-IT" sz="1500">
                <a:solidFill>
                  <a:schemeClr val="bg1"/>
                </a:solidFill>
              </a:rPr>
              <a:t>:</a:t>
            </a:r>
          </a:p>
          <a:p>
            <a:pPr algn="just"/>
            <a:r>
              <a:rPr lang="it-IT" sz="1500">
                <a:solidFill>
                  <a:schemeClr val="bg1"/>
                </a:solidFill>
              </a:rPr>
              <a:t>   - Create </a:t>
            </a:r>
            <a:r>
              <a:rPr lang="it-IT" sz="1500" err="1">
                <a:solidFill>
                  <a:schemeClr val="bg1"/>
                </a:solidFill>
              </a:rPr>
              <a:t>tables</a:t>
            </a:r>
            <a:r>
              <a:rPr lang="it-IT" sz="1500">
                <a:solidFill>
                  <a:schemeClr val="bg1"/>
                </a:solidFill>
              </a:rPr>
              <a:t> and </a:t>
            </a:r>
            <a:r>
              <a:rPr lang="it-IT" sz="1500" err="1">
                <a:solidFill>
                  <a:schemeClr val="bg1"/>
                </a:solidFill>
              </a:rPr>
              <a:t>define</a:t>
            </a:r>
            <a:r>
              <a:rPr lang="it-IT" sz="1500">
                <a:solidFill>
                  <a:schemeClr val="bg1"/>
                </a:solidFill>
              </a:rPr>
              <a:t> </a:t>
            </a:r>
            <a:r>
              <a:rPr lang="it-IT" sz="1500" err="1">
                <a:solidFill>
                  <a:schemeClr val="bg1"/>
                </a:solidFill>
              </a:rPr>
              <a:t>relationships</a:t>
            </a:r>
            <a:r>
              <a:rPr lang="it-IT" sz="1500">
                <a:solidFill>
                  <a:schemeClr val="bg1"/>
                </a:solidFill>
              </a:rPr>
              <a:t> (e.g., 1:N, N:N).  </a:t>
            </a:r>
          </a:p>
          <a:p>
            <a:pPr algn="just"/>
            <a:r>
              <a:rPr lang="it-IT" sz="1500">
                <a:solidFill>
                  <a:schemeClr val="bg1"/>
                </a:solidFill>
              </a:rPr>
              <a:t>   - </a:t>
            </a:r>
            <a:r>
              <a:rPr lang="it-IT" sz="1500" err="1">
                <a:solidFill>
                  <a:schemeClr val="bg1"/>
                </a:solidFill>
              </a:rPr>
              <a:t>Configure</a:t>
            </a:r>
            <a:r>
              <a:rPr lang="it-IT" sz="1500">
                <a:solidFill>
                  <a:schemeClr val="bg1"/>
                </a:solidFill>
              </a:rPr>
              <a:t> indexes to </a:t>
            </a:r>
            <a:r>
              <a:rPr lang="it-IT" sz="1500" err="1">
                <a:solidFill>
                  <a:schemeClr val="bg1"/>
                </a:solidFill>
              </a:rPr>
              <a:t>optimize</a:t>
            </a:r>
            <a:r>
              <a:rPr lang="it-IT" sz="1500">
                <a:solidFill>
                  <a:schemeClr val="bg1"/>
                </a:solidFill>
              </a:rPr>
              <a:t> </a:t>
            </a:r>
            <a:r>
              <a:rPr lang="it-IT" sz="1500" err="1">
                <a:solidFill>
                  <a:schemeClr val="bg1"/>
                </a:solidFill>
              </a:rPr>
              <a:t>primary</a:t>
            </a:r>
            <a:r>
              <a:rPr lang="it-IT" sz="1500">
                <a:solidFill>
                  <a:schemeClr val="bg1"/>
                </a:solidFill>
              </a:rPr>
              <a:t> queries.  </a:t>
            </a:r>
          </a:p>
          <a:p>
            <a:pPr algn="just"/>
            <a:r>
              <a:rPr lang="it-IT" sz="1500">
                <a:solidFill>
                  <a:schemeClr val="bg1"/>
                </a:solidFill>
              </a:rPr>
              <a:t>4. Query </a:t>
            </a:r>
            <a:r>
              <a:rPr lang="it-IT" sz="1500" err="1">
                <a:solidFill>
                  <a:schemeClr val="bg1"/>
                </a:solidFill>
              </a:rPr>
              <a:t>Optimization</a:t>
            </a:r>
            <a:r>
              <a:rPr lang="it-IT" sz="1500">
                <a:solidFill>
                  <a:schemeClr val="bg1"/>
                </a:solidFill>
              </a:rPr>
              <a:t>:</a:t>
            </a:r>
          </a:p>
          <a:p>
            <a:pPr algn="just"/>
            <a:r>
              <a:rPr lang="it-IT" sz="1500">
                <a:solidFill>
                  <a:schemeClr val="bg1"/>
                </a:solidFill>
              </a:rPr>
              <a:t>   - </a:t>
            </a:r>
            <a:r>
              <a:rPr lang="it-IT" sz="1500" err="1">
                <a:solidFill>
                  <a:schemeClr val="bg1"/>
                </a:solidFill>
              </a:rPr>
              <a:t>Develop</a:t>
            </a:r>
            <a:r>
              <a:rPr lang="it-IT" sz="1500">
                <a:solidFill>
                  <a:schemeClr val="bg1"/>
                </a:solidFill>
              </a:rPr>
              <a:t> queries for common </a:t>
            </a:r>
            <a:r>
              <a:rPr lang="it-IT" sz="1500" err="1">
                <a:solidFill>
                  <a:schemeClr val="bg1"/>
                </a:solidFill>
              </a:rPr>
              <a:t>operations</a:t>
            </a:r>
            <a:r>
              <a:rPr lang="it-IT" sz="1500">
                <a:solidFill>
                  <a:schemeClr val="bg1"/>
                </a:solidFill>
              </a:rPr>
              <a:t> (e.g., </a:t>
            </a:r>
            <a:r>
              <a:rPr lang="it-IT" sz="1500" err="1">
                <a:solidFill>
                  <a:schemeClr val="bg1"/>
                </a:solidFill>
              </a:rPr>
              <a:t>insert</a:t>
            </a:r>
            <a:r>
              <a:rPr lang="it-IT" sz="1500">
                <a:solidFill>
                  <a:schemeClr val="bg1"/>
                </a:solidFill>
              </a:rPr>
              <a:t> </a:t>
            </a:r>
            <a:r>
              <a:rPr lang="it-IT" sz="1500" err="1">
                <a:solidFill>
                  <a:schemeClr val="bg1"/>
                </a:solidFill>
              </a:rPr>
              <a:t>evaluations</a:t>
            </a:r>
            <a:r>
              <a:rPr lang="it-IT" sz="1500">
                <a:solidFill>
                  <a:schemeClr val="bg1"/>
                </a:solidFill>
              </a:rPr>
              <a:t>, </a:t>
            </a:r>
            <a:r>
              <a:rPr lang="it-IT" sz="1500" err="1">
                <a:solidFill>
                  <a:schemeClr val="bg1"/>
                </a:solidFill>
              </a:rPr>
              <a:t>calculate</a:t>
            </a:r>
            <a:r>
              <a:rPr lang="it-IT" sz="1500">
                <a:solidFill>
                  <a:schemeClr val="bg1"/>
                </a:solidFill>
              </a:rPr>
              <a:t> the </a:t>
            </a:r>
            <a:r>
              <a:rPr lang="it-IT" sz="1500" err="1">
                <a:solidFill>
                  <a:schemeClr val="bg1"/>
                </a:solidFill>
              </a:rPr>
              <a:t>average</a:t>
            </a:r>
            <a:r>
              <a:rPr lang="it-IT" sz="1500">
                <a:solidFill>
                  <a:schemeClr val="bg1"/>
                </a:solidFill>
              </a:rPr>
              <a:t> of the last 500 </a:t>
            </a:r>
            <a:r>
              <a:rPr lang="it-IT" sz="1500" err="1">
                <a:solidFill>
                  <a:schemeClr val="bg1"/>
                </a:solidFill>
              </a:rPr>
              <a:t>evaluations</a:t>
            </a:r>
            <a:r>
              <a:rPr lang="it-IT" sz="1500">
                <a:solidFill>
                  <a:schemeClr val="bg1"/>
                </a:solidFill>
              </a:rPr>
              <a:t>).  </a:t>
            </a:r>
          </a:p>
          <a:p>
            <a:pPr algn="just"/>
            <a:r>
              <a:rPr lang="it-IT" sz="1500">
                <a:solidFill>
                  <a:schemeClr val="bg1"/>
                </a:solidFill>
              </a:rPr>
              <a:t>   - </a:t>
            </a:r>
            <a:r>
              <a:rPr lang="it-IT" sz="1500" err="1">
                <a:solidFill>
                  <a:schemeClr val="bg1"/>
                </a:solidFill>
              </a:rPr>
              <a:t>Optimize</a:t>
            </a:r>
            <a:r>
              <a:rPr lang="it-IT" sz="1500">
                <a:solidFill>
                  <a:schemeClr val="bg1"/>
                </a:solidFill>
              </a:rPr>
              <a:t> performance on </a:t>
            </a:r>
            <a:r>
              <a:rPr lang="it-IT" sz="1500" err="1">
                <a:solidFill>
                  <a:schemeClr val="bg1"/>
                </a:solidFill>
              </a:rPr>
              <a:t>simulated</a:t>
            </a:r>
            <a:r>
              <a:rPr lang="it-IT" sz="1500">
                <a:solidFill>
                  <a:schemeClr val="bg1"/>
                </a:solidFill>
              </a:rPr>
              <a:t> datasets.  </a:t>
            </a:r>
          </a:p>
          <a:p>
            <a:pPr algn="just"/>
            <a:r>
              <a:rPr lang="it-IT" sz="1500">
                <a:solidFill>
                  <a:schemeClr val="bg1"/>
                </a:solidFill>
              </a:rPr>
              <a:t>5. Testing and </a:t>
            </a:r>
            <a:r>
              <a:rPr lang="it-IT" sz="1500" err="1">
                <a:solidFill>
                  <a:schemeClr val="bg1"/>
                </a:solidFill>
              </a:rPr>
              <a:t>Validation</a:t>
            </a:r>
            <a:r>
              <a:rPr lang="it-IT" sz="1500">
                <a:solidFill>
                  <a:schemeClr val="bg1"/>
                </a:solidFill>
              </a:rPr>
              <a:t>:</a:t>
            </a:r>
          </a:p>
          <a:p>
            <a:pPr algn="just"/>
            <a:r>
              <a:rPr lang="it-IT" sz="1500">
                <a:solidFill>
                  <a:schemeClr val="bg1"/>
                </a:solidFill>
              </a:rPr>
              <a:t>   - </a:t>
            </a:r>
            <a:r>
              <a:rPr lang="it-IT" sz="1500" err="1">
                <a:solidFill>
                  <a:schemeClr val="bg1"/>
                </a:solidFill>
              </a:rPr>
              <a:t>Verify</a:t>
            </a:r>
            <a:r>
              <a:rPr lang="it-IT" sz="1500">
                <a:solidFill>
                  <a:schemeClr val="bg1"/>
                </a:solidFill>
              </a:rPr>
              <a:t> </a:t>
            </a:r>
            <a:r>
              <a:rPr lang="it-IT" sz="1500" err="1">
                <a:solidFill>
                  <a:schemeClr val="bg1"/>
                </a:solidFill>
              </a:rPr>
              <a:t>referential</a:t>
            </a:r>
            <a:r>
              <a:rPr lang="it-IT" sz="1500">
                <a:solidFill>
                  <a:schemeClr val="bg1"/>
                </a:solidFill>
              </a:rPr>
              <a:t> </a:t>
            </a:r>
            <a:r>
              <a:rPr lang="it-IT" sz="1500" err="1">
                <a:solidFill>
                  <a:schemeClr val="bg1"/>
                </a:solidFill>
              </a:rPr>
              <a:t>integrity</a:t>
            </a:r>
            <a:r>
              <a:rPr lang="it-IT" sz="1500">
                <a:solidFill>
                  <a:schemeClr val="bg1"/>
                </a:solidFill>
              </a:rPr>
              <a:t> and query </a:t>
            </a:r>
            <a:r>
              <a:rPr lang="it-IT" sz="1500" err="1">
                <a:solidFill>
                  <a:schemeClr val="bg1"/>
                </a:solidFill>
              </a:rPr>
              <a:t>functionality</a:t>
            </a:r>
            <a:r>
              <a:rPr lang="it-IT" sz="1500">
                <a:solidFill>
                  <a:schemeClr val="bg1"/>
                </a:solidFill>
              </a:rPr>
              <a:t>.  </a:t>
            </a:r>
          </a:p>
          <a:p>
            <a:pPr algn="just"/>
            <a:r>
              <a:rPr lang="it-IT" sz="1500">
                <a:solidFill>
                  <a:schemeClr val="bg1"/>
                </a:solidFill>
              </a:rPr>
              <a:t>   - Simulate </a:t>
            </a:r>
            <a:r>
              <a:rPr lang="it-IT" sz="1500" err="1">
                <a:solidFill>
                  <a:schemeClr val="bg1"/>
                </a:solidFill>
              </a:rPr>
              <a:t>increasing</a:t>
            </a:r>
            <a:r>
              <a:rPr lang="it-IT" sz="1500">
                <a:solidFill>
                  <a:schemeClr val="bg1"/>
                </a:solidFill>
              </a:rPr>
              <a:t> loads to </a:t>
            </a:r>
            <a:r>
              <a:rPr lang="it-IT" sz="1500" err="1">
                <a:solidFill>
                  <a:schemeClr val="bg1"/>
                </a:solidFill>
              </a:rPr>
              <a:t>assess</a:t>
            </a:r>
            <a:r>
              <a:rPr lang="it-IT" sz="1500">
                <a:solidFill>
                  <a:schemeClr val="bg1"/>
                </a:solidFill>
              </a:rPr>
              <a:t> </a:t>
            </a:r>
            <a:r>
              <a:rPr lang="it-IT" sz="1500" err="1">
                <a:solidFill>
                  <a:schemeClr val="bg1"/>
                </a:solidFill>
              </a:rPr>
              <a:t>scalability</a:t>
            </a:r>
            <a:r>
              <a:rPr lang="it-IT" sz="1500">
                <a:solidFill>
                  <a:schemeClr val="bg1"/>
                </a:solidFill>
              </a:rPr>
              <a:t>. </a:t>
            </a:r>
          </a:p>
        </p:txBody>
      </p:sp>
      <p:grpSp>
        <p:nvGrpSpPr>
          <p:cNvPr id="55" name="Gruppo 54">
            <a:extLst>
              <a:ext uri="{FF2B5EF4-FFF2-40B4-BE49-F238E27FC236}">
                <a16:creationId xmlns:a16="http://schemas.microsoft.com/office/drawing/2014/main" id="{E38EF856-DD8C-521F-5A49-175E16227A3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0F72AC3-DCAB-C702-CCC2-967912EBE994}"/>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0EB29920-32FD-7975-3160-2A1A9911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678601-6F38-01D8-77B1-045F1A62E5D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440854-1DE9-F47B-8FE7-4251B47B3F7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0B03797A-9A44-B8B0-0173-EA9489D7771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01386E62-B082-0908-4D4F-ACFA37FCE5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C118568-6B6B-BCED-E0A2-C76C3043D61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1AF7610-7FD3-1653-8B29-CD990B6991C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7D9FBA7-D71E-5CC7-A66B-8ED8EA90B92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F5F236B2-D64C-5FBD-AE01-55AA90265698}"/>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24B707AB-3A60-9C3A-C71A-368EC7143206}"/>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FE8B7BC-A8FB-684B-6C93-EF04F4AF0E8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8E82E03-8403-0CAE-1283-07F85C1B35D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908AD0A2-3E13-A1F1-CAC0-4EC00D42D65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 name="Gruppo 2">
            <a:extLst>
              <a:ext uri="{FF2B5EF4-FFF2-40B4-BE49-F238E27FC236}">
                <a16:creationId xmlns:a16="http://schemas.microsoft.com/office/drawing/2014/main" id="{3A03AA00-36DA-A12D-240F-79057FA6133F}"/>
              </a:ext>
            </a:extLst>
          </p:cNvPr>
          <p:cNvGrpSpPr/>
          <p:nvPr/>
        </p:nvGrpSpPr>
        <p:grpSpPr>
          <a:xfrm>
            <a:off x="9997222" y="3957316"/>
            <a:ext cx="2090461" cy="1160160"/>
            <a:chOff x="9858946" y="3227484"/>
            <a:chExt cx="2090461" cy="1160160"/>
          </a:xfrm>
        </p:grpSpPr>
        <p:sp>
          <p:nvSpPr>
            <p:cNvPr id="16" name="CasellaDiTesto 15">
              <a:extLst>
                <a:ext uri="{FF2B5EF4-FFF2-40B4-BE49-F238E27FC236}">
                  <a16:creationId xmlns:a16="http://schemas.microsoft.com/office/drawing/2014/main" id="{BC91000C-6404-C1AE-85C0-5231D24D539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19" name="Immagine 18" descr="Immagine che contiene orologio, simbolo, Carattere, Elementi grafici&#10;&#10;Descrizione generata automaticamente">
              <a:extLst>
                <a:ext uri="{FF2B5EF4-FFF2-40B4-BE49-F238E27FC236}">
                  <a16:creationId xmlns:a16="http://schemas.microsoft.com/office/drawing/2014/main" id="{6F82ED0F-63BA-787C-8FBF-68F285E04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6" name="CasellaDiTesto 25">
            <a:extLst>
              <a:ext uri="{FF2B5EF4-FFF2-40B4-BE49-F238E27FC236}">
                <a16:creationId xmlns:a16="http://schemas.microsoft.com/office/drawing/2014/main" id="{23DFEA1D-F05D-0AE0-0B5B-62FFBD9FAD4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BDC0348D-A8DF-DA40-2E3D-2D7D20D0F55E}"/>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70DCD5C0-6584-DBFF-AD25-CD292C3D1A9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80A7A3A6-8F91-87B4-BCBF-9A6648ECDD7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93A552E5-614C-FC56-ED12-CBF841FFC7EA}"/>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74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EAF2BAB-5126-67E1-73A8-D6B10E2BC5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F22F622-CD2F-B98B-1AA7-F58E47A87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AAB9703-E0B2-2E29-D933-589B79DD7BC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5AC99F6-7385-5A7B-5C54-9D6834EE5A6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08F8B90-665C-1FCA-F9E5-C163746DAD2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100147-363E-49D1-1F0F-64C937F621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2638320-C4D6-E075-3F82-6EA64840A8B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9A680D0-626B-C5EF-4211-BD4EEA0324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26D6CAB6-886D-9B26-E025-206443BD934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C03D771-02E3-DB71-77E5-73240097DFB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1BD2D07-6739-6A17-68E8-D97D40D4419A}"/>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Database Schema: Documented ER diagram model.  </a:t>
            </a:r>
          </a:p>
          <a:p>
            <a:pPr algn="just"/>
            <a:r>
              <a:rPr lang="en-US" sz="1500">
                <a:solidFill>
                  <a:schemeClr val="bg1"/>
                </a:solidFill>
              </a:rPr>
              <a:t>2. Implemented Database: Fully operational database with all tables and defined relationships.  </a:t>
            </a:r>
          </a:p>
          <a:p>
            <a:pPr algn="just"/>
            <a:r>
              <a:rPr lang="en-US" sz="1500">
                <a:solidFill>
                  <a:schemeClr val="bg1"/>
                </a:solidFill>
              </a:rPr>
              <a:t>3. SQL Scripts: Scripts for table creation, constraints, and indexes.  </a:t>
            </a:r>
          </a:p>
          <a:p>
            <a:pPr algn="just"/>
            <a:r>
              <a:rPr lang="en-US" sz="1500">
                <a:solidFill>
                  <a:schemeClr val="bg1"/>
                </a:solidFill>
              </a:rPr>
              <a:t>4. Report: Documentation of primary queries and applied optimizations. </a:t>
            </a:r>
            <a:endParaRPr lang="it-IT" sz="1500">
              <a:solidFill>
                <a:schemeClr val="bg1"/>
              </a:solidFill>
            </a:endParaRPr>
          </a:p>
        </p:txBody>
      </p:sp>
      <p:grpSp>
        <p:nvGrpSpPr>
          <p:cNvPr id="55" name="Gruppo 54">
            <a:extLst>
              <a:ext uri="{FF2B5EF4-FFF2-40B4-BE49-F238E27FC236}">
                <a16:creationId xmlns:a16="http://schemas.microsoft.com/office/drawing/2014/main" id="{7F3923C2-87D4-5ECD-4486-1D75C470618B}"/>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7BF1654-402F-ED75-79C7-A7B4DCB4C25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E1CFA795-77CC-8427-8A0F-FA087B3FA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DF2C797-5F35-6768-BC7E-1E8388691E0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142876-58BE-F844-73B3-92FF34CFA91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D75F9DF-00A9-66BB-5193-C3897D71513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722A249C-66DD-C3EF-20F2-F1DA31239FA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8956A54-7A31-EC54-0794-E10BE01C141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E155815-14E1-8AB6-0EBC-C450A8FB5BD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A627C2B-6ACC-EA74-E283-3F5C61E85B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3A0C2CA-8610-4C76-185D-0DA29B83583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FA865436-6EC7-5A97-A7A8-9272AC0C58F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7978B6B-806F-0B17-FA9E-92BDEEB945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B4864E54-4792-D325-1E55-93F1F4A5CF9A}"/>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C8E1E668-3CEC-EE0A-C8AC-2DACBED10731}"/>
              </a:ext>
            </a:extLst>
          </p:cNvPr>
          <p:cNvSpPr txBox="1"/>
          <p:nvPr/>
        </p:nvSpPr>
        <p:spPr>
          <a:xfrm>
            <a:off x="723665" y="3344445"/>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C0EF6BA9-CC64-7DD2-2D9F-0CA6A0EF4F24}"/>
              </a:ext>
            </a:extLst>
          </p:cNvPr>
          <p:cNvSpPr txBox="1"/>
          <p:nvPr/>
        </p:nvSpPr>
        <p:spPr>
          <a:xfrm>
            <a:off x="706908" y="3620037"/>
            <a:ext cx="8162243" cy="784830"/>
          </a:xfrm>
          <a:prstGeom prst="rect">
            <a:avLst/>
          </a:prstGeom>
          <a:noFill/>
        </p:spPr>
        <p:txBody>
          <a:bodyPr wrap="square" rtlCol="0">
            <a:spAutoFit/>
          </a:bodyPr>
          <a:lstStyle/>
          <a:p>
            <a:pPr algn="just"/>
            <a:r>
              <a:rPr lang="en-US" sz="1500">
                <a:solidFill>
                  <a:schemeClr val="bg1"/>
                </a:solidFill>
              </a:rPr>
              <a:t>1. ER diagram delivery (end of Month 1).  </a:t>
            </a:r>
          </a:p>
          <a:p>
            <a:pPr algn="just"/>
            <a:r>
              <a:rPr lang="en-US" sz="1500">
                <a:solidFill>
                  <a:schemeClr val="bg1"/>
                </a:solidFill>
              </a:rPr>
              <a:t>2. Database implementation and working SQL scripts (mid-Month 2).  </a:t>
            </a:r>
          </a:p>
          <a:p>
            <a:pPr algn="just"/>
            <a:r>
              <a:rPr lang="en-US" sz="1500">
                <a:solidFill>
                  <a:schemeClr val="bg1"/>
                </a:solidFill>
              </a:rPr>
              <a:t>3. Query validation and final report (end of Month 2). </a:t>
            </a:r>
            <a:endParaRPr lang="it-IT" sz="1500">
              <a:solidFill>
                <a:schemeClr val="bg1"/>
              </a:solidFill>
            </a:endParaRPr>
          </a:p>
        </p:txBody>
      </p:sp>
      <p:sp>
        <p:nvSpPr>
          <p:cNvPr id="16" name="CasellaDiTesto 15">
            <a:extLst>
              <a:ext uri="{FF2B5EF4-FFF2-40B4-BE49-F238E27FC236}">
                <a16:creationId xmlns:a16="http://schemas.microsoft.com/office/drawing/2014/main" id="{8E97DF73-5B36-67EC-55AF-6F204B298569}"/>
              </a:ext>
            </a:extLst>
          </p:cNvPr>
          <p:cNvSpPr txBox="1"/>
          <p:nvPr/>
        </p:nvSpPr>
        <p:spPr>
          <a:xfrm>
            <a:off x="706906" y="4644836"/>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7B76FDB5-77AC-25D2-229A-2467DAFED8DA}"/>
              </a:ext>
            </a:extLst>
          </p:cNvPr>
          <p:cNvSpPr txBox="1"/>
          <p:nvPr/>
        </p:nvSpPr>
        <p:spPr>
          <a:xfrm>
            <a:off x="690149" y="4920428"/>
            <a:ext cx="8162243" cy="784830"/>
          </a:xfrm>
          <a:prstGeom prst="rect">
            <a:avLst/>
          </a:prstGeom>
          <a:noFill/>
        </p:spPr>
        <p:txBody>
          <a:bodyPr wrap="square" rtlCol="0">
            <a:spAutoFit/>
          </a:bodyPr>
          <a:lstStyle/>
          <a:p>
            <a:pPr algn="just"/>
            <a:r>
              <a:rPr lang="en-US" sz="1500">
                <a:solidFill>
                  <a:schemeClr val="bg1"/>
                </a:solidFill>
              </a:rPr>
              <a:t>- WP2 (Backend): Required to test communication between the database and API endpoints. Database design must be completed before proceeding with the backend.  </a:t>
            </a:r>
          </a:p>
          <a:p>
            <a:pPr algn="just"/>
            <a:r>
              <a:rPr lang="en-US" sz="1500">
                <a:solidFill>
                  <a:schemeClr val="bg1"/>
                </a:solidFill>
              </a:rPr>
              <a:t>- WP5 (Integration): Database must be complete and functional before system integration.</a:t>
            </a:r>
            <a:endParaRPr lang="it-IT" sz="1500">
              <a:solidFill>
                <a:schemeClr val="bg1"/>
              </a:solidFill>
            </a:endParaRPr>
          </a:p>
        </p:txBody>
      </p:sp>
      <p:sp>
        <p:nvSpPr>
          <p:cNvPr id="26" name="CasellaDiTesto 25">
            <a:extLst>
              <a:ext uri="{FF2B5EF4-FFF2-40B4-BE49-F238E27FC236}">
                <a16:creationId xmlns:a16="http://schemas.microsoft.com/office/drawing/2014/main" id="{391A9B08-3A6E-EA98-7D06-2D2F55F892E4}"/>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D7294C85-D309-79FA-9E12-F6297F83F985}"/>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F418EF3-4AC7-6D8B-DBF9-6E42100B99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9012641C-4DBD-50F7-0C1A-E8B65B19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F4181383-2F04-B778-D0E1-AAD5C7E3B0B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5162CF4C-33DC-8ACE-AF69-56AAAF3FFE30}"/>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1068765-658B-0E06-96A5-1E6A930BE70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9C4F8667-2005-D7C8-BEDA-A5F290C02F58}"/>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ECB0B9B1-37EC-949A-5169-1224309FC6BE}"/>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52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F23858-653A-3FEA-D4E7-76E681224D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DD7A7C2-4CF6-B000-0988-E6EEC2E4938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DBF5BB9-83B7-3005-E07F-768B7F2D40A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35BB78B-972A-4104-FBCE-7628B82C2A3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76C8AD-13D7-A72D-8E5B-E6D5E29D45E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25BB86E-B02B-0AFD-124A-659A1BF9388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FC60E833-BF8D-6179-7D00-FB80CC2583E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1B0FDEA-089B-6505-A402-CE63205CE36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B91E2B1F-45A1-6FC1-7824-6748B6479E5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55" name="Gruppo 54">
            <a:extLst>
              <a:ext uri="{FF2B5EF4-FFF2-40B4-BE49-F238E27FC236}">
                <a16:creationId xmlns:a16="http://schemas.microsoft.com/office/drawing/2014/main" id="{8B029B2D-1893-8661-E7B7-6EA998AAAF9F}"/>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9C5089F0-14A1-EE57-D3E6-97A3AEAEFC76}"/>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25A9C8CC-8B17-98F5-14FB-E9548561298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26DBBC75-79DB-6200-B88C-11D17EAF547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9659859-C510-CFAB-7631-0EBD23F9BF0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4C6B32C-C3E1-1FDF-AB1F-74D8EC76BEF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FFBEF68-E27C-2A6A-C3C3-A95BF4F7C53C}"/>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9C5D51EA-9F09-8415-E6FC-27ADE9721C5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27F9FE8-46E5-C209-28F1-7E86196042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4BD8196-CB37-272F-097A-96DCC813990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3ACED166-3A23-D829-4528-0ECF6F3F45CA}"/>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B272CB03-735D-AC4B-040F-D5092D4ACCFD}"/>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7B7CC53-9032-3B79-FB60-8336916864E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F5C8323A-9F5B-7171-6559-27D6045CB23B}"/>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39A8A78-2AFB-3237-AB2C-F6DF06E53D6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B2B8FF0A-6E48-B344-7AAC-5769AB4B82B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Relational</a:t>
            </a:r>
            <a:r>
              <a:rPr lang="it-IT" sz="1500">
                <a:solidFill>
                  <a:schemeClr val="bg1"/>
                </a:solidFill>
              </a:rPr>
              <a:t> Database: MySQL or </a:t>
            </a:r>
            <a:r>
              <a:rPr lang="it-IT" sz="1500" err="1">
                <a:solidFill>
                  <a:schemeClr val="bg1"/>
                </a:solidFill>
              </a:rPr>
              <a:t>PostgreSQL</a:t>
            </a:r>
            <a:r>
              <a:rPr lang="it-IT" sz="1500">
                <a:solidFill>
                  <a:schemeClr val="bg1"/>
                </a:solidFill>
              </a:rPr>
              <a:t>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Modeling</a:t>
            </a:r>
            <a:r>
              <a:rPr lang="it-IT" sz="1500">
                <a:solidFill>
                  <a:schemeClr val="bg1"/>
                </a:solidFill>
              </a:rPr>
              <a:t> Tools: </a:t>
            </a:r>
            <a:r>
              <a:rPr lang="it-IT" sz="1500" err="1">
                <a:solidFill>
                  <a:schemeClr val="bg1"/>
                </a:solidFill>
              </a:rPr>
              <a:t>DbSchema</a:t>
            </a:r>
            <a:r>
              <a:rPr lang="it-IT" sz="1500">
                <a:solidFill>
                  <a:schemeClr val="bg1"/>
                </a:solidFill>
              </a:rPr>
              <a:t> or MySQL Workbench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SQL Language: For database </a:t>
            </a:r>
            <a:r>
              <a:rPr lang="it-IT" sz="1500" err="1">
                <a:solidFill>
                  <a:schemeClr val="bg1"/>
                </a:solidFill>
              </a:rPr>
              <a:t>implementation</a:t>
            </a:r>
            <a:r>
              <a:rPr lang="it-IT" sz="1500">
                <a:solidFill>
                  <a:schemeClr val="bg1"/>
                </a:solidFill>
              </a:rPr>
              <a:t> and </a:t>
            </a:r>
            <a:r>
              <a:rPr lang="it-IT" sz="1500" err="1">
                <a:solidFill>
                  <a:schemeClr val="bg1"/>
                </a:solidFill>
              </a:rPr>
              <a:t>optimization</a:t>
            </a:r>
            <a:r>
              <a:rPr lang="it-IT" sz="1500">
                <a:solidFill>
                  <a:schemeClr val="bg1"/>
                </a:solidFill>
              </a:rPr>
              <a:t> (no </a:t>
            </a:r>
            <a:r>
              <a:rPr lang="it-IT" sz="1500" err="1">
                <a:solidFill>
                  <a:schemeClr val="bg1"/>
                </a:solidFill>
              </a:rPr>
              <a:t>additional</a:t>
            </a:r>
            <a:r>
              <a:rPr lang="it-IT" sz="1500">
                <a:solidFill>
                  <a:schemeClr val="bg1"/>
                </a:solidFill>
              </a:rPr>
              <a:t> cost).  </a:t>
            </a:r>
          </a:p>
          <a:p>
            <a:pPr algn="just"/>
            <a:r>
              <a:rPr lang="it-IT" sz="1500">
                <a:solidFill>
                  <a:schemeClr val="bg1"/>
                </a:solidFill>
              </a:rPr>
              <a:t>- Profiling Tools: EXPLAIN for query </a:t>
            </a:r>
            <a:r>
              <a:rPr lang="it-IT" sz="1500" err="1">
                <a:solidFill>
                  <a:schemeClr val="bg1"/>
                </a:solidFill>
              </a:rPr>
              <a:t>analysis</a:t>
            </a:r>
            <a:r>
              <a:rPr lang="it-IT" sz="1500">
                <a:solidFill>
                  <a:schemeClr val="bg1"/>
                </a:solidFill>
              </a:rPr>
              <a:t> (</a:t>
            </a:r>
            <a:r>
              <a:rPr lang="it-IT" sz="1500" err="1">
                <a:solidFill>
                  <a:schemeClr val="bg1"/>
                </a:solidFill>
              </a:rPr>
              <a:t>available</a:t>
            </a:r>
            <a:r>
              <a:rPr lang="it-IT" sz="1500">
                <a:solidFill>
                  <a:schemeClr val="bg1"/>
                </a:solidFill>
              </a:rPr>
              <a:t> in </a:t>
            </a:r>
            <a:r>
              <a:rPr lang="it-IT" sz="1500" err="1">
                <a:solidFill>
                  <a:schemeClr val="bg1"/>
                </a:solidFill>
              </a:rPr>
              <a:t>chosen</a:t>
            </a:r>
            <a:r>
              <a:rPr lang="it-IT" sz="1500">
                <a:solidFill>
                  <a:schemeClr val="bg1"/>
                </a:solidFill>
              </a:rPr>
              <a:t> DBMS). </a:t>
            </a:r>
          </a:p>
        </p:txBody>
      </p:sp>
      <p:sp>
        <p:nvSpPr>
          <p:cNvPr id="2" name="CasellaDiTesto 1">
            <a:extLst>
              <a:ext uri="{FF2B5EF4-FFF2-40B4-BE49-F238E27FC236}">
                <a16:creationId xmlns:a16="http://schemas.microsoft.com/office/drawing/2014/main" id="{639FCF1A-B147-0CB9-8C6F-62C280BF12D6}"/>
              </a:ext>
            </a:extLst>
          </p:cNvPr>
          <p:cNvSpPr txBox="1"/>
          <p:nvPr/>
        </p:nvSpPr>
        <p:spPr>
          <a:xfrm>
            <a:off x="706906" y="3554982"/>
            <a:ext cx="8589494" cy="323165"/>
          </a:xfrm>
          <a:prstGeom prst="rect">
            <a:avLst/>
          </a:prstGeom>
          <a:noFill/>
        </p:spPr>
        <p:txBody>
          <a:bodyPr wrap="square" rtlCol="0">
            <a:spAutoFit/>
          </a:bodyPr>
          <a:lstStyle/>
          <a:p>
            <a:pPr algn="just"/>
            <a:r>
              <a:rPr lang="it-IT" sz="1500" spc="300">
                <a:solidFill>
                  <a:srgbClr val="DA627D"/>
                </a:solidFill>
              </a:rPr>
              <a:t>REQUIRED ROLES </a:t>
            </a:r>
          </a:p>
        </p:txBody>
      </p:sp>
      <p:sp>
        <p:nvSpPr>
          <p:cNvPr id="3" name="CasellaDiTesto 2">
            <a:extLst>
              <a:ext uri="{FF2B5EF4-FFF2-40B4-BE49-F238E27FC236}">
                <a16:creationId xmlns:a16="http://schemas.microsoft.com/office/drawing/2014/main" id="{D64A0438-BE0C-783C-73AD-94A215E93CE8}"/>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Database Developer: Expert in relational database design and optimization (MySQL or PostgreSQL). </a:t>
            </a:r>
          </a:p>
        </p:txBody>
      </p:sp>
      <p:sp>
        <p:nvSpPr>
          <p:cNvPr id="16" name="CasellaDiTesto 15">
            <a:extLst>
              <a:ext uri="{FF2B5EF4-FFF2-40B4-BE49-F238E27FC236}">
                <a16:creationId xmlns:a16="http://schemas.microsoft.com/office/drawing/2014/main" id="{1F1DA818-9C97-4181-D1D6-459378BF4A2C}"/>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(BASED ON PERSON-MONTHS) </a:t>
            </a:r>
            <a:endParaRPr lang="it-IT" sz="1500" spc="300">
              <a:solidFill>
                <a:srgbClr val="DA627D"/>
              </a:solidFill>
            </a:endParaRPr>
          </a:p>
        </p:txBody>
      </p:sp>
      <p:sp>
        <p:nvSpPr>
          <p:cNvPr id="19" name="CasellaDiTesto 18">
            <a:extLst>
              <a:ext uri="{FF2B5EF4-FFF2-40B4-BE49-F238E27FC236}">
                <a16:creationId xmlns:a16="http://schemas.microsoft.com/office/drawing/2014/main" id="{C68A49FF-0AE7-C0DB-AC47-24532CAD9AD8}"/>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Database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321C96F8-32BC-1D8D-F4C4-A23204D0DA3B}"/>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WP1 </a:t>
            </a:r>
          </a:p>
        </p:txBody>
      </p:sp>
      <p:sp>
        <p:nvSpPr>
          <p:cNvPr id="32" name="CasellaDiTesto 31">
            <a:extLst>
              <a:ext uri="{FF2B5EF4-FFF2-40B4-BE49-F238E27FC236}">
                <a16:creationId xmlns:a16="http://schemas.microsoft.com/office/drawing/2014/main" id="{B528C1B4-7453-F205-ED35-607783BDABDA}"/>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€22.000</a:t>
            </a:r>
          </a:p>
        </p:txBody>
      </p:sp>
      <p:sp>
        <p:nvSpPr>
          <p:cNvPr id="33" name="CasellaDiTesto 32">
            <a:extLst>
              <a:ext uri="{FF2B5EF4-FFF2-40B4-BE49-F238E27FC236}">
                <a16:creationId xmlns:a16="http://schemas.microsoft.com/office/drawing/2014/main" id="{16AFB580-9EEC-7F47-EE62-36ED0D3F062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4" name="Gruppo 33">
            <a:extLst>
              <a:ext uri="{FF2B5EF4-FFF2-40B4-BE49-F238E27FC236}">
                <a16:creationId xmlns:a16="http://schemas.microsoft.com/office/drawing/2014/main" id="{81AD37BB-493A-AA19-4444-EEECA412565C}"/>
              </a:ext>
            </a:extLst>
          </p:cNvPr>
          <p:cNvGrpSpPr/>
          <p:nvPr/>
        </p:nvGrpSpPr>
        <p:grpSpPr>
          <a:xfrm>
            <a:off x="9997222" y="3957316"/>
            <a:ext cx="2090461" cy="1160160"/>
            <a:chOff x="9858946" y="3227484"/>
            <a:chExt cx="2090461" cy="1160160"/>
          </a:xfrm>
        </p:grpSpPr>
        <p:sp>
          <p:nvSpPr>
            <p:cNvPr id="35" name="CasellaDiTesto 34">
              <a:extLst>
                <a:ext uri="{FF2B5EF4-FFF2-40B4-BE49-F238E27FC236}">
                  <a16:creationId xmlns:a16="http://schemas.microsoft.com/office/drawing/2014/main" id="{1E350480-3C26-8759-9BAD-05CD986CF4D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6" name="Immagine 35" descr="Immagine che contiene orologio, simbolo, Carattere, Elementi grafici&#10;&#10;Descrizione generata automaticamente">
              <a:extLst>
                <a:ext uri="{FF2B5EF4-FFF2-40B4-BE49-F238E27FC236}">
                  <a16:creationId xmlns:a16="http://schemas.microsoft.com/office/drawing/2014/main" id="{BA9A06C5-CBC1-B8AA-23F4-4A04F419E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8" name="CasellaDiTesto 37">
            <a:extLst>
              <a:ext uri="{FF2B5EF4-FFF2-40B4-BE49-F238E27FC236}">
                <a16:creationId xmlns:a16="http://schemas.microsoft.com/office/drawing/2014/main" id="{CB102C99-6B85-671D-9B5D-8523EEAFD80D}"/>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9889F01A-9771-EDCC-AC45-2BB1951CD03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34668F79-2C42-A163-231A-E4AC5B2D460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34420AA4-CA52-AC01-B09A-DB81FA6859DE}"/>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EBF6018D-270F-F19D-AA41-B28AE6189AC1}"/>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521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4C6CA1-DE58-087F-AA42-0550BE37D471}"/>
            </a:ext>
          </a:extLst>
        </p:cNvPr>
        <p:cNvGrpSpPr/>
        <p:nvPr/>
      </p:nvGrpSpPr>
      <p:grpSpPr>
        <a:xfrm>
          <a:off x="0" y="0"/>
          <a:ext cx="0" cy="0"/>
          <a:chOff x="0" y="0"/>
          <a:chExt cx="0" cy="0"/>
        </a:xfrm>
      </p:grpSpPr>
    </p:spTree>
    <p:extLst>
      <p:ext uri="{BB962C8B-B14F-4D97-AF65-F5344CB8AC3E}">
        <p14:creationId xmlns:p14="http://schemas.microsoft.com/office/powerpoint/2010/main" val="2243295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C8642A9-7067-2A89-6FCC-EB4AFD0E646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77FC05C-785A-3B82-BACA-350D2EB51F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70884B6-115F-B7E6-D68E-7D9F5D06FBA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F296053-8833-D42A-C4C4-7A42DC8729A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E87FDF6-4247-902F-277B-CD15BBFFE52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69EFCBF-C735-1977-BEC6-F1609406286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C4C5EA-9978-9B35-97B6-FBBE2C0DF3D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35816F2-2F71-E866-36C1-55E6595463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4251DCBE-DF1A-74D5-B403-CD6C9289910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38A44DF-D5DA-2C21-558E-AB7E4A794999}"/>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0B6465B7-0853-561B-2E49-AAA152E93A75}"/>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backend is the core of the system, managing data flow between various components: database, car controller, and frontend. It must integrate the FER model, expose RESTful API endpoints, and ensure efficient management of evaluations and collected data, with a strong focus on security and scalability.</a:t>
            </a:r>
            <a:endParaRPr lang="it-IT" sz="1500">
              <a:solidFill>
                <a:schemeClr val="bg1"/>
              </a:solidFill>
            </a:endParaRPr>
          </a:p>
        </p:txBody>
      </p:sp>
      <p:sp>
        <p:nvSpPr>
          <p:cNvPr id="26" name="CasellaDiTesto 25">
            <a:extLst>
              <a:ext uri="{FF2B5EF4-FFF2-40B4-BE49-F238E27FC236}">
                <a16:creationId xmlns:a16="http://schemas.microsoft.com/office/drawing/2014/main" id="{D85A18DD-7FCF-BE36-53C0-726504B534B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9678E0-03EF-2655-7AF2-C2CD7BA9500E}"/>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Implement a robust and scalable backend in Python to manage data flow.  </a:t>
            </a:r>
          </a:p>
          <a:p>
            <a:pPr algn="just">
              <a:lnSpc>
                <a:spcPct val="200000"/>
              </a:lnSpc>
            </a:pPr>
            <a:r>
              <a:rPr lang="en-US" sz="1500">
                <a:solidFill>
                  <a:schemeClr val="bg1"/>
                </a:solidFill>
              </a:rPr>
              <a:t>2. Integrate the FER model for automatic evaluations.  </a:t>
            </a:r>
          </a:p>
          <a:p>
            <a:pPr algn="just">
              <a:lnSpc>
                <a:spcPct val="200000"/>
              </a:lnSpc>
            </a:pPr>
            <a:r>
              <a:rPr lang="en-US" sz="1500">
                <a:solidFill>
                  <a:schemeClr val="bg1"/>
                </a:solidFill>
              </a:rPr>
              <a:t>3. Expose RESTful API endpoints to communicate with the frontend and car controller. </a:t>
            </a:r>
            <a:endParaRPr lang="it-IT" sz="1500">
              <a:solidFill>
                <a:schemeClr val="bg1"/>
              </a:solidFill>
            </a:endParaRPr>
          </a:p>
        </p:txBody>
      </p:sp>
      <p:grpSp>
        <p:nvGrpSpPr>
          <p:cNvPr id="55" name="Gruppo 54">
            <a:extLst>
              <a:ext uri="{FF2B5EF4-FFF2-40B4-BE49-F238E27FC236}">
                <a16:creationId xmlns:a16="http://schemas.microsoft.com/office/drawing/2014/main" id="{0179D1A0-2DD3-FEC0-CCD5-7F2D78574590}"/>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BCAB1FD3-1AD2-E2DE-2A39-41072C68889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9" name="Gruppo 38">
              <a:extLst>
                <a:ext uri="{FF2B5EF4-FFF2-40B4-BE49-F238E27FC236}">
                  <a16:creationId xmlns:a16="http://schemas.microsoft.com/office/drawing/2014/main" id="{65A0FE04-07F1-50A1-05A9-BD47DA09C1A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E498F59-AC65-76F1-E53A-D7032FD0D22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C59FF7-527D-C36B-EBA2-721430A8149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AC2DE0D-CE25-50E8-8129-56E6CCA753F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49C1328-CB26-2710-528A-1305E0A376E1}"/>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4" name="Gruppo 43">
                <a:extLst>
                  <a:ext uri="{FF2B5EF4-FFF2-40B4-BE49-F238E27FC236}">
                    <a16:creationId xmlns:a16="http://schemas.microsoft.com/office/drawing/2014/main" id="{0FD7590F-FF2B-66FE-D82D-2977EA9E42A7}"/>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9F2D95C-5F8B-6A4F-1516-D1DA41A651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4F655F0-CC6C-1CB0-B8A5-53133AA2B71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2FE51BB8-51D6-A433-B6CD-AAF817FA48A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99FAE39B-A17C-56C6-B3A4-ED9983A7C3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8129F17-864E-FEF1-385D-EA001916A45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4C95E12-6D10-F217-1628-B8C9D33BC485}"/>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37" name="Connettore diritto 36">
            <a:extLst>
              <a:ext uri="{FF2B5EF4-FFF2-40B4-BE49-F238E27FC236}">
                <a16:creationId xmlns:a16="http://schemas.microsoft.com/office/drawing/2014/main" id="{60F2BC1E-317A-1228-930E-06D164FAAB76}"/>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42F1B663-B826-4802-D06E-5A6042AC4ABE}"/>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93533A2-7752-570C-3ED7-2D8A603021C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765377C3-1167-23AB-7CA5-C9B8EC8F110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20892D9F-2A5C-F814-C971-B24480383CB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0ED359ED-FF65-3467-5387-093056731D4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C03E307-1578-E676-0545-FA6EB79CB06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78C5F05C-2E6E-BDC0-C024-9F6F99127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D8955802-F6AD-430E-1ED1-BFAD31191D6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spTree>
    <p:extLst>
      <p:ext uri="{BB962C8B-B14F-4D97-AF65-F5344CB8AC3E}">
        <p14:creationId xmlns:p14="http://schemas.microsoft.com/office/powerpoint/2010/main" val="4057140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660D49-3498-2567-F8AC-2F6128FE8FA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CA401D-B1E2-9AF5-0575-2E9116CFBD1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80484E1-2B7D-9CE2-BFA5-46FF157BB937}"/>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67D761B-CD6A-1F52-61EA-A1D320EDBF1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879E115-E4C9-9D0A-7E33-C581F45C9B23}"/>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2C3610-AB2F-1B30-DAB8-61CA791D6F7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1E8C5CE-1BED-6741-30DE-331DEE340B8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2741CFF-F783-DE2C-54FE-DA896CE081C6}"/>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2E5A3039-14BB-F0E7-BD12-7E78DB7028A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F5B911ED-B475-A383-FABC-D59F622CC3B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98C8C868-5C71-0605-B081-E6EA4D812B47}"/>
              </a:ext>
            </a:extLst>
          </p:cNvPr>
          <p:cNvSpPr txBox="1"/>
          <p:nvPr/>
        </p:nvSpPr>
        <p:spPr>
          <a:xfrm>
            <a:off x="690149" y="1827502"/>
            <a:ext cx="8162243" cy="4939814"/>
          </a:xfrm>
          <a:prstGeom prst="rect">
            <a:avLst/>
          </a:prstGeom>
          <a:noFill/>
        </p:spPr>
        <p:txBody>
          <a:bodyPr wrap="square" rtlCol="0">
            <a:spAutoFit/>
          </a:bodyPr>
          <a:lstStyle/>
          <a:p>
            <a:pPr algn="just"/>
            <a:r>
              <a:rPr lang="en-US" sz="1500">
                <a:solidFill>
                  <a:schemeClr val="bg1"/>
                </a:solidFill>
              </a:rPr>
              <a:t>1. Development Environment Setup:</a:t>
            </a:r>
          </a:p>
          <a:p>
            <a:pPr algn="just"/>
            <a:r>
              <a:rPr lang="en-US" sz="1500">
                <a:solidFill>
                  <a:schemeClr val="bg1"/>
                </a:solidFill>
              </a:rPr>
              <a:t>   - Configure the backend framework (e.g., Flask or </a:t>
            </a:r>
            <a:r>
              <a:rPr lang="en-US" sz="1500" err="1">
                <a:solidFill>
                  <a:schemeClr val="bg1"/>
                </a:solidFill>
              </a:rPr>
              <a:t>FastAPI</a:t>
            </a:r>
            <a:r>
              <a:rPr lang="en-US" sz="1500">
                <a:solidFill>
                  <a:schemeClr val="bg1"/>
                </a:solidFill>
              </a:rPr>
              <a:t>).  </a:t>
            </a:r>
          </a:p>
          <a:p>
            <a:pPr algn="just"/>
            <a:r>
              <a:rPr lang="en-US" sz="1500">
                <a:solidFill>
                  <a:schemeClr val="bg1"/>
                </a:solidFill>
              </a:rPr>
              <a:t>   - Structure the project.  </a:t>
            </a:r>
          </a:p>
          <a:p>
            <a:pPr algn="just"/>
            <a:r>
              <a:rPr lang="en-US" sz="1500">
                <a:solidFill>
                  <a:schemeClr val="bg1"/>
                </a:solidFill>
              </a:rPr>
              <a:t>2. RESTful API Implementation:</a:t>
            </a:r>
          </a:p>
          <a:p>
            <a:pPr algn="just"/>
            <a:r>
              <a:rPr lang="en-US" sz="1500">
                <a:solidFill>
                  <a:schemeClr val="bg1"/>
                </a:solidFill>
              </a:rPr>
              <a:t>   - Create endpoints for communication with the car controller, frontend, and database (e.g., `/</a:t>
            </a:r>
            <a:r>
              <a:rPr lang="en-US" sz="1500" err="1">
                <a:solidFill>
                  <a:schemeClr val="bg1"/>
                </a:solidFill>
              </a:rPr>
              <a:t>sendEvaluation</a:t>
            </a:r>
            <a:r>
              <a:rPr lang="en-US" sz="1500">
                <a:solidFill>
                  <a:schemeClr val="bg1"/>
                </a:solidFill>
              </a:rPr>
              <a:t>`, `/</a:t>
            </a:r>
            <a:r>
              <a:rPr lang="en-US" sz="1500" err="1">
                <a:solidFill>
                  <a:schemeClr val="bg1"/>
                </a:solidFill>
              </a:rPr>
              <a:t>getUserData</a:t>
            </a:r>
            <a:r>
              <a:rPr lang="en-US" sz="1500">
                <a:solidFill>
                  <a:schemeClr val="bg1"/>
                </a:solidFill>
              </a:rPr>
              <a:t>`).  </a:t>
            </a:r>
          </a:p>
          <a:p>
            <a:pPr algn="just"/>
            <a:r>
              <a:rPr lang="en-US" sz="1500">
                <a:solidFill>
                  <a:schemeClr val="bg1"/>
                </a:solidFill>
              </a:rPr>
              <a:t>   - Validate and authenticate API requests.  </a:t>
            </a:r>
          </a:p>
          <a:p>
            <a:pPr algn="just"/>
            <a:r>
              <a:rPr lang="en-US" sz="1500">
                <a:solidFill>
                  <a:schemeClr val="bg1"/>
                </a:solidFill>
              </a:rPr>
              <a:t>3. Database Integration:</a:t>
            </a:r>
          </a:p>
          <a:p>
            <a:pPr algn="just"/>
            <a:r>
              <a:rPr lang="en-US" sz="1500">
                <a:solidFill>
                  <a:schemeClr val="bg1"/>
                </a:solidFill>
              </a:rPr>
              <a:t>   - Connect to the database using an ORM (e.g., </a:t>
            </a:r>
            <a:r>
              <a:rPr lang="en-US" sz="1500" err="1">
                <a:solidFill>
                  <a:schemeClr val="bg1"/>
                </a:solidFill>
              </a:rPr>
              <a:t>SQLAlchemy</a:t>
            </a:r>
            <a:r>
              <a:rPr lang="en-US" sz="1500">
                <a:solidFill>
                  <a:schemeClr val="bg1"/>
                </a:solidFill>
              </a:rPr>
              <a:t>).  </a:t>
            </a:r>
          </a:p>
          <a:p>
            <a:pPr algn="just"/>
            <a:r>
              <a:rPr lang="en-US" sz="1500">
                <a:solidFill>
                  <a:schemeClr val="bg1"/>
                </a:solidFill>
              </a:rPr>
              <a:t>   - Develop backend queries to handle complex data operations (e.g., calculate the average of the last 500 evaluations).  </a:t>
            </a:r>
          </a:p>
          <a:p>
            <a:pPr algn="just"/>
            <a:r>
              <a:rPr lang="en-US" sz="1500">
                <a:solidFill>
                  <a:schemeClr val="bg1"/>
                </a:solidFill>
              </a:rPr>
              <a:t>4. FER Model Integration:</a:t>
            </a:r>
          </a:p>
          <a:p>
            <a:pPr algn="just"/>
            <a:r>
              <a:rPr lang="en-US" sz="1500">
                <a:solidFill>
                  <a:schemeClr val="bg1"/>
                </a:solidFill>
              </a:rPr>
              <a:t>   - Implement functions to receive input from the car controller.  </a:t>
            </a:r>
          </a:p>
          <a:p>
            <a:pPr algn="just"/>
            <a:r>
              <a:rPr lang="en-US" sz="1500">
                <a:solidFill>
                  <a:schemeClr val="bg1"/>
                </a:solidFill>
              </a:rPr>
              <a:t>   - Process and store FER data in the database.  </a:t>
            </a:r>
          </a:p>
          <a:p>
            <a:pPr algn="just"/>
            <a:r>
              <a:rPr lang="en-US" sz="1500">
                <a:solidFill>
                  <a:schemeClr val="bg1"/>
                </a:solidFill>
              </a:rPr>
              <a:t>5. Security and Privacy:</a:t>
            </a:r>
          </a:p>
          <a:p>
            <a:pPr algn="just"/>
            <a:r>
              <a:rPr lang="en-US" sz="1500">
                <a:solidFill>
                  <a:schemeClr val="bg1"/>
                </a:solidFill>
              </a:rPr>
              <a:t>   - Implement security protocols (e.g., TLS 1.3 for communications).  </a:t>
            </a:r>
          </a:p>
          <a:p>
            <a:pPr algn="just"/>
            <a:r>
              <a:rPr lang="en-US" sz="1500">
                <a:solidFill>
                  <a:schemeClr val="bg1"/>
                </a:solidFill>
              </a:rPr>
              <a:t>   - Encrypt sensitive data.  </a:t>
            </a:r>
          </a:p>
          <a:p>
            <a:pPr algn="just"/>
            <a:r>
              <a:rPr lang="en-US" sz="1500">
                <a:solidFill>
                  <a:schemeClr val="bg1"/>
                </a:solidFill>
              </a:rPr>
              <a:t>   - Create data management policies compliant with GDPR.  </a:t>
            </a:r>
          </a:p>
          <a:p>
            <a:pPr algn="just"/>
            <a:r>
              <a:rPr lang="en-US" sz="1500">
                <a:solidFill>
                  <a:schemeClr val="bg1"/>
                </a:solidFill>
              </a:rPr>
              <a:t>6. Testing and Validation:</a:t>
            </a:r>
          </a:p>
          <a:p>
            <a:pPr algn="just"/>
            <a:r>
              <a:rPr lang="en-US" sz="1500">
                <a:solidFill>
                  <a:schemeClr val="bg1"/>
                </a:solidFill>
              </a:rPr>
              <a:t>   - Test APIs (unit tests and integration tests).  </a:t>
            </a:r>
          </a:p>
          <a:p>
            <a:pPr algn="just"/>
            <a:r>
              <a:rPr lang="en-US" sz="1500">
                <a:solidFill>
                  <a:schemeClr val="bg1"/>
                </a:solidFill>
              </a:rPr>
              <a:t>   - Simulate workloads to ensure scalability. </a:t>
            </a:r>
            <a:endParaRPr lang="it-IT" sz="1500">
              <a:solidFill>
                <a:schemeClr val="bg1"/>
              </a:solidFill>
            </a:endParaRPr>
          </a:p>
        </p:txBody>
      </p:sp>
      <p:grpSp>
        <p:nvGrpSpPr>
          <p:cNvPr id="15" name="Gruppo 14">
            <a:extLst>
              <a:ext uri="{FF2B5EF4-FFF2-40B4-BE49-F238E27FC236}">
                <a16:creationId xmlns:a16="http://schemas.microsoft.com/office/drawing/2014/main" id="{AAF29C7D-04A2-3883-64DB-9B9DD9D31FD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234DD538-2C56-A212-B393-00FADBD0BD3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ACCAEB10-4FF8-74C3-6BCE-19AE8D4C0F6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6837EB04-97DF-511D-F6DC-302F6056005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9A3F761-DAA8-0401-C399-3B6B98C0347F}"/>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EE38B5F1-3C6A-A077-E05C-3260D0BA7CE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327747C5-6331-24F9-8645-43000A16E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FA61DB2A-43C2-BD20-E7F6-4A61AE88874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4CCCC413-2467-351D-3D1B-FC16AE2B77CE}"/>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11508F2E-8E31-5FE8-65CB-B19347D87BA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3B40A45A-92BC-4918-AE94-A2C09B9E8C39}"/>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BE3E774-E140-D2CD-9D0C-A9D6DF5F726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1A9177BE-6BD7-5918-7B6F-3EA1B38542E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DC5C8876-7AA7-AF1C-0B6D-0279513D1EAF}"/>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E3617333-E0C2-9579-E586-8D9D5A1D014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4EA2BF6B-68C3-5D85-2C65-C3947920B959}"/>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E802BD6E-B305-C18E-3E3E-B304CE2E4CF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76F51EBD-F3E0-DBE5-6619-A02892A2378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D66B2E3-8FE2-0B45-379F-15CB42C407B7}"/>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Gruppo 45">
            <a:extLst>
              <a:ext uri="{FF2B5EF4-FFF2-40B4-BE49-F238E27FC236}">
                <a16:creationId xmlns:a16="http://schemas.microsoft.com/office/drawing/2014/main" id="{BE589FA9-277E-27B0-6ECE-C66F9632EB3D}"/>
              </a:ext>
            </a:extLst>
          </p:cNvPr>
          <p:cNvGrpSpPr/>
          <p:nvPr/>
        </p:nvGrpSpPr>
        <p:grpSpPr>
          <a:xfrm>
            <a:off x="1820859" y="451318"/>
            <a:ext cx="8031707" cy="633203"/>
            <a:chOff x="1820859" y="465690"/>
            <a:chExt cx="8031707" cy="633203"/>
          </a:xfrm>
        </p:grpSpPr>
        <p:sp>
          <p:nvSpPr>
            <p:cNvPr id="47" name="CasellaDiTesto 46">
              <a:extLst>
                <a:ext uri="{FF2B5EF4-FFF2-40B4-BE49-F238E27FC236}">
                  <a16:creationId xmlns:a16="http://schemas.microsoft.com/office/drawing/2014/main" id="{EDEDFD96-8F60-D5CF-FEE7-D79B6007510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49" name="CasellaDiTesto 48">
              <a:extLst>
                <a:ext uri="{FF2B5EF4-FFF2-40B4-BE49-F238E27FC236}">
                  <a16:creationId xmlns:a16="http://schemas.microsoft.com/office/drawing/2014/main" id="{9CB8E8E4-E6C7-CCCB-4347-38316061F15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0" name="Connettore diritto 49">
            <a:extLst>
              <a:ext uri="{FF2B5EF4-FFF2-40B4-BE49-F238E27FC236}">
                <a16:creationId xmlns:a16="http://schemas.microsoft.com/office/drawing/2014/main" id="{191FFD4F-7002-AA37-DE98-E5ECE2169E0F}"/>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D40147-3867-177A-C93C-51A6F2F425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2271709-967E-6886-58C9-B93849203D6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E9E5952-AEE7-C7A4-5A91-7B11BA97FE1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85240E9-FCBC-BE20-9DFC-541D63EC46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744B44B-B1ED-B8B6-F682-0E0ABDA3AA8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DE06B1-6AF7-92F0-7834-6289232EFAA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BE54B30-F789-FEE6-59CC-67AAF7575C6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ED8D325-71BC-B2D6-097C-5C41BB3D78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BC79C318-F1EC-0371-5FFC-75A3D1FEDF2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C7D49F5-DC75-F5E2-284C-2D4AFE072F83}"/>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DB514B5A-9DDB-F5D8-1BD0-CA6D4BA22B08}"/>
              </a:ext>
            </a:extLst>
          </p:cNvPr>
          <p:cNvSpPr txBox="1"/>
          <p:nvPr/>
        </p:nvSpPr>
        <p:spPr>
          <a:xfrm>
            <a:off x="690149" y="2192493"/>
            <a:ext cx="8162243" cy="1246495"/>
          </a:xfrm>
          <a:prstGeom prst="rect">
            <a:avLst/>
          </a:prstGeom>
          <a:noFill/>
        </p:spPr>
        <p:txBody>
          <a:bodyPr wrap="square" rtlCol="0">
            <a:spAutoFit/>
          </a:bodyPr>
          <a:lstStyle/>
          <a:p>
            <a:pPr algn="just"/>
            <a:r>
              <a:rPr lang="en-US" sz="1500">
                <a:solidFill>
                  <a:schemeClr val="bg1"/>
                </a:solidFill>
              </a:rPr>
              <a:t>1. Operational Backend: Complete source code with API and FER model integration.  </a:t>
            </a:r>
          </a:p>
          <a:p>
            <a:pPr algn="just"/>
            <a:r>
              <a:rPr lang="en-US" sz="1500">
                <a:solidFill>
                  <a:schemeClr val="bg1"/>
                </a:solidFill>
              </a:rPr>
              <a:t>2. Technical Documentation: Details on implementation, API endpoints, and usage instructions.  </a:t>
            </a:r>
          </a:p>
          <a:p>
            <a:pPr algn="just"/>
            <a:r>
              <a:rPr lang="en-US" sz="1500">
                <a:solidFill>
                  <a:schemeClr val="bg1"/>
                </a:solidFill>
              </a:rPr>
              <a:t>3. Data Management Logic: Functions implemented to interact with the database and car controller.  </a:t>
            </a:r>
          </a:p>
          <a:p>
            <a:pPr algn="just"/>
            <a:r>
              <a:rPr lang="en-US" sz="1500">
                <a:solidFill>
                  <a:schemeClr val="bg1"/>
                </a:solidFill>
              </a:rPr>
              <a:t>4. Test Report: Results of integration tests and load simulations. </a:t>
            </a:r>
            <a:endParaRPr lang="it-IT" sz="1500">
              <a:solidFill>
                <a:schemeClr val="bg1"/>
              </a:solidFill>
            </a:endParaRPr>
          </a:p>
        </p:txBody>
      </p:sp>
      <p:grpSp>
        <p:nvGrpSpPr>
          <p:cNvPr id="15" name="Gruppo 14">
            <a:extLst>
              <a:ext uri="{FF2B5EF4-FFF2-40B4-BE49-F238E27FC236}">
                <a16:creationId xmlns:a16="http://schemas.microsoft.com/office/drawing/2014/main" id="{1EE462A8-CD76-5E45-377D-308B2D2ADE2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C4A547E9-F486-1719-56E2-392B006483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4710596-DD2F-B3BE-4454-D817B288AA2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856FC897-7D20-C3A6-BBC3-6EC4258A569B}"/>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B698838B-E2EB-3348-37D1-CA466C596545}"/>
              </a:ext>
            </a:extLst>
          </p:cNvPr>
          <p:cNvSpPr txBox="1"/>
          <p:nvPr/>
        </p:nvSpPr>
        <p:spPr>
          <a:xfrm>
            <a:off x="706908" y="3899003"/>
            <a:ext cx="8162243" cy="784830"/>
          </a:xfrm>
          <a:prstGeom prst="rect">
            <a:avLst/>
          </a:prstGeom>
          <a:noFill/>
        </p:spPr>
        <p:txBody>
          <a:bodyPr wrap="square" rtlCol="0">
            <a:spAutoFit/>
          </a:bodyPr>
          <a:lstStyle/>
          <a:p>
            <a:pPr algn="just"/>
            <a:r>
              <a:rPr lang="en-US" sz="1500">
                <a:solidFill>
                  <a:schemeClr val="bg1"/>
                </a:solidFill>
              </a:rPr>
              <a:t>1. Delivery of basic working APIs (end of Month 2).  </a:t>
            </a:r>
          </a:p>
          <a:p>
            <a:pPr algn="just"/>
            <a:r>
              <a:rPr lang="en-US" sz="1500">
                <a:solidFill>
                  <a:schemeClr val="bg1"/>
                </a:solidFill>
              </a:rPr>
              <a:t>2. Completed database integration (end of Month 3).  </a:t>
            </a:r>
          </a:p>
          <a:p>
            <a:pPr algn="just"/>
            <a:r>
              <a:rPr lang="en-US" sz="1500">
                <a:solidFill>
                  <a:schemeClr val="bg1"/>
                </a:solidFill>
              </a:rPr>
              <a:t>3. Backend validation in a simulated environment (end of Month 4). </a:t>
            </a:r>
            <a:endParaRPr lang="it-IT" sz="1500">
              <a:solidFill>
                <a:schemeClr val="bg1"/>
              </a:solidFill>
            </a:endParaRPr>
          </a:p>
        </p:txBody>
      </p:sp>
      <p:sp>
        <p:nvSpPr>
          <p:cNvPr id="16" name="CasellaDiTesto 15">
            <a:extLst>
              <a:ext uri="{FF2B5EF4-FFF2-40B4-BE49-F238E27FC236}">
                <a16:creationId xmlns:a16="http://schemas.microsoft.com/office/drawing/2014/main" id="{A5025D27-1068-51F5-925F-AB20B8E6F3E5}"/>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6053686-E824-468E-8FEF-74E3153208BE}"/>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WP1 (Database): Database design must be completed to develop the backend.  </a:t>
            </a:r>
          </a:p>
          <a:p>
            <a:pPr algn="just"/>
            <a:r>
              <a:rPr lang="en-US" sz="1500">
                <a:solidFill>
                  <a:schemeClr val="bg1"/>
                </a:solidFill>
              </a:rPr>
              <a:t>- WP5 (Integration): The backend must be completed to integrate components.</a:t>
            </a:r>
            <a:endParaRPr lang="it-IT" sz="1500">
              <a:solidFill>
                <a:schemeClr val="bg1"/>
              </a:solidFill>
            </a:endParaRPr>
          </a:p>
        </p:txBody>
      </p:sp>
      <p:sp>
        <p:nvSpPr>
          <p:cNvPr id="4" name="CasellaDiTesto 3">
            <a:extLst>
              <a:ext uri="{FF2B5EF4-FFF2-40B4-BE49-F238E27FC236}">
                <a16:creationId xmlns:a16="http://schemas.microsoft.com/office/drawing/2014/main" id="{59FED926-1B95-319D-622F-6B388C568F5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6B1705C-83A5-22E1-79C1-F28D357EA2F8}"/>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037D3853-575C-7E7D-6671-82106F46E0C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BE6B4C4-F107-3314-C474-87E19872B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29FA110F-AD31-B14D-990F-C5DFBF2E9A26}"/>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7B9F6560-E659-FF6F-3BB3-E0128626768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91D5E3D6-5A10-159E-1F68-FD58CCA5FE5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F21BE38-FB12-BE70-7093-2EA58F94548B}"/>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3F02D3E1-DD1D-FC05-CF0E-A46B4A39ED9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3BAEAF59-2B17-7CD1-448C-D7F6FB0BAC8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4802B8C3-FD5B-27C9-3EB8-73E3C219365F}"/>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A3D30C67-1BE7-E018-CFFC-6D35965FA70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FA2AC4CF-AA25-B534-74FF-F8263E40E7B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06BEA793-13A1-78AE-A93B-E7443C2222D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204E8D88-0B1C-5EDD-B947-A1B2E630F28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ED09354-46C3-D884-7ED5-50A728F373B1}"/>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Gruppo 53">
            <a:extLst>
              <a:ext uri="{FF2B5EF4-FFF2-40B4-BE49-F238E27FC236}">
                <a16:creationId xmlns:a16="http://schemas.microsoft.com/office/drawing/2014/main" id="{DE53FE27-F01A-ED02-03CC-A046719B96F3}"/>
              </a:ext>
            </a:extLst>
          </p:cNvPr>
          <p:cNvGrpSpPr/>
          <p:nvPr/>
        </p:nvGrpSpPr>
        <p:grpSpPr>
          <a:xfrm>
            <a:off x="1820859" y="451318"/>
            <a:ext cx="8031707" cy="633203"/>
            <a:chOff x="1820859" y="465690"/>
            <a:chExt cx="8031707" cy="633203"/>
          </a:xfrm>
        </p:grpSpPr>
        <p:sp>
          <p:nvSpPr>
            <p:cNvPr id="56" name="CasellaDiTesto 55">
              <a:extLst>
                <a:ext uri="{FF2B5EF4-FFF2-40B4-BE49-F238E27FC236}">
                  <a16:creationId xmlns:a16="http://schemas.microsoft.com/office/drawing/2014/main" id="{DBD5665A-6611-B0DF-47A4-834C79E6035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7" name="CasellaDiTesto 56">
              <a:extLst>
                <a:ext uri="{FF2B5EF4-FFF2-40B4-BE49-F238E27FC236}">
                  <a16:creationId xmlns:a16="http://schemas.microsoft.com/office/drawing/2014/main" id="{A77C623A-078B-B0D9-57BF-843BD781634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8" name="Connettore diritto 57">
            <a:extLst>
              <a:ext uri="{FF2B5EF4-FFF2-40B4-BE49-F238E27FC236}">
                <a16:creationId xmlns:a16="http://schemas.microsoft.com/office/drawing/2014/main" id="{008BBED8-101D-8454-177E-86F2683718D0}"/>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605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CA85DD3-24B0-1B93-250A-A2212F38ECF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7FAD408-7E54-A505-2AF3-8CE151C78E4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529BF74C-77AC-E1F7-CA23-F8423663DAB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0BA47C0-DBF5-CA11-C477-700EB99C5D2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AFD1FB1-DE14-A3DC-660C-CD7EE6EFD44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6807A3C-CECF-E793-02DD-C6E3E5BC87A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DB95491-ACA3-C62E-CA29-9B1E9ED308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6142B68-9000-DA32-33EF-297F203791A5}"/>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56D3702C-C3F9-A5DB-1AD9-503FDB78E27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F02A5821-B6BC-0B49-7FD7-4569D9E05A12}"/>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83CF338-F9FC-1873-558D-C497F6CD948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3B7988B-23DF-1B11-826F-15CD543FF01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6F9582A-3F8D-FF38-13B1-ACB92F1251D2}"/>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4C0D3212-A4DB-81AD-9DCE-0F6A1E1A98F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Backend</a:t>
            </a:r>
            <a:r>
              <a:rPr lang="it-IT" sz="1500">
                <a:solidFill>
                  <a:schemeClr val="bg1"/>
                </a:solidFill>
              </a:rPr>
              <a:t> Framework: </a:t>
            </a:r>
            <a:r>
              <a:rPr lang="it-IT" sz="1500" err="1">
                <a:solidFill>
                  <a:schemeClr val="bg1"/>
                </a:solidFill>
              </a:rPr>
              <a:t>Flask</a:t>
            </a:r>
            <a:r>
              <a:rPr lang="it-IT" sz="1500">
                <a:solidFill>
                  <a:schemeClr val="bg1"/>
                </a:solidFill>
              </a:rPr>
              <a:t> or </a:t>
            </a:r>
            <a:r>
              <a:rPr lang="it-IT" sz="1500" err="1">
                <a:solidFill>
                  <a:schemeClr val="bg1"/>
                </a:solidFill>
              </a:rPr>
              <a:t>FastAPI</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Security Libraries: </a:t>
            </a:r>
            <a:r>
              <a:rPr lang="it-IT" sz="1500" err="1">
                <a:solidFill>
                  <a:schemeClr val="bg1"/>
                </a:solidFill>
              </a:rPr>
              <a:t>PyJWT</a:t>
            </a:r>
            <a:r>
              <a:rPr lang="it-IT" sz="1500">
                <a:solidFill>
                  <a:schemeClr val="bg1"/>
                </a:solidFill>
              </a:rPr>
              <a:t> for authentication, </a:t>
            </a:r>
            <a:r>
              <a:rPr lang="it-IT" sz="1500" err="1">
                <a:solidFill>
                  <a:schemeClr val="bg1"/>
                </a:solidFill>
              </a:rPr>
              <a:t>OpenSSL</a:t>
            </a:r>
            <a:r>
              <a:rPr lang="it-IT" sz="1500">
                <a:solidFill>
                  <a:schemeClr val="bg1"/>
                </a:solidFill>
              </a:rPr>
              <a:t> for </a:t>
            </a:r>
            <a:r>
              <a:rPr lang="it-IT" sz="1500" err="1">
                <a:solidFill>
                  <a:schemeClr val="bg1"/>
                </a:solidFill>
              </a:rPr>
              <a:t>encryption</a:t>
            </a:r>
            <a:r>
              <a:rPr lang="it-IT" sz="1500">
                <a:solidFill>
                  <a:schemeClr val="bg1"/>
                </a:solidFill>
              </a:rPr>
              <a:t>.  </a:t>
            </a:r>
          </a:p>
          <a:p>
            <a:pPr algn="just"/>
            <a:r>
              <a:rPr lang="it-IT" sz="1500">
                <a:solidFill>
                  <a:schemeClr val="bg1"/>
                </a:solidFill>
              </a:rPr>
              <a:t>- ORM: </a:t>
            </a:r>
            <a:r>
              <a:rPr lang="it-IT" sz="1500" err="1">
                <a:solidFill>
                  <a:schemeClr val="bg1"/>
                </a:solidFill>
              </a:rPr>
              <a:t>SQLAlchemy</a:t>
            </a:r>
            <a:r>
              <a:rPr lang="it-IT" sz="1500">
                <a:solidFill>
                  <a:schemeClr val="bg1"/>
                </a:solidFill>
              </a:rPr>
              <a:t> or </a:t>
            </a:r>
            <a:r>
              <a:rPr lang="it-IT" sz="1500" err="1">
                <a:solidFill>
                  <a:schemeClr val="bg1"/>
                </a:solidFill>
              </a:rPr>
              <a:t>equivalent</a:t>
            </a:r>
            <a:r>
              <a:rPr lang="it-IT" sz="1500">
                <a:solidFill>
                  <a:schemeClr val="bg1"/>
                </a:solidFill>
              </a:rPr>
              <a:t> for database interaction.  </a:t>
            </a:r>
          </a:p>
          <a:p>
            <a:pPr algn="just"/>
            <a:r>
              <a:rPr lang="it-IT" sz="1500">
                <a:solidFill>
                  <a:schemeClr val="bg1"/>
                </a:solidFill>
              </a:rPr>
              <a:t>- Testing Tools: </a:t>
            </a:r>
            <a:r>
              <a:rPr lang="it-IT" sz="1500" err="1">
                <a:solidFill>
                  <a:schemeClr val="bg1"/>
                </a:solidFill>
              </a:rPr>
              <a:t>Postman</a:t>
            </a:r>
            <a:r>
              <a:rPr lang="it-IT" sz="1500">
                <a:solidFill>
                  <a:schemeClr val="bg1"/>
                </a:solidFill>
              </a:rPr>
              <a:t> for API testing, </a:t>
            </a:r>
            <a:r>
              <a:rPr lang="it-IT" sz="1500" err="1">
                <a:solidFill>
                  <a:schemeClr val="bg1"/>
                </a:solidFill>
              </a:rPr>
              <a:t>pytest</a:t>
            </a:r>
            <a:r>
              <a:rPr lang="it-IT" sz="1500">
                <a:solidFill>
                  <a:schemeClr val="bg1"/>
                </a:solidFill>
              </a:rPr>
              <a:t> for </a:t>
            </a:r>
            <a:r>
              <a:rPr lang="it-IT" sz="1500" err="1">
                <a:solidFill>
                  <a:schemeClr val="bg1"/>
                </a:solidFill>
              </a:rPr>
              <a:t>automated</a:t>
            </a:r>
            <a:r>
              <a:rPr lang="it-IT" sz="1500">
                <a:solidFill>
                  <a:schemeClr val="bg1"/>
                </a:solidFill>
              </a:rPr>
              <a:t> </a:t>
            </a:r>
            <a:r>
              <a:rPr lang="it-IT" sz="1500" err="1">
                <a:solidFill>
                  <a:schemeClr val="bg1"/>
                </a:solidFill>
              </a:rPr>
              <a:t>tests</a:t>
            </a:r>
            <a:r>
              <a:rPr lang="it-IT" sz="1500">
                <a:solidFill>
                  <a:schemeClr val="bg1"/>
                </a:solidFill>
              </a:rPr>
              <a:t>. </a:t>
            </a:r>
          </a:p>
        </p:txBody>
      </p:sp>
      <p:sp>
        <p:nvSpPr>
          <p:cNvPr id="2" name="CasellaDiTesto 1">
            <a:extLst>
              <a:ext uri="{FF2B5EF4-FFF2-40B4-BE49-F238E27FC236}">
                <a16:creationId xmlns:a16="http://schemas.microsoft.com/office/drawing/2014/main" id="{FF215E96-802D-333B-B3B7-5E8775C3023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28777993-B5D2-C7D7-9538-B73A75877319}"/>
              </a:ext>
            </a:extLst>
          </p:cNvPr>
          <p:cNvSpPr txBox="1"/>
          <p:nvPr/>
        </p:nvSpPr>
        <p:spPr>
          <a:xfrm>
            <a:off x="690149" y="3830574"/>
            <a:ext cx="8162243" cy="784830"/>
          </a:xfrm>
          <a:prstGeom prst="rect">
            <a:avLst/>
          </a:prstGeom>
          <a:noFill/>
        </p:spPr>
        <p:txBody>
          <a:bodyPr wrap="square" rtlCol="0">
            <a:spAutoFit/>
          </a:bodyPr>
          <a:lstStyle/>
          <a:p>
            <a:pPr algn="just"/>
            <a:r>
              <a:rPr lang="en-US" sz="1500">
                <a:solidFill>
                  <a:schemeClr val="bg1"/>
                </a:solidFill>
              </a:rPr>
              <a:t>- Backend Developer: Specialist in Python, experienced in RESTful API development and AI model integration.  </a:t>
            </a:r>
          </a:p>
          <a:p>
            <a:pPr algn="just"/>
            <a:r>
              <a:rPr lang="en-US" sz="1500">
                <a:solidFill>
                  <a:schemeClr val="bg1"/>
                </a:solidFill>
              </a:rPr>
              <a:t>- Data Engineer: To optimize data flow between the backend and database. </a:t>
            </a:r>
            <a:endParaRPr lang="it-IT" sz="1500">
              <a:solidFill>
                <a:schemeClr val="bg1"/>
              </a:solidFill>
            </a:endParaRPr>
          </a:p>
        </p:txBody>
      </p:sp>
      <p:sp>
        <p:nvSpPr>
          <p:cNvPr id="16" name="CasellaDiTesto 15">
            <a:extLst>
              <a:ext uri="{FF2B5EF4-FFF2-40B4-BE49-F238E27FC236}">
                <a16:creationId xmlns:a16="http://schemas.microsoft.com/office/drawing/2014/main" id="{C735CD58-1D4B-3CDF-4EC6-E96A21AD125D}"/>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70A95C7F-31A9-6D0D-4027-680A8A7407EF}"/>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Backend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C70349AF-815C-AD7D-AC9F-0E5CD4B1F9D2}"/>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6173FEC5-F1DB-C281-A869-A3584EAEC0A8}"/>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€48,000</a:t>
            </a:r>
          </a:p>
        </p:txBody>
      </p:sp>
      <p:sp>
        <p:nvSpPr>
          <p:cNvPr id="4" name="CasellaDiTesto 3">
            <a:extLst>
              <a:ext uri="{FF2B5EF4-FFF2-40B4-BE49-F238E27FC236}">
                <a16:creationId xmlns:a16="http://schemas.microsoft.com/office/drawing/2014/main" id="{1E08F99B-C85C-89C2-AF67-0E4746268DDD}"/>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052B1186-9660-B43D-158B-7A78A3AAC38F}"/>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44F15C35-0C20-5577-DA9D-77018CC7C995}"/>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7949FB99-5860-3FA6-564C-D7EFBF583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9954768B-FC83-55A4-F128-0C45E7B64862}"/>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4EBA7F52-E249-D0EE-C7F8-09F8D043A9A0}"/>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ED635478-C3ED-055B-D81A-0362DF2AD7F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39188597-0A81-76AF-2E51-878DD2C3A1F1}"/>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F985BD5F-BBBD-8277-DF07-707E80454F0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208CC578-3D2C-B2DE-B8C3-EB6B89FEAE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83475173-F13E-D045-2AF0-FEC935F42778}"/>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2133A66D-AE07-E649-7725-72119C7B5EB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B7AC770F-2C28-9DA9-50D7-B95AC9681619}"/>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1218C753-CB49-3544-73AC-F481D3372C1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9B695C77-99F6-D3F6-0B2E-6DDAF4D8456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1E654C5A-5927-D6B9-6A24-CE136F014F4E}"/>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F0A18011-D9FE-0863-D184-24F2F0C7FAE5}"/>
              </a:ext>
            </a:extLst>
          </p:cNvPr>
          <p:cNvGrpSpPr/>
          <p:nvPr/>
        </p:nvGrpSpPr>
        <p:grpSpPr>
          <a:xfrm>
            <a:off x="1820859" y="451318"/>
            <a:ext cx="8031707" cy="633203"/>
            <a:chOff x="1820859" y="465690"/>
            <a:chExt cx="8031707" cy="633203"/>
          </a:xfrm>
        </p:grpSpPr>
        <p:sp>
          <p:nvSpPr>
            <p:cNvPr id="58" name="CasellaDiTesto 57">
              <a:extLst>
                <a:ext uri="{FF2B5EF4-FFF2-40B4-BE49-F238E27FC236}">
                  <a16:creationId xmlns:a16="http://schemas.microsoft.com/office/drawing/2014/main" id="{201C91B3-03D9-7EE5-F2DF-0A2841F2360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9" name="CasellaDiTesto 58">
              <a:extLst>
                <a:ext uri="{FF2B5EF4-FFF2-40B4-BE49-F238E27FC236}">
                  <a16:creationId xmlns:a16="http://schemas.microsoft.com/office/drawing/2014/main" id="{8C0B6DAE-C395-6EC9-3D2C-02457B71BA7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60" name="Connettore diritto 59">
            <a:extLst>
              <a:ext uri="{FF2B5EF4-FFF2-40B4-BE49-F238E27FC236}">
                <a16:creationId xmlns:a16="http://schemas.microsoft.com/office/drawing/2014/main" id="{98E1D76C-5142-D2E5-9CC5-B6A0287D4B6A}"/>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0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1ECC9A7-7402-F675-991B-502A4ACC4697}"/>
            </a:ext>
          </a:extLst>
        </p:cNvPr>
        <p:cNvGrpSpPr/>
        <p:nvPr/>
      </p:nvGrpSpPr>
      <p:grpSpPr>
        <a:xfrm>
          <a:off x="0" y="0"/>
          <a:ext cx="0" cy="0"/>
          <a:chOff x="0" y="0"/>
          <a:chExt cx="0" cy="0"/>
        </a:xfrm>
      </p:grpSpPr>
    </p:spTree>
    <p:extLst>
      <p:ext uri="{BB962C8B-B14F-4D97-AF65-F5344CB8AC3E}">
        <p14:creationId xmlns:p14="http://schemas.microsoft.com/office/powerpoint/2010/main" val="1570718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106998-714F-7633-9705-916A45A1112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6E68FAD-DFF2-B9CC-1CAB-45578C66491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EC7544A-3463-DB89-E8F9-E71D181A6F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00281C9-C8AA-42AC-F907-30F0A363DB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97D603B-3B18-C4E3-D24E-35779ED1C56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23E313-4DFD-6FDA-209F-E2FCAD717CC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5879260-6780-2257-19F8-70F54E0C02F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5D94FE5-E410-0F36-B602-C3160BB937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0B10D5B-B3CE-447D-379F-9530A19F5FE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7951BEF-C73F-9020-741A-42D479622C0B}"/>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C88E3D16-18E2-A0AC-9709-14E2932899CE}"/>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endParaRPr lang="it-IT" sz="1500">
              <a:solidFill>
                <a:schemeClr val="bg1"/>
              </a:solidFill>
            </a:endParaRPr>
          </a:p>
        </p:txBody>
      </p:sp>
      <p:sp>
        <p:nvSpPr>
          <p:cNvPr id="26" name="CasellaDiTesto 25">
            <a:extLst>
              <a:ext uri="{FF2B5EF4-FFF2-40B4-BE49-F238E27FC236}">
                <a16:creationId xmlns:a16="http://schemas.microsoft.com/office/drawing/2014/main" id="{F111BA74-C32A-CFCE-AA46-A7673C5A565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9C27825-36E8-5D56-2651-9FFEA8D8CCF0}"/>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a:solidFill>
                  <a:schemeClr val="bg1"/>
                </a:solidFill>
              </a:rPr>
              <a:t>1. Implement car controller software to run the FER model in real-time.  </a:t>
            </a:r>
          </a:p>
          <a:p>
            <a:pPr algn="just">
              <a:lnSpc>
                <a:spcPct val="200000"/>
              </a:lnSpc>
            </a:pPr>
            <a:r>
              <a:rPr lang="en-US" sz="1500">
                <a:solidFill>
                  <a:schemeClr val="bg1"/>
                </a:solidFill>
              </a:rPr>
              <a:t>2. Establish secure communication between the controller and the backend.  </a:t>
            </a:r>
          </a:p>
          <a:p>
            <a:pPr algn="just">
              <a:lnSpc>
                <a:spcPct val="200000"/>
              </a:lnSpc>
            </a:pPr>
            <a:r>
              <a:rPr lang="en-US" sz="1500">
                <a:solidFill>
                  <a:schemeClr val="bg1"/>
                </a:solidFill>
              </a:rPr>
              <a:t>3. Collect sensor data (e.g., speed, braking) and send it to the backend.  </a:t>
            </a:r>
          </a:p>
          <a:p>
            <a:pPr algn="just">
              <a:lnSpc>
                <a:spcPct val="200000"/>
              </a:lnSpc>
            </a:pPr>
            <a:r>
              <a:rPr lang="en-US" sz="1500">
                <a:solidFill>
                  <a:schemeClr val="bg1"/>
                </a:solidFill>
              </a:rPr>
              <a:t>4. Optimize performance for vehicle-specific hardware. </a:t>
            </a:r>
            <a:endParaRPr lang="it-IT" sz="1500">
              <a:solidFill>
                <a:schemeClr val="bg1"/>
              </a:solidFill>
            </a:endParaRPr>
          </a:p>
        </p:txBody>
      </p:sp>
      <p:grpSp>
        <p:nvGrpSpPr>
          <p:cNvPr id="55" name="Gruppo 54">
            <a:extLst>
              <a:ext uri="{FF2B5EF4-FFF2-40B4-BE49-F238E27FC236}">
                <a16:creationId xmlns:a16="http://schemas.microsoft.com/office/drawing/2014/main" id="{BA4018E3-7FF7-2539-575C-0D2EFAB0A6A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C8DAE68-AC4F-F58C-E45F-B2A1F737DA7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9" name="Gruppo 38">
              <a:extLst>
                <a:ext uri="{FF2B5EF4-FFF2-40B4-BE49-F238E27FC236}">
                  <a16:creationId xmlns:a16="http://schemas.microsoft.com/office/drawing/2014/main" id="{BBB4C898-4AC0-7DA8-50B4-13986F7937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BF8A21-54F4-D813-EFB0-9B7436795FA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E65B71E-7BEF-5A13-3EF2-C02C8234F52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BD91883D-238C-5264-B2E3-3226AAD4691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FE4C036-6628-B29A-27D7-295277A4009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44" name="Gruppo 43">
                <a:extLst>
                  <a:ext uri="{FF2B5EF4-FFF2-40B4-BE49-F238E27FC236}">
                    <a16:creationId xmlns:a16="http://schemas.microsoft.com/office/drawing/2014/main" id="{7A61C37B-4E57-091B-4393-8690844FA85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9353F8F-34A8-91FC-FBDA-35ED17B46CF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38FA13A6-ED43-25CB-E163-DC4DA93DF17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ACDE9DA-D155-1F87-9D6F-633808A60D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01F3185-0C2E-A44F-3CE0-C67A67F9EEF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A0D82EAA-7048-783C-0048-BAB6E628EFB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7449773-854C-2F3D-3474-6FEB0C06B1E9}"/>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37" name="Connettore diritto 36">
            <a:extLst>
              <a:ext uri="{FF2B5EF4-FFF2-40B4-BE49-F238E27FC236}">
                <a16:creationId xmlns:a16="http://schemas.microsoft.com/office/drawing/2014/main" id="{B2814032-CFDD-FB1C-E3E3-8412E96EA7C6}"/>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B4947098-5F4F-4805-8565-A5594C64DD6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0F45770-9F32-15F7-FFE9-DBA4BAE1F9C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1CAC731-5A0E-B713-4485-87DC7AC9E90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4546FC09-C08E-181D-A405-161D72475C9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A3F070C5-4E66-647D-D045-7B73AAEF30E6}"/>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2F282BE3-8DD2-BDAF-BFCB-257B215B110F}"/>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46EF1993-5A37-971D-2139-FF5958C35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19AECB03-E81A-CC29-F35A-1A6E956A256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945761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6041C5C-6396-59E9-AF40-070C0F31690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A60AD8B-358B-1463-25BE-DF1B0EFDD65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43E5A7C-5582-4EC0-5A42-BA54EA6F75C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250319-970A-11BC-75E0-FFEB19FD0BB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2DC7816-0E01-E449-B4B6-5419802E749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EEB79F4-C29C-CED1-2B07-909157D0630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B9FE7F4-AA38-7A95-3D53-EC3C826A167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2D2503A-8A16-51EB-571B-D1C22ADCC61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CDF27D89-C598-B438-B54E-64DB3A48799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C2E937C-34F9-A5EF-F5AF-D503B232CA6D}"/>
              </a:ext>
            </a:extLst>
          </p:cNvPr>
          <p:cNvSpPr txBox="1"/>
          <p:nvPr/>
        </p:nvSpPr>
        <p:spPr>
          <a:xfrm>
            <a:off x="706908" y="1932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5DC9F959-81E3-590A-FDF8-52D44821C905}"/>
              </a:ext>
            </a:extLst>
          </p:cNvPr>
          <p:cNvSpPr txBox="1"/>
          <p:nvPr/>
        </p:nvSpPr>
        <p:spPr>
          <a:xfrm>
            <a:off x="690149" y="2208502"/>
            <a:ext cx="8162243" cy="3554819"/>
          </a:xfrm>
          <a:prstGeom prst="rect">
            <a:avLst/>
          </a:prstGeom>
          <a:noFill/>
        </p:spPr>
        <p:txBody>
          <a:bodyPr wrap="square" rtlCol="0">
            <a:spAutoFit/>
          </a:bodyPr>
          <a:lstStyle/>
          <a:p>
            <a:pPr algn="just"/>
            <a:r>
              <a:rPr lang="en-US" sz="1500">
                <a:solidFill>
                  <a:schemeClr val="bg1"/>
                </a:solidFill>
              </a:rPr>
              <a:t>1. Hardware Setup:</a:t>
            </a:r>
          </a:p>
          <a:p>
            <a:pPr algn="just"/>
            <a:r>
              <a:rPr lang="en-US" sz="1500">
                <a:solidFill>
                  <a:schemeClr val="bg1"/>
                </a:solidFill>
              </a:rPr>
              <a:t>   - Configure the hardware environment (e.g., edge device, GPU, or TPU).  </a:t>
            </a:r>
          </a:p>
          <a:p>
            <a:pPr algn="just"/>
            <a:r>
              <a:rPr lang="en-US" sz="1500">
                <a:solidFill>
                  <a:schemeClr val="bg1"/>
                </a:solidFill>
              </a:rPr>
              <a:t>   - Install libraries required to run the FER model.  </a:t>
            </a:r>
          </a:p>
          <a:p>
            <a:pPr algn="just"/>
            <a:r>
              <a:rPr lang="en-US" sz="1500">
                <a:solidFill>
                  <a:schemeClr val="bg1"/>
                </a:solidFill>
              </a:rPr>
              <a:t>2. FER Model Deployment:</a:t>
            </a:r>
          </a:p>
          <a:p>
            <a:pPr algn="just"/>
            <a:r>
              <a:rPr lang="en-US" sz="1500">
                <a:solidFill>
                  <a:schemeClr val="bg1"/>
                </a:solidFill>
              </a:rPr>
              <a:t>   - Adapt the FER model for embedded hardware.  </a:t>
            </a:r>
          </a:p>
          <a:p>
            <a:pPr algn="just"/>
            <a:r>
              <a:rPr lang="en-US" sz="1500">
                <a:solidFill>
                  <a:schemeClr val="bg1"/>
                </a:solidFill>
              </a:rPr>
              <a:t>   - Test model performance in simulated scenarios.  </a:t>
            </a:r>
          </a:p>
          <a:p>
            <a:pPr algn="just"/>
            <a:r>
              <a:rPr lang="en-US" sz="1500">
                <a:solidFill>
                  <a:schemeClr val="bg1"/>
                </a:solidFill>
              </a:rPr>
              <a:t>3. Sensor Data Collection:</a:t>
            </a:r>
          </a:p>
          <a:p>
            <a:pPr algn="just"/>
            <a:r>
              <a:rPr lang="en-US" sz="1500">
                <a:solidFill>
                  <a:schemeClr val="bg1"/>
                </a:solidFill>
              </a:rPr>
              <a:t>   - Develop drivers or scripts to read data from the vehicle (e.g., CAN bus).  </a:t>
            </a:r>
          </a:p>
          <a:p>
            <a:pPr algn="just"/>
            <a:r>
              <a:rPr lang="en-US" sz="1500">
                <a:solidFill>
                  <a:schemeClr val="bg1"/>
                </a:solidFill>
              </a:rPr>
              <a:t>   - Validate collected data and convert it into usable formats.  </a:t>
            </a:r>
          </a:p>
          <a:p>
            <a:pPr algn="just"/>
            <a:r>
              <a:rPr lang="en-US" sz="1500">
                <a:solidFill>
                  <a:schemeClr val="bg1"/>
                </a:solidFill>
              </a:rPr>
              <a:t>4. Backend Communication:</a:t>
            </a:r>
          </a:p>
          <a:p>
            <a:pPr algn="just"/>
            <a:r>
              <a:rPr lang="en-US" sz="1500">
                <a:solidFill>
                  <a:schemeClr val="bg1"/>
                </a:solidFill>
              </a:rPr>
              <a:t>   - Configure secure communication via RESTful APIs or WebSocket.  </a:t>
            </a:r>
          </a:p>
          <a:p>
            <a:pPr algn="just"/>
            <a:r>
              <a:rPr lang="en-US" sz="1500">
                <a:solidFill>
                  <a:schemeClr val="bg1"/>
                </a:solidFill>
              </a:rPr>
              <a:t>   - Implement a protocol to transmit FER results and sensor data to the backend.  </a:t>
            </a:r>
          </a:p>
          <a:p>
            <a:pPr algn="just"/>
            <a:r>
              <a:rPr lang="en-US" sz="1500">
                <a:solidFill>
                  <a:schemeClr val="bg1"/>
                </a:solidFill>
              </a:rPr>
              <a:t>5. Optimization and Testing:</a:t>
            </a:r>
          </a:p>
          <a:p>
            <a:pPr algn="just"/>
            <a:r>
              <a:rPr lang="en-US" sz="1500">
                <a:solidFill>
                  <a:schemeClr val="bg1"/>
                </a:solidFill>
              </a:rPr>
              <a:t>   - Optimize performance to ensure low latency (&lt;500 </a:t>
            </a:r>
            <a:r>
              <a:rPr lang="en-US" sz="1500" err="1">
                <a:solidFill>
                  <a:schemeClr val="bg1"/>
                </a:solidFill>
              </a:rPr>
              <a:t>ms</a:t>
            </a:r>
            <a:r>
              <a:rPr lang="en-US" sz="1500">
                <a:solidFill>
                  <a:schemeClr val="bg1"/>
                </a:solidFill>
              </a:rPr>
              <a:t>).  </a:t>
            </a:r>
          </a:p>
          <a:p>
            <a:pPr algn="just"/>
            <a:r>
              <a:rPr lang="en-US" sz="1500">
                <a:solidFill>
                  <a:schemeClr val="bg1"/>
                </a:solidFill>
              </a:rPr>
              <a:t>   - Test in real environments and simulate workloads. </a:t>
            </a:r>
            <a:endParaRPr lang="it-IT" sz="1500">
              <a:solidFill>
                <a:schemeClr val="bg1"/>
              </a:solidFill>
            </a:endParaRPr>
          </a:p>
        </p:txBody>
      </p:sp>
      <p:grpSp>
        <p:nvGrpSpPr>
          <p:cNvPr id="2" name="Gruppo 1">
            <a:extLst>
              <a:ext uri="{FF2B5EF4-FFF2-40B4-BE49-F238E27FC236}">
                <a16:creationId xmlns:a16="http://schemas.microsoft.com/office/drawing/2014/main" id="{367D9E21-9A09-E155-46A7-65E016DBA6FD}"/>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48623AEA-411D-457C-803A-ECA0C62A2F7A}"/>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F878523B-5AEC-9192-B095-AC59FEE138A5}"/>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7" name="Connettore diritto 6">
            <a:extLst>
              <a:ext uri="{FF2B5EF4-FFF2-40B4-BE49-F238E27FC236}">
                <a16:creationId xmlns:a16="http://schemas.microsoft.com/office/drawing/2014/main" id="{7629521D-4CFA-5E71-C3FF-F481E7C6257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78E9DBA-6A0C-2185-B726-792409416AA3}"/>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658C3F1C-19FA-7F8E-6CD2-52C3D9D46D9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0" name="Gruppo 19">
              <a:extLst>
                <a:ext uri="{FF2B5EF4-FFF2-40B4-BE49-F238E27FC236}">
                  <a16:creationId xmlns:a16="http://schemas.microsoft.com/office/drawing/2014/main" id="{CBF50A45-AD80-EDFC-AEBE-7044B62273E6}"/>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DB5E896D-33D5-07B0-87AD-F1BD8EAE22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DDDCB5-C47E-AB44-6116-9DF88027F74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C2F7D6FC-AD99-016D-9D66-BAD1CF52E5A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4AF10608-A2E4-A53E-0836-B6F4E8570630}"/>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26" name="Gruppo 25">
                <a:extLst>
                  <a:ext uri="{FF2B5EF4-FFF2-40B4-BE49-F238E27FC236}">
                    <a16:creationId xmlns:a16="http://schemas.microsoft.com/office/drawing/2014/main" id="{5D841626-C9F4-78C4-261C-76299A276E6B}"/>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4EA19DF6-9361-24BA-00CD-222D345E72E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F96665E-E730-15B0-C5B9-D1C70306A8B2}"/>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1C8B37DF-BA16-64D3-5673-1C54AB24286D}"/>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082174E-53A1-8CC6-9153-88E8C12BDEB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9451366-AF8E-F78D-C53C-16D1E80DB92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66D7FCF-8D80-F99F-F842-002E6895A97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6EB6C3B9-CADB-6FAA-86C4-C890FEE8601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4" name="Gruppo 53">
            <a:extLst>
              <a:ext uri="{FF2B5EF4-FFF2-40B4-BE49-F238E27FC236}">
                <a16:creationId xmlns:a16="http://schemas.microsoft.com/office/drawing/2014/main" id="{83470BA7-9875-B512-164E-E98E674237D1}"/>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48D587D-EA05-55F4-BADE-6B06E7D08727}"/>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C4A8EF04-2F89-9A11-22A1-01C8D8BAB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2B23215A-402D-2AF1-4DB7-1517EB9A26E9}"/>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18153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B7B9635-8D6B-AFAF-0513-30265707C49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5DE23F1-CD88-BF96-0C79-BDFC19B8B7A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668A6ED-FA96-06FF-DA8A-D5A81F12007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15E533-44C3-B2D0-AC19-E90329AFCF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7792527-EC5E-A44A-CBDE-8A4FAA3E191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2F8BD98-A3D9-C273-0C21-65082786774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0966903-86F2-8D84-7BC2-4443CE42F08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8FF7CD0-2725-67EC-A966-D0D8739D736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AC75BA4C-C5C4-9769-043E-BE047A63E7C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76C5C2A-3F1A-812D-96A2-456A7008E19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93987810-5C38-8547-9924-584DF94C7717}"/>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Car Controller Software: Complete code to run the FER model, collect data, and communicate with the backend.  </a:t>
            </a:r>
          </a:p>
          <a:p>
            <a:pPr algn="just"/>
            <a:r>
              <a:rPr lang="en-US" sz="1500">
                <a:solidFill>
                  <a:schemeClr val="bg1"/>
                </a:solidFill>
              </a:rPr>
              <a:t>2. Technical Report: Implementation details, hardware configuration, and applied optimizations.  </a:t>
            </a:r>
          </a:p>
          <a:p>
            <a:pPr algn="just"/>
            <a:r>
              <a:rPr lang="en-US" sz="1500">
                <a:solidFill>
                  <a:schemeClr val="bg1"/>
                </a:solidFill>
              </a:rPr>
              <a:t>3. Test Logs: Results from tests conducted in simulations and real scenarios. </a:t>
            </a:r>
            <a:endParaRPr lang="it-IT" sz="1500">
              <a:solidFill>
                <a:schemeClr val="bg1"/>
              </a:solidFill>
            </a:endParaRPr>
          </a:p>
        </p:txBody>
      </p:sp>
      <p:sp>
        <p:nvSpPr>
          <p:cNvPr id="2" name="CasellaDiTesto 1">
            <a:extLst>
              <a:ext uri="{FF2B5EF4-FFF2-40B4-BE49-F238E27FC236}">
                <a16:creationId xmlns:a16="http://schemas.microsoft.com/office/drawing/2014/main" id="{7A1F1863-94CD-7AE2-86D9-D8FCA475E050}"/>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C07B93C-02DC-87B7-C86D-5A5E8B16E99C}"/>
              </a:ext>
            </a:extLst>
          </p:cNvPr>
          <p:cNvSpPr txBox="1"/>
          <p:nvPr/>
        </p:nvSpPr>
        <p:spPr>
          <a:xfrm>
            <a:off x="706908" y="3899003"/>
            <a:ext cx="8162243" cy="1015663"/>
          </a:xfrm>
          <a:prstGeom prst="rect">
            <a:avLst/>
          </a:prstGeom>
          <a:noFill/>
        </p:spPr>
        <p:txBody>
          <a:bodyPr wrap="square" rtlCol="0">
            <a:spAutoFit/>
          </a:bodyPr>
          <a:lstStyle/>
          <a:p>
            <a:pPr algn="just"/>
            <a:r>
              <a:rPr lang="en-US" sz="1500">
                <a:solidFill>
                  <a:schemeClr val="bg1"/>
                </a:solidFill>
              </a:rPr>
              <a:t>1. Completed hardware setup (end of Month 3).  </a:t>
            </a:r>
          </a:p>
          <a:p>
            <a:pPr algn="just"/>
            <a:r>
              <a:rPr lang="en-US" sz="1500">
                <a:solidFill>
                  <a:schemeClr val="bg1"/>
                </a:solidFill>
              </a:rPr>
              <a:t>2. FER model deployment finalized (mid-Month 4).  </a:t>
            </a:r>
          </a:p>
          <a:p>
            <a:pPr algn="just"/>
            <a:r>
              <a:rPr lang="en-US" sz="1500">
                <a:solidFill>
                  <a:schemeClr val="bg1"/>
                </a:solidFill>
              </a:rPr>
              <a:t>3. Backend communication functioning (end of Month 4).  </a:t>
            </a:r>
          </a:p>
          <a:p>
            <a:pPr algn="just"/>
            <a:r>
              <a:rPr lang="en-US" sz="1500">
                <a:solidFill>
                  <a:schemeClr val="bg1"/>
                </a:solidFill>
              </a:rPr>
              <a:t>4. Validation in real environments (end of Month 5). </a:t>
            </a:r>
            <a:endParaRPr lang="it-IT" sz="1500">
              <a:solidFill>
                <a:schemeClr val="bg1"/>
              </a:solidFill>
            </a:endParaRPr>
          </a:p>
        </p:txBody>
      </p:sp>
      <p:sp>
        <p:nvSpPr>
          <p:cNvPr id="16" name="CasellaDiTesto 15">
            <a:extLst>
              <a:ext uri="{FF2B5EF4-FFF2-40B4-BE49-F238E27FC236}">
                <a16:creationId xmlns:a16="http://schemas.microsoft.com/office/drawing/2014/main" id="{E2347A2D-0628-0473-8839-8E4605D4B58B}"/>
              </a:ext>
            </a:extLst>
          </p:cNvPr>
          <p:cNvSpPr txBox="1"/>
          <p:nvPr/>
        </p:nvSpPr>
        <p:spPr>
          <a:xfrm>
            <a:off x="706906" y="518627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02A9607E-2FC3-DBCA-54CC-DCC35A294523}"/>
              </a:ext>
            </a:extLst>
          </p:cNvPr>
          <p:cNvSpPr txBox="1"/>
          <p:nvPr/>
        </p:nvSpPr>
        <p:spPr>
          <a:xfrm>
            <a:off x="690149" y="5461862"/>
            <a:ext cx="8162243" cy="553998"/>
          </a:xfrm>
          <a:prstGeom prst="rect">
            <a:avLst/>
          </a:prstGeom>
          <a:noFill/>
        </p:spPr>
        <p:txBody>
          <a:bodyPr wrap="square" rtlCol="0">
            <a:spAutoFit/>
          </a:bodyPr>
          <a:lstStyle/>
          <a:p>
            <a:pPr algn="just"/>
            <a:r>
              <a:rPr lang="en-US" sz="1500">
                <a:solidFill>
                  <a:schemeClr val="bg1"/>
                </a:solidFill>
              </a:rPr>
              <a:t>- WP2 (Backend): APIs must be completed to enable communication with the car controller.  </a:t>
            </a:r>
          </a:p>
          <a:p>
            <a:pPr algn="just"/>
            <a:r>
              <a:rPr lang="en-US" sz="1500">
                <a:solidFill>
                  <a:schemeClr val="bg1"/>
                </a:solidFill>
              </a:rPr>
              <a:t>- WP5 (Integration): The car controller must be developed and operational for system integration.</a:t>
            </a:r>
            <a:endParaRPr lang="it-IT" sz="1500">
              <a:solidFill>
                <a:schemeClr val="bg1"/>
              </a:solidFill>
            </a:endParaRPr>
          </a:p>
        </p:txBody>
      </p:sp>
      <p:grpSp>
        <p:nvGrpSpPr>
          <p:cNvPr id="5" name="Gruppo 4">
            <a:extLst>
              <a:ext uri="{FF2B5EF4-FFF2-40B4-BE49-F238E27FC236}">
                <a16:creationId xmlns:a16="http://schemas.microsoft.com/office/drawing/2014/main" id="{FA8CBE7E-A8D7-0399-ED55-32F990352B6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3D48337-8EE8-98CC-75A5-C3E13E498B4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362F014-CE28-6D41-5B49-D162B8AA2A9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1CF6B98C-D101-D233-20E4-6A3878B41534}"/>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C10DBB51-7FEE-638C-803C-221164FB0946}"/>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3A8EF17F-082F-8B3F-5927-EC6C5AFF3BB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6" name="Gruppo 25">
              <a:extLst>
                <a:ext uri="{FF2B5EF4-FFF2-40B4-BE49-F238E27FC236}">
                  <a16:creationId xmlns:a16="http://schemas.microsoft.com/office/drawing/2014/main" id="{D1657F39-EBC4-4105-CA0F-71B23C3786C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21326DA-7A5C-557F-9FB8-8B81F85F6D9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576DB0F5-1B02-434A-F47A-AA4F65BEF3D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1AFF28B6-2257-9936-5CF9-867B1CFA640E}"/>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1FB8F8B6-6FC1-2463-3520-6C3370BF3BD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2" name="Gruppo 31">
                <a:extLst>
                  <a:ext uri="{FF2B5EF4-FFF2-40B4-BE49-F238E27FC236}">
                    <a16:creationId xmlns:a16="http://schemas.microsoft.com/office/drawing/2014/main" id="{070EE448-FBF4-AB7C-5620-A4190BBA3182}"/>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43133EE6-75E9-8C62-9690-149A6DEC7BA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F58065-80C5-E86E-377D-938A4D1347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BEB273C-D59E-66BB-0148-BC7B9CC60064}"/>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819E9D26-8F36-9C7A-E325-2F89CA493D83}"/>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61F1241-A8F1-CF42-D58C-D38A7E96B4A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CB4C981-EE87-8F68-1BBB-470625A9F1A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272F5FAB-7655-615C-3F54-801327AEC3E2}"/>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4716C67E-1A4F-F7BC-186B-77B0A50236BA}"/>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4DFC7759-65BF-34CA-4298-D74C3D11DE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06D8BE6F-2CB1-DAE8-4C5A-6B89E4321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851D66D5-3FEA-EB49-9D7E-7C218B671E2C}"/>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81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0E87BEB-A31C-76A7-234B-0202C8E6387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250E97F-AECC-4B04-A4CD-3E005BFC9AB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49A3DF1-7CF3-436B-CBC2-D88E4A6A30F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22CC48-E7AD-77A9-F0BD-D9D52173658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7492A4-E93E-F9E0-A324-098E2C2DB5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0E8E630-5114-351F-8EEE-E59B118B75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4AD9FB2-8306-5F1C-44AF-61BE3DCA5D5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EEABDC0-2FB2-8DD5-04DD-3B4DF6F41E9D}"/>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C168843-58D8-3A69-1F80-E0886E8F51B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40461E50-9AD7-7F3B-72D6-D6D9C2EF73DF}"/>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28F7258B-BA20-4581-D932-8CB24ED49F1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AI Framework: </a:t>
            </a:r>
            <a:r>
              <a:rPr lang="it-IT" sz="1500" err="1">
                <a:solidFill>
                  <a:schemeClr val="bg1"/>
                </a:solidFill>
              </a:rPr>
              <a:t>TensorFlow</a:t>
            </a:r>
            <a:r>
              <a:rPr lang="it-IT" sz="1500">
                <a:solidFill>
                  <a:schemeClr val="bg1"/>
                </a:solidFill>
              </a:rPr>
              <a:t> Lite or </a:t>
            </a:r>
            <a:r>
              <a:rPr lang="it-IT" sz="1500" err="1">
                <a:solidFill>
                  <a:schemeClr val="bg1"/>
                </a:solidFill>
              </a:rPr>
              <a:t>PyTorch</a:t>
            </a:r>
            <a:r>
              <a:rPr lang="it-IT" sz="1500">
                <a:solidFill>
                  <a:schemeClr val="bg1"/>
                </a:solidFill>
              </a:rPr>
              <a:t> for running the FER model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Requests</a:t>
            </a:r>
            <a:r>
              <a:rPr lang="it-IT" sz="1500">
                <a:solidFill>
                  <a:schemeClr val="bg1"/>
                </a:solidFill>
              </a:rPr>
              <a:t> or </a:t>
            </a:r>
            <a:r>
              <a:rPr lang="it-IT" sz="1500" err="1">
                <a:solidFill>
                  <a:schemeClr val="bg1"/>
                </a:solidFill>
              </a:rPr>
              <a:t>aiohttp</a:t>
            </a:r>
            <a:r>
              <a:rPr lang="it-IT" sz="1500">
                <a:solidFill>
                  <a:schemeClr val="bg1"/>
                </a:solidFill>
              </a:rPr>
              <a:t> for </a:t>
            </a:r>
            <a:r>
              <a:rPr lang="it-IT" sz="1500" err="1">
                <a:solidFill>
                  <a:schemeClr val="bg1"/>
                </a:solidFill>
              </a:rPr>
              <a:t>RESTful</a:t>
            </a:r>
            <a:r>
              <a:rPr lang="it-IT" sz="1500">
                <a:solidFill>
                  <a:schemeClr val="bg1"/>
                </a:solidFill>
              </a:rPr>
              <a:t> API.  </a:t>
            </a:r>
          </a:p>
          <a:p>
            <a:pPr algn="just"/>
            <a:r>
              <a:rPr lang="it-IT" sz="1500">
                <a:solidFill>
                  <a:schemeClr val="bg1"/>
                </a:solidFill>
              </a:rPr>
              <a:t>- Car Controller Hardware: Edge device with GPU support (e.g., NVIDIA </a:t>
            </a:r>
            <a:r>
              <a:rPr lang="it-IT" sz="1500" err="1">
                <a:solidFill>
                  <a:schemeClr val="bg1"/>
                </a:solidFill>
              </a:rPr>
              <a:t>Jetson</a:t>
            </a:r>
            <a:r>
              <a:rPr lang="it-IT" sz="1500">
                <a:solidFill>
                  <a:schemeClr val="bg1"/>
                </a:solidFill>
              </a:rPr>
              <a:t> Nano, </a:t>
            </a:r>
            <a:r>
              <a:rPr lang="it-IT" sz="1500" err="1">
                <a:solidFill>
                  <a:schemeClr val="bg1"/>
                </a:solidFill>
              </a:rPr>
              <a:t>Coral</a:t>
            </a:r>
            <a:r>
              <a:rPr lang="it-IT" sz="1500">
                <a:solidFill>
                  <a:schemeClr val="bg1"/>
                </a:solidFill>
              </a:rPr>
              <a:t> TPU).  </a:t>
            </a:r>
          </a:p>
          <a:p>
            <a:pPr algn="just"/>
            <a:r>
              <a:rPr lang="it-IT" sz="1500">
                <a:solidFill>
                  <a:schemeClr val="bg1"/>
                </a:solidFill>
              </a:rPr>
              <a:t>- </a:t>
            </a:r>
            <a:r>
              <a:rPr lang="it-IT" sz="1500" err="1">
                <a:solidFill>
                  <a:schemeClr val="bg1"/>
                </a:solidFill>
              </a:rPr>
              <a:t>Simulation</a:t>
            </a:r>
            <a:r>
              <a:rPr lang="it-IT" sz="1500">
                <a:solidFill>
                  <a:schemeClr val="bg1"/>
                </a:solidFill>
              </a:rPr>
              <a:t> Tools: CAN simulators for testing </a:t>
            </a:r>
            <a:r>
              <a:rPr lang="it-IT" sz="1500" err="1">
                <a:solidFill>
                  <a:schemeClr val="bg1"/>
                </a:solidFill>
              </a:rPr>
              <a:t>sensor</a:t>
            </a:r>
            <a:r>
              <a:rPr lang="it-IT" sz="1500">
                <a:solidFill>
                  <a:schemeClr val="bg1"/>
                </a:solidFill>
              </a:rPr>
              <a:t> data </a:t>
            </a:r>
            <a:r>
              <a:rPr lang="it-IT" sz="1500" err="1">
                <a:solidFill>
                  <a:schemeClr val="bg1"/>
                </a:solidFill>
              </a:rPr>
              <a:t>collection</a:t>
            </a:r>
            <a:r>
              <a:rPr lang="it-IT" sz="1500">
                <a:solidFill>
                  <a:schemeClr val="bg1"/>
                </a:solidFill>
              </a:rPr>
              <a:t>. </a:t>
            </a:r>
          </a:p>
        </p:txBody>
      </p:sp>
      <p:sp>
        <p:nvSpPr>
          <p:cNvPr id="2" name="CasellaDiTesto 1">
            <a:extLst>
              <a:ext uri="{FF2B5EF4-FFF2-40B4-BE49-F238E27FC236}">
                <a16:creationId xmlns:a16="http://schemas.microsoft.com/office/drawing/2014/main" id="{B50DF204-BDC7-761E-4BE5-44BE2B92E3FA}"/>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40A231B2-BB99-E432-0665-E8F026E04912}"/>
              </a:ext>
            </a:extLst>
          </p:cNvPr>
          <p:cNvSpPr txBox="1"/>
          <p:nvPr/>
        </p:nvSpPr>
        <p:spPr>
          <a:xfrm>
            <a:off x="690149" y="3830574"/>
            <a:ext cx="8162243" cy="323165"/>
          </a:xfrm>
          <a:prstGeom prst="rect">
            <a:avLst/>
          </a:prstGeom>
          <a:noFill/>
        </p:spPr>
        <p:txBody>
          <a:bodyPr wrap="square" rtlCol="0">
            <a:spAutoFit/>
          </a:bodyPr>
          <a:lstStyle/>
          <a:p>
            <a:pPr algn="just"/>
            <a:r>
              <a:rPr lang="en-US" sz="1500">
                <a:solidFill>
                  <a:schemeClr val="bg1"/>
                </a:solidFill>
              </a:rPr>
              <a:t>- Embedded Developer: Specialist in edge devices with expertise in AI and hardware optimization. </a:t>
            </a:r>
            <a:endParaRPr lang="it-IT" sz="1500">
              <a:solidFill>
                <a:schemeClr val="bg1"/>
              </a:solidFill>
            </a:endParaRPr>
          </a:p>
        </p:txBody>
      </p:sp>
      <p:sp>
        <p:nvSpPr>
          <p:cNvPr id="16" name="CasellaDiTesto 15">
            <a:extLst>
              <a:ext uri="{FF2B5EF4-FFF2-40B4-BE49-F238E27FC236}">
                <a16:creationId xmlns:a16="http://schemas.microsoft.com/office/drawing/2014/main" id="{F5336525-9044-9ED8-19D7-F76DBD6EC5A5}"/>
              </a:ext>
            </a:extLst>
          </p:cNvPr>
          <p:cNvSpPr txBox="1"/>
          <p:nvPr/>
        </p:nvSpPr>
        <p:spPr>
          <a:xfrm>
            <a:off x="706906" y="454422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2DC857F7-C3DA-66CF-D4AB-056F6E9ADA45}"/>
              </a:ext>
            </a:extLst>
          </p:cNvPr>
          <p:cNvSpPr txBox="1"/>
          <p:nvPr/>
        </p:nvSpPr>
        <p:spPr>
          <a:xfrm>
            <a:off x="690149" y="4819815"/>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Embedded Developer: €5,500/month </a:t>
            </a:r>
            <a:endParaRPr lang="it-IT" sz="1500">
              <a:solidFill>
                <a:schemeClr val="bg1"/>
              </a:solidFill>
            </a:endParaRPr>
          </a:p>
        </p:txBody>
      </p:sp>
      <p:sp>
        <p:nvSpPr>
          <p:cNvPr id="30" name="CasellaDiTesto 29">
            <a:extLst>
              <a:ext uri="{FF2B5EF4-FFF2-40B4-BE49-F238E27FC236}">
                <a16:creationId xmlns:a16="http://schemas.microsoft.com/office/drawing/2014/main" id="{7AF8D077-924E-7308-3052-203AA2940583}"/>
              </a:ext>
            </a:extLst>
          </p:cNvPr>
          <p:cNvSpPr txBox="1"/>
          <p:nvPr/>
        </p:nvSpPr>
        <p:spPr>
          <a:xfrm>
            <a:off x="706906" y="5633710"/>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5DFDBF1C-E3AA-D61D-51A2-6F9CDB67B7BD}"/>
              </a:ext>
            </a:extLst>
          </p:cNvPr>
          <p:cNvSpPr txBox="1"/>
          <p:nvPr/>
        </p:nvSpPr>
        <p:spPr>
          <a:xfrm>
            <a:off x="690149" y="5909302"/>
            <a:ext cx="8162243" cy="323165"/>
          </a:xfrm>
          <a:prstGeom prst="rect">
            <a:avLst/>
          </a:prstGeom>
          <a:noFill/>
        </p:spPr>
        <p:txBody>
          <a:bodyPr wrap="square" rtlCol="0">
            <a:spAutoFit/>
          </a:bodyPr>
          <a:lstStyle/>
          <a:p>
            <a:pPr algn="just"/>
            <a:r>
              <a:rPr lang="it-IT" sz="1500" b="1">
                <a:solidFill>
                  <a:schemeClr val="bg1"/>
                </a:solidFill>
              </a:rPr>
              <a:t>€51,000</a:t>
            </a:r>
          </a:p>
        </p:txBody>
      </p:sp>
      <p:grpSp>
        <p:nvGrpSpPr>
          <p:cNvPr id="5" name="Gruppo 4">
            <a:extLst>
              <a:ext uri="{FF2B5EF4-FFF2-40B4-BE49-F238E27FC236}">
                <a16:creationId xmlns:a16="http://schemas.microsoft.com/office/drawing/2014/main" id="{435CB7A0-69AE-36A6-3D58-D34E616CFE3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5237B9-D7EA-CD36-C521-74C21AEA01E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5D8AC1C8-FA69-0683-12B7-B753806DC75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3F805B3D-0350-3E66-30DE-00E8E342944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5524E715-BAE9-D600-DA0F-6DDF5702A622}"/>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94799E2A-6282-A57D-B742-7665878778F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1" name="Gruppo 30">
              <a:extLst>
                <a:ext uri="{FF2B5EF4-FFF2-40B4-BE49-F238E27FC236}">
                  <a16:creationId xmlns:a16="http://schemas.microsoft.com/office/drawing/2014/main" id="{A112EAD4-0CFF-4DA0-3A62-1DCD0C2D93F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0C132AE-6E2D-F8AC-2CF6-E1733DBA475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48EB774-2FAA-FEC7-A106-EB1CCFBEF83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F4E44BAA-625F-D7BE-FA96-C937BBA1B061}"/>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1C1DE87A-E202-4893-0BC8-656D669089C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6" name="Gruppo 35">
                <a:extLst>
                  <a:ext uri="{FF2B5EF4-FFF2-40B4-BE49-F238E27FC236}">
                    <a16:creationId xmlns:a16="http://schemas.microsoft.com/office/drawing/2014/main" id="{3375CDCC-B83C-715C-6E19-DDFDB32753F3}"/>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426F8FFD-626C-F8B9-3A2B-F67F74DA112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E4E485D0-4D13-508A-45C9-51D36276994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8EB8E736-6F94-F45F-DDEB-73010493BFCC}"/>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C10B3D3F-1140-A699-B671-9F36A9FAC95D}"/>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955F1FAE-74CA-DB7E-718E-0B793FA015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D433769F-1297-E39D-8099-3CD5704F93C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94474100-3466-6BAC-A384-EBDC6A1489D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B13BD755-B11C-6BB4-CCC7-E3B204B80269}"/>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B0B09986-F64D-207B-F9A0-65AC61B999A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E27D5918-1136-775B-8F29-034E88A47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62FFBF1A-AC21-F56B-D5B7-2CE01E56F47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930588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967CAA5-AD33-F862-A9E2-703B41145A94}"/>
            </a:ext>
          </a:extLst>
        </p:cNvPr>
        <p:cNvGrpSpPr/>
        <p:nvPr/>
      </p:nvGrpSpPr>
      <p:grpSpPr>
        <a:xfrm>
          <a:off x="0" y="0"/>
          <a:ext cx="0" cy="0"/>
          <a:chOff x="0" y="0"/>
          <a:chExt cx="0" cy="0"/>
        </a:xfrm>
      </p:grpSpPr>
    </p:spTree>
    <p:extLst>
      <p:ext uri="{BB962C8B-B14F-4D97-AF65-F5344CB8AC3E}">
        <p14:creationId xmlns:p14="http://schemas.microsoft.com/office/powerpoint/2010/main" val="1388180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CECDB3-662E-4ECA-B86C-F7AF783911C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F5AC7F-57A6-2D0F-9BB6-8DB86CC9DB8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8A3A2F5-7283-DDFA-EB95-67AAE7ADB68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F513A22-4FEE-30B5-4B9C-2A2ACB669AA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6E904C0-199A-2AA1-AF3D-20C3E592C8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4FDE833-3B90-EBEC-B6FA-0C8157400E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C073BC4-8D7C-F7F0-C11D-A1EA00BBD16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0488E4F-37AC-C8E1-B032-BDFA05535F3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04138A5D-6D75-D523-EA0C-1FC5D012314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5453EEA-E732-56DD-0EF3-DAF27F17D9D0}"/>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B5EAB6AF-72F3-38E5-08B9-89086BA3DCB6}"/>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mobile app is the main touchpoint between users (passengers and drivers) and the system. It must provide an intuitive and user-friendly interface to view evaluations, complete questionnaires, manage personal data, and interact with the backend. Effective design is essential for an excellent user experience.</a:t>
            </a:r>
            <a:endParaRPr lang="it-IT" sz="1500">
              <a:solidFill>
                <a:schemeClr val="bg1"/>
              </a:solidFill>
            </a:endParaRPr>
          </a:p>
        </p:txBody>
      </p:sp>
      <p:sp>
        <p:nvSpPr>
          <p:cNvPr id="26" name="CasellaDiTesto 25">
            <a:extLst>
              <a:ext uri="{FF2B5EF4-FFF2-40B4-BE49-F238E27FC236}">
                <a16:creationId xmlns:a16="http://schemas.microsoft.com/office/drawing/2014/main" id="{D8B3731B-49B3-87FE-E159-E018C28916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5EE082-3D81-FC54-B227-37EFDE69018E}"/>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Create an intuitive user interface for passengers and drivers.  </a:t>
            </a:r>
          </a:p>
          <a:p>
            <a:pPr algn="just">
              <a:lnSpc>
                <a:spcPct val="200000"/>
              </a:lnSpc>
            </a:pPr>
            <a:r>
              <a:rPr lang="en-US" sz="1500">
                <a:solidFill>
                  <a:schemeClr val="bg1"/>
                </a:solidFill>
              </a:rPr>
              <a:t>2. Implement features for viewing and modifying evaluations and questionnaires.  </a:t>
            </a:r>
          </a:p>
          <a:p>
            <a:pPr algn="just">
              <a:lnSpc>
                <a:spcPct val="200000"/>
              </a:lnSpc>
            </a:pPr>
            <a:r>
              <a:rPr lang="en-US" sz="1500">
                <a:solidFill>
                  <a:schemeClr val="bg1"/>
                </a:solidFill>
              </a:rPr>
              <a:t>3. Ensure a smooth user experience and compatibility with Android and iOS devices. </a:t>
            </a:r>
            <a:endParaRPr lang="it-IT" sz="1500">
              <a:solidFill>
                <a:schemeClr val="bg1"/>
              </a:solidFill>
            </a:endParaRPr>
          </a:p>
        </p:txBody>
      </p:sp>
      <p:grpSp>
        <p:nvGrpSpPr>
          <p:cNvPr id="55" name="Gruppo 54">
            <a:extLst>
              <a:ext uri="{FF2B5EF4-FFF2-40B4-BE49-F238E27FC236}">
                <a16:creationId xmlns:a16="http://schemas.microsoft.com/office/drawing/2014/main" id="{7746DE86-B8B2-8F2A-B757-B0207DC2C236}"/>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4D324B8-C833-FD25-8138-7B2F10D40F8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9" name="Gruppo 38">
              <a:extLst>
                <a:ext uri="{FF2B5EF4-FFF2-40B4-BE49-F238E27FC236}">
                  <a16:creationId xmlns:a16="http://schemas.microsoft.com/office/drawing/2014/main" id="{905248E8-B576-FAB5-2CB5-A925913C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1B52ED86-7554-673F-85F6-CEA3F670986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23646CE-7B15-82C9-7CB0-6822B6DEFA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85D0B28-9257-17AB-6681-C392266E9D2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DC3BA86-96FB-A1DD-69BA-91DB6B11A1B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6</a:t>
                </a:r>
              </a:p>
            </p:txBody>
          </p:sp>
          <p:grpSp>
            <p:nvGrpSpPr>
              <p:cNvPr id="44" name="Gruppo 43">
                <a:extLst>
                  <a:ext uri="{FF2B5EF4-FFF2-40B4-BE49-F238E27FC236}">
                    <a16:creationId xmlns:a16="http://schemas.microsoft.com/office/drawing/2014/main" id="{187439D6-5BED-6823-33C7-5340053C6DF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F0E2EDD-4823-BE72-2476-FBFAFD34AA0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C3FE94F-9740-27D1-716C-12A4B4B258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0458AC5-8B21-A1E1-07D0-FBB6CB4065BE}"/>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888ED0A7-75C8-F512-740A-8EBB6C07260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5815E39-071B-ACFD-4726-4B2FFE7C9B1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FE2F8E93-5043-EB64-BEFB-ED815AD91479}"/>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5B5DB6D6-9C53-0D18-2704-B7F4260D74F1}"/>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676212FE-A411-9D9F-D456-228BC2FED47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5DE9F80-ABE3-3D54-B631-4F5D4095A7E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657EF5F3-239E-77D5-16D6-FF5E5D8012D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C7B85189-E524-08AC-2800-00BBD7E5AA1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9F83079D-8FFA-F45A-A529-4D911FB6290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5A504CE0-ECE9-356C-8411-D2E7A5A4D12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6B3D6B71-BBAA-F593-F157-4B2C32E44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98066162-609A-5BDE-F7EA-A3699293759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frontend developers for 2 months (4 person-months).</a:t>
            </a:r>
            <a:endParaRPr lang="it-IT" sz="1100">
              <a:solidFill>
                <a:schemeClr val="bg1"/>
              </a:solidFill>
            </a:endParaRPr>
          </a:p>
        </p:txBody>
      </p:sp>
    </p:spTree>
    <p:extLst>
      <p:ext uri="{BB962C8B-B14F-4D97-AF65-F5344CB8AC3E}">
        <p14:creationId xmlns:p14="http://schemas.microsoft.com/office/powerpoint/2010/main" val="4147839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43BD801-DC91-AA6E-7A31-BA8784948B8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30159E0-889F-5C1A-513A-DED454138BA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EF1B539-9446-D8F6-778B-385BDB90771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9CD369C-23EE-2F3D-CEB3-EA1BC5DAB4C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474B9F2-8629-9DF0-87E9-560AEFD8775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9545A54-D716-7A96-14B8-06E78E15999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E4E47CA-8B3E-B0BE-6B61-DC6E03DFBF3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A45768A9-29AA-8928-D1B9-804ACA69FDF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357117B6-0933-9A1D-567B-149EFCDB8F5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53926B32-97D8-291E-1474-6F3EAB9ECCF9}"/>
              </a:ext>
            </a:extLst>
          </p:cNvPr>
          <p:cNvSpPr txBox="1"/>
          <p:nvPr/>
        </p:nvSpPr>
        <p:spPr>
          <a:xfrm>
            <a:off x="706908" y="1788978"/>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D1113250-B413-A83D-54B3-E66EDA8404C8}"/>
              </a:ext>
            </a:extLst>
          </p:cNvPr>
          <p:cNvSpPr txBox="1"/>
          <p:nvPr/>
        </p:nvSpPr>
        <p:spPr>
          <a:xfrm>
            <a:off x="690149" y="2064570"/>
            <a:ext cx="8162243" cy="4016484"/>
          </a:xfrm>
          <a:prstGeom prst="rect">
            <a:avLst/>
          </a:prstGeom>
          <a:noFill/>
        </p:spPr>
        <p:txBody>
          <a:bodyPr wrap="square" rtlCol="0">
            <a:spAutoFit/>
          </a:bodyPr>
          <a:lstStyle/>
          <a:p>
            <a:pPr algn="just"/>
            <a:r>
              <a:rPr lang="en-US" sz="1500">
                <a:solidFill>
                  <a:schemeClr val="bg1"/>
                </a:solidFill>
              </a:rPr>
              <a:t>1. UI/UX Design:</a:t>
            </a:r>
          </a:p>
          <a:p>
            <a:pPr algn="just"/>
            <a:r>
              <a:rPr lang="en-US" sz="1500">
                <a:solidFill>
                  <a:schemeClr val="bg1"/>
                </a:solidFill>
              </a:rPr>
              <a:t>   - Create wireframes and mockups for key app sections (e.g., evaluation screens, user profiles).  </a:t>
            </a:r>
          </a:p>
          <a:p>
            <a:pPr algn="just"/>
            <a:r>
              <a:rPr lang="en-US" sz="1500">
                <a:solidFill>
                  <a:schemeClr val="bg1"/>
                </a:solidFill>
              </a:rPr>
              <a:t>   - Validate design with a sample of users.  </a:t>
            </a:r>
          </a:p>
          <a:p>
            <a:pPr algn="just"/>
            <a:r>
              <a:rPr lang="en-US" sz="1500">
                <a:solidFill>
                  <a:schemeClr val="bg1"/>
                </a:solidFill>
              </a:rPr>
              <a:t>2. Implementation of Core Features:</a:t>
            </a:r>
          </a:p>
          <a:p>
            <a:pPr algn="just"/>
            <a:r>
              <a:rPr lang="en-US" sz="1500">
                <a:solidFill>
                  <a:schemeClr val="bg1"/>
                </a:solidFill>
              </a:rPr>
              <a:t>   - Integrate with the backend via RESTful APIs.  </a:t>
            </a:r>
          </a:p>
          <a:p>
            <a:pPr algn="just"/>
            <a:r>
              <a:rPr lang="en-US" sz="1500">
                <a:solidFill>
                  <a:schemeClr val="bg1"/>
                </a:solidFill>
              </a:rPr>
              <a:t>   - Develop screens for viewing and modifying questionnaires generated by FER.  </a:t>
            </a:r>
          </a:p>
          <a:p>
            <a:pPr algn="just"/>
            <a:r>
              <a:rPr lang="en-US" sz="1500">
                <a:solidFill>
                  <a:schemeClr val="bg1"/>
                </a:solidFill>
              </a:rPr>
              <a:t>   - Create sections for providing manual evaluations (passengers) and viewing evaluations (drivers).  </a:t>
            </a:r>
          </a:p>
          <a:p>
            <a:pPr algn="just"/>
            <a:r>
              <a:rPr lang="en-US" sz="1500">
                <a:solidFill>
                  <a:schemeClr val="bg1"/>
                </a:solidFill>
              </a:rPr>
              <a:t>3. Personal Data Management:</a:t>
            </a:r>
          </a:p>
          <a:p>
            <a:pPr algn="just"/>
            <a:r>
              <a:rPr lang="en-US" sz="1500">
                <a:solidFill>
                  <a:schemeClr val="bg1"/>
                </a:solidFill>
              </a:rPr>
              <a:t>   - Design a screen for user profile management, allowing data updates and visualization.  </a:t>
            </a:r>
          </a:p>
          <a:p>
            <a:pPr algn="just"/>
            <a:r>
              <a:rPr lang="en-US" sz="1500">
                <a:solidFill>
                  <a:schemeClr val="bg1"/>
                </a:solidFill>
              </a:rPr>
              <a:t>   - Implement GDPR-compliant policies (e.g., data deletion requests).  </a:t>
            </a:r>
          </a:p>
          <a:p>
            <a:pPr algn="just"/>
            <a:r>
              <a:rPr lang="en-US" sz="1500">
                <a:solidFill>
                  <a:schemeClr val="bg1"/>
                </a:solidFill>
              </a:rPr>
              <a:t>4. App Testing:</a:t>
            </a:r>
          </a:p>
          <a:p>
            <a:pPr algn="just"/>
            <a:r>
              <a:rPr lang="en-US" sz="1500">
                <a:solidFill>
                  <a:schemeClr val="bg1"/>
                </a:solidFill>
              </a:rPr>
              <a:t>   - Test the app on Android and iOS devices to ensure compatibility and performance.  </a:t>
            </a:r>
          </a:p>
          <a:p>
            <a:pPr algn="just"/>
            <a:r>
              <a:rPr lang="en-US" sz="1500">
                <a:solidFill>
                  <a:schemeClr val="bg1"/>
                </a:solidFill>
              </a:rPr>
              <a:t>   - Identify and fix bugs.  </a:t>
            </a:r>
          </a:p>
          <a:p>
            <a:pPr algn="just"/>
            <a:r>
              <a:rPr lang="en-US" sz="1500">
                <a:solidFill>
                  <a:schemeClr val="bg1"/>
                </a:solidFill>
              </a:rPr>
              <a:t>5. Final Optimization:</a:t>
            </a:r>
          </a:p>
          <a:p>
            <a:pPr algn="just"/>
            <a:r>
              <a:rPr lang="en-US" sz="1500">
                <a:solidFill>
                  <a:schemeClr val="bg1"/>
                </a:solidFill>
              </a:rPr>
              <a:t>   - Improve performance (e.g., loading times).  </a:t>
            </a:r>
          </a:p>
          <a:p>
            <a:pPr algn="just"/>
            <a:r>
              <a:rPr lang="en-US" sz="1500">
                <a:solidFill>
                  <a:schemeClr val="bg1"/>
                </a:solidFill>
              </a:rPr>
              <a:t>   - Apply feedback from user tests. </a:t>
            </a:r>
            <a:endParaRPr lang="it-IT" sz="1500">
              <a:solidFill>
                <a:schemeClr val="bg1"/>
              </a:solidFill>
            </a:endParaRPr>
          </a:p>
        </p:txBody>
      </p:sp>
      <p:grpSp>
        <p:nvGrpSpPr>
          <p:cNvPr id="15" name="Gruppo 14">
            <a:extLst>
              <a:ext uri="{FF2B5EF4-FFF2-40B4-BE49-F238E27FC236}">
                <a16:creationId xmlns:a16="http://schemas.microsoft.com/office/drawing/2014/main" id="{1554D308-2C01-6B10-705B-E88C430B77C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8CB7DF4C-683F-EA8D-05EC-91696BA8BD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3A5CB9E-3D30-1321-8178-2033FEFD3A5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E245AAD2-B225-A0DD-4334-5FBBEA77308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B1DB3115-6E5A-ED41-9FF6-62EA1DC15A20}"/>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3895E0F-FE36-8996-4628-19EAA076597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96F5129A-A808-100A-B4C9-A20D65B81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8AC8BE1F-CC61-385C-BD7D-B8A88447D78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7F6372A8-0D2B-FB3B-900D-3C8F385AFAF5}"/>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BAA301D2-B876-94D4-A475-2248CBC4E61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7978788A-EFFD-C1AF-E08F-F85E114152FA}"/>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DAEBBE1-358B-89B9-DE1D-34CF2AF0758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C83DFEF2-BBBF-7E60-392A-3A2BE50FFD14}"/>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380FB88D-2C06-5BDE-CE08-8482CE206FC9}"/>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AFF5FED-B92F-3332-B34C-2B3F4843822D}"/>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F6058592-68C2-6FE6-0173-313E1780B5CD}"/>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09A9113A-D729-1054-75E9-CF2451B628A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6AD4778C-E0D3-F345-7AF9-E7DF80B629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03FF8C-21DD-68D6-1414-473BDB705CE5}"/>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 name="Gruppo 1">
            <a:extLst>
              <a:ext uri="{FF2B5EF4-FFF2-40B4-BE49-F238E27FC236}">
                <a16:creationId xmlns:a16="http://schemas.microsoft.com/office/drawing/2014/main" id="{3082B8DD-17A0-FF78-1EFE-45A618E675B3}"/>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DC1C5EE2-7FA1-7647-C91D-4BD46CF9735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E61F2F60-03D1-C47E-C054-B2E8D325090F}"/>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7" name="Connettore diritto 6">
            <a:extLst>
              <a:ext uri="{FF2B5EF4-FFF2-40B4-BE49-F238E27FC236}">
                <a16:creationId xmlns:a16="http://schemas.microsoft.com/office/drawing/2014/main" id="{BEB676D7-EBBE-20C7-A578-EA1813240E7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881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C17B9A3-9C17-376C-4F21-9CD6A98B0FE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77EE326-4680-730A-1C10-C92FE2C91E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7BBFAD7-2B41-C832-DF74-4EEEE2552F5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96B45AA-C5AA-34F6-8F0F-1D78BC4083F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E14163-D59D-5B0A-FBBB-37B117D232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EE5FF57-96AF-AB39-1F81-1B485D7B219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DE8A2BD-263D-5BE3-C488-377FBC30643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8E2BE2-4E56-428A-627B-049D63DE801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2D9CFB51-035C-C731-5D0F-AFF5AF6B22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1BEDB27-D585-3431-5614-F0A49AE3B117}"/>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770D93A7-038B-F708-EAFC-7E19F610383F}"/>
              </a:ext>
            </a:extLst>
          </p:cNvPr>
          <p:cNvSpPr txBox="1"/>
          <p:nvPr/>
        </p:nvSpPr>
        <p:spPr>
          <a:xfrm>
            <a:off x="690149" y="2192493"/>
            <a:ext cx="8162243" cy="784830"/>
          </a:xfrm>
          <a:prstGeom prst="rect">
            <a:avLst/>
          </a:prstGeom>
          <a:noFill/>
        </p:spPr>
        <p:txBody>
          <a:bodyPr wrap="square" rtlCol="0">
            <a:spAutoFit/>
          </a:bodyPr>
          <a:lstStyle/>
          <a:p>
            <a:pPr algn="just"/>
            <a:r>
              <a:rPr lang="en-US" sz="1500">
                <a:solidFill>
                  <a:schemeClr val="bg1"/>
                </a:solidFill>
              </a:rPr>
              <a:t>1. Functional Mobile App: Fully operational for Android and iOS devices.  </a:t>
            </a:r>
          </a:p>
          <a:p>
            <a:pPr algn="just"/>
            <a:r>
              <a:rPr lang="en-US" sz="1500">
                <a:solidFill>
                  <a:schemeClr val="bg1"/>
                </a:solidFill>
              </a:rPr>
              <a:t>2. Technical Documentation: Details on implementation, APIs used, and deployment instructions.  </a:t>
            </a:r>
          </a:p>
          <a:p>
            <a:pPr algn="just"/>
            <a:r>
              <a:rPr lang="en-US" sz="1500">
                <a:solidFill>
                  <a:schemeClr val="bg1"/>
                </a:solidFill>
              </a:rPr>
              <a:t>3. Test Report: Results from tests on real devices. </a:t>
            </a:r>
            <a:endParaRPr lang="it-IT" sz="1500">
              <a:solidFill>
                <a:schemeClr val="bg1"/>
              </a:solidFill>
            </a:endParaRPr>
          </a:p>
        </p:txBody>
      </p:sp>
      <p:grpSp>
        <p:nvGrpSpPr>
          <p:cNvPr id="15" name="Gruppo 14">
            <a:extLst>
              <a:ext uri="{FF2B5EF4-FFF2-40B4-BE49-F238E27FC236}">
                <a16:creationId xmlns:a16="http://schemas.microsoft.com/office/drawing/2014/main" id="{4756BFF9-7C58-2A32-44C8-B4145EF141F8}"/>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9DE552AE-AA34-8D9B-FE53-B54DB2450F9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62B2824-5B8A-871F-825A-CDD0C53C9B4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B9AFAD4F-91A2-0F99-60D7-C06387F0D9C8}"/>
              </a:ext>
            </a:extLst>
          </p:cNvPr>
          <p:cNvSpPr txBox="1"/>
          <p:nvPr/>
        </p:nvSpPr>
        <p:spPr>
          <a:xfrm>
            <a:off x="723665" y="33948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1B039E8-9294-A4C9-2FA1-4AED27B47E48}"/>
              </a:ext>
            </a:extLst>
          </p:cNvPr>
          <p:cNvSpPr txBox="1"/>
          <p:nvPr/>
        </p:nvSpPr>
        <p:spPr>
          <a:xfrm>
            <a:off x="706908" y="3670403"/>
            <a:ext cx="8162243" cy="784830"/>
          </a:xfrm>
          <a:prstGeom prst="rect">
            <a:avLst/>
          </a:prstGeom>
          <a:noFill/>
        </p:spPr>
        <p:txBody>
          <a:bodyPr wrap="square" rtlCol="0">
            <a:spAutoFit/>
          </a:bodyPr>
          <a:lstStyle/>
          <a:p>
            <a:pPr algn="just"/>
            <a:r>
              <a:rPr lang="en-US" sz="1500">
                <a:solidFill>
                  <a:schemeClr val="bg1"/>
                </a:solidFill>
              </a:rPr>
              <a:t>1. Delivery of finalized wireframes and mockups (end of Month 4).  </a:t>
            </a:r>
          </a:p>
          <a:p>
            <a:pPr algn="just"/>
            <a:r>
              <a:rPr lang="en-US" sz="1500">
                <a:solidFill>
                  <a:schemeClr val="bg1"/>
                </a:solidFill>
              </a:rPr>
              <a:t>2. Core features implemented (end of Month 5).  </a:t>
            </a:r>
          </a:p>
          <a:p>
            <a:pPr algn="just"/>
            <a:r>
              <a:rPr lang="en-US" sz="1500">
                <a:solidFill>
                  <a:schemeClr val="bg1"/>
                </a:solidFill>
              </a:rPr>
              <a:t>3. Complete testing and delivery of the final app version (end of Month 6). </a:t>
            </a:r>
            <a:endParaRPr lang="it-IT" sz="1500">
              <a:solidFill>
                <a:schemeClr val="bg1"/>
              </a:solidFill>
            </a:endParaRPr>
          </a:p>
        </p:txBody>
      </p:sp>
      <p:sp>
        <p:nvSpPr>
          <p:cNvPr id="16" name="CasellaDiTesto 15">
            <a:extLst>
              <a:ext uri="{FF2B5EF4-FFF2-40B4-BE49-F238E27FC236}">
                <a16:creationId xmlns:a16="http://schemas.microsoft.com/office/drawing/2014/main" id="{6BB52E2E-C862-5E82-3429-33797F4ADD53}"/>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C71E9E30-7554-27B3-6439-88724B3E3BDF}"/>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WP2 (Backend): Required to implement and test backend communication.  </a:t>
            </a:r>
          </a:p>
          <a:p>
            <a:pPr algn="just"/>
            <a:r>
              <a:rPr lang="en-US" sz="1500">
                <a:solidFill>
                  <a:schemeClr val="bg1"/>
                </a:solidFill>
              </a:rPr>
              <a:t>- WP5 (Integration): Frontend must be completed and tested for system integration.</a:t>
            </a:r>
            <a:endParaRPr lang="it-IT" sz="1500">
              <a:solidFill>
                <a:schemeClr val="bg1"/>
              </a:solidFill>
            </a:endParaRPr>
          </a:p>
        </p:txBody>
      </p:sp>
      <p:sp>
        <p:nvSpPr>
          <p:cNvPr id="4" name="CasellaDiTesto 3">
            <a:extLst>
              <a:ext uri="{FF2B5EF4-FFF2-40B4-BE49-F238E27FC236}">
                <a16:creationId xmlns:a16="http://schemas.microsoft.com/office/drawing/2014/main" id="{FD5CEF88-2251-F584-B3E2-19EA5B7B184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1091A8A9-EBBD-0D4D-FC8C-087AD4C80EC2}"/>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EC639B1-D864-592C-76FF-015B447C4BA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F5DA26D-81D8-804C-891B-788559292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907C2253-D758-B714-8263-8F1E3A1C8A3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4735FEC3-F438-79C9-D050-52998B63B8B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0EE0211E-6AE5-B846-C2C9-3241BC08221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172EB73-5C05-3C25-EC30-0CE35BB4E1D0}"/>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54732C99-6C42-6C88-5384-3D674EDE446A}"/>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909FCA6C-4AA3-9BD0-2BB1-2095F886058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81664F97-D6C4-5F5B-C85F-88AE813E7CEB}"/>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C6507457-5CF1-3B0E-74BE-CE10BFCFE4F6}"/>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0AC4B749-9DE3-7BC6-A85F-28CDC02D015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FE13D5EF-67E8-9DC0-5D2B-200FF157D59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D1326B91-1606-3A63-4A62-EFAB6AB569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2DF9A3A-B173-F43F-C33C-52F380C713F2}"/>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41F53C97-D700-B9FB-3C5D-2464E6D1932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A7F335C-8569-2201-A8B6-FF44587AC7E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AF1F5B69-DCEC-0C71-D0E0-66B1F58D87F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21440F05-68ED-36D8-11CE-47E43CCACAEC}"/>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185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FC04229-2780-3F02-9F28-C4BFA8E120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03B43DB-F2F7-23CF-4798-74E4544E2CC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CFBBE86-DB98-C779-8770-0CEC240A19B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D27663A-3F17-005E-A8E9-569CFC48B2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7B43B20-E06D-E5BB-9864-541ECD95DF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0A96725-5073-5ACF-B2E1-3AC929B920B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17AA3B-32D2-E4A9-7AA0-9C6599DCA64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5B4A837-666D-F2A0-ECCF-95362498FFD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CB837E54-9706-F320-1551-209D4FCB888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CE763005-A8B7-0239-B8BF-8B86FE65609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A3A9BE1C-792A-D26F-08BB-E72ED7AD4D1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82700EE-2160-17BD-315D-1E81AAAEDB6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3BABAFF4-CDAC-E2B7-3698-3DB27562B650}"/>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A20FBCC7-9406-BE35-1552-4B239485307F}"/>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Development Framework: Flutter or React Native (</a:t>
            </a:r>
            <a:r>
              <a:rPr lang="it-IT" sz="1500" err="1">
                <a:solidFill>
                  <a:schemeClr val="bg1"/>
                </a:solidFill>
              </a:rPr>
              <a:t>available</a:t>
            </a:r>
            <a:r>
              <a:rPr lang="it-IT" sz="1500">
                <a:solidFill>
                  <a:schemeClr val="bg1"/>
                </a:solidFill>
              </a:rPr>
              <a:t>).  </a:t>
            </a:r>
          </a:p>
          <a:p>
            <a:pPr algn="just"/>
            <a:r>
              <a:rPr lang="it-IT" sz="1500">
                <a:solidFill>
                  <a:schemeClr val="bg1"/>
                </a:solidFill>
              </a:rPr>
              <a:t>- Design Tools: </a:t>
            </a:r>
            <a:r>
              <a:rPr lang="it-IT" sz="1500" err="1">
                <a:solidFill>
                  <a:schemeClr val="bg1"/>
                </a:solidFill>
              </a:rPr>
              <a:t>Figma</a:t>
            </a:r>
            <a:r>
              <a:rPr lang="it-IT" sz="1500">
                <a:solidFill>
                  <a:schemeClr val="bg1"/>
                </a:solidFill>
              </a:rPr>
              <a:t> or Adobe XD for UI/UX design.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Axios</a:t>
            </a:r>
            <a:r>
              <a:rPr lang="it-IT" sz="1500">
                <a:solidFill>
                  <a:schemeClr val="bg1"/>
                </a:solidFill>
              </a:rPr>
              <a:t> or HTTP for API </a:t>
            </a:r>
            <a:r>
              <a:rPr lang="it-IT" sz="1500" err="1">
                <a:solidFill>
                  <a:schemeClr val="bg1"/>
                </a:solidFill>
              </a:rPr>
              <a:t>integration</a:t>
            </a:r>
            <a:r>
              <a:rPr lang="it-IT" sz="1500">
                <a:solidFill>
                  <a:schemeClr val="bg1"/>
                </a:solidFill>
              </a:rPr>
              <a:t>.  </a:t>
            </a:r>
          </a:p>
          <a:p>
            <a:pPr algn="just"/>
            <a:r>
              <a:rPr lang="it-IT" sz="1500">
                <a:solidFill>
                  <a:schemeClr val="bg1"/>
                </a:solidFill>
              </a:rPr>
              <a:t>- Testing Tools: </a:t>
            </a:r>
            <a:r>
              <a:rPr lang="it-IT" sz="1500" err="1">
                <a:solidFill>
                  <a:schemeClr val="bg1"/>
                </a:solidFill>
              </a:rPr>
              <a:t>BrowserStack</a:t>
            </a:r>
            <a:r>
              <a:rPr lang="it-IT" sz="1500">
                <a:solidFill>
                  <a:schemeClr val="bg1"/>
                </a:solidFill>
              </a:rPr>
              <a:t> or </a:t>
            </a:r>
            <a:r>
              <a:rPr lang="it-IT" sz="1500" err="1">
                <a:solidFill>
                  <a:schemeClr val="bg1"/>
                </a:solidFill>
              </a:rPr>
              <a:t>real</a:t>
            </a:r>
            <a:r>
              <a:rPr lang="it-IT" sz="1500">
                <a:solidFill>
                  <a:schemeClr val="bg1"/>
                </a:solidFill>
              </a:rPr>
              <a:t> devices for cross-</a:t>
            </a:r>
            <a:r>
              <a:rPr lang="it-IT" sz="1500" err="1">
                <a:solidFill>
                  <a:schemeClr val="bg1"/>
                </a:solidFill>
              </a:rPr>
              <a:t>platform</a:t>
            </a:r>
            <a:r>
              <a:rPr lang="it-IT" sz="1500">
                <a:solidFill>
                  <a:schemeClr val="bg1"/>
                </a:solidFill>
              </a:rPr>
              <a:t> testing. </a:t>
            </a:r>
          </a:p>
        </p:txBody>
      </p:sp>
      <p:sp>
        <p:nvSpPr>
          <p:cNvPr id="2" name="CasellaDiTesto 1">
            <a:extLst>
              <a:ext uri="{FF2B5EF4-FFF2-40B4-BE49-F238E27FC236}">
                <a16:creationId xmlns:a16="http://schemas.microsoft.com/office/drawing/2014/main" id="{54E5F850-BEE4-6685-EF5B-B7CB3BAF468F}"/>
              </a:ext>
            </a:extLst>
          </p:cNvPr>
          <p:cNvSpPr txBox="1"/>
          <p:nvPr/>
        </p:nvSpPr>
        <p:spPr>
          <a:xfrm>
            <a:off x="706906" y="3673515"/>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822618B6-4C92-233A-E080-E2B89098EEB5}"/>
              </a:ext>
            </a:extLst>
          </p:cNvPr>
          <p:cNvSpPr txBox="1"/>
          <p:nvPr/>
        </p:nvSpPr>
        <p:spPr>
          <a:xfrm>
            <a:off x="690149" y="3949107"/>
            <a:ext cx="8162243" cy="323165"/>
          </a:xfrm>
          <a:prstGeom prst="rect">
            <a:avLst/>
          </a:prstGeom>
          <a:noFill/>
        </p:spPr>
        <p:txBody>
          <a:bodyPr wrap="square" rtlCol="0">
            <a:spAutoFit/>
          </a:bodyPr>
          <a:lstStyle/>
          <a:p>
            <a:pPr algn="just"/>
            <a:r>
              <a:rPr lang="en-US" sz="1500">
                <a:solidFill>
                  <a:schemeClr val="bg1"/>
                </a:solidFill>
              </a:rPr>
              <a:t>- Frontend Developer: Specialist in mobile development, proficient in Flutter/React Native. </a:t>
            </a:r>
            <a:endParaRPr lang="it-IT" sz="1500">
              <a:solidFill>
                <a:schemeClr val="bg1"/>
              </a:solidFill>
            </a:endParaRPr>
          </a:p>
        </p:txBody>
      </p:sp>
      <p:sp>
        <p:nvSpPr>
          <p:cNvPr id="16" name="CasellaDiTesto 15">
            <a:extLst>
              <a:ext uri="{FF2B5EF4-FFF2-40B4-BE49-F238E27FC236}">
                <a16:creationId xmlns:a16="http://schemas.microsoft.com/office/drawing/2014/main" id="{75C62BB9-AE24-EB82-7FDC-9ACB0D79AC5C}"/>
              </a:ext>
            </a:extLst>
          </p:cNvPr>
          <p:cNvSpPr txBox="1"/>
          <p:nvPr/>
        </p:nvSpPr>
        <p:spPr>
          <a:xfrm>
            <a:off x="706906" y="4628890"/>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74CF48EE-4C0E-B3EC-5C3A-A4C3EE24FBF5}"/>
              </a:ext>
            </a:extLst>
          </p:cNvPr>
          <p:cNvSpPr txBox="1"/>
          <p:nvPr/>
        </p:nvSpPr>
        <p:spPr>
          <a:xfrm>
            <a:off x="690149" y="4904482"/>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Frontend Developer: €4,000/month </a:t>
            </a:r>
            <a:endParaRPr lang="it-IT" sz="1500">
              <a:solidFill>
                <a:schemeClr val="bg1"/>
              </a:solidFill>
            </a:endParaRPr>
          </a:p>
        </p:txBody>
      </p:sp>
      <p:sp>
        <p:nvSpPr>
          <p:cNvPr id="30" name="CasellaDiTesto 29">
            <a:extLst>
              <a:ext uri="{FF2B5EF4-FFF2-40B4-BE49-F238E27FC236}">
                <a16:creationId xmlns:a16="http://schemas.microsoft.com/office/drawing/2014/main" id="{7D6FEF18-EF98-C029-B888-07754D4944EA}"/>
              </a:ext>
            </a:extLst>
          </p:cNvPr>
          <p:cNvSpPr txBox="1"/>
          <p:nvPr/>
        </p:nvSpPr>
        <p:spPr>
          <a:xfrm>
            <a:off x="706906" y="5642176"/>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25CFA673-7912-7665-8623-E5AE3A54CB85}"/>
              </a:ext>
            </a:extLst>
          </p:cNvPr>
          <p:cNvSpPr txBox="1"/>
          <p:nvPr/>
        </p:nvSpPr>
        <p:spPr>
          <a:xfrm>
            <a:off x="690149" y="5917768"/>
            <a:ext cx="8162243" cy="323165"/>
          </a:xfrm>
          <a:prstGeom prst="rect">
            <a:avLst/>
          </a:prstGeom>
          <a:noFill/>
        </p:spPr>
        <p:txBody>
          <a:bodyPr wrap="square" rtlCol="0">
            <a:spAutoFit/>
          </a:bodyPr>
          <a:lstStyle/>
          <a:p>
            <a:pPr algn="just"/>
            <a:r>
              <a:rPr lang="it-IT" sz="1500" b="1">
                <a:solidFill>
                  <a:schemeClr val="bg1"/>
                </a:solidFill>
              </a:rPr>
              <a:t>€20,000</a:t>
            </a:r>
          </a:p>
        </p:txBody>
      </p:sp>
      <p:sp>
        <p:nvSpPr>
          <p:cNvPr id="4" name="CasellaDiTesto 3">
            <a:extLst>
              <a:ext uri="{FF2B5EF4-FFF2-40B4-BE49-F238E27FC236}">
                <a16:creationId xmlns:a16="http://schemas.microsoft.com/office/drawing/2014/main" id="{8AA472A8-CA48-D94B-3602-3D23D2696D0A}"/>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C67B08CB-E7BA-2A19-C7EA-8ACF7974464D}"/>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E653DEB8-C61F-D9AF-C2B7-1D7F2A11A2F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4EBF0151-9B92-071D-F6F5-62E45B6CB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DA65F748-C7C2-3501-80F9-C73AD3389371}"/>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F482F315-B9DD-4B1D-27D8-847A95E53091}"/>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219C87D6-3E26-D61B-E95E-5E7EFB88DF8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AA83F9D3-5F34-4281-81DB-D6BF5BE2D63F}"/>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A12081B5-E90F-3F70-7CD9-4A0C06FD9D7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A207447B-47ED-F4BF-D49C-74E0C3AB445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BEFDD1A4-2D26-05E7-B230-8466F23FC4D2}"/>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3F74EBA2-6D3D-9B39-56D0-2EB98B9F3CA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6841B1D0-95F2-7EC0-BC4F-B83F7AE69DBE}"/>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3B8C436B-CE2A-5E81-8FBE-A87AB20FBD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E33493C2-CF34-E339-FD91-B1856054D41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995821EE-5908-B9C8-E800-585703A63687}"/>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9417AEF6-EC9A-0618-E175-CD2A9AE7EDA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115199B-6342-1BAF-EA1F-A2FD60A67CF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7EEC82A-0634-CCEC-86A7-879F92C4EBF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7035A527-0B00-4D1A-612D-BA3D700D815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408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3E185A68-92E7-4133-97BF-33E33D734D32}"/>
            </a:ext>
          </a:extLst>
        </p:cNvPr>
        <p:cNvGrpSpPr/>
        <p:nvPr/>
      </p:nvGrpSpPr>
      <p:grpSpPr>
        <a:xfrm>
          <a:off x="0" y="0"/>
          <a:ext cx="0" cy="0"/>
          <a:chOff x="0" y="0"/>
          <a:chExt cx="0" cy="0"/>
        </a:xfrm>
      </p:grpSpPr>
    </p:spTree>
    <p:extLst>
      <p:ext uri="{BB962C8B-B14F-4D97-AF65-F5344CB8AC3E}">
        <p14:creationId xmlns:p14="http://schemas.microsoft.com/office/powerpoint/2010/main" val="295362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BEBF220-8D50-7E2F-BFE6-ED7C3BA38F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EB05D942-A995-F038-4902-DCC4B454D1E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B427645-0499-26D3-6C5F-E16FA6942C1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CDC482A-8E53-F494-8AA3-2F41F9E541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1FA7D92-4CEE-D8A7-D848-05C078DD9B3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8B01DE5-CB03-2997-8A4E-530EC63B9A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F78DA30-CD6D-884D-FEAF-682B4CD31A2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38F8381-2F96-C312-71C3-E891C3BDE6C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61E4A345-06F6-D88D-B0DA-70C7450D7DA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B60356-A236-3FDD-279B-42A2261C423D}"/>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03662D4-DED2-1D49-E679-1AA6A6C67692}"/>
              </a:ext>
            </a:extLst>
          </p:cNvPr>
          <p:cNvSpPr txBox="1"/>
          <p:nvPr/>
        </p:nvSpPr>
        <p:spPr>
          <a:xfrm>
            <a:off x="706908" y="2292559"/>
            <a:ext cx="8162242" cy="784830"/>
          </a:xfrm>
          <a:prstGeom prst="rect">
            <a:avLst/>
          </a:prstGeom>
          <a:noFill/>
        </p:spPr>
        <p:txBody>
          <a:bodyPr wrap="square" rtlCol="0">
            <a:spAutoFit/>
          </a:bodyPr>
          <a:lstStyle/>
          <a:p>
            <a:pPr algn="just"/>
            <a:r>
              <a:rPr lang="en-US" sz="150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C0702E6D-D733-1546-B765-7FD087AC9015}"/>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E6F698E5-1FFA-589C-8E5B-52A5D699CA2F}"/>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Ensure smooth communication between system components.  </a:t>
            </a:r>
          </a:p>
          <a:p>
            <a:pPr algn="just">
              <a:lnSpc>
                <a:spcPct val="200000"/>
              </a:lnSpc>
            </a:pPr>
            <a:r>
              <a:rPr lang="en-US" sz="1500">
                <a:solidFill>
                  <a:schemeClr val="bg1"/>
                </a:solidFill>
              </a:rPr>
              <a:t>2. Validate data flow in real and simulated scenarios.  </a:t>
            </a:r>
          </a:p>
          <a:p>
            <a:pPr algn="just">
              <a:lnSpc>
                <a:spcPct val="200000"/>
              </a:lnSpc>
            </a:pPr>
            <a:r>
              <a:rPr lang="en-US" sz="1500">
                <a:solidFill>
                  <a:schemeClr val="bg1"/>
                </a:solidFill>
              </a:rPr>
              <a:t>3. Identify and resolve interoperability issues. </a:t>
            </a:r>
            <a:endParaRPr lang="it-IT" sz="1500">
              <a:solidFill>
                <a:schemeClr val="bg1"/>
              </a:solidFill>
            </a:endParaRPr>
          </a:p>
        </p:txBody>
      </p:sp>
      <p:grpSp>
        <p:nvGrpSpPr>
          <p:cNvPr id="55" name="Gruppo 54">
            <a:extLst>
              <a:ext uri="{FF2B5EF4-FFF2-40B4-BE49-F238E27FC236}">
                <a16:creationId xmlns:a16="http://schemas.microsoft.com/office/drawing/2014/main" id="{6BA3C343-5184-FE8A-F855-1337FBADB301}"/>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10886E8-2D3D-E52F-1035-3441A94FD73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9" name="Gruppo 38">
              <a:extLst>
                <a:ext uri="{FF2B5EF4-FFF2-40B4-BE49-F238E27FC236}">
                  <a16:creationId xmlns:a16="http://schemas.microsoft.com/office/drawing/2014/main" id="{73A73975-2356-3724-8027-9FE1FE40FE5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DE25D581-7F1F-0B5A-E276-BC4E7D32CEF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221B33-EAE9-AE1A-DB19-1F9A18E52F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3F1FE6E-14CA-9AC1-DD89-C8DD9C400E9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C01D5E-B5E5-D157-E509-8687843958F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44" name="Gruppo 43">
                <a:extLst>
                  <a:ext uri="{FF2B5EF4-FFF2-40B4-BE49-F238E27FC236}">
                    <a16:creationId xmlns:a16="http://schemas.microsoft.com/office/drawing/2014/main" id="{14D0D8AA-622F-BA73-4EAC-3D13CEAB0E8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A6FB545-F85B-BF7B-618E-B7F9C369FB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A99620D-A748-722F-F040-229E5DDACAD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C7FBD16-1065-7C68-8A72-3C29B3ABB68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459C07C-0009-DE99-5E4D-1057C3985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CC20969-6A95-3010-DCB6-58C4ACC12AA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93AE808D-7880-90DA-EC96-0464336DAE2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37" name="Connettore diritto 36">
            <a:extLst>
              <a:ext uri="{FF2B5EF4-FFF2-40B4-BE49-F238E27FC236}">
                <a16:creationId xmlns:a16="http://schemas.microsoft.com/office/drawing/2014/main" id="{888FED06-164C-274E-BE78-FD4D1C5E0553}"/>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1B2E4EF3-864B-9F98-4AD3-56795E12A3D3}"/>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020F097-A1D8-08CC-CF14-82D2C1FB3CA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6198236-675A-A39B-D577-D0D7E01D4F5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16" name="CasellaDiTesto 15">
            <a:extLst>
              <a:ext uri="{FF2B5EF4-FFF2-40B4-BE49-F238E27FC236}">
                <a16:creationId xmlns:a16="http://schemas.microsoft.com/office/drawing/2014/main" id="{D98AE720-078E-AC93-486A-678BEACE398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51E7C622-650D-01CD-0685-537EFAF246E2}"/>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F340B4BB-06BC-1268-6957-E9A3005476B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8E088B18-3567-6C59-6AEF-6591E1E27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0C923536-4BA5-DA0B-CC6B-1A67BD337A7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772333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EC4DCA4-91D7-992E-B53C-6A22796A4AB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1D08DD0-EEC5-F52A-AC10-412D78C56C4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1D9F7A9-7D96-8C7A-54F9-EC11E10B66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5D8F1BC-4C5A-1B91-6AD1-5A1DD65AD41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DABD00D-C841-D1F3-E0F1-46BE42FD164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EEF3E2-AA89-7CFE-D5F6-38BA6FE027D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32E9FF0-2193-803C-A264-CFEF97B812C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3970DB4-3993-F672-A00A-77ABE48EF1B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093F7EF5-3CF4-2352-23D7-82981656104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7EC8A42-0508-F942-26E0-1507B200CD6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7731691C-CBA2-7666-3E7D-433C91AD140E}"/>
              </a:ext>
            </a:extLst>
          </p:cNvPr>
          <p:cNvSpPr txBox="1"/>
          <p:nvPr/>
        </p:nvSpPr>
        <p:spPr>
          <a:xfrm>
            <a:off x="690149" y="1827502"/>
            <a:ext cx="8162243" cy="3554819"/>
          </a:xfrm>
          <a:prstGeom prst="rect">
            <a:avLst/>
          </a:prstGeom>
          <a:noFill/>
        </p:spPr>
        <p:txBody>
          <a:bodyPr wrap="square" rtlCol="0">
            <a:spAutoFit/>
          </a:bodyPr>
          <a:lstStyle/>
          <a:p>
            <a:pPr algn="just"/>
            <a:r>
              <a:rPr lang="en-US" sz="1500">
                <a:solidFill>
                  <a:schemeClr val="bg1"/>
                </a:solidFill>
              </a:rPr>
              <a:t>1. Preparation for Integration:</a:t>
            </a:r>
          </a:p>
          <a:p>
            <a:pPr algn="just"/>
            <a:r>
              <a:rPr lang="en-US" sz="1500">
                <a:solidFill>
                  <a:schemeClr val="bg1"/>
                </a:solidFill>
              </a:rPr>
              <a:t>   - Review interfaces and APIs exposed by the backend and mobile app.  </a:t>
            </a:r>
          </a:p>
          <a:p>
            <a:pPr algn="just"/>
            <a:r>
              <a:rPr lang="en-US" sz="1500">
                <a:solidFill>
                  <a:schemeClr val="bg1"/>
                </a:solidFill>
              </a:rPr>
              <a:t>   - Configure a test environment for integration.  </a:t>
            </a:r>
          </a:p>
          <a:p>
            <a:pPr algn="just"/>
            <a:r>
              <a:rPr lang="en-US" sz="1500">
                <a:solidFill>
                  <a:schemeClr val="bg1"/>
                </a:solidFill>
              </a:rPr>
              <a:t>2. Backend-Database Integration:</a:t>
            </a:r>
          </a:p>
          <a:p>
            <a:pPr algn="just"/>
            <a:r>
              <a:rPr lang="en-US" sz="1500">
                <a:solidFill>
                  <a:schemeClr val="bg1"/>
                </a:solidFill>
              </a:rPr>
              <a:t>   - Validate query handling and data storage.  </a:t>
            </a:r>
          </a:p>
          <a:p>
            <a:pPr algn="just"/>
            <a:r>
              <a:rPr lang="en-US" sz="1500">
                <a:solidFill>
                  <a:schemeClr val="bg1"/>
                </a:solidFill>
              </a:rPr>
              <a:t>   - Test primary operations (e.g., read/write evaluation data).  </a:t>
            </a:r>
          </a:p>
          <a:p>
            <a:pPr algn="just"/>
            <a:r>
              <a:rPr lang="en-US" sz="1500">
                <a:solidFill>
                  <a:schemeClr val="bg1"/>
                </a:solidFill>
              </a:rPr>
              <a:t>3. Backend-Car Controller Integration:</a:t>
            </a:r>
          </a:p>
          <a:p>
            <a:pPr algn="just"/>
            <a:r>
              <a:rPr lang="en-US" sz="1500">
                <a:solidFill>
                  <a:schemeClr val="bg1"/>
                </a:solidFill>
              </a:rPr>
              <a:t>   - Validate secure transmission of FER and sensor data from the car controller to the backend.  </a:t>
            </a:r>
          </a:p>
          <a:p>
            <a:pPr algn="just"/>
            <a:r>
              <a:rPr lang="en-US" sz="1500">
                <a:solidFill>
                  <a:schemeClr val="bg1"/>
                </a:solidFill>
              </a:rPr>
              <a:t>   - Test communication latency.  </a:t>
            </a:r>
          </a:p>
          <a:p>
            <a:pPr algn="just"/>
            <a:r>
              <a:rPr lang="en-US" sz="1500">
                <a:solidFill>
                  <a:schemeClr val="bg1"/>
                </a:solidFill>
              </a:rPr>
              <a:t>4. Backend-Frontend Integration:</a:t>
            </a:r>
          </a:p>
          <a:p>
            <a:pPr algn="just"/>
            <a:r>
              <a:rPr lang="en-US" sz="1500">
                <a:solidFill>
                  <a:schemeClr val="bg1"/>
                </a:solidFill>
              </a:rPr>
              <a:t>   - Verify functionality of RESTful APIs for the frontend.  </a:t>
            </a:r>
          </a:p>
          <a:p>
            <a:pPr algn="just"/>
            <a:r>
              <a:rPr lang="en-US" sz="1500">
                <a:solidFill>
                  <a:schemeClr val="bg1"/>
                </a:solidFill>
              </a:rPr>
              <a:t>   - Test core features (e.g., retrieving questionnaires, submitting evaluations).  </a:t>
            </a:r>
          </a:p>
          <a:p>
            <a:pPr algn="just"/>
            <a:r>
              <a:rPr lang="en-US" sz="1500">
                <a:solidFill>
                  <a:schemeClr val="bg1"/>
                </a:solidFill>
              </a:rPr>
              <a:t>5. Bug Fixing and Optimization:</a:t>
            </a:r>
          </a:p>
          <a:p>
            <a:pPr algn="just"/>
            <a:r>
              <a:rPr lang="en-US" sz="1500">
                <a:solidFill>
                  <a:schemeClr val="bg1"/>
                </a:solidFill>
              </a:rPr>
              <a:t>   - Resolve bugs identified during tests.  </a:t>
            </a:r>
          </a:p>
          <a:p>
            <a:pPr algn="just"/>
            <a:r>
              <a:rPr lang="en-US" sz="1500">
                <a:solidFill>
                  <a:schemeClr val="bg1"/>
                </a:solidFill>
              </a:rPr>
              <a:t>   - Optimize data flow to reduce latency and improve performance. </a:t>
            </a:r>
            <a:endParaRPr lang="it-IT" sz="1500">
              <a:solidFill>
                <a:schemeClr val="bg1"/>
              </a:solidFill>
            </a:endParaRPr>
          </a:p>
        </p:txBody>
      </p:sp>
      <p:grpSp>
        <p:nvGrpSpPr>
          <p:cNvPr id="2" name="Gruppo 1">
            <a:extLst>
              <a:ext uri="{FF2B5EF4-FFF2-40B4-BE49-F238E27FC236}">
                <a16:creationId xmlns:a16="http://schemas.microsoft.com/office/drawing/2014/main" id="{AACE3B78-C541-FDDB-4201-E4C42AA14CB1}"/>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6190E43-FD12-515F-AFCA-7ECB439663E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33763CBB-0D3B-E6A2-5EB4-05BF40F5B2B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7" name="Connettore diritto 6">
            <a:extLst>
              <a:ext uri="{FF2B5EF4-FFF2-40B4-BE49-F238E27FC236}">
                <a16:creationId xmlns:a16="http://schemas.microsoft.com/office/drawing/2014/main" id="{A6932631-0850-3DF0-E9CB-D34B0DC8D58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E19DE30D-0460-535C-9848-A45E9A306792}"/>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3248881F-7C48-3C40-F835-0CEAEB3F302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0" name="Gruppo 19">
              <a:extLst>
                <a:ext uri="{FF2B5EF4-FFF2-40B4-BE49-F238E27FC236}">
                  <a16:creationId xmlns:a16="http://schemas.microsoft.com/office/drawing/2014/main" id="{C2B5C172-EF6B-F4E5-6326-2834838E189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27BC4E0-CE4B-413C-00E9-12BC1B69F06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628C8BC8-0CE9-28A7-79F5-C3F9D44B02C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86E7B259-7D53-CE48-7ACF-4B6C0737206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1691CDA8-6DB8-FBEB-BCA8-425647A0FE63}"/>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26" name="Gruppo 25">
                <a:extLst>
                  <a:ext uri="{FF2B5EF4-FFF2-40B4-BE49-F238E27FC236}">
                    <a16:creationId xmlns:a16="http://schemas.microsoft.com/office/drawing/2014/main" id="{F8843706-A109-F0C3-C55F-BA48923A16C1}"/>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A574CA1-42A8-92C5-C4A0-B5349052F17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5CD83F67-8953-DCC4-B247-CD1E3E478A9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72C1C1F3-8A75-24CB-58B6-51B8A4924708}"/>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E038965-E5C7-7217-5D8F-587D17931C9A}"/>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8DD7D4C7-0330-5CDA-A44B-DCDF83A23D1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7F3DCF5A-0C22-096D-8C4F-CD78B7179A0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B193C399-2E0F-E1EF-DBB6-28BA8567606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4" name="Gruppo 53">
            <a:extLst>
              <a:ext uri="{FF2B5EF4-FFF2-40B4-BE49-F238E27FC236}">
                <a16:creationId xmlns:a16="http://schemas.microsoft.com/office/drawing/2014/main" id="{B5594178-A82C-3E29-CD59-01915120A5AE}"/>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AD3C007-D5BD-A62D-BA74-FD008FDF858D}"/>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9DE2CB59-9604-92CA-34C7-58B15C84F9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6003D1B0-6580-EB6D-2B69-BED66B69C69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148558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04395D5-9BA8-775F-D3AB-114658D4E9C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7E0709E-1AE3-4A62-0FF3-D8818878BA2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2D9AA52-6DA8-D3C0-DEA7-8ACD5E854F7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60CD5E3-A66E-ABB7-E9A7-9BB681EF75B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DED88B-A2DD-13C6-D844-5FD7A0E970B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EE8CFD-8C4E-847E-E983-3173091945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22C8EB-55DB-7992-C9C7-82A81CF3B8F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03E2C1D-1718-28E3-4E14-5BEE47E05644}"/>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4DDCC910-35D9-0552-D98A-3506A963872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D072EF3-C212-7444-7FD6-B1AF4410E49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CF04F78B-CF70-7E39-4CA0-C2F139019F3F}"/>
              </a:ext>
            </a:extLst>
          </p:cNvPr>
          <p:cNvSpPr txBox="1"/>
          <p:nvPr/>
        </p:nvSpPr>
        <p:spPr>
          <a:xfrm>
            <a:off x="690149" y="2192493"/>
            <a:ext cx="8162243" cy="784830"/>
          </a:xfrm>
          <a:prstGeom prst="rect">
            <a:avLst/>
          </a:prstGeom>
          <a:noFill/>
        </p:spPr>
        <p:txBody>
          <a:bodyPr wrap="square" rtlCol="0">
            <a:spAutoFit/>
          </a:bodyPr>
          <a:lstStyle/>
          <a:p>
            <a:pPr algn="just"/>
            <a:r>
              <a:rPr lang="en-US" sz="1500">
                <a:solidFill>
                  <a:schemeClr val="bg1"/>
                </a:solidFill>
              </a:rPr>
              <a:t>1. Integrated System: All components functioning cohesively.  </a:t>
            </a:r>
          </a:p>
          <a:p>
            <a:pPr algn="just"/>
            <a:r>
              <a:rPr lang="en-US" sz="1500">
                <a:solidFill>
                  <a:schemeClr val="bg1"/>
                </a:solidFill>
              </a:rPr>
              <a:t>2. Technical Report: Details on integration, tests performed, and resolved issues.  </a:t>
            </a:r>
          </a:p>
          <a:p>
            <a:pPr algn="just"/>
            <a:r>
              <a:rPr lang="en-US" sz="1500">
                <a:solidFill>
                  <a:schemeClr val="bg1"/>
                </a:solidFill>
              </a:rPr>
              <a:t>3. End-to-End Test Logs: Results from real-world simulations and tests. </a:t>
            </a:r>
            <a:endParaRPr lang="it-IT" sz="1500">
              <a:solidFill>
                <a:schemeClr val="bg1"/>
              </a:solidFill>
            </a:endParaRPr>
          </a:p>
        </p:txBody>
      </p:sp>
      <p:sp>
        <p:nvSpPr>
          <p:cNvPr id="2" name="CasellaDiTesto 1">
            <a:extLst>
              <a:ext uri="{FF2B5EF4-FFF2-40B4-BE49-F238E27FC236}">
                <a16:creationId xmlns:a16="http://schemas.microsoft.com/office/drawing/2014/main" id="{A77C0AD2-548C-B0ED-697B-C9AEC48B7651}"/>
              </a:ext>
            </a:extLst>
          </p:cNvPr>
          <p:cNvSpPr txBox="1"/>
          <p:nvPr/>
        </p:nvSpPr>
        <p:spPr>
          <a:xfrm>
            <a:off x="723665" y="3377876"/>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A60D92A1-8C73-4BEC-85CE-21B460E6F4F2}"/>
              </a:ext>
            </a:extLst>
          </p:cNvPr>
          <p:cNvSpPr txBox="1"/>
          <p:nvPr/>
        </p:nvSpPr>
        <p:spPr>
          <a:xfrm>
            <a:off x="706908" y="3653468"/>
            <a:ext cx="8162243" cy="1015663"/>
          </a:xfrm>
          <a:prstGeom prst="rect">
            <a:avLst/>
          </a:prstGeom>
          <a:noFill/>
        </p:spPr>
        <p:txBody>
          <a:bodyPr wrap="square" rtlCol="0">
            <a:spAutoFit/>
          </a:bodyPr>
          <a:lstStyle/>
          <a:p>
            <a:pPr algn="just"/>
            <a:r>
              <a:rPr lang="en-US" sz="1500">
                <a:solidFill>
                  <a:schemeClr val="bg1"/>
                </a:solidFill>
              </a:rPr>
              <a:t>1. Backend-database integration completed (end of Week 2, Month 7).  </a:t>
            </a:r>
          </a:p>
          <a:p>
            <a:pPr algn="just"/>
            <a:r>
              <a:rPr lang="en-US" sz="1500">
                <a:solidFill>
                  <a:schemeClr val="bg1"/>
                </a:solidFill>
              </a:rPr>
              <a:t>2. Backend-car controller integration completed (end of Month 7).  </a:t>
            </a:r>
          </a:p>
          <a:p>
            <a:pPr algn="just"/>
            <a:r>
              <a:rPr lang="en-US" sz="1500">
                <a:solidFill>
                  <a:schemeClr val="bg1"/>
                </a:solidFill>
              </a:rPr>
              <a:t>3. Backend-frontend integration completed (mid-Month 8).  </a:t>
            </a:r>
          </a:p>
          <a:p>
            <a:pPr algn="just"/>
            <a:r>
              <a:rPr lang="en-US" sz="1500">
                <a:solidFill>
                  <a:schemeClr val="bg1"/>
                </a:solidFill>
              </a:rPr>
              <a:t>4. End-to-end testing completed (end of Month 8). </a:t>
            </a:r>
            <a:endParaRPr lang="it-IT" sz="1500">
              <a:solidFill>
                <a:schemeClr val="bg1"/>
              </a:solidFill>
            </a:endParaRPr>
          </a:p>
        </p:txBody>
      </p:sp>
      <p:sp>
        <p:nvSpPr>
          <p:cNvPr id="16" name="CasellaDiTesto 15">
            <a:extLst>
              <a:ext uri="{FF2B5EF4-FFF2-40B4-BE49-F238E27FC236}">
                <a16:creationId xmlns:a16="http://schemas.microsoft.com/office/drawing/2014/main" id="{D8F0BE56-2191-703D-92B6-32C885FCF4FB}"/>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7A9A3DA-9053-9719-4A8F-B64F2EF31948}"/>
              </a:ext>
            </a:extLst>
          </p:cNvPr>
          <p:cNvSpPr txBox="1"/>
          <p:nvPr/>
        </p:nvSpPr>
        <p:spPr>
          <a:xfrm>
            <a:off x="690149" y="5199394"/>
            <a:ext cx="8162243" cy="1015663"/>
          </a:xfrm>
          <a:prstGeom prst="rect">
            <a:avLst/>
          </a:prstGeom>
          <a:noFill/>
        </p:spPr>
        <p:txBody>
          <a:bodyPr wrap="square" rtlCol="0">
            <a:spAutoFit/>
          </a:bodyPr>
          <a:lstStyle/>
          <a:p>
            <a:pPr algn="just"/>
            <a:r>
              <a:rPr lang="en-US" sz="1500">
                <a:solidFill>
                  <a:schemeClr val="bg1"/>
                </a:solidFill>
              </a:rPr>
              <a:t>- WP1 (Database): Database must be complete and functional for backend integration.  </a:t>
            </a:r>
          </a:p>
          <a:p>
            <a:pPr algn="just"/>
            <a:r>
              <a:rPr lang="en-US" sz="1500">
                <a:solidFill>
                  <a:schemeClr val="bg1"/>
                </a:solidFill>
              </a:rPr>
              <a:t>- WP2 (Backend): Backend must be operational to integrate with other components.  </a:t>
            </a:r>
          </a:p>
          <a:p>
            <a:pPr algn="just"/>
            <a:r>
              <a:rPr lang="en-US" sz="1500">
                <a:solidFill>
                  <a:schemeClr val="bg1"/>
                </a:solidFill>
              </a:rPr>
              <a:t>- WP3 (Car Controller): Car controller must be ready to transmit data to the backend.  </a:t>
            </a:r>
          </a:p>
          <a:p>
            <a:pPr algn="just"/>
            <a:r>
              <a:rPr lang="en-US" sz="1500">
                <a:solidFill>
                  <a:schemeClr val="bg1"/>
                </a:solidFill>
              </a:rPr>
              <a:t>- WP4 (Frontend): Mobile app must be completed to test frontend-backend communication.</a:t>
            </a:r>
            <a:endParaRPr lang="it-IT" sz="1500">
              <a:solidFill>
                <a:schemeClr val="bg1"/>
              </a:solidFill>
            </a:endParaRPr>
          </a:p>
        </p:txBody>
      </p:sp>
      <p:grpSp>
        <p:nvGrpSpPr>
          <p:cNvPr id="5" name="Gruppo 4">
            <a:extLst>
              <a:ext uri="{FF2B5EF4-FFF2-40B4-BE49-F238E27FC236}">
                <a16:creationId xmlns:a16="http://schemas.microsoft.com/office/drawing/2014/main" id="{11F7428C-053F-39E2-374F-2275622E054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0C245849-6DDC-3B78-2D1A-507A50C39A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96A1A0B-A6E9-93B6-25E6-33C6D50515B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CB12079B-5217-49AB-3B9E-FF0D61293E0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223AE738-005D-B5D5-BCE5-B71CA80F872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0AACC153-8AFC-1775-3FA6-2D7C0712757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6" name="Gruppo 25">
              <a:extLst>
                <a:ext uri="{FF2B5EF4-FFF2-40B4-BE49-F238E27FC236}">
                  <a16:creationId xmlns:a16="http://schemas.microsoft.com/office/drawing/2014/main" id="{D0E8610C-0AE5-B692-B558-5D944B826D4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AC048B47-C63B-7054-7CD0-968F9A1AF50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28F47AF0-FF5C-057E-6EBA-4CFAA880AD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5E40C3F8-D0CE-40D7-DE82-5522992BD04B}"/>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CFCA547C-DDFC-C4FC-BA71-BD4CCAA4F2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2" name="Gruppo 31">
                <a:extLst>
                  <a:ext uri="{FF2B5EF4-FFF2-40B4-BE49-F238E27FC236}">
                    <a16:creationId xmlns:a16="http://schemas.microsoft.com/office/drawing/2014/main" id="{18207953-05C6-FF74-4352-0ACDE957D85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E86E78C8-C881-C5C3-7B3B-B3F566167F4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DB698982-25AA-D478-B3E3-61055EEA88F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44F23DB-FC98-1546-1CD3-BE11CEDDE713}"/>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54951317-2B08-EFA0-9571-EC37637AB9EC}"/>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0B0CDADA-D0D1-AAE1-3F4D-04949B25191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902C4D24-169F-FF42-469C-F2E2C8F85E1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091F7058-E5FC-2208-D211-88EA917E604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676ACFA5-5BEE-B6FF-F310-E37C9DA96354}"/>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7BAA6439-48EF-E3EA-1E7A-04FD80E3ACD9}"/>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936650E2-DBE6-A558-FE39-949E160E1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9920F1FA-4BF7-C545-DD7D-5C3900B296C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411679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72A00D-8139-2DD7-A19A-D95893B8F9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27B33C1-5A7D-CA1E-36BD-878090B31F1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1F908D1-47DD-B180-9189-43F7FAB8CB6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E03F796-D25A-B8CC-3062-8318F75749A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40BA871-DEAF-2172-F826-CE342D0D370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5C7DB7-E8CD-B4D1-1F05-8F7FCAD4A2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6E92DCC-76CF-ECA2-ABFD-44F247933B9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7C522D1-6DD0-476E-F1C4-D27013EF55C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7488858E-1527-989C-A663-5943E488B7A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178ECF80-5EC0-B0A4-1D16-21522C15569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431147D-0EF7-D903-0323-836F914363B7}"/>
              </a:ext>
            </a:extLst>
          </p:cNvPr>
          <p:cNvSpPr txBox="1"/>
          <p:nvPr/>
        </p:nvSpPr>
        <p:spPr>
          <a:xfrm>
            <a:off x="690149" y="2336046"/>
            <a:ext cx="8162243" cy="1015663"/>
          </a:xfrm>
          <a:prstGeom prst="rect">
            <a:avLst/>
          </a:prstGeom>
          <a:noFill/>
        </p:spPr>
        <p:txBody>
          <a:bodyPr wrap="square" rtlCol="0">
            <a:spAutoFit/>
          </a:bodyPr>
          <a:lstStyle/>
          <a:p>
            <a:pPr algn="just"/>
            <a:r>
              <a:rPr lang="en-US" sz="1500">
                <a:solidFill>
                  <a:schemeClr val="bg1"/>
                </a:solidFill>
              </a:rPr>
              <a:t>- Monitoring Tools: Postman for API testing, Grafana for monitoring data flow.  </a:t>
            </a:r>
          </a:p>
          <a:p>
            <a:pPr algn="just"/>
            <a:r>
              <a:rPr lang="en-US" sz="1500">
                <a:solidFill>
                  <a:schemeClr val="bg1"/>
                </a:solidFill>
              </a:rPr>
              <a:t>- Integration Environment: Local or cloud server with dedicated configuration.  </a:t>
            </a:r>
          </a:p>
          <a:p>
            <a:pPr algn="just"/>
            <a:r>
              <a:rPr lang="en-US" sz="1500">
                <a:solidFill>
                  <a:schemeClr val="bg1"/>
                </a:solidFill>
              </a:rPr>
              <a:t>- Simulators and Real Tests: CAN simulators for car controller data and real mobile devices for frontend tests. </a:t>
            </a:r>
            <a:endParaRPr lang="it-IT" sz="1500">
              <a:solidFill>
                <a:schemeClr val="bg1"/>
              </a:solidFill>
            </a:endParaRPr>
          </a:p>
        </p:txBody>
      </p:sp>
      <p:sp>
        <p:nvSpPr>
          <p:cNvPr id="2" name="CasellaDiTesto 1">
            <a:extLst>
              <a:ext uri="{FF2B5EF4-FFF2-40B4-BE49-F238E27FC236}">
                <a16:creationId xmlns:a16="http://schemas.microsoft.com/office/drawing/2014/main" id="{E4BD0701-5E10-FDBD-1127-30B7FA3D0DE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9FF8502F-9EBB-1F7E-19CF-5DC6D1A1B577}"/>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System Integrator: Specialist in complex system integration, with backend, API, and infrastructure expertise. </a:t>
            </a:r>
            <a:endParaRPr lang="it-IT" sz="1500">
              <a:solidFill>
                <a:schemeClr val="bg1"/>
              </a:solidFill>
            </a:endParaRPr>
          </a:p>
        </p:txBody>
      </p:sp>
      <p:sp>
        <p:nvSpPr>
          <p:cNvPr id="16" name="CasellaDiTesto 15">
            <a:extLst>
              <a:ext uri="{FF2B5EF4-FFF2-40B4-BE49-F238E27FC236}">
                <a16:creationId xmlns:a16="http://schemas.microsoft.com/office/drawing/2014/main" id="{85A34A66-517A-0610-B391-422B2C13647A}"/>
              </a:ext>
            </a:extLst>
          </p:cNvPr>
          <p:cNvSpPr txBox="1"/>
          <p:nvPr/>
        </p:nvSpPr>
        <p:spPr>
          <a:xfrm>
            <a:off x="706906" y="4696625"/>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2AA9C6-9E30-CD2E-C871-F7EF2922FBB1}"/>
              </a:ext>
            </a:extLst>
          </p:cNvPr>
          <p:cNvSpPr txBox="1"/>
          <p:nvPr/>
        </p:nvSpPr>
        <p:spPr>
          <a:xfrm>
            <a:off x="690149" y="4972217"/>
            <a:ext cx="8162243" cy="553998"/>
          </a:xfrm>
          <a:prstGeom prst="rect">
            <a:avLst/>
          </a:prstGeom>
          <a:noFill/>
        </p:spPr>
        <p:txBody>
          <a:bodyPr wrap="square" rtlCol="0">
            <a:spAutoFit/>
          </a:bodyPr>
          <a:lstStyle/>
          <a:p>
            <a:pPr algn="just"/>
            <a:r>
              <a:rPr lang="en-US" sz="1500">
                <a:solidFill>
                  <a:schemeClr val="bg1"/>
                </a:solidFill>
              </a:rPr>
              <a:t>- System Integrator: €6,000/month  </a:t>
            </a:r>
          </a:p>
          <a:p>
            <a:pPr algn="just"/>
            <a:r>
              <a:rPr lang="en-US" sz="1500">
                <a:solidFill>
                  <a:schemeClr val="bg1"/>
                </a:solidFill>
              </a:rPr>
              <a:t>- Project Manager: €6,000/month </a:t>
            </a:r>
            <a:endParaRPr lang="it-IT" sz="1500">
              <a:solidFill>
                <a:schemeClr val="bg1"/>
              </a:solidFill>
            </a:endParaRPr>
          </a:p>
        </p:txBody>
      </p:sp>
      <p:sp>
        <p:nvSpPr>
          <p:cNvPr id="30" name="CasellaDiTesto 29">
            <a:extLst>
              <a:ext uri="{FF2B5EF4-FFF2-40B4-BE49-F238E27FC236}">
                <a16:creationId xmlns:a16="http://schemas.microsoft.com/office/drawing/2014/main" id="{D2A7510A-EDD2-DACB-D7DD-072A70050F4D}"/>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C820CD9F-01F6-B0C9-2B72-A14494A6DA52}"/>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€24,000</a:t>
            </a:r>
          </a:p>
        </p:txBody>
      </p:sp>
      <p:grpSp>
        <p:nvGrpSpPr>
          <p:cNvPr id="5" name="Gruppo 4">
            <a:extLst>
              <a:ext uri="{FF2B5EF4-FFF2-40B4-BE49-F238E27FC236}">
                <a16:creationId xmlns:a16="http://schemas.microsoft.com/office/drawing/2014/main" id="{15F86EBD-CAB4-EE9B-21D3-84C45CDC1F8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4A65AA7-3AC1-43BF-1443-315DD2C88D4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4FA0CD4A-C6A9-1D37-9A87-F0A98A83638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BCB98EA8-7855-AC5A-2AF8-B8514FA1D649}"/>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3BC8492B-FA7E-303C-B30E-6E1BBBFF15E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83BBAD1D-6C15-E5A6-BE78-36DEABFAE5B8}"/>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1" name="Gruppo 30">
              <a:extLst>
                <a:ext uri="{FF2B5EF4-FFF2-40B4-BE49-F238E27FC236}">
                  <a16:creationId xmlns:a16="http://schemas.microsoft.com/office/drawing/2014/main" id="{01DEEAAF-0D4E-6C1A-7DCB-220741CE33C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2F7C3862-86A1-7A36-4001-030BF9378F2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747E988E-E2AF-33FA-A069-145F4A72854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B1D78141-4CA6-9FB2-6BF6-F0097FAC772B}"/>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31EF30FC-B9A0-72DB-3545-D0F5F8DC0AD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6" name="Gruppo 35">
                <a:extLst>
                  <a:ext uri="{FF2B5EF4-FFF2-40B4-BE49-F238E27FC236}">
                    <a16:creationId xmlns:a16="http://schemas.microsoft.com/office/drawing/2014/main" id="{B0EAC36A-7299-58A4-1D3A-CB3BFAB4BD72}"/>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1F4A3BD7-4208-1C27-F99D-9F753ED30A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5555DAC0-1F14-1782-062D-34274E2FD5D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1DA72699-41A3-45E1-583B-0DAA3F205D17}"/>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4735EAED-E9B7-41F1-9363-1C8F116E569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40E153C7-DE1D-BD70-8D12-82107102EBE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81FEC9D0-5185-2FE7-35E6-47FEA0B3E07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FAB95816-216B-7529-19EF-594E1025A55B}"/>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E59F6A75-B513-DA77-8995-FDBB8604D07B}"/>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08B56F5C-5117-F87F-CAE5-B92A77E77F4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039AE177-2AD7-B756-767E-84395DFC0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B56817D4-F89C-C302-0308-91B88B03C9D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2126298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25A0B79-E528-4BF4-0386-0C19758E2F7A}"/>
            </a:ext>
          </a:extLst>
        </p:cNvPr>
        <p:cNvGrpSpPr/>
        <p:nvPr/>
      </p:nvGrpSpPr>
      <p:grpSpPr>
        <a:xfrm>
          <a:off x="0" y="0"/>
          <a:ext cx="0" cy="0"/>
          <a:chOff x="0" y="0"/>
          <a:chExt cx="0" cy="0"/>
        </a:xfrm>
      </p:grpSpPr>
    </p:spTree>
    <p:extLst>
      <p:ext uri="{BB962C8B-B14F-4D97-AF65-F5344CB8AC3E}">
        <p14:creationId xmlns:p14="http://schemas.microsoft.com/office/powerpoint/2010/main" val="3994559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3094860-1166-5E61-2B26-4FB7ED9790F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4B9F4BD-7A60-ACF8-988D-40E1C3FEA0AD}"/>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ABE3327-7CBC-B2FB-E029-C8690166DA1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446E743-22ED-47D6-7E70-9E4452F2321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78CE42F-2D09-8E7D-B7AD-4D4B57150E3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347A79F-0BB8-063C-DFBE-3803A06DD23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5573671-9475-45B2-CDA7-AFD0870B3B0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0316B40-2FB2-0CC7-5D8C-8067F69D1B1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59CBC1E-C9CB-17B4-D186-7B39B848DB6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E910D15C-A972-3E28-EF15-329DCAFFE06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8FA4E848-6B99-A05E-0248-9BB55EC50F23}"/>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backend is the core of the system, managing data flow between various components: database, car controller, and frontend. It must integrate the FER model, expose RESTful API endpoints, and ensure efficient management of evaluations and collected data, with a strong focus on security and scalability.</a:t>
            </a:r>
            <a:endParaRPr lang="it-IT" sz="1500">
              <a:solidFill>
                <a:schemeClr val="bg1"/>
              </a:solidFill>
            </a:endParaRPr>
          </a:p>
        </p:txBody>
      </p:sp>
      <p:sp>
        <p:nvSpPr>
          <p:cNvPr id="26" name="CasellaDiTesto 25">
            <a:extLst>
              <a:ext uri="{FF2B5EF4-FFF2-40B4-BE49-F238E27FC236}">
                <a16:creationId xmlns:a16="http://schemas.microsoft.com/office/drawing/2014/main" id="{20E69DDB-2ED3-3721-0626-4AD243F230B9}"/>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DE98638-3DA2-9B08-8344-1C53251FBBC9}"/>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Implement a robust and scalable backend in Python to manage data flow.  </a:t>
            </a:r>
          </a:p>
          <a:p>
            <a:pPr algn="just">
              <a:lnSpc>
                <a:spcPct val="200000"/>
              </a:lnSpc>
            </a:pPr>
            <a:r>
              <a:rPr lang="en-US" sz="1500">
                <a:solidFill>
                  <a:schemeClr val="bg1"/>
                </a:solidFill>
              </a:rPr>
              <a:t>2. Integrate the FER model for automatic evaluations.  </a:t>
            </a:r>
          </a:p>
          <a:p>
            <a:pPr algn="just">
              <a:lnSpc>
                <a:spcPct val="200000"/>
              </a:lnSpc>
            </a:pPr>
            <a:r>
              <a:rPr lang="en-US" sz="1500">
                <a:solidFill>
                  <a:schemeClr val="bg1"/>
                </a:solidFill>
              </a:rPr>
              <a:t>3. Expose RESTful API endpoints to communicate with the frontend and car controller. </a:t>
            </a:r>
            <a:endParaRPr lang="it-IT" sz="1500">
              <a:solidFill>
                <a:schemeClr val="bg1"/>
              </a:solidFill>
            </a:endParaRPr>
          </a:p>
        </p:txBody>
      </p:sp>
      <p:grpSp>
        <p:nvGrpSpPr>
          <p:cNvPr id="55" name="Gruppo 54">
            <a:extLst>
              <a:ext uri="{FF2B5EF4-FFF2-40B4-BE49-F238E27FC236}">
                <a16:creationId xmlns:a16="http://schemas.microsoft.com/office/drawing/2014/main" id="{DC51AA53-4C6B-AA1F-2749-6D5299EC225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A4151E0-9DAA-4484-1D17-D1E5CACA5EE4}"/>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9" name="Gruppo 38">
              <a:extLst>
                <a:ext uri="{FF2B5EF4-FFF2-40B4-BE49-F238E27FC236}">
                  <a16:creationId xmlns:a16="http://schemas.microsoft.com/office/drawing/2014/main" id="{124275DD-5EA9-3E01-786B-FF00D4A1C7D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65593BF3-1594-73A0-AB3F-C05B1E53834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01095DC-F51A-3A86-9955-19D24E86512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7010121-FC97-5B04-5DEC-4E5AB2C8A68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404F56A-022E-5181-63A0-81E01649277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4" name="Gruppo 43">
                <a:extLst>
                  <a:ext uri="{FF2B5EF4-FFF2-40B4-BE49-F238E27FC236}">
                    <a16:creationId xmlns:a16="http://schemas.microsoft.com/office/drawing/2014/main" id="{4C89ED6C-D40E-6D30-250E-D9A3655961B8}"/>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66FB8F9-6FF5-E9D0-1364-22C178E8C1B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215DF3-9C44-4213-7AD4-DBDBC577E241}"/>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297091C-D715-3882-D577-7E22ACE70D0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709995B-ABA3-ECEB-0961-AF205B7575B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0C563EF-0647-F6C6-FA90-A22CBCA7657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B09B8E07-B684-3E9D-4A59-5857E2E04885}"/>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37" name="Connettore diritto 36">
            <a:extLst>
              <a:ext uri="{FF2B5EF4-FFF2-40B4-BE49-F238E27FC236}">
                <a16:creationId xmlns:a16="http://schemas.microsoft.com/office/drawing/2014/main" id="{89BB17DA-5B97-6BD0-19DA-B23B55A6EA0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78D9E4A6-F8F0-8405-82B1-D3740F35D538}"/>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7A77211-3014-CD02-5F3D-E131534805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A4535A49-A965-B4D7-98C4-91A407F0FD9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755C28B6-8FCB-E3C7-320F-3599EA35C7BA}"/>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A70C8C4E-360E-C3D9-39CF-13915767FEE8}"/>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A0ECA985-EAFB-AE69-CE7C-F143306A8A31}"/>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C02A3155-43D8-EDBF-3183-95C6B89A6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3233DBAE-E8BE-6EC0-6896-95621263CB4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spTree>
    <p:extLst>
      <p:ext uri="{BB962C8B-B14F-4D97-AF65-F5344CB8AC3E}">
        <p14:creationId xmlns:p14="http://schemas.microsoft.com/office/powerpoint/2010/main" val="4027573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D1B142-B7FA-B703-97AC-43F8F8A7EE2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222C8FD-BB6C-E69A-B237-DC31171A04C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0D5FA5-1B6C-2945-F3B9-E079B930DC6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62B7780-630A-B80A-F829-640F97B0079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7BFBF89-B20B-FF92-9EF2-C4C40A9B16B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94D93E9-1095-F716-7CE6-9CE1DC167F1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3863600-5110-F1BC-313F-C125B5E8CA8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F990228-058A-1BED-8867-6355F16772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3404D44-36CC-B6BD-9DEE-AD48C681DC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0A13773-8A8F-A4B0-5AAA-E564EFB40E33}"/>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43DC151-8184-436A-B044-E65225C48C05}"/>
              </a:ext>
            </a:extLst>
          </p:cNvPr>
          <p:cNvSpPr txBox="1"/>
          <p:nvPr/>
        </p:nvSpPr>
        <p:spPr>
          <a:xfrm>
            <a:off x="690149" y="1827502"/>
            <a:ext cx="8162243" cy="4939814"/>
          </a:xfrm>
          <a:prstGeom prst="rect">
            <a:avLst/>
          </a:prstGeom>
          <a:noFill/>
        </p:spPr>
        <p:txBody>
          <a:bodyPr wrap="square" rtlCol="0">
            <a:spAutoFit/>
          </a:bodyPr>
          <a:lstStyle/>
          <a:p>
            <a:pPr algn="just"/>
            <a:r>
              <a:rPr lang="en-US" sz="1500">
                <a:solidFill>
                  <a:schemeClr val="bg1"/>
                </a:solidFill>
              </a:rPr>
              <a:t>1. Development Environment Setup:</a:t>
            </a:r>
          </a:p>
          <a:p>
            <a:pPr algn="just"/>
            <a:r>
              <a:rPr lang="en-US" sz="1500">
                <a:solidFill>
                  <a:schemeClr val="bg1"/>
                </a:solidFill>
              </a:rPr>
              <a:t>   - Configure the backend framework (e.g., Flask or </a:t>
            </a:r>
            <a:r>
              <a:rPr lang="en-US" sz="1500" err="1">
                <a:solidFill>
                  <a:schemeClr val="bg1"/>
                </a:solidFill>
              </a:rPr>
              <a:t>FastAPI</a:t>
            </a:r>
            <a:r>
              <a:rPr lang="en-US" sz="1500">
                <a:solidFill>
                  <a:schemeClr val="bg1"/>
                </a:solidFill>
              </a:rPr>
              <a:t>).  </a:t>
            </a:r>
          </a:p>
          <a:p>
            <a:pPr algn="just"/>
            <a:r>
              <a:rPr lang="en-US" sz="1500">
                <a:solidFill>
                  <a:schemeClr val="bg1"/>
                </a:solidFill>
              </a:rPr>
              <a:t>   - Structure the project.  </a:t>
            </a:r>
          </a:p>
          <a:p>
            <a:pPr algn="just"/>
            <a:r>
              <a:rPr lang="en-US" sz="1500">
                <a:solidFill>
                  <a:schemeClr val="bg1"/>
                </a:solidFill>
              </a:rPr>
              <a:t>2. RESTful API Implementation:</a:t>
            </a:r>
          </a:p>
          <a:p>
            <a:pPr algn="just"/>
            <a:r>
              <a:rPr lang="en-US" sz="1500">
                <a:solidFill>
                  <a:schemeClr val="bg1"/>
                </a:solidFill>
              </a:rPr>
              <a:t>   - Create endpoints for communication with the car controller, frontend, and database (e.g., `/</a:t>
            </a:r>
            <a:r>
              <a:rPr lang="en-US" sz="1500" err="1">
                <a:solidFill>
                  <a:schemeClr val="bg1"/>
                </a:solidFill>
              </a:rPr>
              <a:t>sendEvaluation</a:t>
            </a:r>
            <a:r>
              <a:rPr lang="en-US" sz="1500">
                <a:solidFill>
                  <a:schemeClr val="bg1"/>
                </a:solidFill>
              </a:rPr>
              <a:t>`, `/</a:t>
            </a:r>
            <a:r>
              <a:rPr lang="en-US" sz="1500" err="1">
                <a:solidFill>
                  <a:schemeClr val="bg1"/>
                </a:solidFill>
              </a:rPr>
              <a:t>getUserData</a:t>
            </a:r>
            <a:r>
              <a:rPr lang="en-US" sz="1500">
                <a:solidFill>
                  <a:schemeClr val="bg1"/>
                </a:solidFill>
              </a:rPr>
              <a:t>`).  </a:t>
            </a:r>
          </a:p>
          <a:p>
            <a:pPr algn="just"/>
            <a:r>
              <a:rPr lang="en-US" sz="1500">
                <a:solidFill>
                  <a:schemeClr val="bg1"/>
                </a:solidFill>
              </a:rPr>
              <a:t>   - Validate and authenticate API requests.  </a:t>
            </a:r>
          </a:p>
          <a:p>
            <a:pPr algn="just"/>
            <a:r>
              <a:rPr lang="en-US" sz="1500">
                <a:solidFill>
                  <a:schemeClr val="bg1"/>
                </a:solidFill>
              </a:rPr>
              <a:t>3. Database Integration:</a:t>
            </a:r>
          </a:p>
          <a:p>
            <a:pPr algn="just"/>
            <a:r>
              <a:rPr lang="en-US" sz="1500">
                <a:solidFill>
                  <a:schemeClr val="bg1"/>
                </a:solidFill>
              </a:rPr>
              <a:t>   - Connect to the database using an ORM (e.g., </a:t>
            </a:r>
            <a:r>
              <a:rPr lang="en-US" sz="1500" err="1">
                <a:solidFill>
                  <a:schemeClr val="bg1"/>
                </a:solidFill>
              </a:rPr>
              <a:t>SQLAlchemy</a:t>
            </a:r>
            <a:r>
              <a:rPr lang="en-US" sz="1500">
                <a:solidFill>
                  <a:schemeClr val="bg1"/>
                </a:solidFill>
              </a:rPr>
              <a:t>).  </a:t>
            </a:r>
          </a:p>
          <a:p>
            <a:pPr algn="just"/>
            <a:r>
              <a:rPr lang="en-US" sz="1500">
                <a:solidFill>
                  <a:schemeClr val="bg1"/>
                </a:solidFill>
              </a:rPr>
              <a:t>   - Develop backend queries to handle complex data operations (e.g., calculate the average of the last 500 evaluations).  </a:t>
            </a:r>
          </a:p>
          <a:p>
            <a:pPr algn="just"/>
            <a:r>
              <a:rPr lang="en-US" sz="1500">
                <a:solidFill>
                  <a:schemeClr val="bg1"/>
                </a:solidFill>
              </a:rPr>
              <a:t>4. FER Model Integration:</a:t>
            </a:r>
          </a:p>
          <a:p>
            <a:pPr algn="just"/>
            <a:r>
              <a:rPr lang="en-US" sz="1500">
                <a:solidFill>
                  <a:schemeClr val="bg1"/>
                </a:solidFill>
              </a:rPr>
              <a:t>   - Implement functions to receive input from the car controller.  </a:t>
            </a:r>
          </a:p>
          <a:p>
            <a:pPr algn="just"/>
            <a:r>
              <a:rPr lang="en-US" sz="1500">
                <a:solidFill>
                  <a:schemeClr val="bg1"/>
                </a:solidFill>
              </a:rPr>
              <a:t>   - Process and store FER data in the database.  </a:t>
            </a:r>
          </a:p>
          <a:p>
            <a:pPr algn="just"/>
            <a:r>
              <a:rPr lang="en-US" sz="1500">
                <a:solidFill>
                  <a:schemeClr val="bg1"/>
                </a:solidFill>
              </a:rPr>
              <a:t>5. Security and Privacy:</a:t>
            </a:r>
          </a:p>
          <a:p>
            <a:pPr algn="just"/>
            <a:r>
              <a:rPr lang="en-US" sz="1500">
                <a:solidFill>
                  <a:schemeClr val="bg1"/>
                </a:solidFill>
              </a:rPr>
              <a:t>   - Implement security protocols (e.g., TLS 1.3 for communications).  </a:t>
            </a:r>
          </a:p>
          <a:p>
            <a:pPr algn="just"/>
            <a:r>
              <a:rPr lang="en-US" sz="1500">
                <a:solidFill>
                  <a:schemeClr val="bg1"/>
                </a:solidFill>
              </a:rPr>
              <a:t>   - Encrypt sensitive data.  </a:t>
            </a:r>
          </a:p>
          <a:p>
            <a:pPr algn="just"/>
            <a:r>
              <a:rPr lang="en-US" sz="1500">
                <a:solidFill>
                  <a:schemeClr val="bg1"/>
                </a:solidFill>
              </a:rPr>
              <a:t>   - Create data management policies compliant with GDPR.  </a:t>
            </a:r>
          </a:p>
          <a:p>
            <a:pPr algn="just"/>
            <a:r>
              <a:rPr lang="en-US" sz="1500">
                <a:solidFill>
                  <a:schemeClr val="bg1"/>
                </a:solidFill>
              </a:rPr>
              <a:t>6. Testing and Validation:</a:t>
            </a:r>
          </a:p>
          <a:p>
            <a:pPr algn="just"/>
            <a:r>
              <a:rPr lang="en-US" sz="1500">
                <a:solidFill>
                  <a:schemeClr val="bg1"/>
                </a:solidFill>
              </a:rPr>
              <a:t>   - Test APIs (unit tests and integration tests).  </a:t>
            </a:r>
          </a:p>
          <a:p>
            <a:pPr algn="just"/>
            <a:r>
              <a:rPr lang="en-US" sz="1500">
                <a:solidFill>
                  <a:schemeClr val="bg1"/>
                </a:solidFill>
              </a:rPr>
              <a:t>   - Simulate workloads to ensure scalability. </a:t>
            </a:r>
            <a:endParaRPr lang="it-IT" sz="1500">
              <a:solidFill>
                <a:schemeClr val="bg1"/>
              </a:solidFill>
            </a:endParaRPr>
          </a:p>
        </p:txBody>
      </p:sp>
      <p:grpSp>
        <p:nvGrpSpPr>
          <p:cNvPr id="15" name="Gruppo 14">
            <a:extLst>
              <a:ext uri="{FF2B5EF4-FFF2-40B4-BE49-F238E27FC236}">
                <a16:creationId xmlns:a16="http://schemas.microsoft.com/office/drawing/2014/main" id="{9CB86B09-B08D-BF8F-0ABF-3FB14B47CCF3}"/>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2C70766D-1253-4BEE-FC6C-8FD7A99EBAA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CA71E800-8607-FA6F-D93D-1C85E41AE93C}"/>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5B94D875-B551-AAE7-4E24-38C02FD34DE4}"/>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5A7BAC73-F6F3-4376-DD31-346881AA9780}"/>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CC767C9B-38AB-5EA0-0071-38AB160E2B7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5ADCB883-CE4E-FE07-307C-F506EAB84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94FBFE7A-48E5-1E04-7F98-68912ABB87B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12CA62F5-3AA5-5FBC-7607-AAC6374B9D32}"/>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E9F38013-9F69-3D02-F97A-63C91C88C3E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AC66580C-2388-9C78-4DBD-88D6401B7748}"/>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8357E8A8-17E3-6572-42F2-8EE9259C6DC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C13415E9-E981-A114-8E57-05F9264D61E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3D620F84-548D-C2C7-ACE4-A56C34CC3F91}"/>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BB5881C0-D2BB-2453-8052-F83D9CE22667}"/>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7FBB5B14-CC0E-3900-B886-14CAE3E0EAE9}"/>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24E16563-2FF7-742D-0A06-DC29C73DE1A4}"/>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60632FAD-A49B-A920-C148-A36A4FDA454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CD522E7C-6A87-08DB-CD4F-8059494338FB}"/>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 name="Gruppo 1">
            <a:extLst>
              <a:ext uri="{FF2B5EF4-FFF2-40B4-BE49-F238E27FC236}">
                <a16:creationId xmlns:a16="http://schemas.microsoft.com/office/drawing/2014/main" id="{88C711E1-E116-9920-9599-89E6FE29B4D5}"/>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29FE350-F22B-7705-9A62-78BF157B520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BB4F5B33-6254-3014-25CF-218493A45B2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7" name="Connettore diritto 6">
            <a:extLst>
              <a:ext uri="{FF2B5EF4-FFF2-40B4-BE49-F238E27FC236}">
                <a16:creationId xmlns:a16="http://schemas.microsoft.com/office/drawing/2014/main" id="{D63536AF-8B81-7EE3-6979-64A2FE2C2CF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9325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3A76471-E00E-0330-2172-ECF9816984E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FE04573-692E-B0C6-037D-D0C1D9211A0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68DF0A-B612-5997-E5FB-5641492BA60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B2A864F-862C-E700-9B24-DEDE943ACAF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099246C-CC72-F995-6A80-1CEEA1AA5C5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016497-E3AE-E7B1-26D9-2B3D69A3A5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8C11A9F-6F0D-FEA9-D6B5-9AAFC075F31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E16DACF-20E6-0D39-A08A-EE067CBFA4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4DB4C311-B23C-7995-DAD0-F2B8AAB8F93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DEDD05B-A17F-B8B6-7982-B00AEA6E618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7707233-00D5-EBF8-AE0C-1C8C9398898E}"/>
              </a:ext>
            </a:extLst>
          </p:cNvPr>
          <p:cNvSpPr txBox="1"/>
          <p:nvPr/>
        </p:nvSpPr>
        <p:spPr>
          <a:xfrm>
            <a:off x="690149" y="2192493"/>
            <a:ext cx="8162243" cy="1246495"/>
          </a:xfrm>
          <a:prstGeom prst="rect">
            <a:avLst/>
          </a:prstGeom>
          <a:noFill/>
        </p:spPr>
        <p:txBody>
          <a:bodyPr wrap="square" rtlCol="0">
            <a:spAutoFit/>
          </a:bodyPr>
          <a:lstStyle/>
          <a:p>
            <a:pPr algn="just"/>
            <a:r>
              <a:rPr lang="en-US" sz="1500">
                <a:solidFill>
                  <a:schemeClr val="bg1"/>
                </a:solidFill>
              </a:rPr>
              <a:t>1. Operational Backend: Complete source code with API and FER model integration.  </a:t>
            </a:r>
          </a:p>
          <a:p>
            <a:pPr algn="just"/>
            <a:r>
              <a:rPr lang="en-US" sz="1500">
                <a:solidFill>
                  <a:schemeClr val="bg1"/>
                </a:solidFill>
              </a:rPr>
              <a:t>2. Technical Documentation: Details on implementation, API endpoints, and usage instructions.  </a:t>
            </a:r>
          </a:p>
          <a:p>
            <a:pPr algn="just"/>
            <a:r>
              <a:rPr lang="en-US" sz="1500">
                <a:solidFill>
                  <a:schemeClr val="bg1"/>
                </a:solidFill>
              </a:rPr>
              <a:t>3. Data Management Logic: Functions implemented to interact with the database and car controller.  </a:t>
            </a:r>
          </a:p>
          <a:p>
            <a:pPr algn="just"/>
            <a:r>
              <a:rPr lang="en-US" sz="1500">
                <a:solidFill>
                  <a:schemeClr val="bg1"/>
                </a:solidFill>
              </a:rPr>
              <a:t>4. Test Report: Results of integration tests and load simulations. </a:t>
            </a:r>
            <a:endParaRPr lang="it-IT" sz="1500">
              <a:solidFill>
                <a:schemeClr val="bg1"/>
              </a:solidFill>
            </a:endParaRPr>
          </a:p>
        </p:txBody>
      </p:sp>
      <p:grpSp>
        <p:nvGrpSpPr>
          <p:cNvPr id="15" name="Gruppo 14">
            <a:extLst>
              <a:ext uri="{FF2B5EF4-FFF2-40B4-BE49-F238E27FC236}">
                <a16:creationId xmlns:a16="http://schemas.microsoft.com/office/drawing/2014/main" id="{80768ADF-A48B-0D82-EB96-8EFF3DA2AEB6}"/>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86CDD40-310B-3264-D810-99F3BA4E1DB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A7DAC20-66DE-D0A0-633B-68E70C5DAFA8}"/>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73F008CE-3A8A-7831-C383-BB01D2AF3016}"/>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6D3D78D-2104-1F03-5AF1-3A919AF3E4DE}"/>
              </a:ext>
            </a:extLst>
          </p:cNvPr>
          <p:cNvSpPr txBox="1"/>
          <p:nvPr/>
        </p:nvSpPr>
        <p:spPr>
          <a:xfrm>
            <a:off x="706908" y="3899003"/>
            <a:ext cx="8162243" cy="784830"/>
          </a:xfrm>
          <a:prstGeom prst="rect">
            <a:avLst/>
          </a:prstGeom>
          <a:noFill/>
        </p:spPr>
        <p:txBody>
          <a:bodyPr wrap="square" rtlCol="0">
            <a:spAutoFit/>
          </a:bodyPr>
          <a:lstStyle/>
          <a:p>
            <a:pPr algn="just"/>
            <a:r>
              <a:rPr lang="en-US" sz="1500">
                <a:solidFill>
                  <a:schemeClr val="bg1"/>
                </a:solidFill>
              </a:rPr>
              <a:t>1. Delivery of basic working APIs (end of Month 2).  </a:t>
            </a:r>
          </a:p>
          <a:p>
            <a:pPr algn="just"/>
            <a:r>
              <a:rPr lang="en-US" sz="1500">
                <a:solidFill>
                  <a:schemeClr val="bg1"/>
                </a:solidFill>
              </a:rPr>
              <a:t>2. Completed database integration (end of Month 3).  </a:t>
            </a:r>
          </a:p>
          <a:p>
            <a:pPr algn="just"/>
            <a:r>
              <a:rPr lang="en-US" sz="1500">
                <a:solidFill>
                  <a:schemeClr val="bg1"/>
                </a:solidFill>
              </a:rPr>
              <a:t>3. Backend validation in a simulated environment (end of Month 4). </a:t>
            </a:r>
            <a:endParaRPr lang="it-IT" sz="1500">
              <a:solidFill>
                <a:schemeClr val="bg1"/>
              </a:solidFill>
            </a:endParaRPr>
          </a:p>
        </p:txBody>
      </p:sp>
      <p:sp>
        <p:nvSpPr>
          <p:cNvPr id="16" name="CasellaDiTesto 15">
            <a:extLst>
              <a:ext uri="{FF2B5EF4-FFF2-40B4-BE49-F238E27FC236}">
                <a16:creationId xmlns:a16="http://schemas.microsoft.com/office/drawing/2014/main" id="{E51A86B3-0803-7AC3-B4AD-AD393136E7AD}"/>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3E0D68BF-C2D9-EE6C-06F1-413948F44E5C}"/>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WP1 (Database): Database design must be completed to develop the backend.  </a:t>
            </a:r>
          </a:p>
          <a:p>
            <a:pPr algn="just"/>
            <a:r>
              <a:rPr lang="en-US" sz="1500">
                <a:solidFill>
                  <a:schemeClr val="bg1"/>
                </a:solidFill>
              </a:rPr>
              <a:t>- WP5 (Integration): The backend must be completed to integrate components.</a:t>
            </a:r>
            <a:endParaRPr lang="it-IT" sz="1500">
              <a:solidFill>
                <a:schemeClr val="bg1"/>
              </a:solidFill>
            </a:endParaRPr>
          </a:p>
        </p:txBody>
      </p:sp>
      <p:sp>
        <p:nvSpPr>
          <p:cNvPr id="4" name="CasellaDiTesto 3">
            <a:extLst>
              <a:ext uri="{FF2B5EF4-FFF2-40B4-BE49-F238E27FC236}">
                <a16:creationId xmlns:a16="http://schemas.microsoft.com/office/drawing/2014/main" id="{5C71FC7B-5748-C0A2-A57F-B08BCCAB7DE7}"/>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9FA590CA-0D59-32C3-6CA9-8CDED07FC0E9}"/>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D04B6571-75BE-388B-43F2-4C917B2D92D9}"/>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937DE643-526A-0C31-E567-EEE3CAF95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E920F558-7D09-1EE1-51E5-FE22F9504AD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AB5C02A8-A887-1368-845F-6AF6F85241B3}"/>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F48CFFBA-EEAD-E227-0356-1A29528D917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32CE0209-B52C-0C82-C707-C21881C85833}"/>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107E70B7-16D5-DD64-351F-E280631392F0}"/>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19668071-33AB-8470-2B1D-308C531FFEA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99C5527C-8EEE-A243-3BEE-671D92BC65B7}"/>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F42D9542-C2C2-54A8-E4F4-905CDEDD4E4E}"/>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B0844F22-F991-1B7A-4E32-0EE1462C5AC6}"/>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12946DF4-121C-FBBD-7FBE-EE24AC96FEF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8AAFA835-B60C-BC89-4617-E05FFC045CE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434FAC32-4D0F-0C99-FAA6-4B1D14E47664}"/>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02B127B4-C2F2-F868-1D29-A2EB419BBEC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18A4BA9-A3F5-105E-920E-C47208935A6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EFC190D-F96E-F944-E685-55464198AD09}"/>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9F8DD79-5CFA-581E-EF16-E246648A1682}"/>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8622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0CB498E-1877-D2AA-84CA-287BAC0226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04C060-D605-98F1-F0D0-CE53CAA699A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3F5B5FB-3949-D1F0-4C29-A9E88117054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54A63FB-4243-ADD7-0E11-FB227A898ED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F6174C9-965E-D62B-7250-655F6B7C217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2D61495-6BFA-C504-BA3F-DD8339BEE18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A274747-6FB9-A3E6-A403-C1AACB02BC9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AE6F8B1-9FCC-D243-2031-8EFDF80F32F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A279BAD6-BA17-2C7D-4949-75FDA71317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D769B978-87F8-16EE-EBEC-A6EC17FF6D59}"/>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49E40AE7-C6B1-FC9D-3874-4F8C5F46FFA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4EE92368-B8B9-4B8A-32F0-F458F6888558}"/>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80020933-F027-C663-597A-5F03169306C8}"/>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E89159F-B858-9311-597F-99C1BBB29C1C}"/>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Backend</a:t>
            </a:r>
            <a:r>
              <a:rPr lang="it-IT" sz="1500">
                <a:solidFill>
                  <a:schemeClr val="bg1"/>
                </a:solidFill>
              </a:rPr>
              <a:t> Framework: </a:t>
            </a:r>
            <a:r>
              <a:rPr lang="it-IT" sz="1500" err="1">
                <a:solidFill>
                  <a:schemeClr val="bg1"/>
                </a:solidFill>
              </a:rPr>
              <a:t>Flask</a:t>
            </a:r>
            <a:r>
              <a:rPr lang="it-IT" sz="1500">
                <a:solidFill>
                  <a:schemeClr val="bg1"/>
                </a:solidFill>
              </a:rPr>
              <a:t> or </a:t>
            </a:r>
            <a:r>
              <a:rPr lang="it-IT" sz="1500" err="1">
                <a:solidFill>
                  <a:schemeClr val="bg1"/>
                </a:solidFill>
              </a:rPr>
              <a:t>FastAPI</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Security Libraries: </a:t>
            </a:r>
            <a:r>
              <a:rPr lang="it-IT" sz="1500" err="1">
                <a:solidFill>
                  <a:schemeClr val="bg1"/>
                </a:solidFill>
              </a:rPr>
              <a:t>PyJWT</a:t>
            </a:r>
            <a:r>
              <a:rPr lang="it-IT" sz="1500">
                <a:solidFill>
                  <a:schemeClr val="bg1"/>
                </a:solidFill>
              </a:rPr>
              <a:t> for authentication, </a:t>
            </a:r>
            <a:r>
              <a:rPr lang="it-IT" sz="1500" err="1">
                <a:solidFill>
                  <a:schemeClr val="bg1"/>
                </a:solidFill>
              </a:rPr>
              <a:t>OpenSSL</a:t>
            </a:r>
            <a:r>
              <a:rPr lang="it-IT" sz="1500">
                <a:solidFill>
                  <a:schemeClr val="bg1"/>
                </a:solidFill>
              </a:rPr>
              <a:t> for </a:t>
            </a:r>
            <a:r>
              <a:rPr lang="it-IT" sz="1500" err="1">
                <a:solidFill>
                  <a:schemeClr val="bg1"/>
                </a:solidFill>
              </a:rPr>
              <a:t>encryption</a:t>
            </a:r>
            <a:r>
              <a:rPr lang="it-IT" sz="1500">
                <a:solidFill>
                  <a:schemeClr val="bg1"/>
                </a:solidFill>
              </a:rPr>
              <a:t>.  </a:t>
            </a:r>
          </a:p>
          <a:p>
            <a:pPr algn="just"/>
            <a:r>
              <a:rPr lang="it-IT" sz="1500">
                <a:solidFill>
                  <a:schemeClr val="bg1"/>
                </a:solidFill>
              </a:rPr>
              <a:t>- ORM: </a:t>
            </a:r>
            <a:r>
              <a:rPr lang="it-IT" sz="1500" err="1">
                <a:solidFill>
                  <a:schemeClr val="bg1"/>
                </a:solidFill>
              </a:rPr>
              <a:t>SQLAlchemy</a:t>
            </a:r>
            <a:r>
              <a:rPr lang="it-IT" sz="1500">
                <a:solidFill>
                  <a:schemeClr val="bg1"/>
                </a:solidFill>
              </a:rPr>
              <a:t> or </a:t>
            </a:r>
            <a:r>
              <a:rPr lang="it-IT" sz="1500" err="1">
                <a:solidFill>
                  <a:schemeClr val="bg1"/>
                </a:solidFill>
              </a:rPr>
              <a:t>equivalent</a:t>
            </a:r>
            <a:r>
              <a:rPr lang="it-IT" sz="1500">
                <a:solidFill>
                  <a:schemeClr val="bg1"/>
                </a:solidFill>
              </a:rPr>
              <a:t> for database interaction.  </a:t>
            </a:r>
          </a:p>
          <a:p>
            <a:pPr algn="just"/>
            <a:r>
              <a:rPr lang="it-IT" sz="1500">
                <a:solidFill>
                  <a:schemeClr val="bg1"/>
                </a:solidFill>
              </a:rPr>
              <a:t>- Testing Tools: </a:t>
            </a:r>
            <a:r>
              <a:rPr lang="it-IT" sz="1500" err="1">
                <a:solidFill>
                  <a:schemeClr val="bg1"/>
                </a:solidFill>
              </a:rPr>
              <a:t>Postman</a:t>
            </a:r>
            <a:r>
              <a:rPr lang="it-IT" sz="1500">
                <a:solidFill>
                  <a:schemeClr val="bg1"/>
                </a:solidFill>
              </a:rPr>
              <a:t> for API testing, </a:t>
            </a:r>
            <a:r>
              <a:rPr lang="it-IT" sz="1500" err="1">
                <a:solidFill>
                  <a:schemeClr val="bg1"/>
                </a:solidFill>
              </a:rPr>
              <a:t>pytest</a:t>
            </a:r>
            <a:r>
              <a:rPr lang="it-IT" sz="1500">
                <a:solidFill>
                  <a:schemeClr val="bg1"/>
                </a:solidFill>
              </a:rPr>
              <a:t> for </a:t>
            </a:r>
            <a:r>
              <a:rPr lang="it-IT" sz="1500" err="1">
                <a:solidFill>
                  <a:schemeClr val="bg1"/>
                </a:solidFill>
              </a:rPr>
              <a:t>automated</a:t>
            </a:r>
            <a:r>
              <a:rPr lang="it-IT" sz="1500">
                <a:solidFill>
                  <a:schemeClr val="bg1"/>
                </a:solidFill>
              </a:rPr>
              <a:t> </a:t>
            </a:r>
            <a:r>
              <a:rPr lang="it-IT" sz="1500" err="1">
                <a:solidFill>
                  <a:schemeClr val="bg1"/>
                </a:solidFill>
              </a:rPr>
              <a:t>tests</a:t>
            </a:r>
            <a:r>
              <a:rPr lang="it-IT" sz="1500">
                <a:solidFill>
                  <a:schemeClr val="bg1"/>
                </a:solidFill>
              </a:rPr>
              <a:t>. </a:t>
            </a:r>
          </a:p>
        </p:txBody>
      </p:sp>
      <p:sp>
        <p:nvSpPr>
          <p:cNvPr id="2" name="CasellaDiTesto 1">
            <a:extLst>
              <a:ext uri="{FF2B5EF4-FFF2-40B4-BE49-F238E27FC236}">
                <a16:creationId xmlns:a16="http://schemas.microsoft.com/office/drawing/2014/main" id="{242455C5-9A6B-7777-E2A2-34C7900868B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6775A5AD-48EA-6025-54C6-7F63892CB236}"/>
              </a:ext>
            </a:extLst>
          </p:cNvPr>
          <p:cNvSpPr txBox="1"/>
          <p:nvPr/>
        </p:nvSpPr>
        <p:spPr>
          <a:xfrm>
            <a:off x="690149" y="3830574"/>
            <a:ext cx="8162243" cy="784830"/>
          </a:xfrm>
          <a:prstGeom prst="rect">
            <a:avLst/>
          </a:prstGeom>
          <a:noFill/>
        </p:spPr>
        <p:txBody>
          <a:bodyPr wrap="square" rtlCol="0">
            <a:spAutoFit/>
          </a:bodyPr>
          <a:lstStyle/>
          <a:p>
            <a:pPr algn="just"/>
            <a:r>
              <a:rPr lang="en-US" sz="1500">
                <a:solidFill>
                  <a:schemeClr val="bg1"/>
                </a:solidFill>
              </a:rPr>
              <a:t>- Backend Developer: Specialist in Python, experienced in RESTful API development and AI model integration.  </a:t>
            </a:r>
          </a:p>
          <a:p>
            <a:pPr algn="just"/>
            <a:r>
              <a:rPr lang="en-US" sz="1500">
                <a:solidFill>
                  <a:schemeClr val="bg1"/>
                </a:solidFill>
              </a:rPr>
              <a:t>- Data Engineer: To optimize data flow between the backend and database. </a:t>
            </a:r>
            <a:endParaRPr lang="it-IT" sz="1500">
              <a:solidFill>
                <a:schemeClr val="bg1"/>
              </a:solidFill>
            </a:endParaRPr>
          </a:p>
        </p:txBody>
      </p:sp>
      <p:sp>
        <p:nvSpPr>
          <p:cNvPr id="16" name="CasellaDiTesto 15">
            <a:extLst>
              <a:ext uri="{FF2B5EF4-FFF2-40B4-BE49-F238E27FC236}">
                <a16:creationId xmlns:a16="http://schemas.microsoft.com/office/drawing/2014/main" id="{4BA4624F-8CB3-E148-4B02-88EDC061734F}"/>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57D61B-A137-9BAA-82C8-F696876E8904}"/>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Backend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7359E4DE-1DA0-BB70-63D3-D235038BD134}"/>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786641A5-0A40-EC30-FAC0-A4A9341A40AC}"/>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€48,000</a:t>
            </a:r>
          </a:p>
        </p:txBody>
      </p:sp>
      <p:sp>
        <p:nvSpPr>
          <p:cNvPr id="4" name="CasellaDiTesto 3">
            <a:extLst>
              <a:ext uri="{FF2B5EF4-FFF2-40B4-BE49-F238E27FC236}">
                <a16:creationId xmlns:a16="http://schemas.microsoft.com/office/drawing/2014/main" id="{25FD2992-6DC3-E984-E88B-B14B72F3453D}"/>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F451AFF6-04A1-C225-FBB2-65BCECD6409F}"/>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846B0FA9-AE65-24D0-DFBF-4921E55DE3E4}"/>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0214714B-AB35-4FC8-A577-3DAD3A0370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CC0DCF45-5061-1C62-B4AB-DA4D8969B9C7}"/>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B132EFDE-8885-40B5-CA16-B5897FF3FBDB}"/>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7EB90D8B-895E-027D-CD32-5D614EF52AD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06A07B13-BBC1-76B6-FC82-7BE42818CA90}"/>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DC0C042F-432B-05AD-9476-F5B83E8B9BA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E5EF5A35-38FD-B6E9-2052-2F746FF70722}"/>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1C7BBD28-6AC1-9CDA-C0E3-50ECC46F507B}"/>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F2D3730C-2060-C071-C772-2D45B40925FD}"/>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95F8C52E-8F08-E32E-B7E3-C0AF1CF2A07E}"/>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BCF76230-B55F-C715-16E1-CDFACB87A06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D1034D06-F9D7-06BF-7A4F-A4D4F66EB408}"/>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88F11B57-3730-75F1-AE06-BAF08778C643}"/>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86222A95-E2C2-C0E7-423A-F009C06178A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8C56126-B973-6182-F882-07E984E9FD8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20D9C32C-4DC6-3F74-2F51-F8E080603FF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6D777B6-4C09-1621-1AEA-A5F88145ABE9}"/>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023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31B3D46-D76F-DDCF-8067-2644F6B8773B}"/>
            </a:ext>
          </a:extLst>
        </p:cNvPr>
        <p:cNvGrpSpPr/>
        <p:nvPr/>
      </p:nvGrpSpPr>
      <p:grpSpPr>
        <a:xfrm>
          <a:off x="0" y="0"/>
          <a:ext cx="0" cy="0"/>
          <a:chOff x="0" y="0"/>
          <a:chExt cx="0" cy="0"/>
        </a:xfrm>
      </p:grpSpPr>
    </p:spTree>
    <p:extLst>
      <p:ext uri="{BB962C8B-B14F-4D97-AF65-F5344CB8AC3E}">
        <p14:creationId xmlns:p14="http://schemas.microsoft.com/office/powerpoint/2010/main" val="3566479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B0410E7-646B-B9C2-C92C-72818619FDB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1F38E47-2F16-60FF-9358-15412947320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8E1978-D6D1-596F-3AB4-6388713086E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E9448EC-E976-24C3-5A29-28D3C0FAF4F8}"/>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D914F11-4D57-1A00-566A-F157C6BAF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B05214-EBC5-2E43-D5B5-E391681D96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5544819-7CE6-6CEF-8FB3-5F7909AFA84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3CCCABA-711F-5BB3-DCD6-D1B1D51053D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32E97DCB-C195-718B-8DEE-24F6E50DF8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935F95A-BBA8-1C5D-4E9D-CF020B8DCEC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B0EC8F1-63D4-5010-0FB9-13D13D14B0C7}"/>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backend is the core of the system, managing data flow between various components: database, car controller, and frontend. It must integrate the FER model, expose RESTful API endpoints, and ensure efficient management of evaluations and collected data, with a strong focus on security and scalability.</a:t>
            </a:r>
            <a:endParaRPr lang="it-IT" sz="1500">
              <a:solidFill>
                <a:schemeClr val="bg1"/>
              </a:solidFill>
            </a:endParaRPr>
          </a:p>
        </p:txBody>
      </p:sp>
      <p:sp>
        <p:nvSpPr>
          <p:cNvPr id="26" name="CasellaDiTesto 25">
            <a:extLst>
              <a:ext uri="{FF2B5EF4-FFF2-40B4-BE49-F238E27FC236}">
                <a16:creationId xmlns:a16="http://schemas.microsoft.com/office/drawing/2014/main" id="{4D93700A-457C-3789-4CDF-BCD1CD087A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413CBA15-5DAB-1C5C-F23C-F4ADF6F9B5E6}"/>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Implement a robust and scalable backend in Python to manage data flow.  </a:t>
            </a:r>
          </a:p>
          <a:p>
            <a:pPr algn="just">
              <a:lnSpc>
                <a:spcPct val="200000"/>
              </a:lnSpc>
            </a:pPr>
            <a:r>
              <a:rPr lang="en-US" sz="1500">
                <a:solidFill>
                  <a:schemeClr val="bg1"/>
                </a:solidFill>
              </a:rPr>
              <a:t>2. Integrate the FER model for automatic evaluations.  </a:t>
            </a:r>
          </a:p>
          <a:p>
            <a:pPr algn="just">
              <a:lnSpc>
                <a:spcPct val="200000"/>
              </a:lnSpc>
            </a:pPr>
            <a:r>
              <a:rPr lang="en-US" sz="1500">
                <a:solidFill>
                  <a:schemeClr val="bg1"/>
                </a:solidFill>
              </a:rPr>
              <a:t>3. Expose RESTful API endpoints to communicate with the frontend and car controller. </a:t>
            </a:r>
            <a:endParaRPr lang="it-IT" sz="1500">
              <a:solidFill>
                <a:schemeClr val="bg1"/>
              </a:solidFill>
            </a:endParaRPr>
          </a:p>
        </p:txBody>
      </p:sp>
      <p:grpSp>
        <p:nvGrpSpPr>
          <p:cNvPr id="55" name="Gruppo 54">
            <a:extLst>
              <a:ext uri="{FF2B5EF4-FFF2-40B4-BE49-F238E27FC236}">
                <a16:creationId xmlns:a16="http://schemas.microsoft.com/office/drawing/2014/main" id="{9197887A-C0A4-0D2E-C0AA-046402B8DCC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F61C892-03F6-FE17-1352-01CD9CEAC9FB}"/>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9" name="Gruppo 38">
              <a:extLst>
                <a:ext uri="{FF2B5EF4-FFF2-40B4-BE49-F238E27FC236}">
                  <a16:creationId xmlns:a16="http://schemas.microsoft.com/office/drawing/2014/main" id="{79D0AB9A-DBAA-4BC3-0868-EB41752915B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49DBFEE1-D607-05A0-E958-F14B90136A1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B9B630B-BC0D-FB59-518E-D6E917E85FF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125ADE0-39E4-072F-B011-671730BAFFD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C9328A79-D8B3-CFE4-AA07-0978644E4496}"/>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4" name="Gruppo 43">
                <a:extLst>
                  <a:ext uri="{FF2B5EF4-FFF2-40B4-BE49-F238E27FC236}">
                    <a16:creationId xmlns:a16="http://schemas.microsoft.com/office/drawing/2014/main" id="{3BAE3A97-A027-833C-1BAA-314F2A35FDC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0EE8392F-D292-9180-79D5-C5A77199BD2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619934D-FD99-CE0E-4252-D444E14D520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9890FA7-286E-A0BA-9763-BF259E89571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11DBA37-935D-3561-FE34-53A38691D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68ECEF3-80CA-1DFF-9C37-355B3704F89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25597E1-9EB9-0BFD-AD55-495F5858D02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37" name="Connettore diritto 36">
            <a:extLst>
              <a:ext uri="{FF2B5EF4-FFF2-40B4-BE49-F238E27FC236}">
                <a16:creationId xmlns:a16="http://schemas.microsoft.com/office/drawing/2014/main" id="{0FA8455C-5687-806D-1DB1-3786F3E15E14}"/>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5BA9510C-2D3B-12B0-95D5-DBE59C404D0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20222CC-528B-4ABE-9B16-B4FC7BF2D66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8EFCD507-746D-C6F2-AB6A-6C1866AFA1E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B7EAC523-09E9-49D3-E63C-DF4907D136DD}"/>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762D699E-8557-5BD6-96F7-2C6930C446C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1E9183C1-4DF2-DDFD-BB77-62564F97030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3D4062EF-2A23-9224-614A-E24CA6DC4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6BC4379C-BD93-2111-01FD-1E479384D713}"/>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spTree>
    <p:extLst>
      <p:ext uri="{BB962C8B-B14F-4D97-AF65-F5344CB8AC3E}">
        <p14:creationId xmlns:p14="http://schemas.microsoft.com/office/powerpoint/2010/main" val="2162785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F0E469F-47EE-96FD-A52C-FA2C10BC3EF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13E888A-BB96-5AED-A3D4-60611158103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B479295-1033-BC41-A5BC-6667EC023F2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FB25FAD-A115-6E87-5685-3A966A54F87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136B3DD-F19D-6892-B2EC-96C54BA9486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8792DFE-7EED-5BDC-6404-97417FB7F42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7610103-714C-BC27-E07F-D0D25CB826F1}"/>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4773A11-1B2A-6BC8-173F-B4BD4552CBE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949985B-8965-8328-B077-C7E520E3C6E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6CED9C3-D773-B886-D18C-D208BE173748}"/>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BC1053A-CE14-2B81-575A-4C53325AE6D8}"/>
              </a:ext>
            </a:extLst>
          </p:cNvPr>
          <p:cNvSpPr txBox="1"/>
          <p:nvPr/>
        </p:nvSpPr>
        <p:spPr>
          <a:xfrm>
            <a:off x="690149" y="1827502"/>
            <a:ext cx="8162243" cy="4939814"/>
          </a:xfrm>
          <a:prstGeom prst="rect">
            <a:avLst/>
          </a:prstGeom>
          <a:noFill/>
        </p:spPr>
        <p:txBody>
          <a:bodyPr wrap="square" rtlCol="0">
            <a:spAutoFit/>
          </a:bodyPr>
          <a:lstStyle/>
          <a:p>
            <a:pPr algn="just"/>
            <a:r>
              <a:rPr lang="en-US" sz="1500">
                <a:solidFill>
                  <a:schemeClr val="bg1"/>
                </a:solidFill>
              </a:rPr>
              <a:t>1. Development Environment Setup:</a:t>
            </a:r>
          </a:p>
          <a:p>
            <a:pPr algn="just"/>
            <a:r>
              <a:rPr lang="en-US" sz="1500">
                <a:solidFill>
                  <a:schemeClr val="bg1"/>
                </a:solidFill>
              </a:rPr>
              <a:t>   - Configure the backend framework (e.g., Flask or </a:t>
            </a:r>
            <a:r>
              <a:rPr lang="en-US" sz="1500" err="1">
                <a:solidFill>
                  <a:schemeClr val="bg1"/>
                </a:solidFill>
              </a:rPr>
              <a:t>FastAPI</a:t>
            </a:r>
            <a:r>
              <a:rPr lang="en-US" sz="1500">
                <a:solidFill>
                  <a:schemeClr val="bg1"/>
                </a:solidFill>
              </a:rPr>
              <a:t>).  </a:t>
            </a:r>
          </a:p>
          <a:p>
            <a:pPr algn="just"/>
            <a:r>
              <a:rPr lang="en-US" sz="1500">
                <a:solidFill>
                  <a:schemeClr val="bg1"/>
                </a:solidFill>
              </a:rPr>
              <a:t>   - Structure the project.  </a:t>
            </a:r>
          </a:p>
          <a:p>
            <a:pPr algn="just"/>
            <a:r>
              <a:rPr lang="en-US" sz="1500">
                <a:solidFill>
                  <a:schemeClr val="bg1"/>
                </a:solidFill>
              </a:rPr>
              <a:t>2. RESTful API Implementation:</a:t>
            </a:r>
          </a:p>
          <a:p>
            <a:pPr algn="just"/>
            <a:r>
              <a:rPr lang="en-US" sz="1500">
                <a:solidFill>
                  <a:schemeClr val="bg1"/>
                </a:solidFill>
              </a:rPr>
              <a:t>   - Create endpoints for communication with the car controller, frontend, and database (e.g., `/</a:t>
            </a:r>
            <a:r>
              <a:rPr lang="en-US" sz="1500" err="1">
                <a:solidFill>
                  <a:schemeClr val="bg1"/>
                </a:solidFill>
              </a:rPr>
              <a:t>sendEvaluation</a:t>
            </a:r>
            <a:r>
              <a:rPr lang="en-US" sz="1500">
                <a:solidFill>
                  <a:schemeClr val="bg1"/>
                </a:solidFill>
              </a:rPr>
              <a:t>`, `/</a:t>
            </a:r>
            <a:r>
              <a:rPr lang="en-US" sz="1500" err="1">
                <a:solidFill>
                  <a:schemeClr val="bg1"/>
                </a:solidFill>
              </a:rPr>
              <a:t>getUserData</a:t>
            </a:r>
            <a:r>
              <a:rPr lang="en-US" sz="1500">
                <a:solidFill>
                  <a:schemeClr val="bg1"/>
                </a:solidFill>
              </a:rPr>
              <a:t>`).  </a:t>
            </a:r>
          </a:p>
          <a:p>
            <a:pPr algn="just"/>
            <a:r>
              <a:rPr lang="en-US" sz="1500">
                <a:solidFill>
                  <a:schemeClr val="bg1"/>
                </a:solidFill>
              </a:rPr>
              <a:t>   - Validate and authenticate API requests.  </a:t>
            </a:r>
          </a:p>
          <a:p>
            <a:pPr algn="just"/>
            <a:r>
              <a:rPr lang="en-US" sz="1500">
                <a:solidFill>
                  <a:schemeClr val="bg1"/>
                </a:solidFill>
              </a:rPr>
              <a:t>3. Database Integration:</a:t>
            </a:r>
          </a:p>
          <a:p>
            <a:pPr algn="just"/>
            <a:r>
              <a:rPr lang="en-US" sz="1500">
                <a:solidFill>
                  <a:schemeClr val="bg1"/>
                </a:solidFill>
              </a:rPr>
              <a:t>   - Connect to the database using an ORM (e.g., </a:t>
            </a:r>
            <a:r>
              <a:rPr lang="en-US" sz="1500" err="1">
                <a:solidFill>
                  <a:schemeClr val="bg1"/>
                </a:solidFill>
              </a:rPr>
              <a:t>SQLAlchemy</a:t>
            </a:r>
            <a:r>
              <a:rPr lang="en-US" sz="1500">
                <a:solidFill>
                  <a:schemeClr val="bg1"/>
                </a:solidFill>
              </a:rPr>
              <a:t>).  </a:t>
            </a:r>
          </a:p>
          <a:p>
            <a:pPr algn="just"/>
            <a:r>
              <a:rPr lang="en-US" sz="1500">
                <a:solidFill>
                  <a:schemeClr val="bg1"/>
                </a:solidFill>
              </a:rPr>
              <a:t>   - Develop backend queries to handle complex data operations (e.g., calculate the average of the last 500 evaluations).  </a:t>
            </a:r>
          </a:p>
          <a:p>
            <a:pPr algn="just"/>
            <a:r>
              <a:rPr lang="en-US" sz="1500">
                <a:solidFill>
                  <a:schemeClr val="bg1"/>
                </a:solidFill>
              </a:rPr>
              <a:t>4. FER Model Integration:</a:t>
            </a:r>
          </a:p>
          <a:p>
            <a:pPr algn="just"/>
            <a:r>
              <a:rPr lang="en-US" sz="1500">
                <a:solidFill>
                  <a:schemeClr val="bg1"/>
                </a:solidFill>
              </a:rPr>
              <a:t>   - Implement functions to receive input from the car controller.  </a:t>
            </a:r>
          </a:p>
          <a:p>
            <a:pPr algn="just"/>
            <a:r>
              <a:rPr lang="en-US" sz="1500">
                <a:solidFill>
                  <a:schemeClr val="bg1"/>
                </a:solidFill>
              </a:rPr>
              <a:t>   - Process and store FER data in the database.  </a:t>
            </a:r>
          </a:p>
          <a:p>
            <a:pPr algn="just"/>
            <a:r>
              <a:rPr lang="en-US" sz="1500">
                <a:solidFill>
                  <a:schemeClr val="bg1"/>
                </a:solidFill>
              </a:rPr>
              <a:t>5. Security and Privacy:</a:t>
            </a:r>
          </a:p>
          <a:p>
            <a:pPr algn="just"/>
            <a:r>
              <a:rPr lang="en-US" sz="1500">
                <a:solidFill>
                  <a:schemeClr val="bg1"/>
                </a:solidFill>
              </a:rPr>
              <a:t>   - Implement security protocols (e.g., TLS 1.3 for communications).  </a:t>
            </a:r>
          </a:p>
          <a:p>
            <a:pPr algn="just"/>
            <a:r>
              <a:rPr lang="en-US" sz="1500">
                <a:solidFill>
                  <a:schemeClr val="bg1"/>
                </a:solidFill>
              </a:rPr>
              <a:t>   - Encrypt sensitive data.  </a:t>
            </a:r>
          </a:p>
          <a:p>
            <a:pPr algn="just"/>
            <a:r>
              <a:rPr lang="en-US" sz="1500">
                <a:solidFill>
                  <a:schemeClr val="bg1"/>
                </a:solidFill>
              </a:rPr>
              <a:t>   - Create data management policies compliant with GDPR.  </a:t>
            </a:r>
          </a:p>
          <a:p>
            <a:pPr algn="just"/>
            <a:r>
              <a:rPr lang="en-US" sz="1500">
                <a:solidFill>
                  <a:schemeClr val="bg1"/>
                </a:solidFill>
              </a:rPr>
              <a:t>6. Testing and Validation:</a:t>
            </a:r>
          </a:p>
          <a:p>
            <a:pPr algn="just"/>
            <a:r>
              <a:rPr lang="en-US" sz="1500">
                <a:solidFill>
                  <a:schemeClr val="bg1"/>
                </a:solidFill>
              </a:rPr>
              <a:t>   - Test APIs (unit tests and integration tests).  </a:t>
            </a:r>
          </a:p>
          <a:p>
            <a:pPr algn="just"/>
            <a:r>
              <a:rPr lang="en-US" sz="1500">
                <a:solidFill>
                  <a:schemeClr val="bg1"/>
                </a:solidFill>
              </a:rPr>
              <a:t>   - Simulate workloads to ensure scalability. </a:t>
            </a:r>
            <a:endParaRPr lang="it-IT" sz="1500">
              <a:solidFill>
                <a:schemeClr val="bg1"/>
              </a:solidFill>
            </a:endParaRPr>
          </a:p>
        </p:txBody>
      </p:sp>
      <p:grpSp>
        <p:nvGrpSpPr>
          <p:cNvPr id="15" name="Gruppo 14">
            <a:extLst>
              <a:ext uri="{FF2B5EF4-FFF2-40B4-BE49-F238E27FC236}">
                <a16:creationId xmlns:a16="http://schemas.microsoft.com/office/drawing/2014/main" id="{07B87A46-3380-FF7C-FAFF-342C1BDAD225}"/>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A825B4E8-5C20-E55B-36AB-B715808F622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D147DFA2-2A1C-7F1D-5C52-E831F8777117}"/>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9061BA19-B3D6-625F-B05F-35085B18B3B4}"/>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20A29951-8403-A333-F4F9-A5C57FCCC67B}"/>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B664BCDA-7578-CBEC-D2BD-9B592F80E97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9C2CC4EE-15E9-FC65-2098-6BE293062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AA697725-5656-A492-396C-65992E1E34A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59147ADB-7F84-7397-6DD1-4F6F6815BF98}"/>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00E7387B-11CE-E9B9-097B-9F84A4A5A172}"/>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C65E758D-9913-5E6D-733D-30A4C8BC0F3D}"/>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A375787C-0032-4839-3BDB-12C0671C7CC0}"/>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2822EAF5-4096-DE98-EF1F-39767A2E158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EEF81666-FBE7-96B3-B8C8-604C30019A5D}"/>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A9802268-964F-3648-0A6A-933BF37D4613}"/>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AB972E79-25BC-F05A-F0D4-CCE0E7C178E6}"/>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98D21A59-906E-31E4-4502-8562E9655994}"/>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007BBC6F-FFD5-96B2-EF89-6747240F239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D9F3B37C-23AE-0CAF-71C9-73DC2DA6AC94}"/>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Gruppo 45">
            <a:extLst>
              <a:ext uri="{FF2B5EF4-FFF2-40B4-BE49-F238E27FC236}">
                <a16:creationId xmlns:a16="http://schemas.microsoft.com/office/drawing/2014/main" id="{9EF9187F-65EC-4EAB-501D-18AEE13A82ED}"/>
              </a:ext>
            </a:extLst>
          </p:cNvPr>
          <p:cNvGrpSpPr/>
          <p:nvPr/>
        </p:nvGrpSpPr>
        <p:grpSpPr>
          <a:xfrm>
            <a:off x="1820859" y="451318"/>
            <a:ext cx="8031707" cy="633203"/>
            <a:chOff x="1820859" y="465690"/>
            <a:chExt cx="8031707" cy="633203"/>
          </a:xfrm>
        </p:grpSpPr>
        <p:sp>
          <p:nvSpPr>
            <p:cNvPr id="47" name="CasellaDiTesto 46">
              <a:extLst>
                <a:ext uri="{FF2B5EF4-FFF2-40B4-BE49-F238E27FC236}">
                  <a16:creationId xmlns:a16="http://schemas.microsoft.com/office/drawing/2014/main" id="{082D123C-FEA0-DD84-6A28-3D2DA009091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49" name="CasellaDiTesto 48">
              <a:extLst>
                <a:ext uri="{FF2B5EF4-FFF2-40B4-BE49-F238E27FC236}">
                  <a16:creationId xmlns:a16="http://schemas.microsoft.com/office/drawing/2014/main" id="{0EDA92E7-D8F5-EE56-AE67-0BD757E639A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0" name="Connettore diritto 49">
            <a:extLst>
              <a:ext uri="{FF2B5EF4-FFF2-40B4-BE49-F238E27FC236}">
                <a16:creationId xmlns:a16="http://schemas.microsoft.com/office/drawing/2014/main" id="{259AB0EB-2012-CBB5-F719-11EC14FAEE01}"/>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309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4C9B60-F872-7F18-05D4-D12829205F0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0531D41-266D-0EF2-B0E2-99978B9ABC4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97F8B8C-83A1-863D-267D-A50DF93ECD5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D5C53B7-0B5D-710F-6897-0669E4E4106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358CA3E-CB95-4B62-3541-39C435F0E23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4971C45-2DDF-A8BC-86DB-46B57D1AC4D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61A1312-6357-4CD4-4D67-A04B3F32907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AEA2D7-9368-9918-9316-63714F37394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621DF9D-D052-53EC-4197-3B4C191172C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BE9ED1-C4A8-13EC-C504-941DAACF61DC}"/>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AD787C34-A21D-6445-4339-B5989F0A1A15}"/>
              </a:ext>
            </a:extLst>
          </p:cNvPr>
          <p:cNvSpPr txBox="1"/>
          <p:nvPr/>
        </p:nvSpPr>
        <p:spPr>
          <a:xfrm>
            <a:off x="690149" y="2192493"/>
            <a:ext cx="8162243" cy="1246495"/>
          </a:xfrm>
          <a:prstGeom prst="rect">
            <a:avLst/>
          </a:prstGeom>
          <a:noFill/>
        </p:spPr>
        <p:txBody>
          <a:bodyPr wrap="square" rtlCol="0">
            <a:spAutoFit/>
          </a:bodyPr>
          <a:lstStyle/>
          <a:p>
            <a:pPr algn="just"/>
            <a:r>
              <a:rPr lang="en-US" sz="1500">
                <a:solidFill>
                  <a:schemeClr val="bg1"/>
                </a:solidFill>
              </a:rPr>
              <a:t>1. Operational Backend: Complete source code with API and FER model integration.  </a:t>
            </a:r>
          </a:p>
          <a:p>
            <a:pPr algn="just"/>
            <a:r>
              <a:rPr lang="en-US" sz="1500">
                <a:solidFill>
                  <a:schemeClr val="bg1"/>
                </a:solidFill>
              </a:rPr>
              <a:t>2. Technical Documentation: Details on implementation, API endpoints, and usage instructions.  </a:t>
            </a:r>
          </a:p>
          <a:p>
            <a:pPr algn="just"/>
            <a:r>
              <a:rPr lang="en-US" sz="1500">
                <a:solidFill>
                  <a:schemeClr val="bg1"/>
                </a:solidFill>
              </a:rPr>
              <a:t>3. Data Management Logic: Functions implemented to interact with the database and car controller.  </a:t>
            </a:r>
          </a:p>
          <a:p>
            <a:pPr algn="just"/>
            <a:r>
              <a:rPr lang="en-US" sz="1500">
                <a:solidFill>
                  <a:schemeClr val="bg1"/>
                </a:solidFill>
              </a:rPr>
              <a:t>4. Test Report: Results of integration tests and load simulations. </a:t>
            </a:r>
            <a:endParaRPr lang="it-IT" sz="1500">
              <a:solidFill>
                <a:schemeClr val="bg1"/>
              </a:solidFill>
            </a:endParaRPr>
          </a:p>
        </p:txBody>
      </p:sp>
      <p:grpSp>
        <p:nvGrpSpPr>
          <p:cNvPr id="15" name="Gruppo 14">
            <a:extLst>
              <a:ext uri="{FF2B5EF4-FFF2-40B4-BE49-F238E27FC236}">
                <a16:creationId xmlns:a16="http://schemas.microsoft.com/office/drawing/2014/main" id="{E5ADCFD0-46ED-4D85-E20A-114C46085323}"/>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28FE59A7-DD8C-DB6E-1935-5DA5E5D9015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841D6CCA-954F-63D1-7D70-A2B2D6231C2A}"/>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8CFA93E2-0B8B-9D6C-624D-A82A0819AFE7}"/>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FF24A048-3B34-C152-1E4D-A164A3FF1F10}"/>
              </a:ext>
            </a:extLst>
          </p:cNvPr>
          <p:cNvSpPr txBox="1"/>
          <p:nvPr/>
        </p:nvSpPr>
        <p:spPr>
          <a:xfrm>
            <a:off x="706908" y="3899003"/>
            <a:ext cx="8162243" cy="784830"/>
          </a:xfrm>
          <a:prstGeom prst="rect">
            <a:avLst/>
          </a:prstGeom>
          <a:noFill/>
        </p:spPr>
        <p:txBody>
          <a:bodyPr wrap="square" rtlCol="0">
            <a:spAutoFit/>
          </a:bodyPr>
          <a:lstStyle/>
          <a:p>
            <a:pPr algn="just"/>
            <a:r>
              <a:rPr lang="en-US" sz="1500">
                <a:solidFill>
                  <a:schemeClr val="bg1"/>
                </a:solidFill>
              </a:rPr>
              <a:t>1. Delivery of basic working APIs (end of Month 2).  </a:t>
            </a:r>
          </a:p>
          <a:p>
            <a:pPr algn="just"/>
            <a:r>
              <a:rPr lang="en-US" sz="1500">
                <a:solidFill>
                  <a:schemeClr val="bg1"/>
                </a:solidFill>
              </a:rPr>
              <a:t>2. Completed database integration (end of Month 3).  </a:t>
            </a:r>
          </a:p>
          <a:p>
            <a:pPr algn="just"/>
            <a:r>
              <a:rPr lang="en-US" sz="1500">
                <a:solidFill>
                  <a:schemeClr val="bg1"/>
                </a:solidFill>
              </a:rPr>
              <a:t>3. Backend validation in a simulated environment (end of Month 4). </a:t>
            </a:r>
            <a:endParaRPr lang="it-IT" sz="1500">
              <a:solidFill>
                <a:schemeClr val="bg1"/>
              </a:solidFill>
            </a:endParaRPr>
          </a:p>
        </p:txBody>
      </p:sp>
      <p:sp>
        <p:nvSpPr>
          <p:cNvPr id="16" name="CasellaDiTesto 15">
            <a:extLst>
              <a:ext uri="{FF2B5EF4-FFF2-40B4-BE49-F238E27FC236}">
                <a16:creationId xmlns:a16="http://schemas.microsoft.com/office/drawing/2014/main" id="{C6FC2AF3-C75E-4621-C42E-2AA9DB045A16}"/>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1E02BABB-2796-241E-D8AC-54DF3CC39BA7}"/>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WP1 (Database): Database design must be completed to develop the backend.  </a:t>
            </a:r>
          </a:p>
          <a:p>
            <a:pPr algn="just"/>
            <a:r>
              <a:rPr lang="en-US" sz="1500">
                <a:solidFill>
                  <a:schemeClr val="bg1"/>
                </a:solidFill>
              </a:rPr>
              <a:t>- WP5 (Integration): The backend must be completed to integrate components.</a:t>
            </a:r>
            <a:endParaRPr lang="it-IT" sz="1500">
              <a:solidFill>
                <a:schemeClr val="bg1"/>
              </a:solidFill>
            </a:endParaRPr>
          </a:p>
        </p:txBody>
      </p:sp>
      <p:sp>
        <p:nvSpPr>
          <p:cNvPr id="4" name="CasellaDiTesto 3">
            <a:extLst>
              <a:ext uri="{FF2B5EF4-FFF2-40B4-BE49-F238E27FC236}">
                <a16:creationId xmlns:a16="http://schemas.microsoft.com/office/drawing/2014/main" id="{4DE351AA-0E20-8FE0-F691-327D36EEBA17}"/>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51EE4E96-1A23-9B70-DBC9-5E53EAADF2BD}"/>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C458F618-248D-C42A-6743-01E2FCCFA75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D0370EF7-4DE2-22EC-6105-983C33FE9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D8EE8DB9-6467-ED07-B537-F91CBE1A5588}"/>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13F84FE4-1DCE-109C-31AD-4CC9CAAA537B}"/>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F5341514-7B61-7CC0-A5F8-A465A2B88C62}"/>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1ECBE0A4-2E7E-6532-41EA-15721B5FCA62}"/>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ED6679BB-1536-29E2-27BF-4B41CCE34FC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9A945772-D075-61E7-9DE9-4F9384F517D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A79E95ED-2EEE-2AB9-3F99-F1A995120D2B}"/>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053DEF6B-31A9-E255-6366-E79EF4AE60E6}"/>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5345FE95-655E-1830-71E9-E42888854291}"/>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5DE7DBEA-8377-1634-CD2F-957A46D5695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861D3F4D-7A0C-A0D8-A5A8-853B76347D2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2405F24D-4DD2-10E6-BC31-8E16F059AFF9}"/>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Gruppo 53">
            <a:extLst>
              <a:ext uri="{FF2B5EF4-FFF2-40B4-BE49-F238E27FC236}">
                <a16:creationId xmlns:a16="http://schemas.microsoft.com/office/drawing/2014/main" id="{E733A952-C7F8-7626-B5EE-5B44357E8838}"/>
              </a:ext>
            </a:extLst>
          </p:cNvPr>
          <p:cNvGrpSpPr/>
          <p:nvPr/>
        </p:nvGrpSpPr>
        <p:grpSpPr>
          <a:xfrm>
            <a:off x="1820859" y="451318"/>
            <a:ext cx="8031707" cy="633203"/>
            <a:chOff x="1820859" y="465690"/>
            <a:chExt cx="8031707" cy="633203"/>
          </a:xfrm>
        </p:grpSpPr>
        <p:sp>
          <p:nvSpPr>
            <p:cNvPr id="56" name="CasellaDiTesto 55">
              <a:extLst>
                <a:ext uri="{FF2B5EF4-FFF2-40B4-BE49-F238E27FC236}">
                  <a16:creationId xmlns:a16="http://schemas.microsoft.com/office/drawing/2014/main" id="{6E9FA723-39DC-ABA6-E4D5-335CF1DEFC3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7" name="CasellaDiTesto 56">
              <a:extLst>
                <a:ext uri="{FF2B5EF4-FFF2-40B4-BE49-F238E27FC236}">
                  <a16:creationId xmlns:a16="http://schemas.microsoft.com/office/drawing/2014/main" id="{A614F16A-5DFB-A625-7D06-65000D8C8013}"/>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8" name="Connettore diritto 57">
            <a:extLst>
              <a:ext uri="{FF2B5EF4-FFF2-40B4-BE49-F238E27FC236}">
                <a16:creationId xmlns:a16="http://schemas.microsoft.com/office/drawing/2014/main" id="{45968A22-AF28-B248-F276-FA142711EA2A}"/>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646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a:solidFill>
                  <a:schemeClr val="bg1"/>
                </a:solidFill>
              </a:rPr>
              <a:t>GOAL OF THE </a:t>
            </a:r>
            <a:r>
              <a:rPr lang="en-US" spc="300">
                <a:solidFill>
                  <a:srgbClr val="DA627D"/>
                </a:solidFill>
              </a:rPr>
              <a:t>RESEARCH</a:t>
            </a:r>
            <a:endParaRPr lang="it-IT" spc="30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3DC493-7C45-6824-EA94-F0E921B609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4FC44E2-0F4C-3854-8769-B9352FC84C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2E70EAC-2614-0B95-C084-53924D27EAB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9EF6DF0-C632-CD32-D49C-45784AB83D1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60C2DA8-BFC5-1C3F-9F25-C603FBE2AC7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BA1FDEF-740B-3FE6-7332-8350280F4EF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34B7A9D-C629-72C0-B12D-BD874E7425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B0FC3E1-B928-E978-8CBA-98A40262907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12CD17F0-234F-C8F5-1327-6FBDBAE7B6F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1D41F847-3A01-56A6-179D-09029CF09E55}"/>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2CDF8D90-42A5-B865-735A-B9C26FCB3B5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074DB29-A8CC-1133-4456-CA5635A13CBC}"/>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B7B9E88A-4DC9-C0EF-2F67-C254FA3B4086}"/>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9D34A05D-8BCE-1D82-CDF9-03039AB7A2FA}"/>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Backend</a:t>
            </a:r>
            <a:r>
              <a:rPr lang="it-IT" sz="1500">
                <a:solidFill>
                  <a:schemeClr val="bg1"/>
                </a:solidFill>
              </a:rPr>
              <a:t> Framework: </a:t>
            </a:r>
            <a:r>
              <a:rPr lang="it-IT" sz="1500" err="1">
                <a:solidFill>
                  <a:schemeClr val="bg1"/>
                </a:solidFill>
              </a:rPr>
              <a:t>Flask</a:t>
            </a:r>
            <a:r>
              <a:rPr lang="it-IT" sz="1500">
                <a:solidFill>
                  <a:schemeClr val="bg1"/>
                </a:solidFill>
              </a:rPr>
              <a:t> or </a:t>
            </a:r>
            <a:r>
              <a:rPr lang="it-IT" sz="1500" err="1">
                <a:solidFill>
                  <a:schemeClr val="bg1"/>
                </a:solidFill>
              </a:rPr>
              <a:t>FastAPI</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Security Libraries: </a:t>
            </a:r>
            <a:r>
              <a:rPr lang="it-IT" sz="1500" err="1">
                <a:solidFill>
                  <a:schemeClr val="bg1"/>
                </a:solidFill>
              </a:rPr>
              <a:t>PyJWT</a:t>
            </a:r>
            <a:r>
              <a:rPr lang="it-IT" sz="1500">
                <a:solidFill>
                  <a:schemeClr val="bg1"/>
                </a:solidFill>
              </a:rPr>
              <a:t> for authentication, </a:t>
            </a:r>
            <a:r>
              <a:rPr lang="it-IT" sz="1500" err="1">
                <a:solidFill>
                  <a:schemeClr val="bg1"/>
                </a:solidFill>
              </a:rPr>
              <a:t>OpenSSL</a:t>
            </a:r>
            <a:r>
              <a:rPr lang="it-IT" sz="1500">
                <a:solidFill>
                  <a:schemeClr val="bg1"/>
                </a:solidFill>
              </a:rPr>
              <a:t> for </a:t>
            </a:r>
            <a:r>
              <a:rPr lang="it-IT" sz="1500" err="1">
                <a:solidFill>
                  <a:schemeClr val="bg1"/>
                </a:solidFill>
              </a:rPr>
              <a:t>encryption</a:t>
            </a:r>
            <a:r>
              <a:rPr lang="it-IT" sz="1500">
                <a:solidFill>
                  <a:schemeClr val="bg1"/>
                </a:solidFill>
              </a:rPr>
              <a:t>.  </a:t>
            </a:r>
          </a:p>
          <a:p>
            <a:pPr algn="just"/>
            <a:r>
              <a:rPr lang="it-IT" sz="1500">
                <a:solidFill>
                  <a:schemeClr val="bg1"/>
                </a:solidFill>
              </a:rPr>
              <a:t>- ORM: </a:t>
            </a:r>
            <a:r>
              <a:rPr lang="it-IT" sz="1500" err="1">
                <a:solidFill>
                  <a:schemeClr val="bg1"/>
                </a:solidFill>
              </a:rPr>
              <a:t>SQLAlchemy</a:t>
            </a:r>
            <a:r>
              <a:rPr lang="it-IT" sz="1500">
                <a:solidFill>
                  <a:schemeClr val="bg1"/>
                </a:solidFill>
              </a:rPr>
              <a:t> or </a:t>
            </a:r>
            <a:r>
              <a:rPr lang="it-IT" sz="1500" err="1">
                <a:solidFill>
                  <a:schemeClr val="bg1"/>
                </a:solidFill>
              </a:rPr>
              <a:t>equivalent</a:t>
            </a:r>
            <a:r>
              <a:rPr lang="it-IT" sz="1500">
                <a:solidFill>
                  <a:schemeClr val="bg1"/>
                </a:solidFill>
              </a:rPr>
              <a:t> for database interaction.  </a:t>
            </a:r>
          </a:p>
          <a:p>
            <a:pPr algn="just"/>
            <a:r>
              <a:rPr lang="it-IT" sz="1500">
                <a:solidFill>
                  <a:schemeClr val="bg1"/>
                </a:solidFill>
              </a:rPr>
              <a:t>- Testing Tools: </a:t>
            </a:r>
            <a:r>
              <a:rPr lang="it-IT" sz="1500" err="1">
                <a:solidFill>
                  <a:schemeClr val="bg1"/>
                </a:solidFill>
              </a:rPr>
              <a:t>Postman</a:t>
            </a:r>
            <a:r>
              <a:rPr lang="it-IT" sz="1500">
                <a:solidFill>
                  <a:schemeClr val="bg1"/>
                </a:solidFill>
              </a:rPr>
              <a:t> for API testing, </a:t>
            </a:r>
            <a:r>
              <a:rPr lang="it-IT" sz="1500" err="1">
                <a:solidFill>
                  <a:schemeClr val="bg1"/>
                </a:solidFill>
              </a:rPr>
              <a:t>pytest</a:t>
            </a:r>
            <a:r>
              <a:rPr lang="it-IT" sz="1500">
                <a:solidFill>
                  <a:schemeClr val="bg1"/>
                </a:solidFill>
              </a:rPr>
              <a:t> for </a:t>
            </a:r>
            <a:r>
              <a:rPr lang="it-IT" sz="1500" err="1">
                <a:solidFill>
                  <a:schemeClr val="bg1"/>
                </a:solidFill>
              </a:rPr>
              <a:t>automated</a:t>
            </a:r>
            <a:r>
              <a:rPr lang="it-IT" sz="1500">
                <a:solidFill>
                  <a:schemeClr val="bg1"/>
                </a:solidFill>
              </a:rPr>
              <a:t> </a:t>
            </a:r>
            <a:r>
              <a:rPr lang="it-IT" sz="1500" err="1">
                <a:solidFill>
                  <a:schemeClr val="bg1"/>
                </a:solidFill>
              </a:rPr>
              <a:t>tests</a:t>
            </a:r>
            <a:r>
              <a:rPr lang="it-IT" sz="1500">
                <a:solidFill>
                  <a:schemeClr val="bg1"/>
                </a:solidFill>
              </a:rPr>
              <a:t>. </a:t>
            </a:r>
          </a:p>
        </p:txBody>
      </p:sp>
      <p:sp>
        <p:nvSpPr>
          <p:cNvPr id="2" name="CasellaDiTesto 1">
            <a:extLst>
              <a:ext uri="{FF2B5EF4-FFF2-40B4-BE49-F238E27FC236}">
                <a16:creationId xmlns:a16="http://schemas.microsoft.com/office/drawing/2014/main" id="{A36C1F5E-D8FC-353D-B152-70863A7AA268}"/>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DDC1F974-02F0-0AEE-C74B-AC0B6B1008B3}"/>
              </a:ext>
            </a:extLst>
          </p:cNvPr>
          <p:cNvSpPr txBox="1"/>
          <p:nvPr/>
        </p:nvSpPr>
        <p:spPr>
          <a:xfrm>
            <a:off x="690149" y="3830574"/>
            <a:ext cx="8162243" cy="784830"/>
          </a:xfrm>
          <a:prstGeom prst="rect">
            <a:avLst/>
          </a:prstGeom>
          <a:noFill/>
        </p:spPr>
        <p:txBody>
          <a:bodyPr wrap="square" rtlCol="0">
            <a:spAutoFit/>
          </a:bodyPr>
          <a:lstStyle/>
          <a:p>
            <a:pPr algn="just"/>
            <a:r>
              <a:rPr lang="en-US" sz="1500">
                <a:solidFill>
                  <a:schemeClr val="bg1"/>
                </a:solidFill>
              </a:rPr>
              <a:t>- Backend Developer: Specialist in Python, experienced in RESTful API development and AI model integration.  </a:t>
            </a:r>
          </a:p>
          <a:p>
            <a:pPr algn="just"/>
            <a:r>
              <a:rPr lang="en-US" sz="1500">
                <a:solidFill>
                  <a:schemeClr val="bg1"/>
                </a:solidFill>
              </a:rPr>
              <a:t>- Data Engineer: To optimize data flow between the backend and database. </a:t>
            </a:r>
            <a:endParaRPr lang="it-IT" sz="1500">
              <a:solidFill>
                <a:schemeClr val="bg1"/>
              </a:solidFill>
            </a:endParaRPr>
          </a:p>
        </p:txBody>
      </p:sp>
      <p:sp>
        <p:nvSpPr>
          <p:cNvPr id="16" name="CasellaDiTesto 15">
            <a:extLst>
              <a:ext uri="{FF2B5EF4-FFF2-40B4-BE49-F238E27FC236}">
                <a16:creationId xmlns:a16="http://schemas.microsoft.com/office/drawing/2014/main" id="{914C0890-5DAD-9794-8A84-04E5C557451A}"/>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F703E48-B3B1-D594-214D-783684EC38B7}"/>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Backend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73A878E4-FC11-5857-DD75-2908B60841EF}"/>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79ADFE84-1905-E3FD-CF25-AD6D6A3F115B}"/>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€48,000</a:t>
            </a:r>
          </a:p>
        </p:txBody>
      </p:sp>
      <p:sp>
        <p:nvSpPr>
          <p:cNvPr id="4" name="CasellaDiTesto 3">
            <a:extLst>
              <a:ext uri="{FF2B5EF4-FFF2-40B4-BE49-F238E27FC236}">
                <a16:creationId xmlns:a16="http://schemas.microsoft.com/office/drawing/2014/main" id="{C9D73248-43C1-D511-AB12-F5E185E2F4D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02B3638A-82CA-72BF-AFA4-AFE4AB865965}"/>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B13415E1-F47F-07EB-D8AC-B9E09563A55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E6041CD1-23D9-B8CE-FDA9-96B87F071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79BEADB2-59BC-EC6D-1824-C664F401AFB4}"/>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039956F5-8AB4-409A-5751-28DF65A3D529}"/>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46E542DD-946B-63FA-6381-7D4E04D7B2A2}"/>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19303A2D-2629-4782-F66A-D1F182CECA66}"/>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8D1C7660-BA13-7480-4539-07EA6220411A}"/>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1C9B6AC3-4806-DABB-4290-FB778A5A080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EB57F32C-7F28-2662-ED6F-743CF6382A39}"/>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3EAE42D2-F4DB-A350-A5F9-76D3B8C0BE13}"/>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62D0209D-C15E-D2F1-8DDE-F079CA117503}"/>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A1D3BD5B-59FD-8F68-8799-2F685CCDD8A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09C213D7-C468-37EE-F43F-BACEE3A57D28}"/>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2E372796-598A-62ED-7E78-681400AA208D}"/>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C0FF586C-D38D-39D2-F70E-425C36BF2BB8}"/>
              </a:ext>
            </a:extLst>
          </p:cNvPr>
          <p:cNvGrpSpPr/>
          <p:nvPr/>
        </p:nvGrpSpPr>
        <p:grpSpPr>
          <a:xfrm>
            <a:off x="1820859" y="451318"/>
            <a:ext cx="8031707" cy="633203"/>
            <a:chOff x="1820859" y="465690"/>
            <a:chExt cx="8031707" cy="633203"/>
          </a:xfrm>
        </p:grpSpPr>
        <p:sp>
          <p:nvSpPr>
            <p:cNvPr id="58" name="CasellaDiTesto 57">
              <a:extLst>
                <a:ext uri="{FF2B5EF4-FFF2-40B4-BE49-F238E27FC236}">
                  <a16:creationId xmlns:a16="http://schemas.microsoft.com/office/drawing/2014/main" id="{FE7BC3D2-98E9-8DA0-8225-E93D2FA01B7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9" name="CasellaDiTesto 58">
              <a:extLst>
                <a:ext uri="{FF2B5EF4-FFF2-40B4-BE49-F238E27FC236}">
                  <a16:creationId xmlns:a16="http://schemas.microsoft.com/office/drawing/2014/main" id="{976C9062-4448-1B8F-6B31-73CF898A2660}"/>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60" name="Connettore diritto 59">
            <a:extLst>
              <a:ext uri="{FF2B5EF4-FFF2-40B4-BE49-F238E27FC236}">
                <a16:creationId xmlns:a16="http://schemas.microsoft.com/office/drawing/2014/main" id="{7BA72D84-8356-902E-80C6-DDA3490DDEA3}"/>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052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353541"/>
            <a:ext cx="2354807" cy="338554"/>
          </a:xfrm>
          <a:prstGeom prst="rect">
            <a:avLst/>
          </a:prstGeom>
          <a:noFill/>
        </p:spPr>
        <p:txBody>
          <a:bodyPr wrap="square" rtlCol="0">
            <a:spAutoFit/>
          </a:bodyPr>
          <a:lstStyle/>
          <a:p>
            <a:pPr algn="ctr"/>
            <a:r>
              <a:rPr lang="it-IT" sz="1600" b="1" spc="300">
                <a:solidFill>
                  <a:srgbClr val="DA627D"/>
                </a:solidFill>
              </a:rPr>
              <a:t>GANTT</a:t>
            </a:r>
            <a:r>
              <a:rPr lang="it-IT" sz="1600" spc="300">
                <a:solidFill>
                  <a:srgbClr val="DA627D"/>
                </a:solidFill>
              </a:rPr>
              <a:t> CHART</a:t>
            </a:r>
            <a:endParaRPr lang="it-IT" spc="300">
              <a:solidFill>
                <a:srgbClr val="DA627D"/>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1243556642"/>
              </p:ext>
            </p:extLst>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
        <p:nvSpPr>
          <p:cNvPr id="3" name="CasellaDiTesto 2">
            <a:extLst>
              <a:ext uri="{FF2B5EF4-FFF2-40B4-BE49-F238E27FC236}">
                <a16:creationId xmlns:a16="http://schemas.microsoft.com/office/drawing/2014/main" id="{622A3546-6490-5BC4-A2C5-9BAB2EE24D4F}"/>
              </a:ext>
            </a:extLst>
          </p:cNvPr>
          <p:cNvSpPr txBox="1"/>
          <p:nvPr/>
        </p:nvSpPr>
        <p:spPr>
          <a:xfrm>
            <a:off x="-82028" y="3429000"/>
            <a:ext cx="2354807" cy="830997"/>
          </a:xfrm>
          <a:prstGeom prst="rect">
            <a:avLst/>
          </a:prstGeom>
          <a:noFill/>
        </p:spPr>
        <p:txBody>
          <a:bodyPr wrap="square" rtlCol="0">
            <a:spAutoFit/>
          </a:bodyPr>
          <a:lstStyle/>
          <a:p>
            <a:pPr algn="ctr"/>
            <a:r>
              <a:rPr lang="it-IT" sz="1600" b="1" spc="300" dirty="0">
                <a:solidFill>
                  <a:srgbClr val="DA627D"/>
                </a:solidFill>
              </a:rPr>
              <a:t>MA non è che qui devo mettere le varie attività?</a:t>
            </a:r>
            <a:endParaRPr lang="it-IT" spc="300" dirty="0">
              <a:solidFill>
                <a:srgbClr val="DA627D"/>
              </a:solidFill>
            </a:endParaRPr>
          </a:p>
        </p:txBody>
      </p:sp>
    </p:spTree>
    <p:extLst>
      <p:ext uri="{BB962C8B-B14F-4D97-AF65-F5344CB8AC3E}">
        <p14:creationId xmlns:p14="http://schemas.microsoft.com/office/powerpoint/2010/main" val="2918921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D1AB371-ADD0-27FA-A836-72CE9FF4A73F}"/>
            </a:ext>
          </a:extLst>
        </p:cNvPr>
        <p:cNvGrpSpPr/>
        <p:nvPr/>
      </p:nvGrpSpPr>
      <p:grpSpPr>
        <a:xfrm>
          <a:off x="0" y="0"/>
          <a:ext cx="0" cy="0"/>
          <a:chOff x="0" y="0"/>
          <a:chExt cx="0" cy="0"/>
        </a:xfrm>
      </p:grpSpPr>
    </p:spTree>
    <p:extLst>
      <p:ext uri="{BB962C8B-B14F-4D97-AF65-F5344CB8AC3E}">
        <p14:creationId xmlns:p14="http://schemas.microsoft.com/office/powerpoint/2010/main" val="1463404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6B66500-1529-E408-4715-EF499B4B094B}"/>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A46EE6E0-26AD-4A77-0983-B5BCA76AA04F}"/>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FCE48F65-8251-4D89-1EC7-0AB9EEBA2D68}"/>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F8D5E8D2-80BA-3FB0-8524-8DC5EEE4DFD3}"/>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8401502E-41FD-34A7-748D-17C6177B8100}"/>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3B02E23-F6E9-D9DA-69EB-ABCA9A00485F}"/>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DBA29816-001D-19CE-DA29-FFB6506785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pic>
        <p:nvPicPr>
          <p:cNvPr id="9" name="Immagine 8" descr="Immagine che contiene cartone animato, clipart, simbolo, bianco e nero&#10;&#10;Descrizione generata automaticamente">
            <a:extLst>
              <a:ext uri="{FF2B5EF4-FFF2-40B4-BE49-F238E27FC236}">
                <a16:creationId xmlns:a16="http://schemas.microsoft.com/office/drawing/2014/main" id="{F6996197-BF12-49AE-AD39-654A8549CB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44" y="1766744"/>
            <a:ext cx="3902537" cy="3902537"/>
          </a:xfrm>
          <a:prstGeom prst="rect">
            <a:avLst/>
          </a:prstGeom>
        </p:spPr>
      </p:pic>
      <p:sp>
        <p:nvSpPr>
          <p:cNvPr id="13" name="CasellaDiTesto 12">
            <a:extLst>
              <a:ext uri="{FF2B5EF4-FFF2-40B4-BE49-F238E27FC236}">
                <a16:creationId xmlns:a16="http://schemas.microsoft.com/office/drawing/2014/main" id="{697B1982-89A5-B44C-4281-AD3F6B3DEC80}"/>
              </a:ext>
            </a:extLst>
          </p:cNvPr>
          <p:cNvSpPr txBox="1"/>
          <p:nvPr/>
        </p:nvSpPr>
        <p:spPr>
          <a:xfrm>
            <a:off x="4896749" y="415811"/>
            <a:ext cx="3732211" cy="646331"/>
          </a:xfrm>
          <a:prstGeom prst="rect">
            <a:avLst/>
          </a:prstGeom>
          <a:noFill/>
        </p:spPr>
        <p:txBody>
          <a:bodyPr wrap="square" rtlCol="0">
            <a:spAutoFit/>
          </a:bodyPr>
          <a:lstStyle/>
          <a:p>
            <a:pPr algn="ctr"/>
            <a:r>
              <a:rPr lang="it-IT" sz="3600" b="1" spc="300">
                <a:solidFill>
                  <a:srgbClr val="DA627D"/>
                </a:solidFill>
              </a:rPr>
              <a:t>WAIT, WAIT!</a:t>
            </a:r>
          </a:p>
        </p:txBody>
      </p:sp>
      <p:sp>
        <p:nvSpPr>
          <p:cNvPr id="16" name="CasellaDiTesto 15">
            <a:extLst>
              <a:ext uri="{FF2B5EF4-FFF2-40B4-BE49-F238E27FC236}">
                <a16:creationId xmlns:a16="http://schemas.microsoft.com/office/drawing/2014/main" id="{E262E215-E22F-FB8B-44D4-62CA173C2940}"/>
              </a:ext>
            </a:extLst>
          </p:cNvPr>
          <p:cNvSpPr txBox="1"/>
          <p:nvPr/>
        </p:nvSpPr>
        <p:spPr>
          <a:xfrm>
            <a:off x="4745793" y="1062142"/>
            <a:ext cx="8517918" cy="646331"/>
          </a:xfrm>
          <a:prstGeom prst="rect">
            <a:avLst/>
          </a:prstGeom>
          <a:noFill/>
        </p:spPr>
        <p:txBody>
          <a:bodyPr wrap="square" rtlCol="0">
            <a:spAutoFit/>
          </a:bodyPr>
          <a:lstStyle/>
          <a:p>
            <a:pPr algn="ctr"/>
            <a:r>
              <a:rPr lang="it-IT" sz="3600" b="1" spc="300">
                <a:solidFill>
                  <a:schemeClr val="bg1"/>
                </a:solidFill>
              </a:rPr>
              <a:t>WHAT ARE THE POSSIBLE RISKS?</a:t>
            </a:r>
          </a:p>
        </p:txBody>
      </p:sp>
    </p:spTree>
    <p:extLst>
      <p:ext uri="{BB962C8B-B14F-4D97-AF65-F5344CB8AC3E}">
        <p14:creationId xmlns:p14="http://schemas.microsoft.com/office/powerpoint/2010/main" val="41715496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spTree>
    <p:extLst>
      <p:ext uri="{BB962C8B-B14F-4D97-AF65-F5344CB8AC3E}">
        <p14:creationId xmlns:p14="http://schemas.microsoft.com/office/powerpoint/2010/main" val="1355534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FCAD687-2535-20E6-AB0B-AD84939B4E3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AB3276E-B925-36A0-A3E6-311FB1076C6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9A4ADE1D-7FF2-7AB6-4A1C-D70053E7122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0590259D-44A5-55BA-9DBF-1F9B2D29F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F94BAB95-ECF3-DA87-E9F5-85069DEE88ED}"/>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2C8231-7E02-4E45-800F-A61691253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51078A40-B8A4-D84B-21D2-5C292FEF887D}"/>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ADB4F670-7596-EB7E-CEF1-9468DA11E4CA}"/>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40CE296E-52DB-6D70-DE23-E4CD54C261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CA806F8-C5BF-B42A-4AF0-EEF1FFF04C2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C120E83F-211D-24A9-9256-882FF1515081}"/>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6633C0AD-88A3-931F-A809-94256F48DAE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3A002A0A-F23D-E108-FED7-30F7DA501388}"/>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54628716-DB4E-A477-F79C-8AAACFE17FC3}"/>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6A2B338F-5472-FF54-5B1A-9D57C3A1182B}"/>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B2C2FD81-DD15-9BD1-4307-7C99B387888A}"/>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ED3DFE06-6402-880A-052B-99E2AA389890}"/>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8E671D93-0DDE-97DA-95F4-B538EF2D92B0}"/>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7390384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D35B58-D724-34F1-31AA-6E2E9DF4E0B2}"/>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1BA4EA1B-F5F3-D7B7-2B02-49BAF83F17B7}"/>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598CC47A-2912-7108-187E-971D1A32F628}"/>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65B1B8FE-0076-ECAC-B886-598D165889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4D2D56FE-1E35-F07A-F3A9-856C342953CB}"/>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E6F40B1-9998-B99D-F2D8-9324F2FB7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6ECB4C41-AF58-2305-1AAD-5E9644F0DF91}"/>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502322D5-CC1A-9251-6CCE-9A75CEBA15E2}"/>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ACE6534E-EF46-039E-BB4F-51ED72FC8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6EC6DCB7-1081-BECE-C45D-C9195FFEFA9E}"/>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58F6A087-C2AD-255A-3DB2-E95EFC63FBF0}"/>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3C0CA4C4-DBE2-97C7-E0A3-F0359811DB7E}"/>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6852F7F9-A409-5CA6-CFB6-6BFA8A1CBEE1}"/>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8A64006D-A2A7-43BF-A1D0-255F4C2725B4}"/>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750522BF-4BFE-277B-129E-EB3E1E993F0A}"/>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F2E271AF-56C1-4F53-8752-22E4320E9AE2}"/>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105C5E54-72DF-75E4-386B-5B7C53DCCD2B}"/>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9AC992D6-730B-B9CA-62D8-A3157960981C}"/>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#2</a:t>
            </a:r>
            <a:endParaRPr lang="it-IT" sz="2000" spc="300">
              <a:solidFill>
                <a:srgbClr val="DA627D"/>
              </a:solidFill>
            </a:endParaRPr>
          </a:p>
        </p:txBody>
      </p:sp>
    </p:spTree>
    <p:extLst>
      <p:ext uri="{BB962C8B-B14F-4D97-AF65-F5344CB8AC3E}">
        <p14:creationId xmlns:p14="http://schemas.microsoft.com/office/powerpoint/2010/main" val="2364814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3E4D3A5-354D-5F40-4085-4DA23A90308F}"/>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4317A5E-2380-0254-41E8-49CF9EAE746E}"/>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6CE1382B-F868-83A2-44EB-10FEEE83AA32}"/>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BD70B905-B9AD-5B33-3682-2C69D74D82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31D52759-B5B4-95BF-02F6-7C7258AC631E}"/>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DB6C27AB-683E-B51E-6604-A1771F55C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808328BA-4497-FBCF-D574-972BED2531AC}"/>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178F32DD-F370-3948-A38D-FEC1627F4D99}"/>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31B2F32A-1732-C41E-8EF5-7A3C08153F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52E3CFEE-9E63-1F06-962C-A7D0212BD5CA}"/>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DFAAEE2F-321D-2C8F-4DF5-50F7E835BD24}"/>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981EDB41-DBE6-F856-D09B-4DE4F0562EFA}"/>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BD957475-8A7E-0A6C-BD17-44369B0AA9FF}"/>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0AFC96B5-A9A4-14C1-66C4-2830C3B64D22}"/>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55CE555A-D959-BB15-9237-3C5D93F0C812}"/>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358848D9-FC74-57C2-F0C7-C6E63AF9F8DC}"/>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EA3213E7-72EA-222F-C93A-9196605A8EE0}"/>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E71D3C30-4C8A-1C61-AF48-D0CB33C94163}"/>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#3</a:t>
            </a:r>
            <a:endParaRPr lang="it-IT" sz="2000" spc="300">
              <a:solidFill>
                <a:srgbClr val="DA627D"/>
              </a:solidFill>
            </a:endParaRPr>
          </a:p>
        </p:txBody>
      </p:sp>
    </p:spTree>
    <p:extLst>
      <p:ext uri="{BB962C8B-B14F-4D97-AF65-F5344CB8AC3E}">
        <p14:creationId xmlns:p14="http://schemas.microsoft.com/office/powerpoint/2010/main" val="703229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8983D7D-6018-3388-5F85-8FCBF71F379E}"/>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ADF6967-C352-ECAE-CE36-35184D5BD341}"/>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CFEDFD9A-E576-94C9-FD27-6FB9DEEAC33D}"/>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5AF32D88-5078-2645-6E2C-AAA398E870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EFCF4C22-E3D2-FCE5-C7C0-71C0D2C94003}"/>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694D1693-BD9F-E656-1570-7CC1FF67B0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75EAA98B-9ABD-44FC-F00B-247A6CAC6CE2}"/>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B559A519-FB08-3819-6F80-F7D4A3613CF2}"/>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544211B7-7276-E9C5-22EC-C7B211196E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F8BC10F7-F2B5-7F0F-B758-16FEA851F038}"/>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4FE22B37-758C-1B13-4AE1-81902384D021}"/>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18AADAC7-F755-091D-4E64-6E51E9872118}"/>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EXTERNAL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35DBA7DB-EB74-F38B-31AE-F9051C7D7E1C}"/>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87EEE47C-7400-F612-C2B8-5C63C60510DE}"/>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70996FAC-C921-04BF-1FF4-701B6D56363D}"/>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4533651E-7668-E8C8-738A-CDE4E0BE0D09}"/>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6BF1DFB2-A0C6-3CA4-C834-990908DE0F4A}"/>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7702871A-5A54-25CF-21B7-3B4B083E26B9}"/>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6832185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B2D5FE3-26D9-C32E-4832-DEF1016A87EB}"/>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B53FF0E6-A620-054B-A82C-D693E3FB00E6}"/>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72D08EB0-0587-5021-8A23-38E9C20DF814}"/>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49EF9019-142D-0CB1-4376-52CE09F4AC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37EC6D64-50E1-0B13-1E6D-799B90DE9A87}"/>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410E0AF5-9E4B-C7A9-000F-DC5A8410D2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91A8F5A4-0260-EA61-9895-AB0EB28D2307}"/>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EED4B2E0-961D-57A8-322E-B39739782D87}"/>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17DD0070-71E4-608A-BBF4-0E8EFF862F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B474CBD1-96DC-B307-6A8A-68A4819E53F9}"/>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B50490F4-55B1-95AA-B7C3-58A8228555C9}"/>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69FE2F6A-A527-6222-1642-E119D839DF00}"/>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EXTERNAL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7CCC29CB-6166-BE0C-1794-C42633B432BA}"/>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A664128F-85C4-1027-115A-3DDD2167A7A6}"/>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D71FEF0A-E219-C46F-DE7B-D374EC83E822}"/>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BEC09B4F-5738-5734-1728-EFCB1C7BFA68}"/>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9F346946-A25D-AB9C-FEA7-0468BBC29909}"/>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8A9F7606-E279-802F-4853-87BE9DAAA333}"/>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#2</a:t>
            </a:r>
            <a:endParaRPr lang="it-IT" sz="2000" spc="300">
              <a:solidFill>
                <a:srgbClr val="DA627D"/>
              </a:solidFill>
            </a:endParaRPr>
          </a:p>
        </p:txBody>
      </p:sp>
    </p:spTree>
    <p:extLst>
      <p:ext uri="{BB962C8B-B14F-4D97-AF65-F5344CB8AC3E}">
        <p14:creationId xmlns:p14="http://schemas.microsoft.com/office/powerpoint/2010/main" val="283726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E8D78B5-AEE0-446C-8C90-5DFF1FC23609}"/>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0D3FABA7-3F1A-CE5C-5D67-CCB9C5EE4B2D}"/>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B14E59EB-397A-312C-0E18-DA7700261053}"/>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3E09BF14-BB68-7C30-6431-7DFD901FB1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D7B0F607-FCA8-A3FB-7BAA-B61956C6D542}"/>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C8368F1F-013A-DF76-D1AE-ABFDE0F350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C522F965-F433-1367-BEA7-E379D3AE9E02}"/>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0F4D039A-2F0E-E0BB-A7C3-0FB7E33F949B}"/>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941532A5-C07B-66B7-7AF0-3A05E96DFC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48B9B0CE-AFB6-898D-F59E-3AF00FB11C4C}"/>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F1F94CC1-903C-7CB0-4D65-DFBB433EBFDF}"/>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CC64823A-0038-A34B-119E-F36C88EDC435}"/>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EXTERNAL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3ECC5F2C-9AB8-6A3D-250F-A8A838F4B82B}"/>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53ADFB49-B5B9-427E-333A-EF6594A81ABD}"/>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6BA0B6C7-AC1A-3F0D-52C1-05FB11915028}"/>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9A4DDD9F-562A-3E6A-42DC-BC36CC9B9CC9}"/>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DE5F89BB-1899-4656-B83E-6BCE65513E6A}"/>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5AFD6F5D-64C8-21DC-7704-80E047FE4EDA}"/>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#3</a:t>
            </a:r>
            <a:endParaRPr lang="it-IT" sz="2000" spc="300">
              <a:solidFill>
                <a:srgbClr val="DA627D"/>
              </a:solidFill>
            </a:endParaRPr>
          </a:p>
        </p:txBody>
      </p:sp>
    </p:spTree>
    <p:extLst>
      <p:ext uri="{BB962C8B-B14F-4D97-AF65-F5344CB8AC3E}">
        <p14:creationId xmlns:p14="http://schemas.microsoft.com/office/powerpoint/2010/main" val="1170882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CasellaDiTesto 7">
            <a:extLst>
              <a:ext uri="{FF2B5EF4-FFF2-40B4-BE49-F238E27FC236}">
                <a16:creationId xmlns:a16="http://schemas.microsoft.com/office/drawing/2014/main" id="{FADFC787-66D2-6C40-323A-0EF39DB0C62F}"/>
              </a:ext>
            </a:extLst>
          </p:cNvPr>
          <p:cNvSpPr txBox="1"/>
          <p:nvPr/>
        </p:nvSpPr>
        <p:spPr>
          <a:xfrm>
            <a:off x="571129" y="3108966"/>
            <a:ext cx="581473" cy="369332"/>
          </a:xfrm>
          <a:prstGeom prst="rect">
            <a:avLst/>
          </a:prstGeom>
          <a:noFill/>
        </p:spPr>
        <p:txBody>
          <a:bodyPr wrap="square" rtlCol="0">
            <a:spAutoFit/>
          </a:bodyPr>
          <a:lstStyle/>
          <a:p>
            <a:r>
              <a:rPr lang="en-US" b="1">
                <a:solidFill>
                  <a:schemeClr val="bg1"/>
                </a:solidFill>
              </a:rPr>
              <a:t>[2]</a:t>
            </a:r>
            <a:endParaRPr lang="en-US">
              <a:solidFill>
                <a:srgbClr val="DA627D"/>
              </a:solidFill>
            </a:endParaRPr>
          </a:p>
        </p:txBody>
      </p:sp>
      <p:sp>
        <p:nvSpPr>
          <p:cNvPr id="11" name="CasellaDiTesto 10">
            <a:extLst>
              <a:ext uri="{FF2B5EF4-FFF2-40B4-BE49-F238E27FC236}">
                <a16:creationId xmlns:a16="http://schemas.microsoft.com/office/drawing/2014/main" id="{26C72D1D-59BC-2D4E-69C2-362E0A6B89EF}"/>
              </a:ext>
            </a:extLst>
          </p:cNvPr>
          <p:cNvSpPr txBox="1"/>
          <p:nvPr/>
        </p:nvSpPr>
        <p:spPr>
          <a:xfrm>
            <a:off x="1152603" y="3103490"/>
            <a:ext cx="10173663" cy="646331"/>
          </a:xfrm>
          <a:prstGeom prst="rect">
            <a:avLst/>
          </a:prstGeom>
          <a:noFill/>
        </p:spPr>
        <p:txBody>
          <a:bodyPr wrap="square" rtlCol="0">
            <a:spAutoFit/>
          </a:bodyPr>
          <a:lstStyle/>
          <a:p>
            <a:r>
              <a:rPr lang="en-US" sz="1800">
                <a:solidFill>
                  <a:schemeClr val="bg1"/>
                </a:solidFill>
              </a:rPr>
              <a:t>AUDIOVISUAL AFFECT RECOGNITION FOR AUTONOMOUS VEHICLES: APPLICATIONS, CHALLENGES, AND OPPORTUNITIES (2023)</a:t>
            </a:r>
            <a:endParaRPr lang="en-US" sz="1800">
              <a:solidFill>
                <a:srgbClr val="DA627D"/>
              </a:solidFill>
            </a:endParaRPr>
          </a:p>
        </p:txBody>
      </p:sp>
      <p:sp>
        <p:nvSpPr>
          <p:cNvPr id="12" name="CasellaDiTesto 11">
            <a:extLst>
              <a:ext uri="{FF2B5EF4-FFF2-40B4-BE49-F238E27FC236}">
                <a16:creationId xmlns:a16="http://schemas.microsoft.com/office/drawing/2014/main" id="{8ADA0C3B-18CE-5247-D92E-CC857B806B2E}"/>
              </a:ext>
            </a:extLst>
          </p:cNvPr>
          <p:cNvSpPr txBox="1"/>
          <p:nvPr/>
        </p:nvSpPr>
        <p:spPr>
          <a:xfrm>
            <a:off x="1152601" y="4156530"/>
            <a:ext cx="10173663" cy="369332"/>
          </a:xfrm>
          <a:prstGeom prst="rect">
            <a:avLst/>
          </a:prstGeom>
          <a:noFill/>
        </p:spPr>
        <p:txBody>
          <a:bodyPr wrap="square" rtlCol="0">
            <a:spAutoFit/>
          </a:bodyPr>
          <a:lstStyle/>
          <a:p>
            <a:r>
              <a:rPr lang="en-US" sz="1800">
                <a:solidFill>
                  <a:schemeClr val="bg1"/>
                </a:solidFill>
              </a:rPr>
              <a:t>REVIEW AND PERSPECTIVES ON HUMAN EMOTION FOR CONNECTED AUTOMATED VEHICLES  (2023)</a:t>
            </a:r>
            <a:endParaRPr lang="en-US" sz="1800">
              <a:solidFill>
                <a:srgbClr val="DA627D"/>
              </a:solidFill>
            </a:endParaRPr>
          </a:p>
        </p:txBody>
      </p:sp>
      <p:sp>
        <p:nvSpPr>
          <p:cNvPr id="14" name="CasellaDiTesto 13">
            <a:extLst>
              <a:ext uri="{FF2B5EF4-FFF2-40B4-BE49-F238E27FC236}">
                <a16:creationId xmlns:a16="http://schemas.microsoft.com/office/drawing/2014/main" id="{80D46997-0605-A158-C875-49C0866931B9}"/>
              </a:ext>
            </a:extLst>
          </p:cNvPr>
          <p:cNvSpPr txBox="1"/>
          <p:nvPr/>
        </p:nvSpPr>
        <p:spPr>
          <a:xfrm>
            <a:off x="571128" y="4155414"/>
            <a:ext cx="581473" cy="369332"/>
          </a:xfrm>
          <a:prstGeom prst="rect">
            <a:avLst/>
          </a:prstGeom>
          <a:noFill/>
        </p:spPr>
        <p:txBody>
          <a:bodyPr wrap="square" rtlCol="0">
            <a:spAutoFit/>
          </a:bodyPr>
          <a:lstStyle/>
          <a:p>
            <a:r>
              <a:rPr lang="en-US" b="1">
                <a:solidFill>
                  <a:schemeClr val="bg1"/>
                </a:solidFill>
              </a:rPr>
              <a:t>[3]</a:t>
            </a:r>
            <a:endParaRPr lang="en-US">
              <a:solidFill>
                <a:srgbClr val="DA627D"/>
              </a:solidFill>
            </a:endParaRPr>
          </a:p>
        </p:txBody>
      </p:sp>
      <p:sp>
        <p:nvSpPr>
          <p:cNvPr id="5" name="CasellaDiTesto 4">
            <a:extLst>
              <a:ext uri="{FF2B5EF4-FFF2-40B4-BE49-F238E27FC236}">
                <a16:creationId xmlns:a16="http://schemas.microsoft.com/office/drawing/2014/main" id="{180F9139-894A-0B67-810E-7A67AEF5DE31}"/>
              </a:ext>
            </a:extLst>
          </p:cNvPr>
          <p:cNvSpPr txBox="1"/>
          <p:nvPr/>
        </p:nvSpPr>
        <p:spPr>
          <a:xfrm>
            <a:off x="571130" y="2206813"/>
            <a:ext cx="581473" cy="369332"/>
          </a:xfrm>
          <a:prstGeom prst="rect">
            <a:avLst/>
          </a:prstGeom>
          <a:noFill/>
        </p:spPr>
        <p:txBody>
          <a:bodyPr wrap="square" rtlCol="0">
            <a:spAutoFit/>
          </a:bodyPr>
          <a:lstStyle/>
          <a:p>
            <a:r>
              <a:rPr lang="en-US" b="1">
                <a:solidFill>
                  <a:schemeClr val="bg1"/>
                </a:solidFill>
              </a:rPr>
              <a:t>[1]</a:t>
            </a:r>
            <a:endParaRPr lang="en-US">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3" y="2206813"/>
            <a:ext cx="8842400" cy="369332"/>
          </a:xfrm>
          <a:prstGeom prst="rect">
            <a:avLst/>
          </a:prstGeom>
          <a:noFill/>
        </p:spPr>
        <p:txBody>
          <a:bodyPr wrap="square" rtlCol="0">
            <a:spAutoFit/>
          </a:bodyPr>
          <a:lstStyle/>
          <a:p>
            <a:r>
              <a:rPr lang="en-US">
                <a:solidFill>
                  <a:schemeClr val="bg1"/>
                </a:solidFill>
              </a:rPr>
              <a:t>DRIVER EMOTION RECOGNITION FOR INTELLIGENT VEHICLES: A SURVEY (2020)  </a:t>
            </a:r>
            <a:endParaRPr lang="en-US">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3" y="2511900"/>
            <a:ext cx="10957434" cy="338554"/>
          </a:xfrm>
          <a:prstGeom prst="rect">
            <a:avLst/>
          </a:prstGeom>
          <a:noFill/>
        </p:spPr>
        <p:txBody>
          <a:bodyPr wrap="square" rtlCol="0">
            <a:spAutoFit/>
          </a:bodyPr>
          <a:lstStyle/>
          <a:p>
            <a:r>
              <a:rPr lang="en-US" sz="1600">
                <a:solidFill>
                  <a:srgbClr val="F9DBBD"/>
                </a:solidFill>
              </a:rPr>
              <a:t>https://www.media.mit.edu/publications/driver-emotion-recognition-for-intelligent-vehicles-a-survey/</a:t>
            </a:r>
          </a:p>
        </p:txBody>
      </p:sp>
      <p:sp>
        <p:nvSpPr>
          <p:cNvPr id="24" name="CasellaDiTesto 23">
            <a:extLst>
              <a:ext uri="{FF2B5EF4-FFF2-40B4-BE49-F238E27FC236}">
                <a16:creationId xmlns:a16="http://schemas.microsoft.com/office/drawing/2014/main" id="{CE3E4C88-77D0-DEB5-6FAD-7E089BB23B73}"/>
              </a:ext>
            </a:extLst>
          </p:cNvPr>
          <p:cNvSpPr txBox="1"/>
          <p:nvPr/>
        </p:nvSpPr>
        <p:spPr>
          <a:xfrm>
            <a:off x="1152602" y="3681663"/>
            <a:ext cx="10957434" cy="338554"/>
          </a:xfrm>
          <a:prstGeom prst="rect">
            <a:avLst/>
          </a:prstGeom>
          <a:noFill/>
        </p:spPr>
        <p:txBody>
          <a:bodyPr wrap="square" rtlCol="0">
            <a:spAutoFit/>
          </a:bodyPr>
          <a:lstStyle/>
          <a:p>
            <a:r>
              <a:rPr lang="en-US" sz="1600">
                <a:solidFill>
                  <a:srgbClr val="F9DBBD"/>
                </a:solidFill>
              </a:rPr>
              <a:t>https://ieeexplore.ieee.org/document/10337780</a:t>
            </a:r>
          </a:p>
        </p:txBody>
      </p:sp>
      <p:sp>
        <p:nvSpPr>
          <p:cNvPr id="25" name="CasellaDiTesto 24">
            <a:extLst>
              <a:ext uri="{FF2B5EF4-FFF2-40B4-BE49-F238E27FC236}">
                <a16:creationId xmlns:a16="http://schemas.microsoft.com/office/drawing/2014/main" id="{DF379774-602B-9B4D-12AB-5EBAC9EF2B01}"/>
              </a:ext>
            </a:extLst>
          </p:cNvPr>
          <p:cNvSpPr txBox="1"/>
          <p:nvPr/>
        </p:nvSpPr>
        <p:spPr>
          <a:xfrm>
            <a:off x="1152601" y="4466086"/>
            <a:ext cx="10957434" cy="338554"/>
          </a:xfrm>
          <a:prstGeom prst="rect">
            <a:avLst/>
          </a:prstGeom>
          <a:noFill/>
        </p:spPr>
        <p:txBody>
          <a:bodyPr wrap="square" rtlCol="0">
            <a:spAutoFit/>
          </a:bodyPr>
          <a:lstStyle/>
          <a:p>
            <a:r>
              <a:rPr lang="en-US" sz="1600">
                <a:solidFill>
                  <a:srgbClr val="F9DBBD"/>
                </a:solidFill>
              </a:rPr>
              <a:t>https://link.springer.com/article/10.1007/s42154-023-00270-z</a:t>
            </a:r>
          </a:p>
        </p:txBody>
      </p:sp>
    </p:spTree>
    <p:extLst>
      <p:ext uri="{BB962C8B-B14F-4D97-AF65-F5344CB8AC3E}">
        <p14:creationId xmlns:p14="http://schemas.microsoft.com/office/powerpoint/2010/main" val="31021058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FE0F082-79DE-5364-C321-3FAE87C75EDC}"/>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3861F276-0928-9790-7E54-1E555AC60DE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5" name="CasellaDiTesto 14">
            <a:extLst>
              <a:ext uri="{FF2B5EF4-FFF2-40B4-BE49-F238E27FC236}">
                <a16:creationId xmlns:a16="http://schemas.microsoft.com/office/drawing/2014/main" id="{E827A37B-21E7-91C3-4DAE-A9D48040467C}"/>
              </a:ext>
            </a:extLst>
          </p:cNvPr>
          <p:cNvSpPr txBox="1"/>
          <p:nvPr/>
        </p:nvSpPr>
        <p:spPr>
          <a:xfrm>
            <a:off x="1152601" y="2156527"/>
            <a:ext cx="9543571" cy="369332"/>
          </a:xfrm>
          <a:prstGeom prst="rect">
            <a:avLst/>
          </a:prstGeom>
          <a:noFill/>
        </p:spPr>
        <p:txBody>
          <a:bodyPr wrap="square" rtlCol="0">
            <a:spAutoFit/>
          </a:bodyPr>
          <a:lstStyle/>
          <a:p>
            <a:r>
              <a:rPr lang="en-US" sz="1800">
                <a:solidFill>
                  <a:schemeClr val="bg1"/>
                </a:solidFill>
              </a:rPr>
              <a:t>PLATFORM-MEDIATED REPUTATION SYSTEMS IN THE SHARING ECONOMY (2020)</a:t>
            </a:r>
            <a:endParaRPr lang="en-US" sz="1800">
              <a:solidFill>
                <a:srgbClr val="DA627D"/>
              </a:solidFill>
            </a:endParaRPr>
          </a:p>
        </p:txBody>
      </p:sp>
      <p:sp>
        <p:nvSpPr>
          <p:cNvPr id="18" name="CasellaDiTesto 17">
            <a:extLst>
              <a:ext uri="{FF2B5EF4-FFF2-40B4-BE49-F238E27FC236}">
                <a16:creationId xmlns:a16="http://schemas.microsoft.com/office/drawing/2014/main" id="{59019714-C4DA-B394-A077-F0318C0D4970}"/>
              </a:ext>
            </a:extLst>
          </p:cNvPr>
          <p:cNvSpPr txBox="1"/>
          <p:nvPr/>
        </p:nvSpPr>
        <p:spPr>
          <a:xfrm>
            <a:off x="571128" y="2158458"/>
            <a:ext cx="581473" cy="369332"/>
          </a:xfrm>
          <a:prstGeom prst="rect">
            <a:avLst/>
          </a:prstGeom>
          <a:noFill/>
        </p:spPr>
        <p:txBody>
          <a:bodyPr wrap="square" rtlCol="0">
            <a:spAutoFit/>
          </a:bodyPr>
          <a:lstStyle/>
          <a:p>
            <a:r>
              <a:rPr lang="en-US" b="1">
                <a:solidFill>
                  <a:schemeClr val="bg1"/>
                </a:solidFill>
              </a:rPr>
              <a:t>[4]</a:t>
            </a:r>
            <a:endParaRPr lang="en-US">
              <a:solidFill>
                <a:srgbClr val="DA627D"/>
              </a:solidFill>
            </a:endParaRPr>
          </a:p>
        </p:txBody>
      </p:sp>
      <p:sp>
        <p:nvSpPr>
          <p:cNvPr id="19" name="CasellaDiTesto 18">
            <a:extLst>
              <a:ext uri="{FF2B5EF4-FFF2-40B4-BE49-F238E27FC236}">
                <a16:creationId xmlns:a16="http://schemas.microsoft.com/office/drawing/2014/main" id="{32E41D17-587E-9D1B-6447-B3BE9F80B835}"/>
              </a:ext>
            </a:extLst>
          </p:cNvPr>
          <p:cNvSpPr txBox="1"/>
          <p:nvPr/>
        </p:nvSpPr>
        <p:spPr>
          <a:xfrm>
            <a:off x="1152601" y="4249103"/>
            <a:ext cx="9543571" cy="646331"/>
          </a:xfrm>
          <a:prstGeom prst="rect">
            <a:avLst/>
          </a:prstGeom>
          <a:noFill/>
        </p:spPr>
        <p:txBody>
          <a:bodyPr wrap="square" rtlCol="0">
            <a:spAutoFit/>
          </a:bodyPr>
          <a:lstStyle/>
          <a:p>
            <a:r>
              <a:rPr lang="en-US" sz="1800">
                <a:solidFill>
                  <a:schemeClr val="bg1"/>
                </a:solidFill>
              </a:rPr>
              <a:t>UNDERSTANDING RIDE-SHARING SYSTEMS IN URBAN AREAS: LOCATION, USERS, AND BARRIERS (2020)</a:t>
            </a:r>
            <a:endParaRPr lang="en-US" sz="1800">
              <a:solidFill>
                <a:srgbClr val="DA627D"/>
              </a:solidFill>
            </a:endParaRPr>
          </a:p>
        </p:txBody>
      </p:sp>
      <p:sp>
        <p:nvSpPr>
          <p:cNvPr id="20" name="CasellaDiTesto 19">
            <a:extLst>
              <a:ext uri="{FF2B5EF4-FFF2-40B4-BE49-F238E27FC236}">
                <a16:creationId xmlns:a16="http://schemas.microsoft.com/office/drawing/2014/main" id="{DCFB6F9F-DF75-E779-BE56-C7A135F60583}"/>
              </a:ext>
            </a:extLst>
          </p:cNvPr>
          <p:cNvSpPr txBox="1"/>
          <p:nvPr/>
        </p:nvSpPr>
        <p:spPr>
          <a:xfrm>
            <a:off x="571127" y="4251034"/>
            <a:ext cx="581473" cy="369332"/>
          </a:xfrm>
          <a:prstGeom prst="rect">
            <a:avLst/>
          </a:prstGeom>
          <a:noFill/>
        </p:spPr>
        <p:txBody>
          <a:bodyPr wrap="square" rtlCol="0">
            <a:spAutoFit/>
          </a:bodyPr>
          <a:lstStyle/>
          <a:p>
            <a:r>
              <a:rPr lang="en-US" b="1">
                <a:solidFill>
                  <a:schemeClr val="bg1"/>
                </a:solidFill>
              </a:rPr>
              <a:t>[6]</a:t>
            </a:r>
            <a:endParaRPr lang="en-US">
              <a:solidFill>
                <a:srgbClr val="DA627D"/>
              </a:solidFill>
            </a:endParaRPr>
          </a:p>
        </p:txBody>
      </p:sp>
      <p:sp>
        <p:nvSpPr>
          <p:cNvPr id="21" name="CasellaDiTesto 20">
            <a:extLst>
              <a:ext uri="{FF2B5EF4-FFF2-40B4-BE49-F238E27FC236}">
                <a16:creationId xmlns:a16="http://schemas.microsoft.com/office/drawing/2014/main" id="{DF48CCC2-B956-EAC6-915C-A4E9AEDD3C73}"/>
              </a:ext>
            </a:extLst>
          </p:cNvPr>
          <p:cNvSpPr txBox="1"/>
          <p:nvPr/>
        </p:nvSpPr>
        <p:spPr>
          <a:xfrm>
            <a:off x="1152601" y="3248983"/>
            <a:ext cx="9804832" cy="646331"/>
          </a:xfrm>
          <a:prstGeom prst="rect">
            <a:avLst/>
          </a:prstGeom>
          <a:noFill/>
        </p:spPr>
        <p:txBody>
          <a:bodyPr wrap="square" rtlCol="0">
            <a:spAutoFit/>
          </a:bodyPr>
          <a:lstStyle/>
          <a:p>
            <a:r>
              <a:rPr lang="en-US" sz="1800">
                <a:solidFill>
                  <a:schemeClr val="bg1"/>
                </a:solidFill>
              </a:rPr>
              <a:t>A SYSTEMATIC LITERATURE REVIEW OF RIDE-SHARING PLATFORMS, USER FACTORS, AND BARRIERS (2021)</a:t>
            </a:r>
            <a:endParaRPr lang="en-US" sz="1800">
              <a:solidFill>
                <a:srgbClr val="DA627D"/>
              </a:solidFill>
            </a:endParaRPr>
          </a:p>
        </p:txBody>
      </p:sp>
      <p:sp>
        <p:nvSpPr>
          <p:cNvPr id="22" name="CasellaDiTesto 21">
            <a:extLst>
              <a:ext uri="{FF2B5EF4-FFF2-40B4-BE49-F238E27FC236}">
                <a16:creationId xmlns:a16="http://schemas.microsoft.com/office/drawing/2014/main" id="{D8F22FA1-8DCC-21E7-7F64-328AE831AC9F}"/>
              </a:ext>
            </a:extLst>
          </p:cNvPr>
          <p:cNvSpPr txBox="1"/>
          <p:nvPr/>
        </p:nvSpPr>
        <p:spPr>
          <a:xfrm>
            <a:off x="571127" y="3252842"/>
            <a:ext cx="581473" cy="369332"/>
          </a:xfrm>
          <a:prstGeom prst="rect">
            <a:avLst/>
          </a:prstGeom>
          <a:noFill/>
        </p:spPr>
        <p:txBody>
          <a:bodyPr wrap="square" rtlCol="0">
            <a:spAutoFit/>
          </a:bodyPr>
          <a:lstStyle/>
          <a:p>
            <a:r>
              <a:rPr lang="en-US" b="1">
                <a:solidFill>
                  <a:schemeClr val="bg1"/>
                </a:solidFill>
              </a:rPr>
              <a:t>[5]</a:t>
            </a:r>
            <a:endParaRPr lang="en-US">
              <a:solidFill>
                <a:srgbClr val="DA627D"/>
              </a:solidFill>
            </a:endParaRPr>
          </a:p>
        </p:txBody>
      </p:sp>
      <p:sp>
        <p:nvSpPr>
          <p:cNvPr id="26" name="CasellaDiTesto 25">
            <a:extLst>
              <a:ext uri="{FF2B5EF4-FFF2-40B4-BE49-F238E27FC236}">
                <a16:creationId xmlns:a16="http://schemas.microsoft.com/office/drawing/2014/main" id="{55847A53-3AD1-5396-FE24-B8E1E4562AC9}"/>
              </a:ext>
            </a:extLst>
          </p:cNvPr>
          <p:cNvSpPr txBox="1"/>
          <p:nvPr/>
        </p:nvSpPr>
        <p:spPr>
          <a:xfrm>
            <a:off x="1152601" y="2493710"/>
            <a:ext cx="9904721" cy="584775"/>
          </a:xfrm>
          <a:prstGeom prst="rect">
            <a:avLst/>
          </a:prstGeom>
          <a:noFill/>
        </p:spPr>
        <p:txBody>
          <a:bodyPr wrap="square" rtlCol="0">
            <a:spAutoFit/>
          </a:bodyPr>
          <a:lstStyle/>
          <a:p>
            <a:r>
              <a:rPr lang="en-US" sz="1600">
                <a:solidFill>
                  <a:srgbClr val="F9DBBD"/>
                </a:solidFill>
              </a:rPr>
              <a:t>https://www.academia.edu/77030822/Platform_mediated_reputation_systems_in_the_sharing_economy_and_incentives_to_provide_service_quality_the_case_of_ridesharing_services</a:t>
            </a:r>
          </a:p>
        </p:txBody>
      </p:sp>
      <p:sp>
        <p:nvSpPr>
          <p:cNvPr id="27" name="CasellaDiTesto 26">
            <a:extLst>
              <a:ext uri="{FF2B5EF4-FFF2-40B4-BE49-F238E27FC236}">
                <a16:creationId xmlns:a16="http://schemas.microsoft.com/office/drawing/2014/main" id="{55E3B4F1-F358-D133-7582-BAE52C194235}"/>
              </a:ext>
            </a:extLst>
          </p:cNvPr>
          <p:cNvSpPr txBox="1"/>
          <p:nvPr/>
        </p:nvSpPr>
        <p:spPr>
          <a:xfrm>
            <a:off x="1152601" y="3781533"/>
            <a:ext cx="10957434" cy="338554"/>
          </a:xfrm>
          <a:prstGeom prst="rect">
            <a:avLst/>
          </a:prstGeom>
          <a:noFill/>
        </p:spPr>
        <p:txBody>
          <a:bodyPr wrap="square" rtlCol="0">
            <a:spAutoFit/>
          </a:bodyPr>
          <a:lstStyle/>
          <a:p>
            <a:r>
              <a:rPr lang="en-US" sz="1600">
                <a:solidFill>
                  <a:srgbClr val="F9DBBD"/>
                </a:solidFill>
              </a:rPr>
              <a:t>https://etrr.springeropen.com/articles/10.1186/s12544-021-00522-1</a:t>
            </a:r>
          </a:p>
        </p:txBody>
      </p:sp>
      <p:sp>
        <p:nvSpPr>
          <p:cNvPr id="28" name="CasellaDiTesto 27">
            <a:extLst>
              <a:ext uri="{FF2B5EF4-FFF2-40B4-BE49-F238E27FC236}">
                <a16:creationId xmlns:a16="http://schemas.microsoft.com/office/drawing/2014/main" id="{EC8A6EC2-93DC-A474-6FDB-7A0A0EF9862A}"/>
              </a:ext>
            </a:extLst>
          </p:cNvPr>
          <p:cNvSpPr txBox="1"/>
          <p:nvPr/>
        </p:nvSpPr>
        <p:spPr>
          <a:xfrm>
            <a:off x="1152600" y="4775475"/>
            <a:ext cx="9735675" cy="584775"/>
          </a:xfrm>
          <a:prstGeom prst="rect">
            <a:avLst/>
          </a:prstGeom>
          <a:noFill/>
        </p:spPr>
        <p:txBody>
          <a:bodyPr wrap="square" rtlCol="0">
            <a:spAutoFit/>
          </a:bodyPr>
          <a:lstStyle/>
          <a:p>
            <a:r>
              <a:rPr lang="en-US" sz="1600">
                <a:solidFill>
                  <a:srgbClr val="F9DBBD"/>
                </a:solidFill>
              </a:rPr>
              <a:t>https://www.academia.edu/76607239/Understanding_Ride_Sharing_Systems_in_Urban_Areas_The_Role_of_Location_Users_and_Barriers</a:t>
            </a:r>
          </a:p>
        </p:txBody>
      </p:sp>
      <p:sp>
        <p:nvSpPr>
          <p:cNvPr id="2" name="CasellaDiTesto 1">
            <a:extLst>
              <a:ext uri="{FF2B5EF4-FFF2-40B4-BE49-F238E27FC236}">
                <a16:creationId xmlns:a16="http://schemas.microsoft.com/office/drawing/2014/main" id="{E7B9C287-8D40-A271-377B-B108568B0E8B}"/>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spTree>
    <p:extLst>
      <p:ext uri="{BB962C8B-B14F-4D97-AF65-F5344CB8AC3E}">
        <p14:creationId xmlns:p14="http://schemas.microsoft.com/office/powerpoint/2010/main" val="425657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9221</Words>
  <Application>Microsoft Office PowerPoint</Application>
  <PresentationFormat>Widescreen</PresentationFormat>
  <Paragraphs>1211</Paragraphs>
  <Slides>72</Slides>
  <Notes>71</Notes>
  <HiddenSlides>11</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72</vt:i4>
      </vt:variant>
    </vt:vector>
  </HeadingPairs>
  <TitlesOfParts>
    <vt:vector size="76"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2</cp:revision>
  <dcterms:created xsi:type="dcterms:W3CDTF">2024-11-07T14:33:39Z</dcterms:created>
  <dcterms:modified xsi:type="dcterms:W3CDTF">2024-12-11T18:47:14Z</dcterms:modified>
</cp:coreProperties>
</file>