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287" r:id="rId12"/>
    <p:sldId id="275" r:id="rId13"/>
    <p:sldId id="263" r:id="rId14"/>
    <p:sldId id="297" r:id="rId15"/>
    <p:sldId id="277" r:id="rId16"/>
    <p:sldId id="292" r:id="rId17"/>
    <p:sldId id="257" r:id="rId18"/>
    <p:sldId id="281" r:id="rId19"/>
    <p:sldId id="279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0D0628"/>
    <a:srgbClr val="F9DBB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0ED3-9100-77CA-5EBE-3E54445F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F07127-AF35-1C87-F4EE-8B6DB1EC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502E03-4A7C-22A2-4205-407937A0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B8C53-EC3D-8E96-A870-98E4EE80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76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EE0E-E1AB-3F39-1224-5EE0EFB3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B9ECE32-7219-F2F5-3E23-9211C1C3A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F3F143-78F2-A508-2437-36615A3AC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673C4A-04D0-F835-958B-8DCCCF84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31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B5BD-D830-E5F6-436C-CB1E8DB5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D5A548D-4CA6-85C4-9319-071028AA72A8}"/>
              </a:ext>
            </a:extLst>
          </p:cNvPr>
          <p:cNvGrpSpPr/>
          <p:nvPr/>
        </p:nvGrpSpPr>
        <p:grpSpPr>
          <a:xfrm>
            <a:off x="5447466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0E17747B-EF8A-DFBC-3B52-F27D83D3C2FF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7395B0A-5573-7317-9DF8-AE1BD0A01FCF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A7126F1-8265-B8EE-574F-FD149B98F83D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97DFA35A-DA45-F395-45EC-E959F2D94881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8DC2E979-98C7-5540-A5D6-8DDAB8FCCA1E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2B6B668B-CE11-AF26-D782-1C12B9095DD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E1AD136-DF58-0DE9-E1A5-EC0ECF2594AD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A4D9CCF-F7EF-8032-EE2E-E4BCBA92F7E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9F4C91C-4CC7-2CE8-8F4F-6B75A0C71B77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1DBC8BC-4556-50C2-DE77-6ACD4907E707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5BBC57E-C001-8C1B-98E5-AF23C2164A61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D125E11-44D8-4A25-D290-500B05CBBFB1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FD327A67-FEC8-15A6-7C35-3AA4E3C7D981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3EEB6CD-B51A-087E-14D7-92398C6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32923806-565D-CB30-110D-52131C4A9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CEEEF257-B1A3-7C19-90C0-5BDEFA7AB77A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7471D67A-13A8-4559-CE96-DA887ADC0B57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B262542-7F4D-7E12-7924-E268C737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91EB2B-D78C-2C84-F43E-646F8D0A01FA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00B3E-48C5-B710-208A-EC19DFB55444}"/>
              </a:ext>
            </a:extLst>
          </p:cNvPr>
          <p:cNvSpPr txBox="1"/>
          <p:nvPr/>
        </p:nvSpPr>
        <p:spPr>
          <a:xfrm>
            <a:off x="485977" y="1124637"/>
            <a:ext cx="496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Telemetric Monitoring: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Uses vehicle sensors to track driving behaviors,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Sudden braking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 turns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Accelerations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metrics are analyzed alongside passenger ratings to provide a more objective evaluation of driver performance.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AI-Driven Safety Alerts: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 algorithms analyze telemetric data and provide real-time safety alerts to drivers.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Helps reduce risky behaviors, ensuring safer rides.</a:t>
            </a:r>
          </a:p>
          <a:p>
            <a:pPr algn="just"/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D7567-B21F-6562-AFA0-006FB566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C8E7EF8-4198-E412-4C18-C2931DB0AA8B}"/>
              </a:ext>
            </a:extLst>
          </p:cNvPr>
          <p:cNvGrpSpPr/>
          <p:nvPr/>
        </p:nvGrpSpPr>
        <p:grpSpPr>
          <a:xfrm>
            <a:off x="2881607" y="394459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8CA0BEC-465D-72B3-E42A-4509B5C8E628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5A0167D7-F6DA-1E44-03E6-1C20488D8BA0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235A29BA-5996-F425-4557-15996A9A143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4AAC723-B1F8-2353-CCC8-99593623D297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0B542189-2167-E57E-F307-05EC04B4FA77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2AA728AF-E6AC-A6AB-6B3F-785C27C3C553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B272DFED-093A-B5B9-E9E5-944F21D5FB88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A9CF88E-2826-94C8-4C72-FB3A214AC82F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3D25E1B-B57E-23D7-846C-D919B2D54276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61690E1F-1DB1-6775-58FA-F640AC400A85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CE9121DB-732A-F343-223F-7A38467094AA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F985A4B-B1B1-0AD0-A4C4-485A6B151102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C9C4BB58-5313-C344-0A83-9243559731A3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0CD0B3B-41BC-1E7E-9C89-6B228BEDE0A3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765D319D-8866-8592-DABC-E0DB1FB66608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2629034A-FC51-065C-AAE7-A805B3B8965C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65C15C99-845C-CF56-9618-60330450975F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F18222E2-6A69-2559-6576-7509966C776B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183419F1-E378-3055-EAD3-39C3425F631B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0E74F9C7-9B38-D46A-72DA-685D695C6BBD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F02C2976-D638-28BE-6B75-FE4378F76E38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9EF6986-6689-ECC1-2617-90E5FE1A1FCF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21BF68B-338A-26D2-0D74-7318C33BA74A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A879113F-0FFF-670D-6D9C-E263B67EE456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AFEE31C-1B38-149B-2219-299196D80CBF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BDC9D52-035C-E71A-78AA-82771C886692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2615AC8B-3091-D05D-C511-E5689C8462C0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96A646C5-5206-335A-97F8-F4F675F64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C9627346-B6B6-B573-716D-EA5FD176FD79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19A52F82-32E8-9BE9-0BF6-F01C38AB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1038378"/>
            <a:ext cx="5851258" cy="1683238"/>
          </a:xfrm>
          <a:prstGeom prst="rect">
            <a:avLst/>
          </a:prstGeom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297D88B2-3DD3-E07C-D3A9-2BFA96031175}"/>
              </a:ext>
            </a:extLst>
          </p:cNvPr>
          <p:cNvGrpSpPr/>
          <p:nvPr/>
        </p:nvGrpSpPr>
        <p:grpSpPr>
          <a:xfrm>
            <a:off x="335849" y="2624562"/>
            <a:ext cx="3926724" cy="1979011"/>
            <a:chOff x="1310774" y="3341670"/>
            <a:chExt cx="3926724" cy="1979011"/>
          </a:xfrm>
        </p:grpSpPr>
        <p:pic>
          <p:nvPicPr>
            <p:cNvPr id="48" name="Immagine 47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7069D783-BD91-C2A8-290E-69F3EF7E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349" y="3341670"/>
              <a:ext cx="1211575" cy="1211575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7CD708E7-5695-337F-0BA1-B7EE068B353C}"/>
                </a:ext>
              </a:extLst>
            </p:cNvPr>
            <p:cNvSpPr txBox="1"/>
            <p:nvPr/>
          </p:nvSpPr>
          <p:spPr>
            <a:xfrm>
              <a:off x="1310774" y="4674350"/>
              <a:ext cx="3926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DA627D"/>
                  </a:solidFill>
                </a:rPr>
                <a:t>F</a:t>
              </a:r>
              <a:r>
                <a:rPr lang="en-US" sz="1800" b="1" dirty="0">
                  <a:solidFill>
                    <a:schemeClr val="bg1"/>
                  </a:solidFill>
                </a:rPr>
                <a:t>ACIAL </a:t>
              </a:r>
              <a:r>
                <a:rPr lang="en-US" sz="1800" b="1" dirty="0">
                  <a:solidFill>
                    <a:srgbClr val="DA627D"/>
                  </a:solidFill>
                </a:rPr>
                <a:t>E</a:t>
              </a:r>
              <a:r>
                <a:rPr lang="en-US" b="1" dirty="0">
                  <a:solidFill>
                    <a:schemeClr val="bg1"/>
                  </a:solidFill>
                </a:rPr>
                <a:t>XPRESSION</a:t>
              </a:r>
              <a:r>
                <a:rPr 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sz="1800" b="1" dirty="0">
                  <a:solidFill>
                    <a:srgbClr val="DA627D"/>
                  </a:solidFill>
                </a:rPr>
                <a:t>R</a:t>
              </a:r>
              <a:r>
                <a:rPr lang="en-US" sz="1800" b="1" dirty="0">
                  <a:solidFill>
                    <a:schemeClr val="bg1"/>
                  </a:solidFill>
                </a:rPr>
                <a:t>ECOGNITION 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INTEGRATION</a:t>
              </a:r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F5FDB85-F9C3-FF69-A347-2179C7F13077}"/>
              </a:ext>
            </a:extLst>
          </p:cNvPr>
          <p:cNvGrpSpPr/>
          <p:nvPr/>
        </p:nvGrpSpPr>
        <p:grpSpPr>
          <a:xfrm>
            <a:off x="7645215" y="2621399"/>
            <a:ext cx="4117410" cy="1982174"/>
            <a:chOff x="5440298" y="4005239"/>
            <a:chExt cx="4117410" cy="1982174"/>
          </a:xfrm>
        </p:grpSpPr>
        <p:pic>
          <p:nvPicPr>
            <p:cNvPr id="52" name="Immagine 51" descr="Immagine che contiene simbolo, Elementi grafici, Carattere, design&#10;&#10;Descrizione generata automaticamente">
              <a:extLst>
                <a:ext uri="{FF2B5EF4-FFF2-40B4-BE49-F238E27FC236}">
                  <a16:creationId xmlns:a16="http://schemas.microsoft.com/office/drawing/2014/main" id="{BAD55704-690F-1536-F4AD-1F2CFB94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215" y="4005239"/>
              <a:ext cx="1211575" cy="1211575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983A51E9-2ED2-19D1-A627-65774B47F23A}"/>
                </a:ext>
              </a:extLst>
            </p:cNvPr>
            <p:cNvSpPr txBox="1"/>
            <p:nvPr/>
          </p:nvSpPr>
          <p:spPr>
            <a:xfrm>
              <a:off x="5440298" y="5341082"/>
              <a:ext cx="4117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AUTO</a:t>
              </a:r>
              <a:r>
                <a:rPr lang="en-US" sz="1800" b="1" dirty="0">
                  <a:solidFill>
                    <a:srgbClr val="DA627D"/>
                  </a:solidFill>
                </a:rPr>
                <a:t>-</a:t>
              </a:r>
              <a:r>
                <a:rPr lang="en-US" sz="1800" b="1" dirty="0">
                  <a:solidFill>
                    <a:schemeClr val="bg1"/>
                  </a:solidFill>
                </a:rPr>
                <a:t>FILLED FEEDBACK FORMS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EMOTION-BASED</a:t>
              </a:r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9B5A869-89BA-5925-DE03-98D8586D4C95}"/>
              </a:ext>
            </a:extLst>
          </p:cNvPr>
          <p:cNvSpPr txBox="1"/>
          <p:nvPr/>
        </p:nvSpPr>
        <p:spPr>
          <a:xfrm>
            <a:off x="522214" y="5405756"/>
            <a:ext cx="53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FER algorithms analyze emotional states, such as: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392CFB8-E53C-AC58-A12D-531CCB6A3EE4}"/>
              </a:ext>
            </a:extLst>
          </p:cNvPr>
          <p:cNvSpPr txBox="1"/>
          <p:nvPr/>
        </p:nvSpPr>
        <p:spPr>
          <a:xfrm>
            <a:off x="522214" y="4668145"/>
            <a:ext cx="439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During the ride, a camera monitors the passenger’s facial expressions in real time.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1CB05C1-840B-A195-73D1-4D361C009C97}"/>
              </a:ext>
            </a:extLst>
          </p:cNvPr>
          <p:cNvSpPr txBox="1"/>
          <p:nvPr/>
        </p:nvSpPr>
        <p:spPr>
          <a:xfrm>
            <a:off x="526910" y="5825627"/>
            <a:ext cx="573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Comfort: Smiles, neutral expressions.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Discomfort: Frowns, signs of stress or frustration.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DE9B3A1-10B8-0B51-F725-85F734406D48}"/>
              </a:ext>
            </a:extLst>
          </p:cNvPr>
          <p:cNvSpPr txBox="1"/>
          <p:nvPr/>
        </p:nvSpPr>
        <p:spPr>
          <a:xfrm>
            <a:off x="7277594" y="4668145"/>
            <a:ext cx="4444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Based on detected emotions, the system auto-fills a feedback form. </a:t>
            </a:r>
            <a:r>
              <a:rPr lang="en-US" dirty="0">
                <a:solidFill>
                  <a:schemeClr val="bg1"/>
                </a:solidFill>
              </a:rPr>
              <a:t>Captures key metrics such as comfort level, perceived safety, and overall satisfaction. </a:t>
            </a:r>
            <a:r>
              <a:rPr lang="en-US" sz="1800" dirty="0">
                <a:solidFill>
                  <a:schemeClr val="bg1"/>
                </a:solidFill>
              </a:rPr>
              <a:t>Generates a </a:t>
            </a:r>
            <a:r>
              <a:rPr lang="en-US" sz="1800" dirty="0">
                <a:solidFill>
                  <a:srgbClr val="DA627D"/>
                </a:solidFill>
              </a:rPr>
              <a:t>final</a:t>
            </a:r>
            <a:r>
              <a:rPr lang="en-US" sz="1800" dirty="0">
                <a:solidFill>
                  <a:schemeClr val="bg1"/>
                </a:solidFill>
              </a:rPr>
              <a:t> passenger rating by summarizing the feedback from the analyzed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3699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3E1F1-8C4E-40F7-D431-2813D18ACA0D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1761</Words>
  <Application>Microsoft Office PowerPoint</Application>
  <PresentationFormat>Widescreen</PresentationFormat>
  <Paragraphs>198</Paragraphs>
  <Slides>20</Slides>
  <Notes>19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22</cp:revision>
  <dcterms:created xsi:type="dcterms:W3CDTF">2024-11-07T14:33:39Z</dcterms:created>
  <dcterms:modified xsi:type="dcterms:W3CDTF">2024-11-24T20:19:48Z</dcterms:modified>
</cp:coreProperties>
</file>