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302" r:id="rId12"/>
    <p:sldId id="275" r:id="rId13"/>
    <p:sldId id="263" r:id="rId14"/>
    <p:sldId id="303" r:id="rId15"/>
    <p:sldId id="304" r:id="rId16"/>
    <p:sldId id="305" r:id="rId17"/>
    <p:sldId id="257" r:id="rId18"/>
    <p:sldId id="281" r:id="rId19"/>
    <p:sldId id="279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0D0628"/>
    <a:srgbClr val="F9DBB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100" d="100"/>
          <a:sy n="100" d="100"/>
        </p:scale>
        <p:origin x="2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166E-BC44-8A53-ECF6-59539144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43F00F-34AF-6652-5B32-688AF239F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21E304-D409-8162-CD01-7D225D18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A67F9-A2B7-26E8-E344-2EED9F06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4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4C02-771E-090A-C616-1BD4E1D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F11940-F996-7C28-500C-39E0E3800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9CF97C-68E0-291C-CD55-304E976DB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6B002-06E6-232F-5DEF-F36E82B3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5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8393-0C71-4C7C-6322-C1923C15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22F768-5AF0-787F-721C-CA0B80C7B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1A644F-C396-3450-7AD4-E96DA58E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7A8BF-EE27-6C02-051C-665EF7206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61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8FFE-45AF-11D3-70BA-51F39BE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DDE2A5-14DA-4D1F-A6D7-7FAC1FE16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D6A6E4-19F5-0AE2-B427-A2545A9F9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A01617-F466-7C42-FA03-29A784FE9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10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F62F5-9A9B-7019-CD2D-B8555FC9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2D53AFB-350B-AD64-CB74-B7329E1F87E5}"/>
              </a:ext>
            </a:extLst>
          </p:cNvPr>
          <p:cNvGrpSpPr/>
          <p:nvPr/>
        </p:nvGrpSpPr>
        <p:grpSpPr>
          <a:xfrm>
            <a:off x="5581938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6BF86B8A-D6A7-FC76-320F-455BB6D47648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CB6B030-F435-66FD-C77F-38A3948F7572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2589437B-CB4D-AB52-CDB9-BA180E939DF4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25B4451D-3F7A-D900-82BE-D8111156C21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EEDE0FC-57CA-4DA8-D5E9-60B7D7F6C3B7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C160ABB1-2E4D-6CC6-55C1-EE92740B286F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3AE4D1B6-50CB-C964-D141-93B01DAA0935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D85AD22-3358-2D48-2C0B-B193D9D2738F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1AFB9711-355D-8B83-05F2-1CEE9B8AE359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F374756E-0785-6C68-E38E-EB865FFF328D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3C276CA-79CE-C9FC-C991-7B722A8F258F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530DB1D9-2E94-0BDC-62E2-10971CB3A1F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0F9C75E-BB84-15DE-C56C-4BBA09749CE3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8AF3F9CF-88A1-0D84-1157-7FF151A76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D9A6F3F7-8150-5FF3-621B-58448A792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792D0ED0-9F95-60B3-C82B-E401989AC75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3995D3A5-40B8-AFF2-8996-3AE233558C7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4E6FFB7C-246B-19E7-A8F4-D1149D55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124FD7-2D3F-2994-8BE4-2801D9D6DDEB}"/>
              </a:ext>
            </a:extLst>
          </p:cNvPr>
          <p:cNvSpPr txBox="1"/>
          <p:nvPr/>
        </p:nvSpPr>
        <p:spPr>
          <a:xfrm>
            <a:off x="-28455" y="359106"/>
            <a:ext cx="552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spc="300" dirty="0">
                <a:solidFill>
                  <a:schemeClr val="bg1"/>
                </a:solidFill>
              </a:rPr>
              <a:t>DIDI CHUXING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B20ECC5-F5AE-4BFA-8FC4-DAD30C58D849}"/>
              </a:ext>
            </a:extLst>
          </p:cNvPr>
          <p:cNvGrpSpPr/>
          <p:nvPr/>
        </p:nvGrpSpPr>
        <p:grpSpPr>
          <a:xfrm>
            <a:off x="801257" y="3905052"/>
            <a:ext cx="3861661" cy="2255640"/>
            <a:chOff x="867567" y="4150414"/>
            <a:chExt cx="3861661" cy="2255640"/>
          </a:xfrm>
        </p:grpSpPr>
        <p:pic>
          <p:nvPicPr>
            <p:cNvPr id="7" name="Immagine 6" descr="Immagine che contiene logo, Elementi grafici, simbolo, Carattere&#10;&#10;Descrizione generata automaticamente">
              <a:extLst>
                <a:ext uri="{FF2B5EF4-FFF2-40B4-BE49-F238E27FC236}">
                  <a16:creationId xmlns:a16="http://schemas.microsoft.com/office/drawing/2014/main" id="{10EE996C-CBB8-9129-C59A-64EEE98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67" y="4150414"/>
              <a:ext cx="984952" cy="98495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3891397-44B9-1185-87E2-983B1B4828E2}"/>
                </a:ext>
              </a:extLst>
            </p:cNvPr>
            <p:cNvSpPr txBox="1"/>
            <p:nvPr/>
          </p:nvSpPr>
          <p:spPr>
            <a:xfrm>
              <a:off x="1481684" y="5076603"/>
              <a:ext cx="32475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spc="300" dirty="0">
                  <a:solidFill>
                    <a:srgbClr val="DA627D"/>
                  </a:solidFill>
                </a:rPr>
                <a:t>AI</a:t>
              </a:r>
              <a:r>
                <a:rPr lang="en-US" sz="1450" spc="300" dirty="0">
                  <a:solidFill>
                    <a:schemeClr val="bg1"/>
                  </a:solidFill>
                </a:rPr>
                <a:t>-DRIVEN SAFETY ALERTS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AA96BD-21D9-BD2C-6201-026C8A203837}"/>
                </a:ext>
              </a:extLst>
            </p:cNvPr>
            <p:cNvSpPr txBox="1"/>
            <p:nvPr/>
          </p:nvSpPr>
          <p:spPr>
            <a:xfrm>
              <a:off x="1481684" y="5390391"/>
              <a:ext cx="32475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Machine Learning algorithms analyze telemetric data and provide real-time safety alerts to drivers, reducing risky behaviors  and ensuring safer rides.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44E21CA-990C-D98D-DEDC-6BC4DA7F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49" y="5115838"/>
              <a:ext cx="0" cy="129021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51E547E-22D8-46E5-5BBC-AB0C75976199}"/>
              </a:ext>
            </a:extLst>
          </p:cNvPr>
          <p:cNvGrpSpPr/>
          <p:nvPr/>
        </p:nvGrpSpPr>
        <p:grpSpPr>
          <a:xfrm>
            <a:off x="85799" y="1382933"/>
            <a:ext cx="5299252" cy="1938992"/>
            <a:chOff x="-95342" y="1460810"/>
            <a:chExt cx="5299252" cy="1938992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C71EF2A-EFFA-EC17-00AF-119885CE2E93}"/>
                </a:ext>
              </a:extLst>
            </p:cNvPr>
            <p:cNvGrpSpPr/>
            <p:nvPr/>
          </p:nvGrpSpPr>
          <p:grpSpPr>
            <a:xfrm>
              <a:off x="-95342" y="1470922"/>
              <a:ext cx="2246320" cy="1918769"/>
              <a:chOff x="-95342" y="1479868"/>
              <a:chExt cx="2246320" cy="1918769"/>
            </a:xfrm>
          </p:grpSpPr>
          <p:pic>
            <p:nvPicPr>
              <p:cNvPr id="3" name="Immagine 2" descr="Immagine che contiene simbolo, Carattere, Elementi grafici, logo&#10;&#10;Descrizione generata automaticamente">
                <a:extLst>
                  <a:ext uri="{FF2B5EF4-FFF2-40B4-BE49-F238E27FC236}">
                    <a16:creationId xmlns:a16="http://schemas.microsoft.com/office/drawing/2014/main" id="{1D679D9D-9A40-6238-35D2-417BEBEC4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0" y="1479868"/>
                <a:ext cx="1294396" cy="1294396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F8B85-7BA4-2802-0510-114BC296AD96}"/>
                  </a:ext>
                </a:extLst>
              </p:cNvPr>
              <p:cNvSpPr txBox="1"/>
              <p:nvPr/>
            </p:nvSpPr>
            <p:spPr>
              <a:xfrm>
                <a:off x="-95342" y="2875417"/>
                <a:ext cx="224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TELEMETRIC MONITORING</a:t>
                </a:r>
              </a:p>
            </p:txBody>
          </p:sp>
        </p:grp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84CE604A-FB4C-C792-A8FD-5C01A927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625" y="1802943"/>
              <a:ext cx="0" cy="125472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8D19422-BEEE-99D1-E838-EC9173E0F5FB}"/>
                </a:ext>
              </a:extLst>
            </p:cNvPr>
            <p:cNvSpPr txBox="1"/>
            <p:nvPr/>
          </p:nvSpPr>
          <p:spPr>
            <a:xfrm>
              <a:off x="2309942" y="1460810"/>
              <a:ext cx="28939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Uses vehicle sensors to track driving behaviors, such as: </a:t>
              </a:r>
              <a:r>
                <a:rPr lang="en-US" sz="1500" dirty="0">
                  <a:solidFill>
                    <a:srgbClr val="DA627D"/>
                  </a:solidFill>
                </a:rPr>
                <a:t>sudden braking</a:t>
              </a:r>
              <a:r>
                <a:rPr lang="en-US" sz="1500" dirty="0">
                  <a:solidFill>
                    <a:schemeClr val="bg1"/>
                  </a:solidFill>
                </a:rPr>
                <a:t>, </a:t>
              </a:r>
              <a:r>
                <a:rPr lang="en-US" sz="1500" dirty="0">
                  <a:solidFill>
                    <a:srgbClr val="DA627D"/>
                  </a:solidFill>
                </a:rPr>
                <a:t>sharp turns</a:t>
              </a:r>
              <a:r>
                <a:rPr lang="en-US" sz="1500" dirty="0">
                  <a:solidFill>
                    <a:schemeClr val="bg1"/>
                  </a:solidFill>
                </a:rPr>
                <a:t>,</a:t>
              </a:r>
              <a:r>
                <a:rPr lang="en-US" sz="1500" dirty="0">
                  <a:solidFill>
                    <a:srgbClr val="DA627D"/>
                  </a:solidFill>
                </a:rPr>
                <a:t> accelerations</a:t>
              </a:r>
              <a:r>
                <a:rPr lang="en-US" sz="1500" dirty="0">
                  <a:solidFill>
                    <a:schemeClr val="bg1"/>
                  </a:solidFill>
                </a:rPr>
                <a:t>. These metrics are analyzed alongside passenger ratings to provide a more </a:t>
              </a:r>
              <a:r>
                <a:rPr lang="en-US" sz="1500" dirty="0">
                  <a:solidFill>
                    <a:srgbClr val="DA627D"/>
                  </a:solidFill>
                </a:rPr>
                <a:t>objective</a:t>
              </a:r>
              <a:r>
                <a:rPr lang="en-US" sz="1500" dirty="0">
                  <a:solidFill>
                    <a:schemeClr val="bg1"/>
                  </a:solidFill>
                </a:rPr>
                <a:t> evaluation of driver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65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802D8-4F18-AAB8-1580-4E9F945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A4626B9-688C-A213-5781-911D6912E92A}"/>
              </a:ext>
            </a:extLst>
          </p:cNvPr>
          <p:cNvGrpSpPr/>
          <p:nvPr/>
        </p:nvGrpSpPr>
        <p:grpSpPr>
          <a:xfrm>
            <a:off x="2881607" y="331704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EE55A0F9-647E-C104-32F4-096B5D35EDF7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50F1EAE-4DF4-19D0-D5B3-66BE9347D50D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ECE62EA-E35E-2E11-77AD-0C968CDAF16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F9A31463-C75D-BF3F-511A-0CA39628DFEE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FFEA756-4141-B434-0535-70151B18E23B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EE16FE-8A63-BAB8-463D-640B2CAB344A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2E60A3A-D28E-2B8A-61A5-4612B47923CF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C4300BAF-7960-A07A-2024-5AD9B80CAFFE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F6832C6-9E60-A314-B7EB-D191AE966243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AAEF4FF0-E240-05E9-BD92-E520C77F7D84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9DE5770D-AB4F-717E-941E-E27500ED9881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7EAF7874-8E97-E16B-D45A-924C22EB1B54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2EE63E7-DABB-71E7-8680-EC26B504B035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74F9748-41FF-3A63-6092-B26F883BBC29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8C7B4A15-F7AB-96FC-98FF-E97FB7C3B6A5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D7917607-3D38-8680-B020-403D03F1787B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EA0B6895-4FFE-40C2-B8B0-D54E0CF63BFC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563D963A-6922-F0CD-CEF3-8A485FE959CC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78846F1D-B37E-0026-DC77-CB9CAB9631D6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E49277D4-4D33-DBD1-286A-4FF015211C4A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B5570F7B-5703-3159-87D3-5515D5764E7D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0C646AFF-C793-D275-913C-0A4B6BEAC27E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FBFB64E-8CEE-569B-4E29-BD780B624DE3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3BAA17-5DCC-1AFA-03CC-602259BFB1E7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47E36008-9990-FC5A-77AC-FEB03B01A8D2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479D4038-ED92-AA9C-FEED-9F8CAE904607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BAFAF2B-BFA7-9217-DD39-0DD09F95A5D8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2150C80-1E45-CD5F-63A2-5B176019E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25892B-2432-4134-FE39-5F2590F2EBBB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655FA242-6CD0-DCB8-8731-16DCCA51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975623"/>
            <a:ext cx="5851258" cy="1683238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5078D35-64F8-5513-2F22-E9A24377B22F}"/>
              </a:ext>
            </a:extLst>
          </p:cNvPr>
          <p:cNvGrpSpPr/>
          <p:nvPr/>
        </p:nvGrpSpPr>
        <p:grpSpPr>
          <a:xfrm>
            <a:off x="529543" y="2717221"/>
            <a:ext cx="3988653" cy="3904597"/>
            <a:chOff x="442475" y="2695206"/>
            <a:chExt cx="3988653" cy="390459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7D0AA67-3C36-D717-420C-A949BEA13FC7}"/>
                </a:ext>
              </a:extLst>
            </p:cNvPr>
            <p:cNvGrpSpPr/>
            <p:nvPr/>
          </p:nvGrpSpPr>
          <p:grpSpPr>
            <a:xfrm>
              <a:off x="473439" y="2695206"/>
              <a:ext cx="3926724" cy="1822181"/>
              <a:chOff x="272691" y="2704448"/>
              <a:chExt cx="3926724" cy="1822181"/>
            </a:xfrm>
          </p:grpSpPr>
          <p:pic>
            <p:nvPicPr>
              <p:cNvPr id="48" name="Immagine 47" descr="Immagine che contiene Elementi grafici, simbolo, clipart, cerchio&#10;&#10;Descrizione generata automaticamente">
                <a:extLst>
                  <a:ext uri="{FF2B5EF4-FFF2-40B4-BE49-F238E27FC236}">
                    <a16:creationId xmlns:a16="http://schemas.microsoft.com/office/drawing/2014/main" id="{D94FB02E-62E1-DF16-A0A3-E4BCC3A10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90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A26C133-89BE-B672-0A7B-E65C088EB527}"/>
                  </a:ext>
                </a:extLst>
              </p:cNvPr>
              <p:cNvSpPr txBox="1"/>
              <p:nvPr/>
            </p:nvSpPr>
            <p:spPr>
              <a:xfrm>
                <a:off x="272691" y="3957242"/>
                <a:ext cx="3926724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rgbClr val="DA627D"/>
                    </a:solidFill>
                  </a:rPr>
                  <a:t>F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ACIAL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E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XPRESSION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R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ECOGNITION 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INTEGRATION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97799642-CDA7-53F0-C86A-9620BEDDAB10}"/>
                </a:ext>
              </a:extLst>
            </p:cNvPr>
            <p:cNvSpPr txBox="1"/>
            <p:nvPr/>
          </p:nvSpPr>
          <p:spPr>
            <a:xfrm>
              <a:off x="445288" y="5228856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FER algorithms analyze emotional states, such as: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1B868D38-B2D8-3BF3-08A7-9A501C03868B}"/>
                </a:ext>
              </a:extLst>
            </p:cNvPr>
            <p:cNvSpPr txBox="1"/>
            <p:nvPr/>
          </p:nvSpPr>
          <p:spPr>
            <a:xfrm>
              <a:off x="445288" y="4597692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During the ride, a camera monitors the passenger’s </a:t>
              </a:r>
              <a:r>
                <a:rPr lang="en-US" sz="1600" dirty="0">
                  <a:solidFill>
                    <a:srgbClr val="DA627D"/>
                  </a:solidFill>
                </a:rPr>
                <a:t>facial expressions </a:t>
              </a:r>
              <a:r>
                <a:rPr lang="en-US" sz="1600" dirty="0">
                  <a:solidFill>
                    <a:schemeClr val="bg1"/>
                  </a:solidFill>
                </a:rPr>
                <a:t>in real time.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E77C22-CFF9-9F2E-45D3-6214FC6A3714}"/>
                </a:ext>
              </a:extLst>
            </p:cNvPr>
            <p:cNvSpPr txBox="1"/>
            <p:nvPr/>
          </p:nvSpPr>
          <p:spPr>
            <a:xfrm>
              <a:off x="442475" y="5768806"/>
              <a:ext cx="398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COMFORT</a:t>
              </a:r>
              <a:r>
                <a:rPr lang="en-US" sz="1600" dirty="0">
                  <a:solidFill>
                    <a:schemeClr val="bg1"/>
                  </a:solidFill>
                </a:rPr>
                <a:t>:  Smiles, neutral expressions.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DISCOMFORT</a:t>
              </a:r>
              <a:r>
                <a:rPr lang="en-US" sz="1600" dirty="0">
                  <a:solidFill>
                    <a:schemeClr val="bg1"/>
                  </a:solidFill>
                </a:rPr>
                <a:t>: Frowns, signs of stress or frustration.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9C68BB0-8C10-3332-E4E2-E03D4A897201}"/>
              </a:ext>
            </a:extLst>
          </p:cNvPr>
          <p:cNvGrpSpPr/>
          <p:nvPr/>
        </p:nvGrpSpPr>
        <p:grpSpPr>
          <a:xfrm>
            <a:off x="7542234" y="2717957"/>
            <a:ext cx="4117410" cy="3473362"/>
            <a:chOff x="7646345" y="2693990"/>
            <a:chExt cx="4117410" cy="34733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A3E15D6-53A3-01D0-258A-F14BDB077D95}"/>
                </a:ext>
              </a:extLst>
            </p:cNvPr>
            <p:cNvGrpSpPr/>
            <p:nvPr/>
          </p:nvGrpSpPr>
          <p:grpSpPr>
            <a:xfrm>
              <a:off x="7646345" y="2693990"/>
              <a:ext cx="4117410" cy="1817533"/>
              <a:chOff x="7578791" y="2704448"/>
              <a:chExt cx="4117410" cy="1817533"/>
            </a:xfrm>
          </p:grpSpPr>
          <p:pic>
            <p:nvPicPr>
              <p:cNvPr id="52" name="Immagine 51" descr="Immagine che contiene simbolo, Elementi grafici, Carattere, design&#10;&#10;Descrizione generata automaticamente">
                <a:extLst>
                  <a:ext uri="{FF2B5EF4-FFF2-40B4-BE49-F238E27FC236}">
                    <a16:creationId xmlns:a16="http://schemas.microsoft.com/office/drawing/2014/main" id="{0D0D439A-7260-CA93-FDC1-A4EAB1408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3233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C469707-CF9E-6AB5-ED2B-D4E026412D80}"/>
                  </a:ext>
                </a:extLst>
              </p:cNvPr>
              <p:cNvSpPr txBox="1"/>
              <p:nvPr/>
            </p:nvSpPr>
            <p:spPr>
              <a:xfrm>
                <a:off x="7578791" y="3952594"/>
                <a:ext cx="411741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bg1"/>
                    </a:solidFill>
                  </a:rPr>
                  <a:t>AUTO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-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FILLED FEEDBACK FORMS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EMOTION-BASED</a:t>
                </a:r>
              </a:p>
            </p:txBody>
          </p:sp>
        </p:grp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BF4DB45-A991-0515-7CF0-7C707D4667F5}"/>
                </a:ext>
              </a:extLst>
            </p:cNvPr>
            <p:cNvSpPr txBox="1"/>
            <p:nvPr/>
          </p:nvSpPr>
          <p:spPr>
            <a:xfrm>
              <a:off x="7646345" y="4597692"/>
              <a:ext cx="4117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Based on detected emotions, the system </a:t>
              </a:r>
              <a:r>
                <a:rPr lang="en-US" sz="1600" dirty="0">
                  <a:solidFill>
                    <a:srgbClr val="DA627D"/>
                  </a:solidFill>
                </a:rPr>
                <a:t>auto-fills</a:t>
              </a:r>
              <a:r>
                <a:rPr lang="en-US" sz="1600" dirty="0">
                  <a:solidFill>
                    <a:schemeClr val="bg1"/>
                  </a:solidFill>
                </a:rPr>
                <a:t> a feedback form. Captures key metrics such as comfort level, perceived safety, and overall satisfaction. Generates a </a:t>
              </a:r>
              <a:r>
                <a:rPr lang="en-US" sz="1600" dirty="0">
                  <a:solidFill>
                    <a:srgbClr val="DA627D"/>
                  </a:solidFill>
                </a:rPr>
                <a:t>final passenger rating </a:t>
              </a:r>
              <a:r>
                <a:rPr lang="en-US" sz="1600" dirty="0">
                  <a:solidFill>
                    <a:schemeClr val="bg1"/>
                  </a:solidFill>
                </a:rPr>
                <a:t>by summarizing the feedback from the analyzed expressions.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161E0-7129-254A-BC06-F714B34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C9752-BAE6-A657-CC58-CF525A21B6F1}"/>
              </a:ext>
            </a:extLst>
          </p:cNvPr>
          <p:cNvSpPr txBox="1"/>
          <p:nvPr/>
        </p:nvSpPr>
        <p:spPr>
          <a:xfrm>
            <a:off x="3335457" y="182860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pc="300" dirty="0">
                <a:solidFill>
                  <a:schemeClr val="bg1"/>
                </a:solidFill>
              </a:rPr>
              <a:t>THE AUTO</a:t>
            </a:r>
            <a:r>
              <a:rPr lang="it-IT" sz="1600" spc="300" dirty="0">
                <a:solidFill>
                  <a:srgbClr val="DA627D"/>
                </a:solidFill>
              </a:rPr>
              <a:t>-</a:t>
            </a:r>
            <a:r>
              <a:rPr lang="it-IT" sz="1600" spc="300" dirty="0">
                <a:solidFill>
                  <a:schemeClr val="bg1"/>
                </a:solidFill>
              </a:rPr>
              <a:t>FILLED FEEDBACK </a:t>
            </a:r>
            <a:r>
              <a:rPr lang="it-IT" sz="1600" b="1" spc="300" dirty="0">
                <a:solidFill>
                  <a:srgbClr val="DA627D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C495375-5BB7-4AE3-3590-CB5F0C65442D}"/>
              </a:ext>
            </a:extLst>
          </p:cNvPr>
          <p:cNvCxnSpPr>
            <a:cxnSpLocks/>
          </p:cNvCxnSpPr>
          <p:nvPr/>
        </p:nvCxnSpPr>
        <p:spPr>
          <a:xfrm>
            <a:off x="8164691" y="355773"/>
            <a:ext cx="402730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DEAE6-959B-33E0-28E1-F38C15893239}"/>
              </a:ext>
            </a:extLst>
          </p:cNvPr>
          <p:cNvGrpSpPr/>
          <p:nvPr/>
        </p:nvGrpSpPr>
        <p:grpSpPr>
          <a:xfrm>
            <a:off x="304799" y="835404"/>
            <a:ext cx="11582402" cy="4855364"/>
            <a:chOff x="114297" y="778254"/>
            <a:chExt cx="11582402" cy="48553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6661B1F-2982-05E6-0188-003774B4BBCC}"/>
                </a:ext>
              </a:extLst>
            </p:cNvPr>
            <p:cNvGrpSpPr/>
            <p:nvPr/>
          </p:nvGrpSpPr>
          <p:grpSpPr>
            <a:xfrm>
              <a:off x="114299" y="778254"/>
              <a:ext cx="11582400" cy="968575"/>
              <a:chOff x="428624" y="1140204"/>
              <a:chExt cx="11582400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BCB0A14-F655-C4DE-011D-CC8764D9F18E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02247-D6A9-BB98-C0C2-5669F231B9A7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646A498-DCAA-5952-7A1C-2669B389E8E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7C255269-96FC-5522-872C-EB337C66E2FE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4CCDAEBE-8D13-E55C-FD51-1372AE693B82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DC5B8088-6334-6061-D7AF-93EDA7B0E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24A8A17-1FAF-8835-FC69-26E1B9D78142}"/>
                </a:ext>
              </a:extLst>
            </p:cNvPr>
            <p:cNvGrpSpPr/>
            <p:nvPr/>
          </p:nvGrpSpPr>
          <p:grpSpPr>
            <a:xfrm>
              <a:off x="114299" y="1926008"/>
              <a:ext cx="11582400" cy="968575"/>
              <a:chOff x="428624" y="1140204"/>
              <a:chExt cx="11582400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C666B6-9247-D655-26EB-A30876CDEEC7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778E042-326C-92BF-DC16-515CF59D513D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ABC89A3-E97A-252F-3D45-7C27E99788B1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E7F45799-4709-7706-CB2F-D66ABD910A3B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DBB567D3-75AE-6EE6-AC44-E296DAF3B4A5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EF348C90-04F4-0DC6-08C8-E11523E8D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DEDEBC09-C438-085B-3772-239B3DE32A17}"/>
                </a:ext>
              </a:extLst>
            </p:cNvPr>
            <p:cNvGrpSpPr/>
            <p:nvPr/>
          </p:nvGrpSpPr>
          <p:grpSpPr>
            <a:xfrm>
              <a:off x="114297" y="3073762"/>
              <a:ext cx="11582402" cy="968575"/>
              <a:chOff x="428622" y="1140204"/>
              <a:chExt cx="11582402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FB6BC1-48C5-434C-9482-549E85E9F683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02C280D-4738-22EC-E9E7-1B15368D8AEA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AB05EF5-4934-91E4-5FC5-86141E3675FB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FC732796-6146-8DB9-A8D6-AF5D35EACB3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B269AC07-EC0A-9477-C0B9-8F805CD3A7B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193CF32E-E734-F644-9872-7BA52CC84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0B70D084-891B-B942-B9BD-6221F39524DD}"/>
                </a:ext>
              </a:extLst>
            </p:cNvPr>
            <p:cNvGrpSpPr/>
            <p:nvPr/>
          </p:nvGrpSpPr>
          <p:grpSpPr>
            <a:xfrm>
              <a:off x="114297" y="4221515"/>
              <a:ext cx="11582402" cy="1412103"/>
              <a:chOff x="428622" y="1140204"/>
              <a:chExt cx="11582402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385A0D3-9CB3-E51E-995F-1D1EC14519FD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5732AE5-7D71-0CAE-4C38-9395705CDD44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F6EEED4-6CCC-B899-8131-FBD7942C50A3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4DED5C8-C0D4-45F8-1D96-C33E26FBA22F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35F62E3-2580-D8C2-B0C1-CC369C026D07}"/>
              </a:ext>
            </a:extLst>
          </p:cNvPr>
          <p:cNvGrpSpPr/>
          <p:nvPr/>
        </p:nvGrpSpPr>
        <p:grpSpPr>
          <a:xfrm>
            <a:off x="4733895" y="4819477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CCC36B81-1EC9-BC9E-DFCC-2B9D255F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D798D53-250B-1AE3-9671-ADAFA038726A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5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0297B-6B1C-A105-511F-4909396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467E7E-4B20-00B9-4674-653F93E927D5}"/>
              </a:ext>
            </a:extLst>
          </p:cNvPr>
          <p:cNvSpPr txBox="1"/>
          <p:nvPr/>
        </p:nvSpPr>
        <p:spPr>
          <a:xfrm>
            <a:off x="9348574" y="2299726"/>
            <a:ext cx="27711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900" spc="300" dirty="0">
                <a:solidFill>
                  <a:schemeClr val="bg1"/>
                </a:solidFill>
              </a:rPr>
              <a:t>THE AUTO</a:t>
            </a:r>
            <a:r>
              <a:rPr lang="it-IT" sz="1900" spc="300" dirty="0">
                <a:solidFill>
                  <a:srgbClr val="DA627D"/>
                </a:solidFill>
              </a:rPr>
              <a:t>-</a:t>
            </a:r>
            <a:r>
              <a:rPr lang="it-IT" sz="1900" spc="300" dirty="0">
                <a:solidFill>
                  <a:schemeClr val="bg1"/>
                </a:solidFill>
              </a:rPr>
              <a:t>FILLED FEEDBACK </a:t>
            </a:r>
            <a:r>
              <a:rPr lang="it-IT" sz="1900" b="1" spc="300" dirty="0">
                <a:solidFill>
                  <a:srgbClr val="DA627D"/>
                </a:solidFill>
              </a:rPr>
              <a:t>FORM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4326632-FA64-7395-440A-4B92219EEE6C}"/>
              </a:ext>
            </a:extLst>
          </p:cNvPr>
          <p:cNvGrpSpPr/>
          <p:nvPr/>
        </p:nvGrpSpPr>
        <p:grpSpPr>
          <a:xfrm>
            <a:off x="-200024" y="382464"/>
            <a:ext cx="11830048" cy="5160164"/>
            <a:chOff x="-133349" y="468189"/>
            <a:chExt cx="11830048" cy="51601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FE158602-739E-4BA9-4D11-5E7C6CD4FB70}"/>
                </a:ext>
              </a:extLst>
            </p:cNvPr>
            <p:cNvGrpSpPr/>
            <p:nvPr/>
          </p:nvGrpSpPr>
          <p:grpSpPr>
            <a:xfrm>
              <a:off x="-133349" y="468189"/>
              <a:ext cx="11830048" cy="968575"/>
              <a:chOff x="180976" y="1140204"/>
              <a:chExt cx="11830048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DC7349E-2121-3E08-364F-35459178E48F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85D3FBD-45B8-E601-8457-45D093897A4D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BC3E17D-ABAC-4DCD-6BE7-709F0A180D00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2BC4291F-77FA-1062-B525-FA851DACAEE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B040006A-DA77-7976-E1A7-6FC46D7D5CF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F6DA127C-CF61-C7C3-BB8D-F754E0D81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0D9CCFF-8D71-DF63-E8D4-12D4AFB8D14D}"/>
                </a:ext>
              </a:extLst>
            </p:cNvPr>
            <p:cNvGrpSpPr/>
            <p:nvPr/>
          </p:nvGrpSpPr>
          <p:grpSpPr>
            <a:xfrm>
              <a:off x="-133349" y="1717543"/>
              <a:ext cx="11830048" cy="968575"/>
              <a:chOff x="180976" y="1140204"/>
              <a:chExt cx="11830048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99869E0-FD50-E522-11BF-766592382D91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4E22AB9-C733-17A6-DA9C-F51A3CD77D94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CD36F6D-4E6F-7279-F9CE-4397CFC4F00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161209B4-E857-6625-5A60-49561E85A285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DD2E5A9-B7A3-1F2B-2311-E3BA17CFD33A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8F6EAD12-EDF9-D9F7-ECE1-0FA692F3E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DD0169E-233E-4C02-1BDC-68C351216DF4}"/>
                </a:ext>
              </a:extLst>
            </p:cNvPr>
            <p:cNvGrpSpPr/>
            <p:nvPr/>
          </p:nvGrpSpPr>
          <p:grpSpPr>
            <a:xfrm>
              <a:off x="-133349" y="2966897"/>
              <a:ext cx="11830048" cy="968575"/>
              <a:chOff x="180976" y="1140204"/>
              <a:chExt cx="11830048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61CF2A7-2E52-C257-4285-2034D1159F66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F661885-76F4-72D1-FFD8-DF184E5496DD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B58C055-F67E-B008-0E63-36BB243D5D95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2D124054-E42F-1F2C-C1C8-C8EE38D6A6B4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136B6DD-0219-8EC5-A1D0-3857C6A030C1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56D3C7F6-DE3E-AA0C-C348-05D4BE7F7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3DFD284-3AA6-1321-3C56-055D42E08CA0}"/>
                </a:ext>
              </a:extLst>
            </p:cNvPr>
            <p:cNvGrpSpPr/>
            <p:nvPr/>
          </p:nvGrpSpPr>
          <p:grpSpPr>
            <a:xfrm>
              <a:off x="-133349" y="4216250"/>
              <a:ext cx="11830048" cy="1412103"/>
              <a:chOff x="180976" y="1140204"/>
              <a:chExt cx="11830048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BECD191-CEBC-17A7-8166-0738FE62909C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4DE1B18-3C9D-E05E-FFE3-4F394382AC62}"/>
                  </a:ext>
                </a:extLst>
              </p:cNvPr>
              <p:cNvSpPr txBox="1"/>
              <p:nvPr/>
            </p:nvSpPr>
            <p:spPr>
              <a:xfrm>
                <a:off x="180976" y="1404017"/>
                <a:ext cx="918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E7F7357-A708-DB61-1DBE-7EFE1285B7EE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19530B6F-29E2-B825-6A6E-5CB74C94DEF6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0C29F867-BD1F-3C6C-9A95-6ECE91A5B919}"/>
              </a:ext>
            </a:extLst>
          </p:cNvPr>
          <p:cNvGrpSpPr/>
          <p:nvPr/>
        </p:nvGrpSpPr>
        <p:grpSpPr>
          <a:xfrm>
            <a:off x="4733895" y="4760232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3A541006-E36D-9AF2-D40F-A7DB46E1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2A4E7DA9-0B6C-70DE-6016-D7FB7E998D2E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AAB2A46-B1E7-8982-2750-A968FBB15249}"/>
              </a:ext>
            </a:extLst>
          </p:cNvPr>
          <p:cNvSpPr/>
          <p:nvPr/>
        </p:nvSpPr>
        <p:spPr>
          <a:xfrm>
            <a:off x="9329524" y="2093667"/>
            <a:ext cx="3014876" cy="1074559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6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3E1F1-8C4E-40F7-D431-2813D18ACA0D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1840</Words>
  <Application>Microsoft Office PowerPoint</Application>
  <PresentationFormat>Widescreen</PresentationFormat>
  <Paragraphs>201</Paragraphs>
  <Slides>20</Slides>
  <Notes>19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25</cp:revision>
  <dcterms:created xsi:type="dcterms:W3CDTF">2024-11-07T14:33:39Z</dcterms:created>
  <dcterms:modified xsi:type="dcterms:W3CDTF">2024-11-30T18:13:51Z</dcterms:modified>
</cp:coreProperties>
</file>