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16" r:id="rId18"/>
    <p:sldId id="431" r:id="rId19"/>
    <p:sldId id="317" r:id="rId20"/>
    <p:sldId id="318" r:id="rId21"/>
    <p:sldId id="319" r:id="rId22"/>
    <p:sldId id="323" r:id="rId23"/>
    <p:sldId id="314" r:id="rId24"/>
    <p:sldId id="422" r:id="rId25"/>
    <p:sldId id="421" r:id="rId26"/>
    <p:sldId id="281" r:id="rId27"/>
    <p:sldId id="432" r:id="rId28"/>
    <p:sldId id="433" r:id="rId29"/>
    <p:sldId id="434" r:id="rId30"/>
    <p:sldId id="435" r:id="rId31"/>
    <p:sldId id="436" r:id="rId32"/>
    <p:sldId id="322" r:id="rId33"/>
    <p:sldId id="324" r:id="rId34"/>
    <p:sldId id="325" r:id="rId35"/>
    <p:sldId id="326" r:id="rId36"/>
    <p:sldId id="328" r:id="rId37"/>
    <p:sldId id="330" r:id="rId38"/>
    <p:sldId id="367" r:id="rId39"/>
    <p:sldId id="368" r:id="rId40"/>
    <p:sldId id="369"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19" r:id="rId65"/>
    <p:sldId id="420" r:id="rId66"/>
    <p:sldId id="394" r:id="rId67"/>
    <p:sldId id="430" r:id="rId68"/>
    <p:sldId id="395" r:id="rId69"/>
    <p:sldId id="332" r:id="rId70"/>
    <p:sldId id="329" r:id="rId71"/>
    <p:sldId id="307" r:id="rId72"/>
    <p:sldId id="423" r:id="rId73"/>
    <p:sldId id="424" r:id="rId74"/>
    <p:sldId id="427" r:id="rId75"/>
    <p:sldId id="426" r:id="rId76"/>
    <p:sldId id="425" r:id="rId77"/>
    <p:sldId id="428" r:id="rId78"/>
    <p:sldId id="429" r:id="rId79"/>
    <p:sldId id="306" r:id="rId80"/>
    <p:sldId id="279" r:id="rId81"/>
    <p:sldId id="439" r:id="rId82"/>
    <p:sldId id="438" r:id="rId83"/>
    <p:sldId id="440" r:id="rId8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060312"/>
    <a:srgbClr val="FCA17D"/>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866FA-FBBF-00CF-307D-053000D89D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7CEC2A-4E75-83C5-B7D0-7BF7300DE5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A3ED63D-E340-7720-9348-0EEB31E172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B97270-5834-D4AC-4798-2952F442E060}"/>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68641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C3F7-CD4C-5688-3D21-84EA3399EB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B5777D-9A75-D7DE-234B-439BA071C1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E36A151-2AC4-C3C7-E07F-0177B414EEA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57D5B9-18B5-E296-E51E-9E4453EE508B}"/>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431491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964E-056A-0F90-EBFA-C6B62307BA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7D8DB6-9DBF-1E5B-576F-EB931DB8DB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CFFA26D-C013-B582-24C0-A092D17FC1F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847AC2F-AB96-662D-6C3F-F416EA6E0555}"/>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4848045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56F1-D16C-3AD8-BA20-9919DF1615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6D1049-8C86-C3D4-6A77-5433F31224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1D966D-522D-E615-1267-0CE6A3754A4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35BB164-E1A6-ED06-6A23-EEDED0051DDA}"/>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41830755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FF36-93E7-961C-A992-4871D69EC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0DD750-AF12-FA81-1610-92F28D6FA6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788867-5BC5-28DC-C05D-AF48FA0AE3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9A836A-3614-5710-EBEC-6B381E2D8133}"/>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3744574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11C9F-D10E-B502-BEA5-1AA3E5DD8B5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E30B09-E56B-DB49-BECD-F8E3C8B42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A41433-194B-698C-C711-912E77250FF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76B94BE-050A-D005-D4FA-3FE15C0E274C}"/>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25967031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C858-65D8-1C3E-43B0-A243EDAB04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97D6D2-BF42-6060-68F7-956B160E62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1CE4C3-0800-2CE6-774F-035A033B66E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E3E7742-33D1-2CB8-7E8E-F6779A124101}"/>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12146986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C4FA-CFA2-7BAB-F8C2-FD5B6B9B0C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4F6455-4261-86A8-BED4-E96EB7426E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EBEAE7-9237-230C-7239-3C406F38498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CC268C9-9F34-5754-E424-9DBE95D1D7C9}"/>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27537789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601F-F366-44AD-C8BF-0D93511B8C9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AE3966-78C6-C9B1-40C9-2DA1A89320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60BB3-C95A-BA53-B491-9E4D09202FD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24ED2A-E2D6-1968-F719-1458FD7C1A96}"/>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16661835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80</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81</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82</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19/12/2024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19/12/2024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3.png"/><Relationship Id="rId7" Type="http://schemas.openxmlformats.org/officeDocument/2006/relationships/image" Target="../media/image56.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59.svg"/><Relationship Id="rId5" Type="http://schemas.openxmlformats.org/officeDocument/2006/relationships/image" Target="../media/image37.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37.png"/><Relationship Id="rId10" Type="http://schemas.openxmlformats.org/officeDocument/2006/relationships/image" Target="../media/image59.svg"/><Relationship Id="rId4" Type="http://schemas.openxmlformats.org/officeDocument/2006/relationships/image" Target="../media/image54.png"/><Relationship Id="rId9" Type="http://schemas.openxmlformats.org/officeDocument/2006/relationships/image" Target="../media/image58.png"/></Relationships>
</file>

<file path=ppt/slides/_rels/slide2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8.png"/><Relationship Id="rId7"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7.png"/><Relationship Id="rId10" Type="http://schemas.openxmlformats.org/officeDocument/2006/relationships/image" Target="../media/image54.png"/><Relationship Id="rId4" Type="http://schemas.openxmlformats.org/officeDocument/2006/relationships/image" Target="../media/image59.svg"/><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5.svg"/></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5.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pic>
        <p:nvPicPr>
          <p:cNvPr id="2" name="Immagine 1" descr="Immagine che contiene clipart, Elementi grafici, bianco, design&#10;&#10;Descrizione generata automaticamente">
            <a:extLst>
              <a:ext uri="{FF2B5EF4-FFF2-40B4-BE49-F238E27FC236}">
                <a16:creationId xmlns:a16="http://schemas.microsoft.com/office/drawing/2014/main" id="{203FA145-FF02-834F-132B-120789691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07" y="1113099"/>
            <a:ext cx="698629" cy="698629"/>
          </a:xfrm>
          <a:prstGeom prst="rect">
            <a:avLst/>
          </a:prstGeom>
        </p:spPr>
      </p:pic>
      <p:pic>
        <p:nvPicPr>
          <p:cNvPr id="13" name="Immagine 12" descr="Immagine che contiene cerchio, simbolo, clipart, Elementi grafici&#10;&#10;Descrizione generata automaticamente">
            <a:extLst>
              <a:ext uri="{FF2B5EF4-FFF2-40B4-BE49-F238E27FC236}">
                <a16:creationId xmlns:a16="http://schemas.microsoft.com/office/drawing/2014/main" id="{882FF4F6-2FC5-D07E-A097-096660F0A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31" y="2444079"/>
            <a:ext cx="698629" cy="698629"/>
          </a:xfrm>
          <a:prstGeom prst="rect">
            <a:avLst/>
          </a:prstGeom>
        </p:spPr>
      </p:pic>
      <p:pic>
        <p:nvPicPr>
          <p:cNvPr id="19" name="Immagine 18" descr="Immagine che contiene clipart, Elementi grafici, Carattere, simbolo&#10;&#10;Descrizione generata automaticamente">
            <a:extLst>
              <a:ext uri="{FF2B5EF4-FFF2-40B4-BE49-F238E27FC236}">
                <a16:creationId xmlns:a16="http://schemas.microsoft.com/office/drawing/2014/main" id="{B1A851F6-27A2-CBEF-C6F2-B3FBB054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28" y="3881673"/>
            <a:ext cx="774948" cy="774948"/>
          </a:xfrm>
          <a:prstGeom prst="rect">
            <a:avLst/>
          </a:prstGeom>
        </p:spPr>
      </p:pic>
      <p:pic>
        <p:nvPicPr>
          <p:cNvPr id="21" name="Immagine 20" descr="Immagine che contiene clipart, bianco&#10;&#10;Descrizione generata automaticamente">
            <a:extLst>
              <a:ext uri="{FF2B5EF4-FFF2-40B4-BE49-F238E27FC236}">
                <a16:creationId xmlns:a16="http://schemas.microsoft.com/office/drawing/2014/main" id="{26BBCF6A-5CDF-7BD2-6661-8E4F827A6C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30" y="5384825"/>
            <a:ext cx="698629" cy="698629"/>
          </a:xfrm>
          <a:prstGeom prst="rect">
            <a:avLst/>
          </a:prstGeom>
        </p:spPr>
      </p:pic>
      <p:sp>
        <p:nvSpPr>
          <p:cNvPr id="22" name="CasellaDiTesto 21">
            <a:extLst>
              <a:ext uri="{FF2B5EF4-FFF2-40B4-BE49-F238E27FC236}">
                <a16:creationId xmlns:a16="http://schemas.microsoft.com/office/drawing/2014/main" id="{36B7528D-0069-B76D-5307-5342990C3213}"/>
              </a:ext>
            </a:extLst>
          </p:cNvPr>
          <p:cNvSpPr txBox="1"/>
          <p:nvPr/>
        </p:nvSpPr>
        <p:spPr>
          <a:xfrm>
            <a:off x="1612652" y="1116060"/>
            <a:ext cx="4274102" cy="338554"/>
          </a:xfrm>
          <a:prstGeom prst="rect">
            <a:avLst/>
          </a:prstGeom>
          <a:noFill/>
        </p:spPr>
        <p:txBody>
          <a:bodyPr wrap="square" rtlCol="0">
            <a:spAutoFit/>
          </a:bodyPr>
          <a:lstStyle/>
          <a:p>
            <a:r>
              <a:rPr lang="en-US" sz="1600" spc="300" dirty="0">
                <a:solidFill>
                  <a:schemeClr val="bg1"/>
                </a:solidFill>
              </a:rPr>
              <a:t>PASSENGER</a:t>
            </a:r>
          </a:p>
        </p:txBody>
      </p:sp>
      <p:sp>
        <p:nvSpPr>
          <p:cNvPr id="23" name="CasellaDiTesto 22">
            <a:extLst>
              <a:ext uri="{FF2B5EF4-FFF2-40B4-BE49-F238E27FC236}">
                <a16:creationId xmlns:a16="http://schemas.microsoft.com/office/drawing/2014/main" id="{90F773C7-638B-9D74-123B-28997108542B}"/>
              </a:ext>
            </a:extLst>
          </p:cNvPr>
          <p:cNvSpPr txBox="1"/>
          <p:nvPr/>
        </p:nvSpPr>
        <p:spPr>
          <a:xfrm>
            <a:off x="1612652" y="2624116"/>
            <a:ext cx="4274102" cy="338554"/>
          </a:xfrm>
          <a:prstGeom prst="rect">
            <a:avLst/>
          </a:prstGeom>
          <a:noFill/>
        </p:spPr>
        <p:txBody>
          <a:bodyPr wrap="square" rtlCol="0">
            <a:spAutoFit/>
          </a:bodyPr>
          <a:lstStyle/>
          <a:p>
            <a:r>
              <a:rPr lang="en-US" sz="1600" spc="300" dirty="0">
                <a:solidFill>
                  <a:schemeClr val="bg1"/>
                </a:solidFill>
              </a:rPr>
              <a:t>DRIVER</a:t>
            </a:r>
          </a:p>
        </p:txBody>
      </p:sp>
      <p:sp>
        <p:nvSpPr>
          <p:cNvPr id="25" name="CasellaDiTesto 24">
            <a:extLst>
              <a:ext uri="{FF2B5EF4-FFF2-40B4-BE49-F238E27FC236}">
                <a16:creationId xmlns:a16="http://schemas.microsoft.com/office/drawing/2014/main" id="{9E94CACE-67B3-5D5B-D3D2-54EB5A49F19B}"/>
              </a:ext>
            </a:extLst>
          </p:cNvPr>
          <p:cNvSpPr txBox="1"/>
          <p:nvPr/>
        </p:nvSpPr>
        <p:spPr>
          <a:xfrm>
            <a:off x="1612652" y="3876769"/>
            <a:ext cx="4274102" cy="338554"/>
          </a:xfrm>
          <a:prstGeom prst="rect">
            <a:avLst/>
          </a:prstGeom>
          <a:noFill/>
        </p:spPr>
        <p:txBody>
          <a:bodyPr wrap="square" rtlCol="0">
            <a:spAutoFit/>
          </a:bodyPr>
          <a:lstStyle/>
          <a:p>
            <a:r>
              <a:rPr lang="en-US" sz="1600" spc="300" dirty="0">
                <a:solidFill>
                  <a:schemeClr val="bg1"/>
                </a:solidFill>
              </a:rPr>
              <a:t>TECHNICIAN </a:t>
            </a:r>
          </a:p>
        </p:txBody>
      </p:sp>
      <p:sp>
        <p:nvSpPr>
          <p:cNvPr id="26" name="CasellaDiTesto 25">
            <a:extLst>
              <a:ext uri="{FF2B5EF4-FFF2-40B4-BE49-F238E27FC236}">
                <a16:creationId xmlns:a16="http://schemas.microsoft.com/office/drawing/2014/main" id="{078EC96F-9A2F-68E9-AA89-CCB4C8B46D02}"/>
              </a:ext>
            </a:extLst>
          </p:cNvPr>
          <p:cNvSpPr txBox="1"/>
          <p:nvPr/>
        </p:nvSpPr>
        <p:spPr>
          <a:xfrm>
            <a:off x="1612652" y="5384825"/>
            <a:ext cx="4274102" cy="338554"/>
          </a:xfrm>
          <a:prstGeom prst="rect">
            <a:avLst/>
          </a:prstGeom>
          <a:noFill/>
        </p:spPr>
        <p:txBody>
          <a:bodyPr wrap="square" rtlCol="0">
            <a:spAutoFit/>
          </a:bodyPr>
          <a:lstStyle/>
          <a:p>
            <a:r>
              <a:rPr lang="en-US" sz="1600" spc="300" dirty="0">
                <a:solidFill>
                  <a:schemeClr val="bg1"/>
                </a:solidFill>
              </a:rPr>
              <a:t>ADMINISTRATOR </a:t>
            </a:r>
          </a:p>
        </p:txBody>
      </p:sp>
    </p:spTree>
    <p:extLst>
      <p:ext uri="{BB962C8B-B14F-4D97-AF65-F5344CB8AC3E}">
        <p14:creationId xmlns:p14="http://schemas.microsoft.com/office/powerpoint/2010/main" val="351958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7A74FF-4ADB-E96D-F108-CF6AF655FB3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5F3A2D58-8865-C82D-9AC1-6420BD95CF1E}"/>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D21EBE02-CB9C-4DD2-0C8C-8E46092E22AC}"/>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678E65A-1C70-2DDC-810D-2CE16756E9F2}"/>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Facial Expressions Analysis</a:t>
              </a:r>
              <a:endParaRPr lang="it-IT" dirty="0">
                <a:solidFill>
                  <a:schemeClr val="bg1"/>
                </a:solidFill>
              </a:endParaRPr>
            </a:p>
          </p:txBody>
        </p:sp>
        <p:sp>
          <p:nvSpPr>
            <p:cNvPr id="7" name="CasellaDiTesto 6">
              <a:extLst>
                <a:ext uri="{FF2B5EF4-FFF2-40B4-BE49-F238E27FC236}">
                  <a16:creationId xmlns:a16="http://schemas.microsoft.com/office/drawing/2014/main" id="{37D708D0-EF37-BC99-E56D-6E000CE2456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97D3823E-7EAD-0CF5-C1DF-EA0F1906ACFA}"/>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3A349225-DD9F-9B33-24D1-7935274A7CA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2A13182E-02B8-0C17-8DAF-B6471C4EBC7B}"/>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250C7E2F-8B80-A543-826E-2555BE6259A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1A84A18A-F629-253C-5B8C-71D73CAC334B}"/>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2923C6B7-5769-FF24-36DC-C3B8ED3E03A2}"/>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B82A104E-0139-064A-9FA9-6CBF8DFED454}"/>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6DC21FC8-AEF8-AFCE-5707-8B7192CECD8D}"/>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F6CA24B5-8541-AE8A-1003-2CEB095F8EB8}"/>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170629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Judgment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4895455" cy="369332"/>
            </a:xfrm>
            <a:prstGeom prst="rect">
              <a:avLst/>
            </a:prstGeom>
            <a:noFill/>
          </p:spPr>
          <p:txBody>
            <a:bodyPr wrap="square" rtlCol="0">
              <a:spAutoFit/>
            </a:bodyPr>
            <a:lstStyle/>
            <a:p>
              <a:pPr algn="just"/>
              <a:r>
                <a:rPr lang="en-US" dirty="0">
                  <a:solidFill>
                    <a:schemeClr val="bg1"/>
                  </a:solidFill>
                </a:rPr>
                <a:t>Data Privacy and Security [non-functional]</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
        <p:nvSpPr>
          <p:cNvPr id="3" name="CasellaDiTesto 2">
            <a:extLst>
              <a:ext uri="{FF2B5EF4-FFF2-40B4-BE49-F238E27FC236}">
                <a16:creationId xmlns:a16="http://schemas.microsoft.com/office/drawing/2014/main" id="{C48360B2-4E74-2D76-F099-754ADE9770E7}"/>
              </a:ext>
            </a:extLst>
          </p:cNvPr>
          <p:cNvSpPr txBox="1"/>
          <p:nvPr/>
        </p:nvSpPr>
        <p:spPr>
          <a:xfrm>
            <a:off x="1147451" y="5247704"/>
            <a:ext cx="10161257" cy="830997"/>
          </a:xfrm>
          <a:prstGeom prst="rect">
            <a:avLst/>
          </a:prstGeom>
          <a:noFill/>
        </p:spPr>
        <p:txBody>
          <a:bodyPr wrap="square" rtlCol="0">
            <a:spAutoFit/>
          </a:bodyPr>
          <a:lstStyle/>
          <a:p>
            <a:pPr algn="just"/>
            <a:r>
              <a:rPr lang="it-IT" sz="1600" dirty="0">
                <a:solidFill>
                  <a:schemeClr val="bg1"/>
                </a:solidFill>
              </a:rPr>
              <a:t>REGISTRAZIONE DELL’UTENTE</a:t>
            </a:r>
          </a:p>
          <a:p>
            <a:pPr algn="just"/>
            <a:endParaRPr lang="it-IT" sz="1600" dirty="0">
              <a:solidFill>
                <a:schemeClr val="bg1"/>
              </a:solidFill>
            </a:endParaRPr>
          </a:p>
          <a:p>
            <a:pPr algn="just"/>
            <a:r>
              <a:rPr lang="it-IT" sz="1600" dirty="0">
                <a:solidFill>
                  <a:schemeClr val="bg1"/>
                </a:solidFill>
              </a:rPr>
              <a:t>VANNO FATTI GLI USE CASE con attori (tecnico e amministratore)</a:t>
            </a:r>
          </a:p>
        </p:txBody>
      </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dirty="0">
                  <a:solidFill>
                    <a:srgbClr val="DA627D"/>
                  </a:solidFill>
                </a:rPr>
                <a:t>NF</a:t>
              </a:r>
              <a:r>
                <a:rPr lang="en-US" b="1" dirty="0">
                  <a:solidFill>
                    <a:srgbClr val="DA627D"/>
                  </a:solidFill>
                </a:rPr>
                <a:t>2.</a:t>
              </a:r>
              <a:endParaRPr lang="it-IT" dirty="0"/>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model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models to detect facial expressions or customized forms without more than 1 hour of downtime during updates.</a:t>
              </a:r>
            </a:p>
          </p:txBody>
        </p:sp>
      </p:grpSp>
      <p:sp>
        <p:nvSpPr>
          <p:cNvPr id="16" name="CasellaDiTesto 15">
            <a:extLst>
              <a:ext uri="{FF2B5EF4-FFF2-40B4-BE49-F238E27FC236}">
                <a16:creationId xmlns:a16="http://schemas.microsoft.com/office/drawing/2014/main" id="{98280857-FF5E-BD5A-3DA8-0E5EBE469057}"/>
              </a:ext>
            </a:extLst>
          </p:cNvPr>
          <p:cNvSpPr txBox="1"/>
          <p:nvPr/>
        </p:nvSpPr>
        <p:spPr>
          <a:xfrm>
            <a:off x="1443557" y="1501183"/>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NON FARE NESSN RIFERIMENTO ALLA FER a </a:t>
            </a:r>
            <a:r>
              <a:rPr lang="en-US" sz="1600" dirty="0" err="1">
                <a:solidFill>
                  <a:schemeClr val="bg1"/>
                </a:solidFill>
              </a:rPr>
              <a:t>questo</a:t>
            </a:r>
            <a:r>
              <a:rPr lang="en-US" sz="1600" dirty="0">
                <a:solidFill>
                  <a:schemeClr val="bg1"/>
                </a:solidFill>
              </a:rPr>
              <a:t> LIVELLO</a:t>
            </a:r>
          </a:p>
        </p:txBody>
      </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r>
                <a:rPr lang="en-US" sz="1600" dirty="0" err="1">
                  <a:solidFill>
                    <a:srgbClr val="DA627D"/>
                  </a:solidFill>
                </a:rPr>
                <a:t>consumo</a:t>
              </a:r>
              <a:r>
                <a:rPr lang="en-US" sz="1600" dirty="0">
                  <a:solidFill>
                    <a:srgbClr val="DA627D"/>
                  </a:solidFill>
                </a:rPr>
                <a:t> </a:t>
              </a:r>
              <a:r>
                <a:rPr lang="en-US" sz="1600" dirty="0" err="1">
                  <a:solidFill>
                    <a:srgbClr val="DA627D"/>
                  </a:solidFill>
                </a:rPr>
                <a:t>giornaliero</a:t>
              </a:r>
              <a:r>
                <a:rPr lang="en-US" sz="1600" dirty="0">
                  <a:solidFill>
                    <a:srgbClr val="DA627D"/>
                  </a:solidFill>
                </a:rPr>
                <a:t>? </a:t>
              </a:r>
              <a:r>
                <a:rPr lang="en-US" sz="1600" dirty="0" err="1">
                  <a:solidFill>
                    <a:srgbClr val="DA627D"/>
                  </a:solidFill>
                </a:rPr>
                <a:t>Quanto</a:t>
              </a:r>
              <a:r>
                <a:rPr lang="en-US" sz="1600" dirty="0">
                  <a:solidFill>
                    <a:srgbClr val="DA627D"/>
                  </a:solidFill>
                </a:rPr>
                <a:t> </a:t>
              </a:r>
              <a:r>
                <a:rPr lang="en-US" sz="1600" dirty="0" err="1">
                  <a:solidFill>
                    <a:srgbClr val="DA627D"/>
                  </a:solidFill>
                </a:rPr>
                <a:t>può</a:t>
              </a:r>
              <a:r>
                <a:rPr lang="en-US" sz="1600" dirty="0">
                  <a:solidFill>
                    <a:srgbClr val="DA627D"/>
                  </a:solidFill>
                </a:rPr>
                <a:t> </a:t>
              </a:r>
              <a:r>
                <a:rPr lang="en-US" sz="1600" dirty="0" err="1">
                  <a:solidFill>
                    <a:srgbClr val="DA627D"/>
                  </a:solidFill>
                </a:rPr>
                <a:t>essere</a:t>
              </a:r>
              <a:r>
                <a:rPr lang="en-US" sz="1600" dirty="0">
                  <a:solidFill>
                    <a:srgbClr val="DA627D"/>
                  </a:solidFill>
                </a:rPr>
                <a:t>?</a:t>
              </a:r>
              <a:r>
                <a:rPr lang="en-US" sz="1600" dirty="0">
                  <a:solidFill>
                    <a:schemeClr val="bg1"/>
                  </a:solidFill>
                </a:rPr>
                <a:t>)</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DBBEFA1C-7BFA-EB30-177C-D388714CFE52}"/>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6B33AD5-D078-BA89-49F3-D05AFB681BE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D13A762F-B002-2BB7-59E8-D8FA1AEBD880}"/>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0472223E-61DC-7BF1-04E6-A0626B172E1C}"/>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6D1F3A93-C200-FF31-CA2A-E658C77A9BE8}"/>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1DC7CF7-8C21-C05A-6D4A-708C94D3D11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FE8686AB-6B12-B44E-D38D-EFC1A352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B81D5FA0-593C-57A9-1D8D-70E69E2214F1}"/>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A801FA2-89D7-E06D-B005-4284C7724778}"/>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9F724C7-9630-819F-3924-1F3319BAFC16}"/>
              </a:ext>
            </a:extLst>
          </p:cNvPr>
          <p:cNvGrpSpPr/>
          <p:nvPr/>
        </p:nvGrpSpPr>
        <p:grpSpPr>
          <a:xfrm>
            <a:off x="8519891" y="1051628"/>
            <a:ext cx="2556046" cy="2556046"/>
            <a:chOff x="7872659" y="2270172"/>
            <a:chExt cx="2556046" cy="2556046"/>
          </a:xfrm>
        </p:grpSpPr>
        <p:grpSp>
          <p:nvGrpSpPr>
            <p:cNvPr id="17" name="Gruppo 16">
              <a:extLst>
                <a:ext uri="{FF2B5EF4-FFF2-40B4-BE49-F238E27FC236}">
                  <a16:creationId xmlns:a16="http://schemas.microsoft.com/office/drawing/2014/main" id="{7A35BEBB-1CF5-67AC-9E37-A04EE1BE0A12}"/>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CED06E74-049C-CB71-A7C4-D16A2739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34ED613B-1EC2-E1D0-26F2-6A4CA841B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F3DE5597-BC20-9BBF-B694-35B4D97FA8BA}"/>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28AC1ACD-055B-73B4-5064-568EA8A3D0EB}"/>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FA38BFA7-BA29-132C-A863-5193DC649684}"/>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023A9F88-9D20-0AC8-805F-91F47FB7A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5C764E78-E651-6A45-F441-E962C30348B9}"/>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F2FC447A-9A2E-DF21-E317-48AA9BE06E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F5FFA3F0-30D8-E10B-57EC-C8345FEE4A26}"/>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88667D8D-7713-2D3B-24E7-957A683FD2FB}"/>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798E4E05-7E07-EB23-9EF0-12DBB174D769}"/>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BBAD9029-23D4-11C8-FFF0-7F00AD146F8B}"/>
              </a:ext>
            </a:extLst>
          </p:cNvPr>
          <p:cNvCxnSpPr>
            <a:cxnSpLocks/>
            <a:stCxn id="37" idx="3"/>
            <a:endCxn id="20" idx="1"/>
          </p:cNvCxnSpPr>
          <p:nvPr/>
        </p:nvCxnSpPr>
        <p:spPr>
          <a:xfrm flipV="1">
            <a:off x="4859985" y="3106831"/>
            <a:ext cx="3916438" cy="26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6D95363E-DDA0-960C-C3A6-2880AAEF330B}"/>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06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2082057494"/>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6" name="Immagine 45" descr="Immagine che contiene orologio, simbolo, Carattere, Elementi grafici&#10;&#10;Descrizione generata automaticamente">
            <a:extLst>
              <a:ext uri="{FF2B5EF4-FFF2-40B4-BE49-F238E27FC236}">
                <a16:creationId xmlns:a16="http://schemas.microsoft.com/office/drawing/2014/main" id="{E944DE41-7AAA-703E-B84C-39B477373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7" name="Tabella 46">
            <a:extLst>
              <a:ext uri="{FF2B5EF4-FFF2-40B4-BE49-F238E27FC236}">
                <a16:creationId xmlns:a16="http://schemas.microsoft.com/office/drawing/2014/main" id="{BFB3D7E2-0E8F-C852-2866-1A93EEBB87D4}"/>
              </a:ext>
            </a:extLst>
          </p:cNvPr>
          <p:cNvGraphicFramePr>
            <a:graphicFrameLocks noGrp="1"/>
          </p:cNvGraphicFramePr>
          <p:nvPr>
            <p:extLst>
              <p:ext uri="{D42A27DB-BD31-4B8C-83A1-F6EECF244321}">
                <p14:modId xmlns:p14="http://schemas.microsoft.com/office/powerpoint/2010/main" val="37798357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9" name="Immagine 58" descr="Immagine che contiene orologio, simbolo, Carattere, Elementi grafici&#10;&#10;Descrizione generata automaticamente">
            <a:extLst>
              <a:ext uri="{FF2B5EF4-FFF2-40B4-BE49-F238E27FC236}">
                <a16:creationId xmlns:a16="http://schemas.microsoft.com/office/drawing/2014/main" id="{3B1B07AF-5DE1-FC92-4D05-479CC18ED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0" name="Tabella 59">
            <a:extLst>
              <a:ext uri="{FF2B5EF4-FFF2-40B4-BE49-F238E27FC236}">
                <a16:creationId xmlns:a16="http://schemas.microsoft.com/office/drawing/2014/main" id="{79809FE4-48F9-1E19-EF32-2728A1E9CF0B}"/>
              </a:ext>
            </a:extLst>
          </p:cNvPr>
          <p:cNvGraphicFramePr>
            <a:graphicFrameLocks noGrp="1"/>
          </p:cNvGraphicFramePr>
          <p:nvPr>
            <p:extLst>
              <p:ext uri="{D42A27DB-BD31-4B8C-83A1-F6EECF244321}">
                <p14:modId xmlns:p14="http://schemas.microsoft.com/office/powerpoint/2010/main" val="37798357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9" name="Immagine 58" descr="Immagine che contiene orologio, simbolo, Carattere, Elementi grafici&#10;&#10;Descrizione generata automaticamente">
            <a:extLst>
              <a:ext uri="{FF2B5EF4-FFF2-40B4-BE49-F238E27FC236}">
                <a16:creationId xmlns:a16="http://schemas.microsoft.com/office/drawing/2014/main" id="{DA69CE14-E3D5-E30A-4403-5A1DF22EE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0" name="Tabella 59">
            <a:extLst>
              <a:ext uri="{FF2B5EF4-FFF2-40B4-BE49-F238E27FC236}">
                <a16:creationId xmlns:a16="http://schemas.microsoft.com/office/drawing/2014/main" id="{C40892EC-D033-9E58-D13C-6C82164311D1}"/>
              </a:ext>
            </a:extLst>
          </p:cNvPr>
          <p:cNvGraphicFramePr>
            <a:graphicFrameLocks noGrp="1"/>
          </p:cNvGraphicFramePr>
          <p:nvPr>
            <p:extLst>
              <p:ext uri="{D42A27DB-BD31-4B8C-83A1-F6EECF244321}">
                <p14:modId xmlns:p14="http://schemas.microsoft.com/office/powerpoint/2010/main" val="1543951642"/>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endParaRPr lang="it-IT" sz="800" kern="1200" spc="50" baseline="0" dirty="0">
                        <a:solidFill>
                          <a:schemeClr val="bg1"/>
                        </a:solidFill>
                        <a:latin typeface="+mn-lt"/>
                        <a:ea typeface="+mn-ea"/>
                        <a:cs typeface="+mn-cs"/>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€22.000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90148" y="5672858"/>
              <a:ext cx="554000" cy="553999"/>
            </a:xfrm>
            <a:prstGeom prst="rect">
              <a:avLst/>
            </a:prstGeom>
          </p:spPr>
        </p:pic>
      </p:grpSp>
    </p:spTree>
    <p:extLst>
      <p:ext uri="{BB962C8B-B14F-4D97-AF65-F5344CB8AC3E}">
        <p14:creationId xmlns:p14="http://schemas.microsoft.com/office/powerpoint/2010/main" val="157706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84548" cy="430887"/>
          </a:xfrm>
          <a:prstGeom prst="rect">
            <a:avLst/>
          </a:prstGeom>
          <a:noFill/>
        </p:spPr>
        <p:txBody>
          <a:bodyPr wrap="square" rtlCol="0">
            <a:spAutoFit/>
          </a:bodyPr>
          <a:lstStyle/>
          <a:p>
            <a:pPr algn="just"/>
            <a:r>
              <a:rPr lang="en-US" sz="1100" dirty="0">
                <a:solidFill>
                  <a:schemeClr val="bg1"/>
                </a:solidFill>
              </a:rPr>
              <a:t>1 project manager for 2 months (</a:t>
            </a:r>
            <a:r>
              <a:rPr lang="en-US" sz="1100" dirty="0" err="1">
                <a:solidFill>
                  <a:schemeClr val="bg1"/>
                </a:solidFill>
              </a:rPr>
              <a:t>Troppo</a:t>
            </a:r>
            <a:r>
              <a:rPr lang="en-US" sz="1100" dirty="0">
                <a:solidFill>
                  <a:schemeClr val="bg1"/>
                </a:solidFill>
              </a:rPr>
              <a:t>, </a:t>
            </a:r>
            <a:r>
              <a:rPr lang="en-US" sz="1100" dirty="0" err="1">
                <a:solidFill>
                  <a:schemeClr val="bg1"/>
                </a:solidFill>
              </a:rPr>
              <a:t>cambiare</a:t>
            </a:r>
            <a:r>
              <a:rPr lang="en-US" sz="1100" dirty="0">
                <a:solidFill>
                  <a:schemeClr val="bg1"/>
                </a:solidFill>
              </a:rPr>
              <a:t>). </a:t>
            </a:r>
            <a:endParaRPr lang="it-IT" sz="1100" dirty="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Design a robust, normalized database schema optimized for primary queries.  </a:t>
            </a:r>
          </a:p>
          <a:p>
            <a:pPr algn="just">
              <a:lnSpc>
                <a:spcPct val="200000"/>
              </a:lnSpc>
            </a:pPr>
            <a:r>
              <a:rPr lang="en-US" sz="1500" dirty="0">
                <a:solidFill>
                  <a:schemeClr val="bg1"/>
                </a:solidFill>
              </a:rPr>
              <a:t>2. Deploy the database on a local or cloud server.  </a:t>
            </a:r>
          </a:p>
          <a:p>
            <a:pPr algn="just">
              <a:lnSpc>
                <a:spcPct val="200000"/>
              </a:lnSpc>
            </a:pPr>
            <a:r>
              <a:rPr lang="en-US" sz="1500" dirty="0">
                <a:solidFill>
                  <a:schemeClr val="bg1"/>
                </a:solidFill>
              </a:rPr>
              <a:t>3. Ensure data scalability and integrity.  </a:t>
            </a:r>
          </a:p>
          <a:p>
            <a:pPr algn="just">
              <a:lnSpc>
                <a:spcPct val="20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r>
              <a:rPr lang="it-IT" sz="1500" dirty="0">
                <a:solidFill>
                  <a:schemeClr val="bg1"/>
                </a:solidFill>
              </a:rPr>
              <a:t>2. Schema Design:</a:t>
            </a:r>
          </a:p>
          <a:p>
            <a:pPr algn="just"/>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endParaRPr lang="it-IT" sz="1500" dirty="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953531"/>
          </a:xfrm>
          <a:prstGeom prst="rect">
            <a:avLst/>
          </a:prstGeom>
          <a:noFill/>
        </p:spPr>
        <p:txBody>
          <a:bodyPr wrap="square" rtlCol="0">
            <a:spAutoFit/>
          </a:bodyPr>
          <a:lstStyle/>
          <a:p>
            <a:pPr algn="just">
              <a:lnSpc>
                <a:spcPct val="200000"/>
              </a:lnSpc>
            </a:pPr>
            <a:r>
              <a:rPr lang="en-US" sz="1500" dirty="0">
                <a:solidFill>
                  <a:schemeClr val="bg1"/>
                </a:solidFill>
              </a:rPr>
              <a:t>1. Implement a robust and scalable backend in Python to manage data flow.  </a:t>
            </a:r>
          </a:p>
          <a:p>
            <a:pPr algn="just">
              <a:lnSpc>
                <a:spcPct val="200000"/>
              </a:lnSpc>
            </a:pPr>
            <a:r>
              <a:rPr lang="en-US" sz="1500" dirty="0">
                <a:solidFill>
                  <a:schemeClr val="bg1"/>
                </a:solidFill>
              </a:rPr>
              <a:t>3. Expose RESTful API endpoints to communicate with the frontend and car controller. </a:t>
            </a:r>
            <a:endParaRPr lang="it-IT" sz="1500" dirty="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247317"/>
          </a:xfrm>
          <a:prstGeom prst="rect">
            <a:avLst/>
          </a:prstGeom>
          <a:noFill/>
        </p:spPr>
        <p:txBody>
          <a:bodyPr wrap="square" rtlCol="0">
            <a:spAutoFit/>
          </a:bodyPr>
          <a:lstStyle/>
          <a:p>
            <a:pPr algn="just"/>
            <a:r>
              <a:rPr lang="en-US" sz="1500" dirty="0">
                <a:solidFill>
                  <a:schemeClr val="bg1"/>
                </a:solidFill>
              </a:rPr>
              <a:t>1. Development Environment Setup:</a:t>
            </a:r>
          </a:p>
          <a:p>
            <a:pPr algn="just"/>
            <a:r>
              <a:rPr lang="en-US" sz="1500" dirty="0">
                <a:solidFill>
                  <a:schemeClr val="bg1"/>
                </a:solidFill>
              </a:rPr>
              <a:t>   - Configure the backend framework (e.g., Flask).  </a:t>
            </a:r>
          </a:p>
          <a:p>
            <a:pPr algn="just"/>
            <a:r>
              <a:rPr lang="en-US" sz="1500" dirty="0">
                <a:solidFill>
                  <a:schemeClr val="bg1"/>
                </a:solidFill>
              </a:rPr>
              <a:t>   - Structure the project.  </a:t>
            </a:r>
          </a:p>
          <a:p>
            <a:pPr algn="just"/>
            <a:r>
              <a:rPr lang="en-US" sz="1500" dirty="0">
                <a:solidFill>
                  <a:schemeClr val="bg1"/>
                </a:solidFill>
              </a:rPr>
              <a:t>2. RESTful API Implementation:</a:t>
            </a:r>
          </a:p>
          <a:p>
            <a:pPr algn="just"/>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r>
              <a:rPr lang="en-US" sz="1500" dirty="0">
                <a:solidFill>
                  <a:schemeClr val="bg1"/>
                </a:solidFill>
              </a:rPr>
              <a:t>   - Validate and authenticate API requests.  </a:t>
            </a:r>
          </a:p>
          <a:p>
            <a:pPr algn="just"/>
            <a:r>
              <a:rPr lang="en-US" sz="1500" dirty="0">
                <a:solidFill>
                  <a:schemeClr val="bg1"/>
                </a:solidFill>
              </a:rPr>
              <a:t>3. Database Integration:</a:t>
            </a:r>
          </a:p>
          <a:p>
            <a:pPr algn="just"/>
            <a:r>
              <a:rPr lang="en-US" sz="1500" dirty="0">
                <a:solidFill>
                  <a:schemeClr val="bg1"/>
                </a:solidFill>
              </a:rPr>
              <a:t>   - Connect to the database using an ORM (Object-Relational Mapping).  </a:t>
            </a:r>
          </a:p>
          <a:p>
            <a:pPr algn="just"/>
            <a:r>
              <a:rPr lang="en-US" sz="1500" dirty="0">
                <a:solidFill>
                  <a:schemeClr val="bg1"/>
                </a:solidFill>
              </a:rPr>
              <a:t>   - Develop backend queries to handle complex data operations (e.g., calculate the average of the last 500 evaluations).  </a:t>
            </a:r>
          </a:p>
          <a:p>
            <a:pPr algn="just"/>
            <a:r>
              <a:rPr lang="en-US" sz="1500" dirty="0">
                <a:solidFill>
                  <a:schemeClr val="bg1"/>
                </a:solidFill>
              </a:rPr>
              <a:t>4. Security and Privacy:</a:t>
            </a:r>
          </a:p>
          <a:p>
            <a:pPr algn="just"/>
            <a:r>
              <a:rPr lang="en-US" sz="1500" dirty="0">
                <a:solidFill>
                  <a:schemeClr val="bg1"/>
                </a:solidFill>
              </a:rPr>
              <a:t>   - Implement security protocols (e.g., TLS 1.3 for communications).  </a:t>
            </a:r>
          </a:p>
          <a:p>
            <a:pPr algn="just"/>
            <a:r>
              <a:rPr lang="en-US" sz="1500" dirty="0">
                <a:solidFill>
                  <a:schemeClr val="bg1"/>
                </a:solidFill>
              </a:rPr>
              <a:t>   - Encrypt sensitive data.  </a:t>
            </a:r>
          </a:p>
          <a:p>
            <a:pPr algn="just"/>
            <a:r>
              <a:rPr lang="en-US" sz="1500" dirty="0">
                <a:solidFill>
                  <a:schemeClr val="bg1"/>
                </a:solidFill>
              </a:rPr>
              <a:t>   - Create data management policies compliant with GDPR.  </a:t>
            </a:r>
          </a:p>
          <a:p>
            <a:pPr algn="just"/>
            <a:r>
              <a:rPr lang="en-US" sz="1500" dirty="0">
                <a:solidFill>
                  <a:schemeClr val="bg1"/>
                </a:solidFill>
              </a:rPr>
              <a:t>6. Testing and Validation:</a:t>
            </a:r>
          </a:p>
          <a:p>
            <a:pPr algn="just"/>
            <a:r>
              <a:rPr lang="en-US" sz="1500" dirty="0">
                <a:solidFill>
                  <a:schemeClr val="bg1"/>
                </a:solidFill>
              </a:rPr>
              <a:t>   - Test APIs (unit tests and integration tests).  </a:t>
            </a:r>
          </a:p>
          <a:p>
            <a:pPr algn="just"/>
            <a:r>
              <a:rPr lang="en-US" sz="1500" dirty="0">
                <a:solidFill>
                  <a:schemeClr val="bg1"/>
                </a:solidFill>
              </a:rPr>
              <a:t>   - Simulate workloads to ensure scalability. </a:t>
            </a:r>
            <a:endParaRPr lang="it-IT" sz="1500" dirty="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endParaRPr lang="it-IT" sz="1500" dirty="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endParaRPr lang="it-IT" sz="1500" dirty="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Implement car controller software to run the FER model in real-time.  </a:t>
            </a:r>
          </a:p>
          <a:p>
            <a:pPr algn="just">
              <a:lnSpc>
                <a:spcPct val="200000"/>
              </a:lnSpc>
            </a:pPr>
            <a:r>
              <a:rPr lang="en-US" sz="1500" dirty="0">
                <a:solidFill>
                  <a:schemeClr val="bg1"/>
                </a:solidFill>
              </a:rPr>
              <a:t>2. Establish secure communication between the controller and the backend.  </a:t>
            </a:r>
          </a:p>
          <a:p>
            <a:pPr algn="just">
              <a:lnSpc>
                <a:spcPct val="200000"/>
              </a:lnSpc>
            </a:pPr>
            <a:r>
              <a:rPr lang="en-US" sz="1500" dirty="0">
                <a:solidFill>
                  <a:schemeClr val="bg1"/>
                </a:solidFill>
              </a:rPr>
              <a:t>3. Collect sensor data (e.g., speed, braking) and send it to the backend.  </a:t>
            </a:r>
          </a:p>
          <a:p>
            <a:pPr algn="just">
              <a:lnSpc>
                <a:spcPct val="200000"/>
              </a:lnSpc>
            </a:pPr>
            <a:r>
              <a:rPr lang="en-US" sz="1500" dirty="0">
                <a:solidFill>
                  <a:schemeClr val="bg1"/>
                </a:solidFill>
              </a:rPr>
              <a:t>4. Optimize performance for vehicle-specific hardware. </a:t>
            </a:r>
            <a:endParaRPr lang="it-IT" sz="1500" dirty="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dirty="0">
                <a:solidFill>
                  <a:schemeClr val="bg1"/>
                </a:solidFill>
              </a:rPr>
              <a:t>1. Hardware Setup:</a:t>
            </a:r>
          </a:p>
          <a:p>
            <a:pPr algn="just"/>
            <a:r>
              <a:rPr lang="en-US" sz="1500" dirty="0">
                <a:solidFill>
                  <a:schemeClr val="bg1"/>
                </a:solidFill>
              </a:rPr>
              <a:t>   - Configure the hardware environment (e.g., edge device, GPU, or TPU).  </a:t>
            </a:r>
          </a:p>
          <a:p>
            <a:pPr algn="just"/>
            <a:r>
              <a:rPr lang="en-US" sz="1500" dirty="0">
                <a:solidFill>
                  <a:schemeClr val="bg1"/>
                </a:solidFill>
              </a:rPr>
              <a:t>   - Install libraries required to run the FER model.  </a:t>
            </a:r>
          </a:p>
          <a:p>
            <a:pPr algn="just"/>
            <a:r>
              <a:rPr lang="en-US" sz="1500" dirty="0">
                <a:solidFill>
                  <a:schemeClr val="bg1"/>
                </a:solidFill>
              </a:rPr>
              <a:t>2. FER Model Deployment:</a:t>
            </a:r>
          </a:p>
          <a:p>
            <a:pPr algn="just"/>
            <a:r>
              <a:rPr lang="en-US" sz="1500" dirty="0">
                <a:solidFill>
                  <a:schemeClr val="bg1"/>
                </a:solidFill>
              </a:rPr>
              <a:t>   - Adapt the FER model for embedded hardware.  </a:t>
            </a:r>
          </a:p>
          <a:p>
            <a:pPr algn="just"/>
            <a:r>
              <a:rPr lang="en-US" sz="1500" dirty="0">
                <a:solidFill>
                  <a:schemeClr val="bg1"/>
                </a:solidFill>
              </a:rPr>
              <a:t>   - Test model performance in simulated scenarios.  </a:t>
            </a:r>
          </a:p>
          <a:p>
            <a:pPr algn="just"/>
            <a:r>
              <a:rPr lang="en-US" sz="1500" dirty="0">
                <a:solidFill>
                  <a:schemeClr val="bg1"/>
                </a:solidFill>
              </a:rPr>
              <a:t>3. Sensor Data Collection:</a:t>
            </a:r>
          </a:p>
          <a:p>
            <a:pPr algn="just"/>
            <a:r>
              <a:rPr lang="en-US" sz="1500" dirty="0">
                <a:solidFill>
                  <a:schemeClr val="bg1"/>
                </a:solidFill>
              </a:rPr>
              <a:t>   - Develop drivers or scripts to read data from the vehicle (e.g., CAN bus).  </a:t>
            </a:r>
          </a:p>
          <a:p>
            <a:pPr algn="just"/>
            <a:r>
              <a:rPr lang="en-US" sz="1500" dirty="0">
                <a:solidFill>
                  <a:schemeClr val="bg1"/>
                </a:solidFill>
              </a:rPr>
              <a:t>   - Validate collected data and convert it into usable formats.  </a:t>
            </a:r>
          </a:p>
          <a:p>
            <a:pPr algn="just"/>
            <a:r>
              <a:rPr lang="en-US" sz="1500" dirty="0">
                <a:solidFill>
                  <a:schemeClr val="bg1"/>
                </a:solidFill>
              </a:rPr>
              <a:t>4. Backend Communication:</a:t>
            </a:r>
          </a:p>
          <a:p>
            <a:pPr algn="just"/>
            <a:r>
              <a:rPr lang="en-US" sz="1500" dirty="0">
                <a:solidFill>
                  <a:schemeClr val="bg1"/>
                </a:solidFill>
              </a:rPr>
              <a:t>   - Configure secure communication via RESTful APIs or WebSocket.  </a:t>
            </a:r>
          </a:p>
          <a:p>
            <a:pPr algn="just"/>
            <a:r>
              <a:rPr lang="en-US" sz="1500" dirty="0">
                <a:solidFill>
                  <a:schemeClr val="bg1"/>
                </a:solidFill>
              </a:rPr>
              <a:t>   - Implement a protocol to transmit FER results and sensor data to the backend.  </a:t>
            </a:r>
          </a:p>
          <a:p>
            <a:pPr algn="just"/>
            <a:r>
              <a:rPr lang="en-US" sz="1500" dirty="0">
                <a:solidFill>
                  <a:schemeClr val="bg1"/>
                </a:solidFill>
              </a:rPr>
              <a:t>5. Optimization and Testing:</a:t>
            </a:r>
          </a:p>
          <a:p>
            <a:pPr algn="just"/>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r>
              <a:rPr lang="en-US" sz="1500" dirty="0">
                <a:solidFill>
                  <a:schemeClr val="bg1"/>
                </a:solidFill>
              </a:rPr>
              <a:t>   - Test in real environments and simulate workloads. </a:t>
            </a:r>
            <a:endParaRPr lang="it-IT" sz="1500" dirty="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dirty="0">
                <a:solidFill>
                  <a:srgbClr val="DA627D"/>
                </a:solidFill>
              </a:rPr>
              <a:t>TOTAL COST OF WP3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endParaRPr lang="it-IT" sz="1500" dirty="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Create an intuitive user interface for passengers and drivers.  </a:t>
            </a:r>
          </a:p>
          <a:p>
            <a:pPr algn="just">
              <a:lnSpc>
                <a:spcPct val="200000"/>
              </a:lnSpc>
            </a:pPr>
            <a:r>
              <a:rPr lang="en-US" sz="1500" dirty="0">
                <a:solidFill>
                  <a:schemeClr val="bg1"/>
                </a:solidFill>
              </a:rPr>
              <a:t>2. Implement features for viewing and modifying evaluations and forms.  </a:t>
            </a:r>
          </a:p>
          <a:p>
            <a:pPr algn="just">
              <a:lnSpc>
                <a:spcPct val="200000"/>
              </a:lnSpc>
            </a:pPr>
            <a:r>
              <a:rPr lang="en-US" sz="1500" dirty="0">
                <a:solidFill>
                  <a:schemeClr val="bg1"/>
                </a:solidFill>
              </a:rPr>
              <a:t>3. Ensure a smooth user experience and compatibility with Android and iOS devices. </a:t>
            </a:r>
            <a:endParaRPr lang="it-IT" sz="1500" dirty="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dirty="0">
                <a:solidFill>
                  <a:schemeClr val="bg1"/>
                </a:solidFill>
              </a:rPr>
              <a:t>1. UI/UX Design:</a:t>
            </a:r>
          </a:p>
          <a:p>
            <a:pPr algn="just"/>
            <a:r>
              <a:rPr lang="en-US" sz="1500" dirty="0">
                <a:solidFill>
                  <a:schemeClr val="bg1"/>
                </a:solidFill>
              </a:rPr>
              <a:t>   - Create wireframes and mockups for key app sections (e.g., evaluation screens, user profiles).  </a:t>
            </a:r>
          </a:p>
          <a:p>
            <a:pPr algn="just"/>
            <a:r>
              <a:rPr lang="en-US" sz="1500" dirty="0">
                <a:solidFill>
                  <a:schemeClr val="bg1"/>
                </a:solidFill>
              </a:rPr>
              <a:t>   - Validate design with a sample of users.  </a:t>
            </a:r>
          </a:p>
          <a:p>
            <a:pPr algn="just"/>
            <a:r>
              <a:rPr lang="en-US" sz="1500" dirty="0">
                <a:solidFill>
                  <a:schemeClr val="bg1"/>
                </a:solidFill>
              </a:rPr>
              <a:t>2. Implementation of Core Features:</a:t>
            </a:r>
          </a:p>
          <a:p>
            <a:pPr algn="just"/>
            <a:r>
              <a:rPr lang="en-US" sz="1500" dirty="0">
                <a:solidFill>
                  <a:schemeClr val="bg1"/>
                </a:solidFill>
              </a:rPr>
              <a:t>   - Integrate with the backend via RESTful APIs.  </a:t>
            </a:r>
          </a:p>
          <a:p>
            <a:pPr algn="just"/>
            <a:r>
              <a:rPr lang="en-US" sz="1500" dirty="0">
                <a:solidFill>
                  <a:schemeClr val="bg1"/>
                </a:solidFill>
              </a:rPr>
              <a:t>   - Develop screens for viewing and modifying forms completed by FER.  </a:t>
            </a:r>
          </a:p>
          <a:p>
            <a:pPr algn="just"/>
            <a:r>
              <a:rPr lang="en-US" sz="1500" dirty="0">
                <a:solidFill>
                  <a:schemeClr val="bg1"/>
                </a:solidFill>
              </a:rPr>
              <a:t>   - Create sections for providing manual evaluations (passengers) and viewing evaluations (drivers).  </a:t>
            </a:r>
          </a:p>
          <a:p>
            <a:pPr algn="just"/>
            <a:r>
              <a:rPr lang="en-US" sz="1500" dirty="0">
                <a:solidFill>
                  <a:schemeClr val="bg1"/>
                </a:solidFill>
              </a:rPr>
              <a:t>3. Personal Data Management:</a:t>
            </a:r>
          </a:p>
          <a:p>
            <a:pPr algn="just"/>
            <a:r>
              <a:rPr lang="en-US" sz="1500" dirty="0">
                <a:solidFill>
                  <a:schemeClr val="bg1"/>
                </a:solidFill>
              </a:rPr>
              <a:t>   - Design a screen for user profile management, allowing data updates and visualization.  </a:t>
            </a:r>
          </a:p>
          <a:p>
            <a:pPr algn="just"/>
            <a:r>
              <a:rPr lang="en-US" sz="1500" dirty="0">
                <a:solidFill>
                  <a:schemeClr val="bg1"/>
                </a:solidFill>
              </a:rPr>
              <a:t>   - Implement GDPR-compliant policies (e.g., data deletion requests).  </a:t>
            </a:r>
          </a:p>
          <a:p>
            <a:pPr algn="just"/>
            <a:r>
              <a:rPr lang="en-US" sz="1500" dirty="0">
                <a:solidFill>
                  <a:schemeClr val="bg1"/>
                </a:solidFill>
              </a:rPr>
              <a:t>4. App Testing:</a:t>
            </a:r>
          </a:p>
          <a:p>
            <a:pPr algn="just"/>
            <a:r>
              <a:rPr lang="en-US" sz="1500" dirty="0">
                <a:solidFill>
                  <a:schemeClr val="bg1"/>
                </a:solidFill>
              </a:rPr>
              <a:t>   - Test the app on Android and iOS devices to ensure compatibility and performance.  </a:t>
            </a:r>
          </a:p>
          <a:p>
            <a:pPr algn="just"/>
            <a:r>
              <a:rPr lang="en-US" sz="1500" dirty="0">
                <a:solidFill>
                  <a:schemeClr val="bg1"/>
                </a:solidFill>
              </a:rPr>
              <a:t>   - Identify and fix bugs.  </a:t>
            </a:r>
          </a:p>
          <a:p>
            <a:pPr algn="just"/>
            <a:r>
              <a:rPr lang="en-US" sz="1500" dirty="0">
                <a:solidFill>
                  <a:schemeClr val="bg1"/>
                </a:solidFill>
              </a:rPr>
              <a:t>5. Final Optimization:</a:t>
            </a:r>
          </a:p>
          <a:p>
            <a:pPr algn="just"/>
            <a:r>
              <a:rPr lang="en-US" sz="1500" dirty="0">
                <a:solidFill>
                  <a:schemeClr val="bg1"/>
                </a:solidFill>
              </a:rPr>
              <a:t>   - Improve performance (e.g., loading times).  </a:t>
            </a:r>
          </a:p>
          <a:p>
            <a:pPr algn="just"/>
            <a:r>
              <a:rPr lang="en-US" sz="1500" dirty="0">
                <a:solidFill>
                  <a:schemeClr val="bg1"/>
                </a:solidFill>
              </a:rPr>
              <a:t>   - Apply feedback from user tests. </a:t>
            </a:r>
            <a:endParaRPr lang="it-IT" sz="1500" dirty="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dirty="0">
                <a:solidFill>
                  <a:srgbClr val="DA627D"/>
                </a:solidFill>
              </a:rPr>
              <a:t>TOTAL COST OF WP4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dirty="0">
                <a:solidFill>
                  <a:schemeClr val="bg1"/>
                </a:solidFill>
              </a:rPr>
              <a:t>1. Preparation for Integration:</a:t>
            </a:r>
          </a:p>
          <a:p>
            <a:pPr algn="just"/>
            <a:r>
              <a:rPr lang="en-US" sz="1500" dirty="0">
                <a:solidFill>
                  <a:schemeClr val="bg1"/>
                </a:solidFill>
              </a:rPr>
              <a:t>   - Review interfaces and APIs exposed by the backend and mobile app.  </a:t>
            </a:r>
          </a:p>
          <a:p>
            <a:pPr algn="just"/>
            <a:r>
              <a:rPr lang="en-US" sz="1500" dirty="0">
                <a:solidFill>
                  <a:schemeClr val="bg1"/>
                </a:solidFill>
              </a:rPr>
              <a:t>   - Configure a test environment for integration.  </a:t>
            </a:r>
          </a:p>
          <a:p>
            <a:pPr algn="just"/>
            <a:r>
              <a:rPr lang="en-US" sz="1500" dirty="0">
                <a:solidFill>
                  <a:schemeClr val="bg1"/>
                </a:solidFill>
              </a:rPr>
              <a:t>2. Backend-Database Integration:</a:t>
            </a:r>
          </a:p>
          <a:p>
            <a:pPr algn="just"/>
            <a:r>
              <a:rPr lang="en-US" sz="1500" dirty="0">
                <a:solidFill>
                  <a:schemeClr val="bg1"/>
                </a:solidFill>
              </a:rPr>
              <a:t>   - Validate query handling and data storage.  </a:t>
            </a:r>
          </a:p>
          <a:p>
            <a:pPr algn="just"/>
            <a:r>
              <a:rPr lang="en-US" sz="1500" dirty="0">
                <a:solidFill>
                  <a:schemeClr val="bg1"/>
                </a:solidFill>
              </a:rPr>
              <a:t>   - Test primary operations (e.g., read/write evaluation data).  </a:t>
            </a:r>
          </a:p>
          <a:p>
            <a:pPr algn="just"/>
            <a:r>
              <a:rPr lang="en-US" sz="1500" dirty="0">
                <a:solidFill>
                  <a:schemeClr val="bg1"/>
                </a:solidFill>
              </a:rPr>
              <a:t>3. Backend-Car Controller Integration:</a:t>
            </a:r>
          </a:p>
          <a:p>
            <a:pPr algn="just"/>
            <a:r>
              <a:rPr lang="en-US" sz="1500" dirty="0">
                <a:solidFill>
                  <a:schemeClr val="bg1"/>
                </a:solidFill>
              </a:rPr>
              <a:t>   - Validate secure transmission of sensor data from the car controller to the backend.  </a:t>
            </a:r>
          </a:p>
          <a:p>
            <a:pPr algn="just"/>
            <a:r>
              <a:rPr lang="en-US" sz="1500" dirty="0">
                <a:solidFill>
                  <a:schemeClr val="bg1"/>
                </a:solidFill>
              </a:rPr>
              <a:t>   - Test communication latency.  </a:t>
            </a:r>
          </a:p>
          <a:p>
            <a:pPr algn="just"/>
            <a:r>
              <a:rPr lang="en-US" sz="1500" dirty="0">
                <a:solidFill>
                  <a:schemeClr val="bg1"/>
                </a:solidFill>
              </a:rPr>
              <a:t>4. Backend-Frontend Integration:</a:t>
            </a:r>
          </a:p>
          <a:p>
            <a:pPr algn="just"/>
            <a:r>
              <a:rPr lang="en-US" sz="1500" dirty="0">
                <a:solidFill>
                  <a:schemeClr val="bg1"/>
                </a:solidFill>
              </a:rPr>
              <a:t>   - Verify functionality of RESTful APIs for the frontend.  </a:t>
            </a:r>
          </a:p>
          <a:p>
            <a:pPr algn="just"/>
            <a:r>
              <a:rPr lang="en-US" sz="1500" dirty="0">
                <a:solidFill>
                  <a:schemeClr val="bg1"/>
                </a:solidFill>
              </a:rPr>
              <a:t>   - Test core features (e.g., retrieving forms, submitting evaluations).  </a:t>
            </a:r>
          </a:p>
          <a:p>
            <a:pPr algn="just"/>
            <a:r>
              <a:rPr lang="en-US" sz="1500" dirty="0">
                <a:solidFill>
                  <a:schemeClr val="bg1"/>
                </a:solidFill>
              </a:rPr>
              <a:t>5. Bug Fixing and Optimization:</a:t>
            </a:r>
          </a:p>
          <a:p>
            <a:pPr algn="just"/>
            <a:r>
              <a:rPr lang="en-US" sz="1500" dirty="0">
                <a:solidFill>
                  <a:schemeClr val="bg1"/>
                </a:solidFill>
              </a:rPr>
              <a:t>   - Resolve bugs identified during tests.  </a:t>
            </a:r>
          </a:p>
          <a:p>
            <a:pPr algn="just"/>
            <a:r>
              <a:rPr lang="en-US" sz="1500" dirty="0">
                <a:solidFill>
                  <a:schemeClr val="bg1"/>
                </a:solidFill>
              </a:rPr>
              <a:t>   - Optimize data flow to reduce latency and improve performance. </a:t>
            </a:r>
            <a:endParaRPr lang="it-IT" sz="1500" dirty="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endParaRPr lang="it-IT" sz="1500" dirty="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WP5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Ensure secure communication between system components.  </a:t>
            </a:r>
          </a:p>
          <a:p>
            <a:pPr algn="just">
              <a:lnSpc>
                <a:spcPct val="200000"/>
              </a:lnSpc>
            </a:pPr>
            <a:r>
              <a:rPr lang="en-US" sz="1500" dirty="0">
                <a:solidFill>
                  <a:schemeClr val="bg1"/>
                </a:solidFill>
              </a:rPr>
              <a:t>2. Protect sensitive data through encryption and controlled access.  </a:t>
            </a:r>
          </a:p>
          <a:p>
            <a:pPr algn="just">
              <a:lnSpc>
                <a:spcPct val="200000"/>
              </a:lnSpc>
            </a:pPr>
            <a:r>
              <a:rPr lang="en-US" sz="1500" dirty="0">
                <a:solidFill>
                  <a:schemeClr val="bg1"/>
                </a:solidFill>
              </a:rPr>
              <a:t>3. Ensure compliance with GDPR and other applicable regulations. </a:t>
            </a:r>
            <a:endParaRPr lang="it-IT" sz="1500" dirty="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2" name="Gruppo 1">
            <a:extLst>
              <a:ext uri="{FF2B5EF4-FFF2-40B4-BE49-F238E27FC236}">
                <a16:creationId xmlns:a16="http://schemas.microsoft.com/office/drawing/2014/main" id="{E4FB06B0-316B-757D-4099-EBD74F1DD641}"/>
              </a:ext>
            </a:extLst>
          </p:cNvPr>
          <p:cNvGrpSpPr/>
          <p:nvPr/>
        </p:nvGrpSpPr>
        <p:grpSpPr>
          <a:xfrm>
            <a:off x="10081438" y="2501108"/>
            <a:ext cx="1922034" cy="742612"/>
            <a:chOff x="10081438" y="2124587"/>
            <a:chExt cx="1922034" cy="742612"/>
          </a:xfrm>
        </p:grpSpPr>
        <p:sp>
          <p:nvSpPr>
            <p:cNvPr id="3" name="CasellaDiTesto 2">
              <a:extLst>
                <a:ext uri="{FF2B5EF4-FFF2-40B4-BE49-F238E27FC236}">
                  <a16:creationId xmlns:a16="http://schemas.microsoft.com/office/drawing/2014/main" id="{5DDEFD3F-2BDE-566C-4625-B78EE9A76519}"/>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 name="CasellaDiTesto 3">
              <a:extLst>
                <a:ext uri="{FF2B5EF4-FFF2-40B4-BE49-F238E27FC236}">
                  <a16:creationId xmlns:a16="http://schemas.microsoft.com/office/drawing/2014/main" id="{50623D27-92C0-3872-B1F4-8E2010FB8BF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4027573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3785652"/>
          </a:xfrm>
          <a:prstGeom prst="rect">
            <a:avLst/>
          </a:prstGeom>
          <a:noFill/>
        </p:spPr>
        <p:txBody>
          <a:bodyPr wrap="square" rtlCol="0">
            <a:spAutoFit/>
          </a:bodyPr>
          <a:lstStyle/>
          <a:p>
            <a:pPr algn="just"/>
            <a:r>
              <a:rPr lang="en-US" sz="1500" dirty="0">
                <a:solidFill>
                  <a:schemeClr val="bg1"/>
                </a:solidFill>
              </a:rPr>
              <a:t>1. Data Encryption:</a:t>
            </a:r>
          </a:p>
          <a:p>
            <a:pPr algn="just"/>
            <a:r>
              <a:rPr lang="en-US" sz="1500" dirty="0">
                <a:solidFill>
                  <a:schemeClr val="bg1"/>
                </a:solidFill>
              </a:rPr>
              <a:t>   - Implement AES-256 encryption for data stored in the database.  </a:t>
            </a:r>
          </a:p>
          <a:p>
            <a:pPr algn="just"/>
            <a:r>
              <a:rPr lang="en-US" sz="1500" dirty="0">
                <a:solidFill>
                  <a:schemeClr val="bg1"/>
                </a:solidFill>
              </a:rPr>
              <a:t>   - Configure TLS 1.3 for communications between car controller, backend, and frontend.  </a:t>
            </a:r>
          </a:p>
          <a:p>
            <a:pPr algn="just"/>
            <a:r>
              <a:rPr lang="en-US" sz="1500" dirty="0">
                <a:solidFill>
                  <a:schemeClr val="bg1"/>
                </a:solidFill>
              </a:rPr>
              <a:t>2. Credential Management and Authentication:</a:t>
            </a:r>
          </a:p>
          <a:p>
            <a:pPr algn="just"/>
            <a:r>
              <a:rPr lang="en-US" sz="1500" dirty="0">
                <a:solidFill>
                  <a:schemeClr val="bg1"/>
                </a:solidFill>
              </a:rPr>
              <a:t>   - Develop a token-based authentication system (e.g., JWT) for RESTful APIs.  </a:t>
            </a:r>
          </a:p>
          <a:p>
            <a:pPr algn="just"/>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r>
              <a:rPr lang="en-US" sz="1500" dirty="0">
                <a:solidFill>
                  <a:schemeClr val="bg1"/>
                </a:solidFill>
              </a:rPr>
              <a:t>3. GDPR Compliance and Privacy Policies:</a:t>
            </a:r>
          </a:p>
          <a:p>
            <a:pPr algn="just"/>
            <a:r>
              <a:rPr lang="en-US" sz="1500" dirty="0">
                <a:solidFill>
                  <a:schemeClr val="bg1"/>
                </a:solidFill>
              </a:rPr>
              <a:t>   - Create tools for users to view, modify, and delete their data.  </a:t>
            </a:r>
          </a:p>
          <a:p>
            <a:pPr algn="just"/>
            <a:r>
              <a:rPr lang="en-US" sz="1500" dirty="0">
                <a:solidFill>
                  <a:schemeClr val="bg1"/>
                </a:solidFill>
              </a:rPr>
              <a:t>   - Implement anonymization logic for historical data.  </a:t>
            </a:r>
          </a:p>
          <a:p>
            <a:pPr algn="just"/>
            <a:r>
              <a:rPr lang="en-US" sz="1500" dirty="0">
                <a:solidFill>
                  <a:schemeClr val="bg1"/>
                </a:solidFill>
              </a:rPr>
              <a:t>4. Monitoring and Audit:</a:t>
            </a:r>
          </a:p>
          <a:p>
            <a:pPr algn="just"/>
            <a:r>
              <a:rPr lang="en-US" sz="1500" dirty="0">
                <a:solidFill>
                  <a:schemeClr val="bg1"/>
                </a:solidFill>
              </a:rPr>
              <a:t>   - Configure monitoring tools to detect suspicious activities.  </a:t>
            </a:r>
          </a:p>
          <a:p>
            <a:pPr algn="just"/>
            <a:r>
              <a:rPr lang="en-US" sz="1500" dirty="0">
                <a:solidFill>
                  <a:schemeClr val="bg1"/>
                </a:solidFill>
              </a:rPr>
              <a:t>   - Conduct system audits to verify compliance with security and privacy policies.  </a:t>
            </a:r>
          </a:p>
          <a:p>
            <a:pPr algn="just"/>
            <a:r>
              <a:rPr lang="en-US" sz="1500" dirty="0">
                <a:solidFill>
                  <a:schemeClr val="bg1"/>
                </a:solidFill>
              </a:rPr>
              <a:t>5. Testing and Validation:</a:t>
            </a:r>
          </a:p>
          <a:p>
            <a:pPr algn="just"/>
            <a:r>
              <a:rPr lang="en-US" sz="1500" dirty="0">
                <a:solidFill>
                  <a:schemeClr val="bg1"/>
                </a:solidFill>
              </a:rPr>
              <a:t>   - Conduct vulnerability tests on APIs and stored data.  </a:t>
            </a:r>
          </a:p>
          <a:p>
            <a:pPr algn="just"/>
            <a:r>
              <a:rPr lang="en-US" sz="1500" dirty="0">
                <a:solidFill>
                  <a:schemeClr val="bg1"/>
                </a:solidFill>
              </a:rPr>
              <a:t>   - Simulate common attacks (e.g., SQL injection, man-in-the-middle) to ensure system robustness. </a:t>
            </a:r>
            <a:endParaRPr lang="it-IT" sz="1500" dirty="0">
              <a:solidFill>
                <a:schemeClr val="bg1"/>
              </a:solidFill>
            </a:endParaRPr>
          </a:p>
        </p:txBody>
      </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CF736C66-F14B-9D5C-225A-299B4766F7E0}"/>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D63ADF59-EB3C-6900-DA55-294AB78F59B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329048F5-0B6F-4061-98AC-2877798E20E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1E4FBF7-EFBA-184B-41AE-319F3A90098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DBC7FB6-E6C7-0224-04C7-C83060ECFE6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50975E-7019-AE0B-D68A-737F60CAA87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A013EF-B27D-D957-31DC-DD9E72AE14A9}"/>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FE0FB567-6EE8-A9D8-FB25-5C9D535E6422}"/>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AA097A48-38E2-FACC-F2AB-A50DCD651DE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4C6B4CB-D359-7B98-C942-5F610E3BF29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5D1EC0F-2A83-FC8D-65D9-1F264CD464EF}"/>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2FEF73-638E-068C-156F-5D2EF6B0C58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81A4F34D-C188-540C-D423-7D657A715CF6}"/>
              </a:ext>
            </a:extLst>
          </p:cNvPr>
          <p:cNvGrpSpPr/>
          <p:nvPr/>
        </p:nvGrpSpPr>
        <p:grpSpPr>
          <a:xfrm>
            <a:off x="9997222" y="3957316"/>
            <a:ext cx="2090461" cy="1160160"/>
            <a:chOff x="9858946" y="3227484"/>
            <a:chExt cx="2090461" cy="1160160"/>
          </a:xfrm>
        </p:grpSpPr>
        <p:sp>
          <p:nvSpPr>
            <p:cNvPr id="46" name="CasellaDiTesto 45">
              <a:extLst>
                <a:ext uri="{FF2B5EF4-FFF2-40B4-BE49-F238E27FC236}">
                  <a16:creationId xmlns:a16="http://schemas.microsoft.com/office/drawing/2014/main" id="{4D708291-61FA-EF68-D3F6-2D1B210F048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7" name="Immagine 46" descr="Immagine che contiene orologio, simbolo, Carattere, Elementi grafici&#10;&#10;Descrizione generata automaticamente">
              <a:extLst>
                <a:ext uri="{FF2B5EF4-FFF2-40B4-BE49-F238E27FC236}">
                  <a16:creationId xmlns:a16="http://schemas.microsoft.com/office/drawing/2014/main" id="{D4EBA394-16D8-A879-82E9-72B9ECE35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48" name="CasellaDiTesto 47">
            <a:extLst>
              <a:ext uri="{FF2B5EF4-FFF2-40B4-BE49-F238E27FC236}">
                <a16:creationId xmlns:a16="http://schemas.microsoft.com/office/drawing/2014/main" id="{B3BAF338-1F5A-35C7-7E56-9F124CAE2565}"/>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49" name="Gruppo 48">
            <a:extLst>
              <a:ext uri="{FF2B5EF4-FFF2-40B4-BE49-F238E27FC236}">
                <a16:creationId xmlns:a16="http://schemas.microsoft.com/office/drawing/2014/main" id="{3C27D159-4EC6-6210-3E65-37B6C3803A86}"/>
              </a:ext>
            </a:extLst>
          </p:cNvPr>
          <p:cNvGrpSpPr/>
          <p:nvPr/>
        </p:nvGrpSpPr>
        <p:grpSpPr>
          <a:xfrm>
            <a:off x="10081438" y="2501108"/>
            <a:ext cx="1922034" cy="742612"/>
            <a:chOff x="10081438" y="2124587"/>
            <a:chExt cx="1922034" cy="742612"/>
          </a:xfrm>
        </p:grpSpPr>
        <p:sp>
          <p:nvSpPr>
            <p:cNvPr id="50" name="CasellaDiTesto 49">
              <a:extLst>
                <a:ext uri="{FF2B5EF4-FFF2-40B4-BE49-F238E27FC236}">
                  <a16:creationId xmlns:a16="http://schemas.microsoft.com/office/drawing/2014/main" id="{B6AB4207-CEB5-6A6F-5D4E-2885DEE21FF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3" name="CasellaDiTesto 52">
              <a:extLst>
                <a:ext uri="{FF2B5EF4-FFF2-40B4-BE49-F238E27FC236}">
                  <a16:creationId xmlns:a16="http://schemas.microsoft.com/office/drawing/2014/main" id="{F8B1584B-22A5-483F-8046-6B266AAEFB7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1176932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endParaRPr lang="it-IT" sz="1500" dirty="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A8326700-7AA2-A3A7-D4C0-0DF069D2645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DF9CD7EC-59C7-3FA5-F39E-04F56142808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9817589F-FEF1-1BDE-807F-CA984EE4AA34}"/>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5BEC03DF-BD33-E990-2926-2113EBB1756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699A93-C0D8-F12E-E448-10CE2661843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9486C0DA-2435-DF9E-3CB9-7935C91A7EC9}"/>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03CB0AA9-5E5F-2E84-5173-2D130B21C5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2" name="Gruppo 31">
                <a:extLst>
                  <a:ext uri="{FF2B5EF4-FFF2-40B4-BE49-F238E27FC236}">
                    <a16:creationId xmlns:a16="http://schemas.microsoft.com/office/drawing/2014/main" id="{339A8658-C4FF-89F9-A9D8-02B1CAAE37BB}"/>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A2AF1B32-1683-4A1A-1F27-1A68F435986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BB7D9C1-79F7-474C-2C4B-E9A08B2ABAA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FD7EEB0D-6F9D-814E-867A-2E30B257E046}"/>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9B7212-1A24-E80D-7BAF-FE11730C0258}"/>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F3EA115D-65B2-8317-F952-2B03B30F1DAF}"/>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E237A852-5648-627A-41B5-D43A0FE25FA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63460DAE-DEE6-F0A1-4261-DC8E07978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B92C4CEF-20F3-E8BA-03FA-C1B08DAA4CA3}"/>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FB8FE452-9863-9F4A-8390-E8B71696AD85}"/>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A175439E-B085-0279-ECB9-930A9309E8A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56896324-C730-DB5E-F69E-F71199F3372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5486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endParaRPr lang="it-IT" sz="1500" dirty="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41220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4687795"/>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425489"/>
            <a:ext cx="8589494" cy="323165"/>
          </a:xfrm>
          <a:prstGeom prst="rect">
            <a:avLst/>
          </a:prstGeom>
          <a:noFill/>
        </p:spPr>
        <p:txBody>
          <a:bodyPr wrap="square" rtlCol="0">
            <a:spAutoFit/>
          </a:bodyPr>
          <a:lstStyle/>
          <a:p>
            <a:pPr algn="just"/>
            <a:r>
              <a:rPr lang="it-IT" sz="1500" spc="300" dirty="0">
                <a:solidFill>
                  <a:srgbClr val="DA627D"/>
                </a:solidFill>
              </a:rPr>
              <a:t>TOTAL COST OF WP6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5701081"/>
            <a:ext cx="8162243" cy="323165"/>
          </a:xfrm>
          <a:prstGeom prst="rect">
            <a:avLst/>
          </a:prstGeom>
          <a:noFill/>
        </p:spPr>
        <p:txBody>
          <a:bodyPr wrap="square" rtlCol="0">
            <a:spAutoFit/>
          </a:bodyPr>
          <a:lstStyle/>
          <a:p>
            <a:pPr algn="just"/>
            <a:r>
              <a:rPr lang="it-IT" sz="1500" b="1" dirty="0">
                <a:solidFill>
                  <a:schemeClr val="bg1"/>
                </a:solidFill>
              </a:rPr>
              <a:t>€23,000</a:t>
            </a:r>
          </a:p>
        </p:txBody>
      </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135CA52C-480A-7DF8-5C4C-E4B0EF059AB7}"/>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2D41EE29-EF32-522A-B2F0-4ACD7B75A96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1" name="Gruppo 30">
              <a:extLst>
                <a:ext uri="{FF2B5EF4-FFF2-40B4-BE49-F238E27FC236}">
                  <a16:creationId xmlns:a16="http://schemas.microsoft.com/office/drawing/2014/main" id="{3B2EFA4F-A854-36BE-585A-A62237CA3D1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A21180F-E6E8-D791-E863-C06511DD522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A568377C-FCEC-842A-43A5-6E11804DA3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2730ECB1-4C34-5AFC-4FA7-39D0DC731556}"/>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FE45EAE8-9A02-C476-800E-8CD4B6D0C95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6" name="Gruppo 35">
                <a:extLst>
                  <a:ext uri="{FF2B5EF4-FFF2-40B4-BE49-F238E27FC236}">
                    <a16:creationId xmlns:a16="http://schemas.microsoft.com/office/drawing/2014/main" id="{CC79BC1B-6BE8-AC21-5703-1FD50B23901E}"/>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87B384D9-E71D-89BB-5F29-F65B3555D60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156FAD03-3E84-8900-508A-55CE5345F7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5A0D8DC2-61AB-B4CE-3341-8ADCE0DC9866}"/>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F4B2F53E-E4EB-F1A9-ACEE-64825816ACA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BFFB7F71-3837-7438-DA92-ACEFD78C2CE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CFB0B68-8A4C-33DC-E8D7-B0C49EE54E9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1608925-A7F6-A052-DFA8-CF3F641A3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CF5A0D89-58BC-12CC-8FF7-976C3305868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7" name="Gruppo 56">
            <a:extLst>
              <a:ext uri="{FF2B5EF4-FFF2-40B4-BE49-F238E27FC236}">
                <a16:creationId xmlns:a16="http://schemas.microsoft.com/office/drawing/2014/main" id="{351D485F-1F09-941B-3DE9-733735AAF79F}"/>
              </a:ext>
            </a:extLst>
          </p:cNvPr>
          <p:cNvGrpSpPr/>
          <p:nvPr/>
        </p:nvGrpSpPr>
        <p:grpSpPr>
          <a:xfrm>
            <a:off x="10081438" y="2501108"/>
            <a:ext cx="1922034" cy="742612"/>
            <a:chOff x="10081438" y="2124587"/>
            <a:chExt cx="1922034" cy="742612"/>
          </a:xfrm>
        </p:grpSpPr>
        <p:sp>
          <p:nvSpPr>
            <p:cNvPr id="58" name="CasellaDiTesto 57">
              <a:extLst>
                <a:ext uri="{FF2B5EF4-FFF2-40B4-BE49-F238E27FC236}">
                  <a16:creationId xmlns:a16="http://schemas.microsoft.com/office/drawing/2014/main" id="{8A5AE172-D7D3-2D57-1667-A2E569034C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9" name="CasellaDiTesto 58">
              <a:extLst>
                <a:ext uri="{FF2B5EF4-FFF2-40B4-BE49-F238E27FC236}">
                  <a16:creationId xmlns:a16="http://schemas.microsoft.com/office/drawing/2014/main" id="{41854A60-2117-583D-8C11-13A7234D666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982023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Validate that all components meet functional and non-functional requirements.  </a:t>
            </a:r>
          </a:p>
          <a:p>
            <a:pPr algn="just">
              <a:lnSpc>
                <a:spcPct val="200000"/>
              </a:lnSpc>
            </a:pPr>
            <a:r>
              <a:rPr lang="en-US" sz="1500" dirty="0">
                <a:solidFill>
                  <a:schemeClr val="bg1"/>
                </a:solidFill>
              </a:rPr>
              <a:t>2. Identify and resolve bugs or issues across system components.  </a:t>
            </a:r>
          </a:p>
          <a:p>
            <a:pPr algn="just">
              <a:lnSpc>
                <a:spcPct val="200000"/>
              </a:lnSpc>
            </a:pPr>
            <a:r>
              <a:rPr lang="en-US" sz="1500" dirty="0">
                <a:solidFill>
                  <a:schemeClr val="bg1"/>
                </a:solidFill>
              </a:rPr>
              <a:t>3. Ensure the system integrates all components correctly.  </a:t>
            </a:r>
          </a:p>
          <a:p>
            <a:pPr algn="just">
              <a:lnSpc>
                <a:spcPct val="200000"/>
              </a:lnSpc>
            </a:pPr>
            <a:r>
              <a:rPr lang="en-US" sz="1500" dirty="0">
                <a:solidFill>
                  <a:schemeClr val="bg1"/>
                </a:solidFill>
              </a:rPr>
              <a:t>4. Test system robustness under load and stress conditions. </a:t>
            </a:r>
            <a:endParaRPr lang="it-IT" sz="1500" dirty="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3" name="Gruppo 2">
            <a:extLst>
              <a:ext uri="{FF2B5EF4-FFF2-40B4-BE49-F238E27FC236}">
                <a16:creationId xmlns:a16="http://schemas.microsoft.com/office/drawing/2014/main" id="{D5C235E9-9C7B-DD6B-1FAF-53C677F1D4CE}"/>
              </a:ext>
            </a:extLst>
          </p:cNvPr>
          <p:cNvGrpSpPr/>
          <p:nvPr/>
        </p:nvGrpSpPr>
        <p:grpSpPr>
          <a:xfrm>
            <a:off x="10081438" y="2501108"/>
            <a:ext cx="1922034" cy="742612"/>
            <a:chOff x="10081438" y="2124587"/>
            <a:chExt cx="1922034" cy="742612"/>
          </a:xfrm>
        </p:grpSpPr>
        <p:sp>
          <p:nvSpPr>
            <p:cNvPr id="4" name="CasellaDiTesto 3">
              <a:extLst>
                <a:ext uri="{FF2B5EF4-FFF2-40B4-BE49-F238E27FC236}">
                  <a16:creationId xmlns:a16="http://schemas.microsoft.com/office/drawing/2014/main" id="{B4F9A5A2-5C09-EC31-2BBB-C835B8FD8D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8" name="CasellaDiTesto 7">
              <a:extLst>
                <a:ext uri="{FF2B5EF4-FFF2-40B4-BE49-F238E27FC236}">
                  <a16:creationId xmlns:a16="http://schemas.microsoft.com/office/drawing/2014/main" id="{CFC737A0-250E-EEA4-5550-C29EEE4BCFB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162785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708981"/>
          </a:xfrm>
          <a:prstGeom prst="rect">
            <a:avLst/>
          </a:prstGeom>
          <a:noFill/>
        </p:spPr>
        <p:txBody>
          <a:bodyPr wrap="square" rtlCol="0">
            <a:spAutoFit/>
          </a:bodyPr>
          <a:lstStyle/>
          <a:p>
            <a:pPr algn="just"/>
            <a:r>
              <a:rPr lang="en-US" sz="1500" dirty="0">
                <a:solidFill>
                  <a:schemeClr val="bg1"/>
                </a:solidFill>
              </a:rPr>
              <a:t>1. Unit Testing:</a:t>
            </a:r>
          </a:p>
          <a:p>
            <a:pPr algn="just"/>
            <a:r>
              <a:rPr lang="en-US" sz="1500" dirty="0">
                <a:solidFill>
                  <a:schemeClr val="bg1"/>
                </a:solidFill>
              </a:rPr>
              <a:t>   - Create and execute unit tests for each component (DB, backend, frontend, car controller).  </a:t>
            </a:r>
          </a:p>
          <a:p>
            <a:pPr algn="just"/>
            <a:r>
              <a:rPr lang="en-US" sz="1500" dirty="0">
                <a:solidFill>
                  <a:schemeClr val="bg1"/>
                </a:solidFill>
              </a:rPr>
              <a:t>   - Verify code coverage (at least 80%).  </a:t>
            </a:r>
          </a:p>
          <a:p>
            <a:pPr algn="just"/>
            <a:r>
              <a:rPr lang="en-US" sz="1500" dirty="0">
                <a:solidFill>
                  <a:schemeClr val="bg1"/>
                </a:solidFill>
              </a:rPr>
              <a:t>2. Integration Testing:</a:t>
            </a:r>
          </a:p>
          <a:p>
            <a:pPr algn="just"/>
            <a:r>
              <a:rPr lang="en-US" sz="1500" dirty="0">
                <a:solidFill>
                  <a:schemeClr val="bg1"/>
                </a:solidFill>
              </a:rPr>
              <a:t>   - Test interactions between the backend and database.  </a:t>
            </a:r>
          </a:p>
          <a:p>
            <a:pPr algn="just"/>
            <a:r>
              <a:rPr lang="en-US" sz="1500" dirty="0">
                <a:solidFill>
                  <a:schemeClr val="bg1"/>
                </a:solidFill>
              </a:rPr>
              <a:t>   - Verify communication between the car controller and backend.  </a:t>
            </a:r>
          </a:p>
          <a:p>
            <a:pPr algn="just"/>
            <a:r>
              <a:rPr lang="en-US" sz="1500" dirty="0">
                <a:solidFill>
                  <a:schemeClr val="bg1"/>
                </a:solidFill>
              </a:rPr>
              <a:t>   - Validate frontend-backend interaction through APIs.  </a:t>
            </a:r>
          </a:p>
          <a:p>
            <a:pPr algn="just"/>
            <a:r>
              <a:rPr lang="en-US" sz="1500" dirty="0">
                <a:solidFill>
                  <a:schemeClr val="bg1"/>
                </a:solidFill>
              </a:rPr>
              <a:t>3. End-to-End Testing:</a:t>
            </a:r>
          </a:p>
          <a:p>
            <a:pPr algn="just"/>
            <a:r>
              <a:rPr lang="en-US" sz="1500" dirty="0">
                <a:solidFill>
                  <a:schemeClr val="bg1"/>
                </a:solidFill>
              </a:rPr>
              <a:t>   - Simulate complete scenarios, such as a trip with FER data collection, processing, and feedback.  </a:t>
            </a:r>
          </a:p>
          <a:p>
            <a:pPr algn="just"/>
            <a:r>
              <a:rPr lang="en-US" sz="1500" dirty="0">
                <a:solidFill>
                  <a:schemeClr val="bg1"/>
                </a:solidFill>
              </a:rPr>
              <a:t>   - Verify complete data flow and integrity.  </a:t>
            </a:r>
          </a:p>
          <a:p>
            <a:pPr algn="just"/>
            <a:r>
              <a:rPr lang="en-US" sz="1500" dirty="0">
                <a:solidFill>
                  <a:schemeClr val="bg1"/>
                </a:solidFill>
              </a:rPr>
              <a:t>4. Performance Testing:</a:t>
            </a:r>
          </a:p>
          <a:p>
            <a:pPr algn="just"/>
            <a:r>
              <a:rPr lang="en-US" sz="1500" dirty="0">
                <a:solidFill>
                  <a:schemeClr val="bg1"/>
                </a:solidFill>
              </a:rPr>
              <a:t>   - Simulate high loads to test system scalability.  </a:t>
            </a:r>
          </a:p>
          <a:p>
            <a:pPr algn="just"/>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r>
              <a:rPr lang="en-US" sz="1500" dirty="0">
                <a:solidFill>
                  <a:schemeClr val="bg1"/>
                </a:solidFill>
              </a:rPr>
              <a:t>5. Security Testing:</a:t>
            </a:r>
          </a:p>
          <a:p>
            <a:pPr algn="just"/>
            <a:r>
              <a:rPr lang="en-US" sz="1500" dirty="0">
                <a:solidFill>
                  <a:schemeClr val="bg1"/>
                </a:solidFill>
              </a:rPr>
              <a:t>   - Verify implemented security measures (e.g., encryption, authentication).  </a:t>
            </a:r>
          </a:p>
          <a:p>
            <a:pPr algn="just"/>
            <a:r>
              <a:rPr lang="en-US" sz="1500" dirty="0">
                <a:solidFill>
                  <a:schemeClr val="bg1"/>
                </a:solidFill>
              </a:rPr>
              <a:t>   - Simulate common attacks (SQL injection, brute force, man-in-the-middle).  </a:t>
            </a:r>
          </a:p>
          <a:p>
            <a:pPr algn="just"/>
            <a:r>
              <a:rPr lang="en-US" sz="1500" dirty="0">
                <a:solidFill>
                  <a:schemeClr val="bg1"/>
                </a:solidFill>
              </a:rPr>
              <a:t>6. Issue Resolution:</a:t>
            </a:r>
          </a:p>
          <a:p>
            <a:pPr algn="just"/>
            <a:r>
              <a:rPr lang="en-US" sz="1500" dirty="0">
                <a:solidFill>
                  <a:schemeClr val="bg1"/>
                </a:solidFill>
              </a:rPr>
              <a:t>   - Analyze test results to identify bugs or bottlenecks.  </a:t>
            </a:r>
          </a:p>
          <a:p>
            <a:pPr algn="just"/>
            <a:r>
              <a:rPr lang="en-US" sz="1500" dirty="0">
                <a:solidFill>
                  <a:schemeClr val="bg1"/>
                </a:solidFill>
              </a:rPr>
              <a:t>   - Resolve issues and retest to confirm fixes. </a:t>
            </a:r>
            <a:endParaRPr lang="it-IT" sz="1500" dirty="0">
              <a:solidFill>
                <a:schemeClr val="bg1"/>
              </a:solidFill>
            </a:endParaRPr>
          </a:p>
        </p:txBody>
      </p:sp>
      <p:grpSp>
        <p:nvGrpSpPr>
          <p:cNvPr id="2" name="Gruppo 1">
            <a:extLst>
              <a:ext uri="{FF2B5EF4-FFF2-40B4-BE49-F238E27FC236}">
                <a16:creationId xmlns:a16="http://schemas.microsoft.com/office/drawing/2014/main" id="{C5B34735-D244-EA15-858F-70FE1508C99E}"/>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E5AE19F4-5398-89C1-35A6-F5BCB0C7CDC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71373E7C-B1E7-248C-57BC-1BBBD6B085D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7" name="Connettore diritto 6">
            <a:extLst>
              <a:ext uri="{FF2B5EF4-FFF2-40B4-BE49-F238E27FC236}">
                <a16:creationId xmlns:a16="http://schemas.microsoft.com/office/drawing/2014/main" id="{987EB052-235F-E28A-6FEE-9688FCA3FCD1}"/>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0FDB6747-7DFA-949C-C9BD-42DB010FC74D}"/>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A9B7147D-9BF9-60DD-D257-FF165FB394A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BFEEC5BC-AE78-6D72-B889-D9BA8B26094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18768BCA-8995-663B-53A6-2D32ACB0DA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047839C5-B56F-8DA0-9267-CEB02B478B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61B4B01-2883-4F14-90D8-5D1D2482FB42}"/>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703279A-0BCB-3B6E-47E7-58E6E32030C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686EB304-E4FA-867E-D29C-FD9BC778EFD9}"/>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8F1D440-6900-63CA-E753-9FA6BBD01C4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2A4333-677B-A9E6-DD80-E83E4EA0136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D9B744-65D1-144B-64DA-A4636BABB38C}"/>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035E8D7B-2E7F-01B8-0492-97F65C671084}"/>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A97EAA71-B466-0AEE-19CB-E22DF7CF2274}"/>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D27FDB9-F0E4-BC61-CCB4-29F2093AD5A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ED859142-1B83-AC2B-886D-6B1041C3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3614D8A8-DB7B-255D-D773-8CB34A43E01F}"/>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BFBBFAE0-7D9F-94AF-E722-E4AF7FBB2FBF}"/>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60408D5E-1195-2D74-D90C-728B91EC19D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9C0EB30C-2CDC-430D-A906-780AD54F6CD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304309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769669"/>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045261"/>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8CFA93E2-0B8B-9D6C-624D-A82A0819AFE7}"/>
              </a:ext>
            </a:extLst>
          </p:cNvPr>
          <p:cNvSpPr txBox="1"/>
          <p:nvPr/>
        </p:nvSpPr>
        <p:spPr>
          <a:xfrm>
            <a:off x="723665" y="3304729"/>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580321"/>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endParaRPr lang="it-IT" sz="1500" dirty="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75752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033112"/>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endParaRPr lang="it-IT" sz="1500" dirty="0">
              <a:solidFill>
                <a:schemeClr val="bg1"/>
              </a:solidFill>
            </a:endParaRPr>
          </a:p>
        </p:txBody>
      </p:sp>
      <p:grpSp>
        <p:nvGrpSpPr>
          <p:cNvPr id="5" name="Gruppo 4">
            <a:extLst>
              <a:ext uri="{FF2B5EF4-FFF2-40B4-BE49-F238E27FC236}">
                <a16:creationId xmlns:a16="http://schemas.microsoft.com/office/drawing/2014/main" id="{7A5A4A24-4B43-F329-0EA1-0C3144983D0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BFDA913-4ED6-0542-3CC4-FAC553474B4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D0234D8D-982B-2552-3D1E-BE0845409BF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90867706-2D77-0C06-9D5E-86D455BB66AB}"/>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B857C80E-EBCE-003C-A8A6-318F9F83257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E6B2589C-800E-D756-DE77-A2F18F6AC848}"/>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1C236570-C483-77D4-1F73-7EE236DAAE7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F1C0979-FE9B-2823-F021-4EC73157A4B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73B49F5-EB37-AD5B-1B77-79A3438ADFB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49FC4BF1-A691-A82C-AD7E-AF6D7CF88226}"/>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F1B0C67A-ACE3-D93B-6A59-5C124956428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2" name="Gruppo 31">
                <a:extLst>
                  <a:ext uri="{FF2B5EF4-FFF2-40B4-BE49-F238E27FC236}">
                    <a16:creationId xmlns:a16="http://schemas.microsoft.com/office/drawing/2014/main" id="{AF8CB552-4A26-861A-6569-8E065A44347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2674B694-3B1D-7400-113F-6ECB7267DE6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2D401CF-1522-BCDB-B882-953FFAEA0D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9B5187C-DD55-A1AD-72BE-06F10264261E}"/>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C6C53271-E04A-C17C-5C5E-B1CC4158E5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E1E3B5A-E81F-8695-F8E6-25AB75B252E1}"/>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8D3D0BC8-270E-4022-4282-F9DEF9E03C7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F63394C-61D8-0522-0549-B71902B1F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173DC569-B80B-EE91-700D-A54D619845A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9" name="Gruppo 58">
            <a:extLst>
              <a:ext uri="{FF2B5EF4-FFF2-40B4-BE49-F238E27FC236}">
                <a16:creationId xmlns:a16="http://schemas.microsoft.com/office/drawing/2014/main" id="{28F4D4B3-71E1-89EC-37AA-EE284AC671BF}"/>
              </a:ext>
            </a:extLst>
          </p:cNvPr>
          <p:cNvGrpSpPr/>
          <p:nvPr/>
        </p:nvGrpSpPr>
        <p:grpSpPr>
          <a:xfrm>
            <a:off x="10081438" y="2501108"/>
            <a:ext cx="1922034" cy="742612"/>
            <a:chOff x="10081438" y="2124587"/>
            <a:chExt cx="1922034" cy="742612"/>
          </a:xfrm>
        </p:grpSpPr>
        <p:sp>
          <p:nvSpPr>
            <p:cNvPr id="60" name="CasellaDiTesto 59">
              <a:extLst>
                <a:ext uri="{FF2B5EF4-FFF2-40B4-BE49-F238E27FC236}">
                  <a16:creationId xmlns:a16="http://schemas.microsoft.com/office/drawing/2014/main" id="{367F3877-1710-C44F-CB2F-1FDDC60B57D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1" name="CasellaDiTesto 60">
              <a:extLst>
                <a:ext uri="{FF2B5EF4-FFF2-40B4-BE49-F238E27FC236}">
                  <a16:creationId xmlns:a16="http://schemas.microsoft.com/office/drawing/2014/main" id="{46644F2F-67F9-1C79-30ED-A61B3BA2C92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446460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endParaRPr lang="it-IT" sz="1500" dirty="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Quality Assurance Engineer: €5,000/month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WP7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€64,000</a:t>
            </a:r>
          </a:p>
        </p:txBody>
      </p:sp>
      <p:grpSp>
        <p:nvGrpSpPr>
          <p:cNvPr id="5" name="Gruppo 4">
            <a:extLst>
              <a:ext uri="{FF2B5EF4-FFF2-40B4-BE49-F238E27FC236}">
                <a16:creationId xmlns:a16="http://schemas.microsoft.com/office/drawing/2014/main" id="{1E0167B8-87DC-E35B-C72B-5394F9111026}"/>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F0F82A2-2A5A-4F39-8B26-003929EF64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4DCA969-6770-138C-D6AB-3B98ED9ADC0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4234AE28-D82A-41F8-998A-48C3AB0507F0}"/>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E0110267-9D42-EB79-1D5F-8AB9B825C981}"/>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6B8C3909-8CA4-E380-79A8-C9E037E1443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40F3DF4F-C480-2D6C-FE13-A126CCDC40F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7410F6AA-F275-B698-ECD5-6F14108BFDB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8828059-CA55-2FC5-46A0-4DDB538691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162C6DAF-612C-7F74-A1C6-2FC6AB28E0C4}"/>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32CB4A8-8EC0-C622-2DDB-D05080C0245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6" name="Gruppo 35">
                <a:extLst>
                  <a:ext uri="{FF2B5EF4-FFF2-40B4-BE49-F238E27FC236}">
                    <a16:creationId xmlns:a16="http://schemas.microsoft.com/office/drawing/2014/main" id="{F5946C91-E1A9-CD40-B3B2-EDCB0CA7AFCA}"/>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F6847B2D-F29E-2CB5-DB2E-31B5F0A7C9F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9F65B150-4A92-0D0B-5B0C-3253B3C904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82EEEF-BC16-88FB-FECC-85735A0A44E5}"/>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3F8015B3-E522-23FB-F60E-433AC5ED9A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5137A9A-B61B-94F4-3720-3208CAA489A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31FEEF68-30E6-40F8-7532-B9F3AF49DF3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DC8F3BD3-FB4E-C5E1-3C44-12E69F87E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4472FDE1-E28E-EC0D-6977-4B88BFCC5185}"/>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61" name="Gruppo 60">
            <a:extLst>
              <a:ext uri="{FF2B5EF4-FFF2-40B4-BE49-F238E27FC236}">
                <a16:creationId xmlns:a16="http://schemas.microsoft.com/office/drawing/2014/main" id="{D79C6CFF-642D-AC53-3360-41489E7891DD}"/>
              </a:ext>
            </a:extLst>
          </p:cNvPr>
          <p:cNvGrpSpPr/>
          <p:nvPr/>
        </p:nvGrpSpPr>
        <p:grpSpPr>
          <a:xfrm>
            <a:off x="10081438" y="2501108"/>
            <a:ext cx="1922034" cy="742612"/>
            <a:chOff x="10081438" y="2124587"/>
            <a:chExt cx="1922034" cy="742612"/>
          </a:xfrm>
        </p:grpSpPr>
        <p:sp>
          <p:nvSpPr>
            <p:cNvPr id="62" name="CasellaDiTesto 61">
              <a:extLst>
                <a:ext uri="{FF2B5EF4-FFF2-40B4-BE49-F238E27FC236}">
                  <a16:creationId xmlns:a16="http://schemas.microsoft.com/office/drawing/2014/main" id="{10F226C6-D5D0-20BD-182A-A5B9D875032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3" name="CasellaDiTesto 62">
              <a:extLst>
                <a:ext uri="{FF2B5EF4-FFF2-40B4-BE49-F238E27FC236}">
                  <a16:creationId xmlns:a16="http://schemas.microsoft.com/office/drawing/2014/main" id="{F77B7AEA-0749-37A1-3822-E6D8D99F797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373052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83800"/>
            <a:ext cx="2354807" cy="338554"/>
          </a:xfrm>
          <a:prstGeom prst="rect">
            <a:avLst/>
          </a:prstGeom>
          <a:noFill/>
        </p:spPr>
        <p:txBody>
          <a:bodyPr wrap="square" rtlCol="0">
            <a:spAutoFit/>
          </a:bodyPr>
          <a:lstStyle/>
          <a:p>
            <a:pPr algn="ctr"/>
            <a:r>
              <a:rPr lang="it-IT" sz="1600" b="1" spc="300" dirty="0">
                <a:solidFill>
                  <a:srgbClr val="DA627D"/>
                </a:solidFill>
              </a:rPr>
              <a:t>GANTT</a:t>
            </a:r>
            <a:r>
              <a:rPr lang="it-IT" sz="1600" spc="300" dirty="0">
                <a:solidFill>
                  <a:srgbClr val="DA627D"/>
                </a:solidFill>
              </a:rPr>
              <a:t> CHART</a:t>
            </a:r>
            <a:endParaRPr lang="it-IT" spc="300" dirty="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490A322-4BE1-3966-E911-88A771A7923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D3A009D-33FE-AFA8-CF4F-0569B98C1BCC}"/>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F0483DD5-3808-A1D0-F306-709999957C98}"/>
              </a:ext>
            </a:extLst>
          </p:cNvPr>
          <p:cNvGraphicFramePr>
            <a:graphicFrameLocks noGrp="1"/>
          </p:cNvGraphicFramePr>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D0FD77D1-0998-3393-3302-C2FDBC668ADE}"/>
              </a:ext>
            </a:extLst>
          </p:cNvPr>
          <p:cNvSpPr txBox="1"/>
          <p:nvPr/>
        </p:nvSpPr>
        <p:spPr>
          <a:xfrm>
            <a:off x="-82028" y="3429000"/>
            <a:ext cx="2354807" cy="1107996"/>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p>
          <a:p>
            <a:pPr algn="ctr"/>
            <a:r>
              <a:rPr lang="it-IT" sz="1600" b="1" spc="300" dirty="0">
                <a:solidFill>
                  <a:srgbClr val="DA627D"/>
                </a:solidFill>
              </a:rPr>
              <a:t>NO</a:t>
            </a:r>
            <a:endParaRPr lang="it-IT" spc="300" dirty="0">
              <a:solidFill>
                <a:srgbClr val="DA627D"/>
              </a:solidFill>
            </a:endParaRPr>
          </a:p>
        </p:txBody>
      </p:sp>
    </p:spTree>
    <p:extLst>
      <p:ext uri="{BB962C8B-B14F-4D97-AF65-F5344CB8AC3E}">
        <p14:creationId xmlns:p14="http://schemas.microsoft.com/office/powerpoint/2010/main" val="1131244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INTERNAL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854E2A5B-5047-39CF-DBC4-DB877BDE0E0E}"/>
              </a:ext>
            </a:extLst>
          </p:cNvPr>
          <p:cNvGraphicFramePr>
            <a:graphicFrameLocks noGrp="1"/>
          </p:cNvGraphicFramePr>
          <p:nvPr>
            <p:extLst>
              <p:ext uri="{D42A27DB-BD31-4B8C-83A1-F6EECF244321}">
                <p14:modId xmlns:p14="http://schemas.microsoft.com/office/powerpoint/2010/main" val="4032844149"/>
              </p:ext>
            </p:extLst>
          </p:nvPr>
        </p:nvGraphicFramePr>
        <p:xfrm>
          <a:off x="129152" y="399874"/>
          <a:ext cx="11933696" cy="6572468"/>
        </p:xfrm>
        <a:graphic>
          <a:graphicData uri="http://schemas.openxmlformats.org/drawingml/2006/table">
            <a:tbl>
              <a:tblPr firstRow="1" bandRow="1">
                <a:tableStyleId>{5C22544A-7EE6-4342-B048-85BDC9FD1C3A}</a:tableStyleId>
              </a:tblPr>
              <a:tblGrid>
                <a:gridCol w="1565330">
                  <a:extLst>
                    <a:ext uri="{9D8B030D-6E8A-4147-A177-3AD203B41FA5}">
                      <a16:colId xmlns:a16="http://schemas.microsoft.com/office/drawing/2014/main" val="3006444960"/>
                    </a:ext>
                  </a:extLst>
                </a:gridCol>
                <a:gridCol w="1697064">
                  <a:extLst>
                    <a:ext uri="{9D8B030D-6E8A-4147-A177-3AD203B41FA5}">
                      <a16:colId xmlns:a16="http://schemas.microsoft.com/office/drawing/2014/main" val="4231269391"/>
                    </a:ext>
                  </a:extLst>
                </a:gridCol>
                <a:gridCol w="6021092">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019425">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1712563">
                <a:tc>
                  <a:txBody>
                    <a:bodyPr/>
                    <a:lstStyle/>
                    <a:p>
                      <a:pPr algn="ctr"/>
                      <a:r>
                        <a:rPr lang="it-IT" sz="1500" b="1" kern="1200" spc="0" dirty="0">
                          <a:solidFill>
                            <a:srgbClr val="DA627D"/>
                          </a:solidFill>
                          <a:latin typeface="+mn-lt"/>
                          <a:ea typeface="+mn-ea"/>
                          <a:cs typeface="+mn-cs"/>
                        </a:rPr>
                        <a:t>#1</a:t>
                      </a:r>
                    </a:p>
                    <a:p>
                      <a:pPr algn="ctr"/>
                      <a:r>
                        <a:rPr lang="it-IT" sz="1500" b="0" kern="1200" spc="0" dirty="0">
                          <a:solidFill>
                            <a:schemeClr val="bg1"/>
                          </a:solidFill>
                          <a:latin typeface="+mn-lt"/>
                          <a:ea typeface="+mn-ea"/>
                          <a:cs typeface="+mn-cs"/>
                        </a:rPr>
                        <a:t>GDPR COMPLIANCE CHALLENGES</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1. </a:t>
                      </a:r>
                      <a:r>
                        <a:rPr lang="it-IT" sz="1500" kern="1200" dirty="0" err="1">
                          <a:solidFill>
                            <a:schemeClr val="bg1"/>
                          </a:solidFill>
                          <a:latin typeface="+mn-lt"/>
                          <a:ea typeface="+mn-ea"/>
                          <a:cs typeface="+mn-cs"/>
                        </a:rPr>
                        <a:t>Engage</a:t>
                      </a:r>
                      <a:r>
                        <a:rPr lang="it-IT" sz="1500" kern="1200" dirty="0">
                          <a:solidFill>
                            <a:schemeClr val="bg1"/>
                          </a:solidFill>
                          <a:latin typeface="+mn-lt"/>
                          <a:ea typeface="+mn-ea"/>
                          <a:cs typeface="+mn-cs"/>
                        </a:rPr>
                        <a:t> GDPR Consultant (€12,000): Hire an </a:t>
                      </a:r>
                      <a:r>
                        <a:rPr lang="it-IT" sz="1500" kern="1200" dirty="0" err="1">
                          <a:solidFill>
                            <a:schemeClr val="bg1"/>
                          </a:solidFill>
                          <a:latin typeface="+mn-lt"/>
                          <a:ea typeface="+mn-ea"/>
                          <a:cs typeface="+mn-cs"/>
                        </a:rPr>
                        <a:t>expert</a:t>
                      </a:r>
                      <a:r>
                        <a:rPr lang="it-IT" sz="1500" kern="1200" dirty="0">
                          <a:solidFill>
                            <a:schemeClr val="bg1"/>
                          </a:solidFill>
                          <a:latin typeface="+mn-lt"/>
                          <a:ea typeface="+mn-ea"/>
                          <a:cs typeface="+mn-cs"/>
                        </a:rPr>
                        <a:t> to guide the </a:t>
                      </a:r>
                      <a:r>
                        <a:rPr lang="it-IT" sz="1500" kern="1200" dirty="0" err="1">
                          <a:solidFill>
                            <a:schemeClr val="bg1"/>
                          </a:solidFill>
                          <a:latin typeface="+mn-lt"/>
                          <a:ea typeface="+mn-ea"/>
                          <a:cs typeface="+mn-cs"/>
                        </a:rPr>
                        <a:t>system's</a:t>
                      </a:r>
                      <a:r>
                        <a:rPr lang="it-IT" sz="1500" kern="1200" dirty="0">
                          <a:solidFill>
                            <a:schemeClr val="bg1"/>
                          </a:solidFill>
                          <a:latin typeface="+mn-lt"/>
                          <a:ea typeface="+mn-ea"/>
                          <a:cs typeface="+mn-cs"/>
                        </a:rPr>
                        <a:t> design, </a:t>
                      </a:r>
                      <a:r>
                        <a:rPr lang="it-IT" sz="1500" kern="1200" dirty="0" err="1">
                          <a:solidFill>
                            <a:schemeClr val="bg1"/>
                          </a:solidFill>
                          <a:latin typeface="+mn-lt"/>
                          <a:ea typeface="+mn-ea"/>
                          <a:cs typeface="+mn-cs"/>
                        </a:rPr>
                        <a:t>ensuring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all</a:t>
                      </a:r>
                      <a:r>
                        <a:rPr lang="it-IT" sz="1500" kern="1200" dirty="0">
                          <a:solidFill>
                            <a:schemeClr val="bg1"/>
                          </a:solidFill>
                          <a:latin typeface="+mn-lt"/>
                          <a:ea typeface="+mn-ea"/>
                          <a:cs typeface="+mn-cs"/>
                        </a:rPr>
                        <a:t>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complies</a:t>
                      </a:r>
                      <a:r>
                        <a:rPr lang="it-IT" sz="1500" kern="1200" dirty="0">
                          <a:solidFill>
                            <a:schemeClr val="bg1"/>
                          </a:solidFill>
                          <a:latin typeface="+mn-lt"/>
                          <a:ea typeface="+mn-ea"/>
                          <a:cs typeface="+mn-cs"/>
                        </a:rPr>
                        <a:t> with </a:t>
                      </a:r>
                      <a:r>
                        <a:rPr lang="it-IT" sz="1500" kern="1200" dirty="0" err="1">
                          <a:solidFill>
                            <a:schemeClr val="bg1"/>
                          </a:solidFill>
                          <a:latin typeface="+mn-lt"/>
                          <a:ea typeface="+mn-ea"/>
                          <a:cs typeface="+mn-cs"/>
                        </a:rPr>
                        <a:t>regulations</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2. Data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Secure data storage and transmission </a:t>
                      </a:r>
                      <a:r>
                        <a:rPr lang="it-IT" sz="1500" kern="1200" dirty="0" err="1">
                          <a:solidFill>
                            <a:schemeClr val="bg1"/>
                          </a:solidFill>
                          <a:latin typeface="+mn-lt"/>
                          <a:ea typeface="+mn-ea"/>
                          <a:cs typeface="+mn-cs"/>
                        </a:rPr>
                        <a:t>using</a:t>
                      </a:r>
                      <a:r>
                        <a:rPr lang="it-IT" sz="1500" kern="1200" dirty="0">
                          <a:solidFill>
                            <a:schemeClr val="bg1"/>
                          </a:solidFill>
                          <a:latin typeface="+mn-lt"/>
                          <a:ea typeface="+mn-ea"/>
                          <a:cs typeface="+mn-cs"/>
                        </a:rPr>
                        <a:t> AES-256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for </a:t>
                      </a:r>
                      <a:r>
                        <a:rPr lang="it-IT" sz="1500" kern="1200" dirty="0" err="1">
                          <a:solidFill>
                            <a:schemeClr val="bg1"/>
                          </a:solidFill>
                          <a:latin typeface="+mn-lt"/>
                          <a:ea typeface="+mn-ea"/>
                          <a:cs typeface="+mn-cs"/>
                        </a:rPr>
                        <a:t>stored</a:t>
                      </a:r>
                      <a:r>
                        <a:rPr lang="it-IT" sz="1500" kern="1200" dirty="0">
                          <a:solidFill>
                            <a:schemeClr val="bg1"/>
                          </a:solidFill>
                          <a:latin typeface="+mn-lt"/>
                          <a:ea typeface="+mn-ea"/>
                          <a:cs typeface="+mn-cs"/>
                        </a:rPr>
                        <a:t> data and TLS 1.3 for </a:t>
                      </a:r>
                      <a:r>
                        <a:rPr lang="it-IT" sz="1500" kern="1200" dirty="0" err="1">
                          <a:solidFill>
                            <a:schemeClr val="bg1"/>
                          </a:solidFill>
                          <a:latin typeface="+mn-lt"/>
                          <a:ea typeface="+mn-ea"/>
                          <a:cs typeface="+mn-cs"/>
                        </a:rPr>
                        <a:t>communication</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3. Audit and Monitoring </a:t>
                      </a:r>
                      <a:r>
                        <a:rPr lang="it-IT" sz="1500" kern="1200" dirty="0" err="1">
                          <a:solidFill>
                            <a:schemeClr val="bg1"/>
                          </a:solidFill>
                          <a:latin typeface="+mn-lt"/>
                          <a:ea typeface="+mn-ea"/>
                          <a:cs typeface="+mn-cs"/>
                        </a:rPr>
                        <a:t>Processes</a:t>
                      </a:r>
                      <a:r>
                        <a:rPr lang="it-IT" sz="1500" kern="1200" dirty="0">
                          <a:solidFill>
                            <a:schemeClr val="bg1"/>
                          </a:solidFill>
                          <a:latin typeface="+mn-lt"/>
                          <a:ea typeface="+mn-ea"/>
                          <a:cs typeface="+mn-cs"/>
                        </a:rPr>
                        <a:t> (€3,000/</a:t>
                      </a:r>
                      <a:r>
                        <a:rPr lang="it-IT" sz="1500" kern="1200" dirty="0" err="1">
                          <a:solidFill>
                            <a:schemeClr val="bg1"/>
                          </a:solidFill>
                          <a:latin typeface="+mn-lt"/>
                          <a:ea typeface="+mn-ea"/>
                          <a:cs typeface="+mn-cs"/>
                        </a:rPr>
                        <a:t>year</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Regularly</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assess</a:t>
                      </a:r>
                      <a:r>
                        <a:rPr lang="it-IT" sz="1500" kern="1200" dirty="0">
                          <a:solidFill>
                            <a:schemeClr val="bg1"/>
                          </a:solidFill>
                          <a:latin typeface="+mn-lt"/>
                          <a:ea typeface="+mn-ea"/>
                          <a:cs typeface="+mn-cs"/>
                        </a:rPr>
                        <a:t> compliance </a:t>
                      </a:r>
                      <a:r>
                        <a:rPr lang="it-IT" sz="1500" kern="1200" dirty="0" err="1">
                          <a:solidFill>
                            <a:schemeClr val="bg1"/>
                          </a:solidFill>
                          <a:latin typeface="+mn-lt"/>
                          <a:ea typeface="+mn-ea"/>
                          <a:cs typeface="+mn-cs"/>
                        </a:rPr>
                        <a:t>through</a:t>
                      </a:r>
                      <a:r>
                        <a:rPr lang="it-IT" sz="1500" kern="1200" dirty="0">
                          <a:solidFill>
                            <a:schemeClr val="bg1"/>
                          </a:solidFill>
                          <a:latin typeface="+mn-lt"/>
                          <a:ea typeface="+mn-ea"/>
                          <a:cs typeface="+mn-cs"/>
                        </a:rPr>
                        <a:t> system audits and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checks. </a:t>
                      </a: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a:txBody>
                  <a:tcPr>
                    <a:noFill/>
                  </a:tcPr>
                </a:tc>
                <a:extLst>
                  <a:ext uri="{0D108BD9-81ED-4DB2-BD59-A6C34878D82A}">
                    <a16:rowId xmlns:a16="http://schemas.microsoft.com/office/drawing/2014/main" val="50717477"/>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#2</a:t>
                      </a:r>
                      <a:r>
                        <a:rPr lang="it-IT" sz="1500" b="0" kern="1200" spc="0" dirty="0">
                          <a:solidFill>
                            <a:srgbClr val="DA627D"/>
                          </a:solidFill>
                          <a:latin typeface="+mn-lt"/>
                          <a:ea typeface="+mn-ea"/>
                          <a:cs typeface="+mn-cs"/>
                        </a:rPr>
                        <a:t> </a:t>
                      </a:r>
                      <a:r>
                        <a:rPr lang="it-IT" sz="1500" b="0" kern="1200" spc="0" dirty="0">
                          <a:solidFill>
                            <a:schemeClr val="bg1"/>
                          </a:solidFill>
                          <a:latin typeface="+mn-lt"/>
                          <a:ea typeface="+mn-ea"/>
                          <a:cs typeface="+mn-cs"/>
                        </a:rPr>
                        <a:t>INTEGRATION DELAYS </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#3 </a:t>
                      </a:r>
                    </a:p>
                    <a:p>
                      <a:pPr marL="0" algn="ctr" defTabSz="914400" rtl="0" eaLnBrk="1" latinLnBrk="0" hangingPunct="1"/>
                      <a:r>
                        <a:rPr lang="en-US" sz="1500" b="0" kern="1200" spc="0" dirty="0">
                          <a:solidFill>
                            <a:schemeClr val="bg1"/>
                          </a:solidFill>
                          <a:latin typeface="+mn-lt"/>
                          <a:ea typeface="+mn-ea"/>
                          <a:cs typeface="+mn-cs"/>
                        </a:rPr>
                        <a:t>HARDWARE COMPATIBILITY ISSUES IN CAR CONTROLLER DEVELOPMENT </a:t>
                      </a:r>
                      <a:endParaRPr lang="it-IT" sz="1500" b="0" kern="1200" spc="0" dirty="0">
                        <a:solidFill>
                          <a:schemeClr val="bg1"/>
                        </a:solidFill>
                        <a:latin typeface="+mn-lt"/>
                        <a:ea typeface="+mn-ea"/>
                        <a:cs typeface="+mn-cs"/>
                      </a:endParaRP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3159623344"/>
                  </a:ext>
                </a:extLst>
              </a:tr>
            </a:tbl>
          </a:graphicData>
        </a:graphic>
      </p:graphicFrame>
      <p:grpSp>
        <p:nvGrpSpPr>
          <p:cNvPr id="5" name="Gruppo 4">
            <a:extLst>
              <a:ext uri="{FF2B5EF4-FFF2-40B4-BE49-F238E27FC236}">
                <a16:creationId xmlns:a16="http://schemas.microsoft.com/office/drawing/2014/main" id="{6FF8590E-6360-41DF-3E63-4CE8EFEB0C57}"/>
              </a:ext>
            </a:extLst>
          </p:cNvPr>
          <p:cNvGrpSpPr/>
          <p:nvPr/>
        </p:nvGrpSpPr>
        <p:grpSpPr>
          <a:xfrm>
            <a:off x="2381030" y="104861"/>
            <a:ext cx="1901764" cy="1453022"/>
            <a:chOff x="1547120" y="599016"/>
            <a:chExt cx="1901764" cy="1453022"/>
          </a:xfrm>
        </p:grpSpPr>
        <p:sp>
          <p:nvSpPr>
            <p:cNvPr id="6" name="CasellaDiTesto 5">
              <a:extLst>
                <a:ext uri="{FF2B5EF4-FFF2-40B4-BE49-F238E27FC236}">
                  <a16:creationId xmlns:a16="http://schemas.microsoft.com/office/drawing/2014/main" id="{7D721A8D-3B61-429D-5C78-6D6B7011926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26C765-F5B6-A162-1C2F-906935E72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E633AC8E-9D75-C703-92CA-943EF7BFDA42}"/>
              </a:ext>
            </a:extLst>
          </p:cNvPr>
          <p:cNvGrpSpPr/>
          <p:nvPr/>
        </p:nvGrpSpPr>
        <p:grpSpPr>
          <a:xfrm>
            <a:off x="5569295" y="164945"/>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2F41294D-56D3-6588-7239-C6DD99F6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5A99C353-D46A-0850-A5CA-235D537A40BA}"/>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44AA29E-0718-B4EA-98F4-72BEA513E92F}"/>
              </a:ext>
            </a:extLst>
          </p:cNvPr>
          <p:cNvGrpSpPr/>
          <p:nvPr/>
        </p:nvGrpSpPr>
        <p:grpSpPr>
          <a:xfrm>
            <a:off x="9899422" y="164945"/>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7692DD29-D2AC-606B-60ED-766D8D43B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6AC2F62A-997D-FCDB-5B61-71432B115C6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818504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3642B24-25E5-1E91-5D20-D0AAB6AFB15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9297A9C-6B4A-E7A5-DEDF-88C5FD461C04}"/>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E8B68E64-E0A9-315F-CAD4-F03F2832EFF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20186677-470E-58B4-5E00-64A8B41BFE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BE5A2696-84D4-6988-85EA-AE7BBC634968}"/>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97099349-9EB0-CA58-74B2-BCD596CAD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2BD84C9-95F0-F27E-508B-A0F2741E4419}"/>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924500A1-8F4D-14A7-8816-8CC8986946A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D314BF4D-4258-6BC6-896A-4472509AF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C37D203-DA74-A08E-6E44-BA833CF45BF0}"/>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AA65B1-CBA2-845F-7E4E-A688BD40592A}"/>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GDPR COMPLIANCE CHALLENGES</a:t>
            </a:r>
          </a:p>
        </p:txBody>
      </p:sp>
      <p:sp>
        <p:nvSpPr>
          <p:cNvPr id="21" name="CasellaDiTesto 20">
            <a:extLst>
              <a:ext uri="{FF2B5EF4-FFF2-40B4-BE49-F238E27FC236}">
                <a16:creationId xmlns:a16="http://schemas.microsoft.com/office/drawing/2014/main" id="{D871D3EF-73C7-8511-6335-E3F79ACA741E}"/>
              </a:ext>
            </a:extLst>
          </p:cNvPr>
          <p:cNvSpPr txBox="1"/>
          <p:nvPr/>
        </p:nvSpPr>
        <p:spPr>
          <a:xfrm>
            <a:off x="4918597" y="230597"/>
            <a:ext cx="2354807" cy="338554"/>
          </a:xfrm>
          <a:prstGeom prst="rect">
            <a:avLst/>
          </a:prstGeom>
          <a:noFill/>
        </p:spPr>
        <p:txBody>
          <a:bodyPr wrap="square" rtlCol="0">
            <a:spAutoFit/>
          </a:bodyPr>
          <a:lstStyle/>
          <a:p>
            <a:pPr algn="ctr"/>
            <a:r>
              <a:rPr lang="it-IT" sz="1600" spc="300" dirty="0">
                <a:solidFill>
                  <a:srgbClr val="DA627D"/>
                </a:solidFill>
              </a:rPr>
              <a:t>RISK </a:t>
            </a:r>
            <a:r>
              <a:rPr lang="it-IT" sz="1600" b="1" spc="300" dirty="0">
                <a:solidFill>
                  <a:srgbClr val="DA627D"/>
                </a:solidFill>
              </a:rPr>
              <a:t>#1</a:t>
            </a:r>
            <a:endParaRPr lang="it-IT" b="1" spc="300" dirty="0">
              <a:solidFill>
                <a:srgbClr val="DA627D"/>
              </a:solidFill>
            </a:endParaRPr>
          </a:p>
        </p:txBody>
      </p:sp>
      <p:sp>
        <p:nvSpPr>
          <p:cNvPr id="22" name="CasellaDiTesto 21">
            <a:extLst>
              <a:ext uri="{FF2B5EF4-FFF2-40B4-BE49-F238E27FC236}">
                <a16:creationId xmlns:a16="http://schemas.microsoft.com/office/drawing/2014/main" id="{241EF7BF-EAFA-FF84-CB55-ADC6175F56BA}"/>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26846010-3D5D-79AD-FF97-453148801B5C}"/>
              </a:ext>
            </a:extLst>
          </p:cNvPr>
          <p:cNvSpPr txBox="1"/>
          <p:nvPr/>
        </p:nvSpPr>
        <p:spPr>
          <a:xfrm>
            <a:off x="3231566" y="2829023"/>
            <a:ext cx="8162243" cy="1477328"/>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Engage</a:t>
            </a:r>
            <a:r>
              <a:rPr lang="it-IT" sz="1500" dirty="0">
                <a:solidFill>
                  <a:schemeClr val="bg1"/>
                </a:solidFill>
              </a:rPr>
              <a:t> GDPR Consultant (€12,000): Hire an </a:t>
            </a:r>
            <a:r>
              <a:rPr lang="it-IT" sz="1500" dirty="0" err="1">
                <a:solidFill>
                  <a:schemeClr val="bg1"/>
                </a:solidFill>
              </a:rPr>
              <a:t>expert</a:t>
            </a:r>
            <a:r>
              <a:rPr lang="it-IT" sz="1500" dirty="0">
                <a:solidFill>
                  <a:schemeClr val="bg1"/>
                </a:solidFill>
              </a:rPr>
              <a:t> to guide the </a:t>
            </a:r>
            <a:r>
              <a:rPr lang="it-IT" sz="1500" dirty="0" err="1">
                <a:solidFill>
                  <a:schemeClr val="bg1"/>
                </a:solidFill>
              </a:rPr>
              <a:t>system's</a:t>
            </a:r>
            <a:r>
              <a:rPr lang="it-IT" sz="1500" dirty="0">
                <a:solidFill>
                  <a:schemeClr val="bg1"/>
                </a:solidFill>
              </a:rPr>
              <a:t> design, </a:t>
            </a:r>
            <a:r>
              <a:rPr lang="it-IT" sz="1500" dirty="0" err="1">
                <a:solidFill>
                  <a:schemeClr val="bg1"/>
                </a:solidFill>
              </a:rPr>
              <a:t>ensuring</a:t>
            </a:r>
            <a:r>
              <a:rPr lang="it-IT" sz="1500" dirty="0">
                <a:solidFill>
                  <a:schemeClr val="bg1"/>
                </a:solidFill>
              </a:rPr>
              <a:t> </a:t>
            </a:r>
            <a:r>
              <a:rPr lang="it-IT" sz="1500" dirty="0" err="1">
                <a:solidFill>
                  <a:schemeClr val="bg1"/>
                </a:solidFill>
              </a:rPr>
              <a:t>all</a:t>
            </a:r>
            <a:r>
              <a:rPr lang="it-IT" sz="1500" dirty="0">
                <a:solidFill>
                  <a:schemeClr val="bg1"/>
                </a:solidFill>
              </a:rPr>
              <a:t> data </a:t>
            </a:r>
            <a:r>
              <a:rPr lang="it-IT" sz="1500" dirty="0" err="1">
                <a:solidFill>
                  <a:schemeClr val="bg1"/>
                </a:solidFill>
              </a:rPr>
              <a:t>handling</a:t>
            </a:r>
            <a:r>
              <a:rPr lang="it-IT" sz="1500" dirty="0">
                <a:solidFill>
                  <a:schemeClr val="bg1"/>
                </a:solidFill>
              </a:rPr>
              <a:t> </a:t>
            </a:r>
            <a:r>
              <a:rPr lang="it-IT" sz="1500" dirty="0" err="1">
                <a:solidFill>
                  <a:schemeClr val="bg1"/>
                </a:solidFill>
              </a:rPr>
              <a:t>complies</a:t>
            </a:r>
            <a:r>
              <a:rPr lang="it-IT" sz="1500" dirty="0">
                <a:solidFill>
                  <a:schemeClr val="bg1"/>
                </a:solidFill>
              </a:rPr>
              <a:t> with </a:t>
            </a:r>
            <a:r>
              <a:rPr lang="it-IT" sz="1500" dirty="0" err="1">
                <a:solidFill>
                  <a:schemeClr val="bg1"/>
                </a:solidFill>
              </a:rPr>
              <a:t>regulations</a:t>
            </a:r>
            <a:r>
              <a:rPr lang="it-IT" sz="1500" dirty="0">
                <a:solidFill>
                  <a:schemeClr val="bg1"/>
                </a:solidFill>
              </a:rPr>
              <a:t>.  </a:t>
            </a:r>
          </a:p>
          <a:p>
            <a:pPr algn="just"/>
            <a:r>
              <a:rPr lang="it-IT" sz="1500" dirty="0">
                <a:solidFill>
                  <a:schemeClr val="bg1"/>
                </a:solidFill>
              </a:rPr>
              <a:t>  2. Data </a:t>
            </a:r>
            <a:r>
              <a:rPr lang="it-IT" sz="1500" dirty="0" err="1">
                <a:solidFill>
                  <a:schemeClr val="bg1"/>
                </a:solidFill>
              </a:rPr>
              <a:t>Encryption</a:t>
            </a:r>
            <a:r>
              <a:rPr lang="it-IT" sz="1500" dirty="0">
                <a:solidFill>
                  <a:schemeClr val="bg1"/>
                </a:solidFill>
              </a:rPr>
              <a:t> </a:t>
            </a:r>
            <a:r>
              <a:rPr lang="it-IT" sz="1500" dirty="0" err="1">
                <a:solidFill>
                  <a:schemeClr val="bg1"/>
                </a:solidFill>
              </a:rPr>
              <a:t>Implementation</a:t>
            </a:r>
            <a:r>
              <a:rPr lang="it-IT" sz="1500" dirty="0">
                <a:solidFill>
                  <a:schemeClr val="bg1"/>
                </a:solidFill>
              </a:rPr>
              <a:t> (€10,000): Secure data storage and transmission </a:t>
            </a:r>
            <a:r>
              <a:rPr lang="it-IT" sz="1500" dirty="0" err="1">
                <a:solidFill>
                  <a:schemeClr val="bg1"/>
                </a:solidFill>
              </a:rPr>
              <a:t>using</a:t>
            </a:r>
            <a:r>
              <a:rPr lang="it-IT" sz="1500" dirty="0">
                <a:solidFill>
                  <a:schemeClr val="bg1"/>
                </a:solidFill>
              </a:rPr>
              <a:t> AES-256 </a:t>
            </a:r>
            <a:r>
              <a:rPr lang="it-IT" sz="1500" dirty="0" err="1">
                <a:solidFill>
                  <a:schemeClr val="bg1"/>
                </a:solidFill>
              </a:rPr>
              <a:t>encryption</a:t>
            </a:r>
            <a:r>
              <a:rPr lang="it-IT" sz="1500" dirty="0">
                <a:solidFill>
                  <a:schemeClr val="bg1"/>
                </a:solidFill>
              </a:rPr>
              <a:t> for </a:t>
            </a:r>
            <a:r>
              <a:rPr lang="it-IT" sz="1500" dirty="0" err="1">
                <a:solidFill>
                  <a:schemeClr val="bg1"/>
                </a:solidFill>
              </a:rPr>
              <a:t>stored</a:t>
            </a:r>
            <a:r>
              <a:rPr lang="it-IT" sz="1500" dirty="0">
                <a:solidFill>
                  <a:schemeClr val="bg1"/>
                </a:solidFill>
              </a:rPr>
              <a:t> data and TLS 1.3 for </a:t>
            </a:r>
            <a:r>
              <a:rPr lang="it-IT" sz="1500" dirty="0" err="1">
                <a:solidFill>
                  <a:schemeClr val="bg1"/>
                </a:solidFill>
              </a:rPr>
              <a:t>communication</a:t>
            </a:r>
            <a:r>
              <a:rPr lang="it-IT" sz="1500" dirty="0">
                <a:solidFill>
                  <a:schemeClr val="bg1"/>
                </a:solidFill>
              </a:rPr>
              <a:t>.  </a:t>
            </a:r>
          </a:p>
          <a:p>
            <a:pPr algn="just"/>
            <a:r>
              <a:rPr lang="it-IT" sz="1500" dirty="0">
                <a:solidFill>
                  <a:schemeClr val="bg1"/>
                </a:solidFill>
              </a:rPr>
              <a:t>  3. Audit and Monitoring </a:t>
            </a:r>
            <a:r>
              <a:rPr lang="it-IT" sz="1500" dirty="0" err="1">
                <a:solidFill>
                  <a:schemeClr val="bg1"/>
                </a:solidFill>
              </a:rPr>
              <a:t>Processes</a:t>
            </a:r>
            <a:r>
              <a:rPr lang="it-IT" sz="1500" dirty="0">
                <a:solidFill>
                  <a:schemeClr val="bg1"/>
                </a:solidFill>
              </a:rPr>
              <a:t> (€3,000/</a:t>
            </a:r>
            <a:r>
              <a:rPr lang="it-IT" sz="1500" dirty="0" err="1">
                <a:solidFill>
                  <a:schemeClr val="bg1"/>
                </a:solidFill>
              </a:rPr>
              <a:t>year</a:t>
            </a:r>
            <a:r>
              <a:rPr lang="it-IT" sz="1500" dirty="0">
                <a:solidFill>
                  <a:schemeClr val="bg1"/>
                </a:solidFill>
              </a:rPr>
              <a:t>): </a:t>
            </a:r>
            <a:r>
              <a:rPr lang="it-IT" sz="1500" dirty="0" err="1">
                <a:solidFill>
                  <a:schemeClr val="bg1"/>
                </a:solidFill>
              </a:rPr>
              <a:t>Regularly</a:t>
            </a:r>
            <a:r>
              <a:rPr lang="it-IT" sz="1500" dirty="0">
                <a:solidFill>
                  <a:schemeClr val="bg1"/>
                </a:solidFill>
              </a:rPr>
              <a:t> </a:t>
            </a:r>
            <a:r>
              <a:rPr lang="it-IT" sz="1500" dirty="0" err="1">
                <a:solidFill>
                  <a:schemeClr val="bg1"/>
                </a:solidFill>
              </a:rPr>
              <a:t>assess</a:t>
            </a:r>
            <a:r>
              <a:rPr lang="it-IT" sz="1500" dirty="0">
                <a:solidFill>
                  <a:schemeClr val="bg1"/>
                </a:solidFill>
              </a:rPr>
              <a:t> compliance </a:t>
            </a:r>
            <a:r>
              <a:rPr lang="it-IT" sz="1500" dirty="0" err="1">
                <a:solidFill>
                  <a:schemeClr val="bg1"/>
                </a:solidFill>
              </a:rPr>
              <a:t>through</a:t>
            </a:r>
            <a:r>
              <a:rPr lang="it-IT" sz="1500" dirty="0">
                <a:solidFill>
                  <a:schemeClr val="bg1"/>
                </a:solidFill>
              </a:rPr>
              <a:t> system audits and data </a:t>
            </a:r>
            <a:r>
              <a:rPr lang="it-IT" sz="1500" dirty="0" err="1">
                <a:solidFill>
                  <a:schemeClr val="bg1"/>
                </a:solidFill>
              </a:rPr>
              <a:t>handling</a:t>
            </a:r>
            <a:r>
              <a:rPr lang="it-IT" sz="1500" dirty="0">
                <a:solidFill>
                  <a:schemeClr val="bg1"/>
                </a:solidFill>
              </a:rPr>
              <a:t> checks. AGGIORNA</a:t>
            </a:r>
          </a:p>
        </p:txBody>
      </p:sp>
      <p:sp>
        <p:nvSpPr>
          <p:cNvPr id="25" name="CasellaDiTesto 24">
            <a:extLst>
              <a:ext uri="{FF2B5EF4-FFF2-40B4-BE49-F238E27FC236}">
                <a16:creationId xmlns:a16="http://schemas.microsoft.com/office/drawing/2014/main" id="{0CCF6287-54D1-2F73-F448-D433C18CA0A7}"/>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p:txBody>
      </p:sp>
    </p:spTree>
    <p:extLst>
      <p:ext uri="{BB962C8B-B14F-4D97-AF65-F5344CB8AC3E}">
        <p14:creationId xmlns:p14="http://schemas.microsoft.com/office/powerpoint/2010/main" val="1987928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0CA1E79-53CF-D29F-0BB3-ECB18DA7451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0F730B4-5F42-DA9E-1E40-26612E39FB58}"/>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8FABE42-3F0A-621C-D80F-3B9D2A47C5BA}"/>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D7F901F-4199-858E-32A5-1B8E2367A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2D0E80B9-A914-42EB-6820-7EC92AABA43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877ED8-FA1B-D03E-3825-3E4067A2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303FF631-BCB9-7E0C-7EC7-00B99AEDD0F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60A734B4-6C0E-896B-F87B-6591904E9B2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B88CFE9F-3EAA-A9D9-31B5-3FF505E04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6C642A-D6AB-C575-2443-B54DAB064EF6}"/>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1E7865C-8CA0-884B-7894-224C24F4C035}"/>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INTEGRATION DELAYS </a:t>
            </a:r>
          </a:p>
        </p:txBody>
      </p:sp>
      <p:sp>
        <p:nvSpPr>
          <p:cNvPr id="21" name="CasellaDiTesto 20">
            <a:extLst>
              <a:ext uri="{FF2B5EF4-FFF2-40B4-BE49-F238E27FC236}">
                <a16:creationId xmlns:a16="http://schemas.microsoft.com/office/drawing/2014/main" id="{67841D35-D206-FE86-714C-E9E293F415E6}"/>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A3E5F885-3A6F-FF83-D843-EC3BCF29BB34}"/>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C682A720-BF0C-3504-FC31-EB184A2C1A8F}"/>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D2FC5D57-B5FF-C4E4-8F79-F137CE2AA966}"/>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A257F4A1-A921-4AB4-115C-4315002B74C3}"/>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174139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868461F-B1F6-0B55-047C-C2511889289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5F742CD-9DEC-7433-50D3-321A74421EC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4A171633-9F95-B88C-F378-5634C609A34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D487B4-8F10-3C62-8E41-5EE3AEDD9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15C52BC2-E215-EDBF-79DE-A16818F9DF9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EF9A90E-FA3E-1475-958E-273DA70F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A4288FEC-72A7-3AD0-0828-6C8D78B118F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349E0F7E-DE35-58D8-5578-6FC2B2718B55}"/>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4E90DE6-D0DF-F6BD-D4DA-4AEA0E4A5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8F0C1D5F-69F0-740D-7CCC-6AF0528D91C5}"/>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E58B055D-3EDA-3BE9-10BE-F8F002E45C01}"/>
              </a:ext>
            </a:extLst>
          </p:cNvPr>
          <p:cNvSpPr txBox="1"/>
          <p:nvPr/>
        </p:nvSpPr>
        <p:spPr>
          <a:xfrm>
            <a:off x="3231567" y="1130586"/>
            <a:ext cx="8960433" cy="323165"/>
          </a:xfrm>
          <a:prstGeom prst="rect">
            <a:avLst/>
          </a:prstGeom>
          <a:noFill/>
        </p:spPr>
        <p:txBody>
          <a:bodyPr wrap="square" rtlCol="0">
            <a:spAutoFit/>
          </a:bodyPr>
          <a:lstStyle/>
          <a:p>
            <a:pPr algn="just"/>
            <a:r>
              <a:rPr lang="en-US" sz="1500" spc="300" dirty="0">
                <a:solidFill>
                  <a:schemeClr val="bg1"/>
                </a:solidFill>
              </a:rPr>
              <a:t>HARDWARE COMPATIBILITY ISSUES IN CAR CONTROLLER DEVELOPMENT </a:t>
            </a:r>
          </a:p>
        </p:txBody>
      </p:sp>
      <p:sp>
        <p:nvSpPr>
          <p:cNvPr id="21" name="CasellaDiTesto 20">
            <a:extLst>
              <a:ext uri="{FF2B5EF4-FFF2-40B4-BE49-F238E27FC236}">
                <a16:creationId xmlns:a16="http://schemas.microsoft.com/office/drawing/2014/main" id="{00975126-530C-1C01-8D9F-2C2601F0BE3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DAB5293B-2E17-610F-78FD-24E7607F426B}"/>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7ADCC097-E103-75C1-0909-AED8C0FCEFF5}"/>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1ADBB5CF-1E04-BF8B-CC73-0F7E29B13988}"/>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0637CA49-E6E3-97A0-5FBA-DB7F68FF1470}"/>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#3</a:t>
            </a:r>
            <a:endParaRPr lang="it-IT" sz="2000" spc="300" dirty="0">
              <a:solidFill>
                <a:srgbClr val="DA627D"/>
              </a:solidFill>
            </a:endParaRPr>
          </a:p>
        </p:txBody>
      </p:sp>
    </p:spTree>
    <p:extLst>
      <p:ext uri="{BB962C8B-B14F-4D97-AF65-F5344CB8AC3E}">
        <p14:creationId xmlns:p14="http://schemas.microsoft.com/office/powerpoint/2010/main" val="2276079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FBD72FD-7DB3-938C-3DAD-0AEDD61EA62D}"/>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CCEE6914-6C3B-8CB7-5317-EEFE852DDE8B}"/>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51730EC8-9EFD-20A0-FD35-5A3F7CC754F5}"/>
              </a:ext>
            </a:extLst>
          </p:cNvPr>
          <p:cNvGraphicFramePr>
            <a:graphicFrameLocks noGrp="1"/>
          </p:cNvGraphicFramePr>
          <p:nvPr>
            <p:extLst>
              <p:ext uri="{D42A27DB-BD31-4B8C-83A1-F6EECF244321}">
                <p14:modId xmlns:p14="http://schemas.microsoft.com/office/powerpoint/2010/main" val="3993431044"/>
              </p:ext>
            </p:extLst>
          </p:nvPr>
        </p:nvGraphicFramePr>
        <p:xfrm>
          <a:off x="147233" y="569151"/>
          <a:ext cx="11933696" cy="5947954"/>
        </p:xfrm>
        <a:graphic>
          <a:graphicData uri="http://schemas.openxmlformats.org/drawingml/2006/table">
            <a:tbl>
              <a:tblPr firstRow="1" bandRow="1">
                <a:tableStyleId>{5C22544A-7EE6-4342-B048-85BDC9FD1C3A}</a:tableStyleId>
              </a:tblPr>
              <a:tblGrid>
                <a:gridCol w="1991533">
                  <a:extLst>
                    <a:ext uri="{9D8B030D-6E8A-4147-A177-3AD203B41FA5}">
                      <a16:colId xmlns:a16="http://schemas.microsoft.com/office/drawing/2014/main" val="3006444960"/>
                    </a:ext>
                  </a:extLst>
                </a:gridCol>
                <a:gridCol w="2045776">
                  <a:extLst>
                    <a:ext uri="{9D8B030D-6E8A-4147-A177-3AD203B41FA5}">
                      <a16:colId xmlns:a16="http://schemas.microsoft.com/office/drawing/2014/main" val="4231269391"/>
                    </a:ext>
                  </a:extLst>
                </a:gridCol>
                <a:gridCol w="5246177">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421674">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2216965">
                <a:tc>
                  <a:txBody>
                    <a:bodyPr/>
                    <a:lstStyle/>
                    <a:p>
                      <a:pPr algn="ctr"/>
                      <a:r>
                        <a:rPr lang="it-IT" sz="1500" b="1" kern="1200" spc="300" dirty="0">
                          <a:solidFill>
                            <a:srgbClr val="DA627D"/>
                          </a:solidFill>
                          <a:latin typeface="+mn-lt"/>
                          <a:ea typeface="+mn-ea"/>
                          <a:cs typeface="+mn-cs"/>
                        </a:rPr>
                        <a:t>#1</a:t>
                      </a:r>
                    </a:p>
                    <a:p>
                      <a:pPr algn="ctr"/>
                      <a:r>
                        <a:rPr lang="en-US" sz="1500" b="1" kern="1200" spc="300" dirty="0">
                          <a:solidFill>
                            <a:srgbClr val="DA627D"/>
                          </a:solidFill>
                          <a:latin typeface="+mn-lt"/>
                          <a:ea typeface="+mn-ea"/>
                          <a:cs typeface="+mn-cs"/>
                        </a:rPr>
                        <a:t>Dependency on Third-Party Dashcam Providers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50717477"/>
                  </a:ext>
                </a:extLst>
              </a:tr>
              <a:tr h="1421674">
                <a:tc>
                  <a:txBody>
                    <a:bodyPr/>
                    <a:lstStyle/>
                    <a:p>
                      <a:pPr algn="ctr"/>
                      <a:r>
                        <a:rPr lang="it-IT" sz="1500" b="1" kern="1200" spc="300" dirty="0">
                          <a:solidFill>
                            <a:srgbClr val="DA627D"/>
                          </a:solidFill>
                          <a:latin typeface="+mn-lt"/>
                          <a:ea typeface="+mn-ea"/>
                          <a:cs typeface="+mn-cs"/>
                        </a:rPr>
                        <a:t>#2 </a:t>
                      </a:r>
                      <a:r>
                        <a:rPr lang="en-US" sz="1500" b="1" kern="1200" spc="300" dirty="0">
                          <a:solidFill>
                            <a:srgbClr val="DA627D"/>
                          </a:solidFill>
                          <a:latin typeface="+mn-lt"/>
                          <a:ea typeface="+mn-ea"/>
                          <a:cs typeface="+mn-cs"/>
                        </a:rPr>
                        <a:t>Rapid Evolution of FER Models and AI Technology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bl>
          </a:graphicData>
        </a:graphic>
      </p:graphicFrame>
      <p:grpSp>
        <p:nvGrpSpPr>
          <p:cNvPr id="5" name="Gruppo 4">
            <a:extLst>
              <a:ext uri="{FF2B5EF4-FFF2-40B4-BE49-F238E27FC236}">
                <a16:creationId xmlns:a16="http://schemas.microsoft.com/office/drawing/2014/main" id="{3A6BEE78-C807-5DC4-982E-9B1A75F301FB}"/>
              </a:ext>
            </a:extLst>
          </p:cNvPr>
          <p:cNvGrpSpPr/>
          <p:nvPr/>
        </p:nvGrpSpPr>
        <p:grpSpPr>
          <a:xfrm>
            <a:off x="3160311" y="600450"/>
            <a:ext cx="1901764" cy="1453022"/>
            <a:chOff x="1547120" y="599016"/>
            <a:chExt cx="1901764" cy="1453022"/>
          </a:xfrm>
        </p:grpSpPr>
        <p:sp>
          <p:nvSpPr>
            <p:cNvPr id="6" name="CasellaDiTesto 5">
              <a:extLst>
                <a:ext uri="{FF2B5EF4-FFF2-40B4-BE49-F238E27FC236}">
                  <a16:creationId xmlns:a16="http://schemas.microsoft.com/office/drawing/2014/main" id="{FC11A658-2D16-1F38-6EC7-A09CF673D23F}"/>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ED74A6-758A-B770-7511-5104DB85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D643C107-2491-B4B4-89E5-C8399AA7F0A4}"/>
              </a:ext>
            </a:extLst>
          </p:cNvPr>
          <p:cNvGrpSpPr/>
          <p:nvPr/>
        </p:nvGrpSpPr>
        <p:grpSpPr>
          <a:xfrm>
            <a:off x="6422704" y="735436"/>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9A965DD2-1B20-D680-55C2-346C4191A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7ACDE37B-D6F2-6E0B-65CD-2C3F7362261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D5BB54C-B5A1-7673-327B-6E910E2B0B74}"/>
              </a:ext>
            </a:extLst>
          </p:cNvPr>
          <p:cNvGrpSpPr/>
          <p:nvPr/>
        </p:nvGrpSpPr>
        <p:grpSpPr>
          <a:xfrm>
            <a:off x="9192232" y="831372"/>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FBAE8E33-3927-1F7B-F780-D0E4849A1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F5B7EA9A-31EC-47D5-9BCA-23C7572C40EF}"/>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970444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1D4F2DE-1CDD-5BA7-9801-3400FE179E8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F1F1FCEB-C663-E371-7AEA-B71EAA1307D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3E475134-8DA6-12B5-4CA5-00AB5D88AE9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3407F37-BADC-B32E-65BA-70C5BBDE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3EF245E-9176-C374-1DCE-9AC9E59A903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0C871D1-632B-98C0-C39A-E59958A2E4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E99FEEF-3691-2F30-B3DD-E2C9F06F8714}"/>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3D71D45-E708-7C4B-4B05-BF65816C082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54F96A8-CCAB-0F90-31B9-4490A50C6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8F5EF5F-F1BC-BB34-D4B0-9ABA5EBD4817}"/>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3A796F-07A2-2631-63DC-4566DA638341}"/>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FBFE6BE0-3512-4205-A37C-AAF3A4683E7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D8418DDD-5DA2-9AD3-A909-8E4F16D54165}"/>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A9C4BA37-1F5B-7C32-A6D4-89147CEE7FCA}"/>
              </a:ext>
            </a:extLst>
          </p:cNvPr>
          <p:cNvSpPr txBox="1"/>
          <p:nvPr/>
        </p:nvSpPr>
        <p:spPr>
          <a:xfrm>
            <a:off x="3231566" y="2829023"/>
            <a:ext cx="8162243" cy="170816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E364102-C7B3-E9D3-BB6E-CC61841D8B43}"/>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B1CD33D2-73A3-2C38-258D-EBCF13565794}"/>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#1</a:t>
            </a:r>
            <a:endParaRPr lang="it-IT" sz="2000" spc="300" dirty="0">
              <a:solidFill>
                <a:srgbClr val="DA627D"/>
              </a:solidFill>
            </a:endParaRPr>
          </a:p>
        </p:txBody>
      </p:sp>
    </p:spTree>
    <p:extLst>
      <p:ext uri="{BB962C8B-B14F-4D97-AF65-F5344CB8AC3E}">
        <p14:creationId xmlns:p14="http://schemas.microsoft.com/office/powerpoint/2010/main" val="2347733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4352459-BBC3-0DAE-3527-E973D039A38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5A1377DF-6026-E869-2B8E-68DE2DA6484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D3F70EB5-6FB3-44E5-E25F-90BC82FED6B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CF93454-FFE5-3EDC-85BA-5C24D4D6C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26B22DE-F6F7-FC9F-C71C-21B5E23659B5}"/>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B61BDDAA-AF99-B1D4-5D96-FB4366212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C9A0780-FA9D-C42A-A6D2-A2AA1A9DAA06}"/>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2338ED44-A3AE-09FB-E34F-973E63EB7FD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2D13B8AE-0D19-AACE-3FFF-581F7E6515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227F6284-997E-CFDB-40B6-A1B1AFECEC1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020EA2F3-1A98-578D-9EE6-F0E95671BDDE}"/>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E54DFB2A-D1E8-826E-E88F-F37FE01BAD3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33240FEC-4633-0FDE-3EC3-33FE00A9980B}"/>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642F2E1E-3936-6798-5F42-5A8524585BD1}"/>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AE80520-2536-E094-4EDF-904B9A4AC34B}"/>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C32EEC7E-908D-902A-67EB-4E49646F1447}"/>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352147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063659" y="681855"/>
            <a:ext cx="5532472" cy="1077218"/>
          </a:xfrm>
          <a:prstGeom prst="rect">
            <a:avLst/>
          </a:prstGeom>
          <a:noFill/>
        </p:spPr>
        <p:txBody>
          <a:bodyPr wrap="square" rtlCol="0">
            <a:spAutoFit/>
          </a:bodyPr>
          <a:lstStyle/>
          <a:p>
            <a:r>
              <a:rPr lang="it-IT" sz="1600" spc="300" dirty="0">
                <a:solidFill>
                  <a:schemeClr val="bg1"/>
                </a:solidFill>
              </a:rPr>
              <a:t>I RISCHI NON SONO SU QUESTE COSE; MA DAL PUNTO DI VISTA PROGETTUALE (COME SE AZIENDA CHE CI FORNISCE COMPONENTE FALLISCE)</a:t>
            </a:r>
            <a:endParaRPr lang="it-IT" spc="300" dirty="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562</TotalTime>
  <Words>10368</Words>
  <Application>Microsoft Office PowerPoint</Application>
  <PresentationFormat>Widescreen</PresentationFormat>
  <Paragraphs>1405</Paragraphs>
  <Slides>83</Slides>
  <Notes>81</Notes>
  <HiddenSlides>24</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83</vt:i4>
      </vt:variant>
    </vt:vector>
  </HeadingPairs>
  <TitlesOfParts>
    <vt:vector size="87"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9</cp:revision>
  <dcterms:created xsi:type="dcterms:W3CDTF">2024-11-07T14:33:39Z</dcterms:created>
  <dcterms:modified xsi:type="dcterms:W3CDTF">2024-12-19T13:01:02Z</dcterms:modified>
</cp:coreProperties>
</file>