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040F"/>
    <a:srgbClr val="03071E"/>
    <a:srgbClr val="F1F1F4"/>
    <a:srgbClr val="9D0208"/>
    <a:srgbClr val="F48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5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20000" cy="12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5A872-2D08-8ABB-C2B3-A5D9105D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5440EA-FC23-B574-06CF-5599934C6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C799FE-2B34-F862-BBD3-03EBEF4E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27/01/2024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4253D3-7A44-DCA6-B872-DFC2B56B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6E1741-5703-6AB3-A854-EC614466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908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2F8D93-128D-4A42-BF8A-8D0D4018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E2161C-1D23-2EF3-39CC-9395B670F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874B88-6E38-AB9F-C85E-8CBC22BD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27/01/2024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B22E5B-F730-8387-B9BD-8506CD20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CDCDF7-9E8C-5861-0670-58DC3EE9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28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1C07E26-4493-F783-CE43-0FAEEA340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63E02AD-DC18-A1F6-6DCE-B7847C28A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CD6282-E005-14B9-7AEC-886CB0E9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27/01/2024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83A537-1BFB-CCE7-AA66-1ABEC90C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DF3823-2762-C850-A900-049CDBDC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736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E89934-50AD-3A06-129D-2A1DDC62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FE8E92-79B5-6406-BCC3-8EE3A21E1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CEFF46-4757-2D5E-0639-2C81E8FE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27/01/2024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9EB477-AD59-C541-7454-EFE0684E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A62294-FB37-B026-E222-64651010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716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49C4C7-BF23-6297-3C69-52D175DE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A45066-3C6B-652F-A483-1754EC66D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797B8E-F4CE-E559-A709-31426822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27/01/2024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DA3AB5-325C-0474-3108-4E19E936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E321AE-5CAC-29E8-07E4-CBBC87FE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750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CFF943-820E-9923-52EA-6CC61319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5E4F64-36E2-0EF2-6A11-686A594B9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6A0D9E-A434-7A48-27B3-8670A4CD9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AD9FE1-2F13-6274-5D8B-8D4FEFD8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27/01/2024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12D21E-02E7-F98A-551D-C5BB8391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4005DF-0173-A326-F8B2-DADAA0BC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019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A5EBF-3283-C587-D5F2-B872E628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AA6C72-3318-D05E-FD74-81F86FEC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AC6D1C3-17A9-905B-5339-7305E99EC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20C8B40-2C2A-094C-621A-267B29BFA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97EE70F-31D5-9B01-C49D-3529AE5FE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02F8B63-A6E6-6013-141E-E94ADA77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27/01/2024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B2D2B2F-D91C-8103-4C96-D117B4E0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67B6F0E-262C-B166-13D0-5244115D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213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105596-7A4F-8AD1-4B70-BA9EEBEA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6BE6289-FEA6-E6D5-F605-623B0C4D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27/01/2024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BF7767-0605-11FD-315A-FD159A31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CF26DA-EFFC-32CA-9870-346EFDB8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296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67947AB-C877-DEC8-2B53-8E7CE29C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27/01/2024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72B6B99-29B7-2CAD-C457-3D69E2FE7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361776A-4832-EB1E-B46C-CE9D2CAB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04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B96764-D702-FC0E-F34D-E8F6D6E6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2D955B-9C2F-375C-8193-B432119D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9B5B60E-7AEA-41E5-61F4-CE8166905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7A729F-C078-D68F-2AD6-5A286375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27/01/2024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C8B759-30CB-1C07-DA50-A207E082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9917F5F-3966-2115-02A5-4C513C04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07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7EEABC-2CB3-0579-776C-D0F0DA93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87B3A93-1E61-AAFA-6B25-DAFF1DDC5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0CB67D5-E724-80D8-D8FF-29CFFC7ED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3564CF8-59A4-53B7-4BC5-DAAF87E3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27/01/2024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AB6063-AFEE-A3D0-011D-6B415E1C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307D66-A849-174D-F51E-FE5677AB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26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B3323EB-0FAC-CB7F-1638-1DE93210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4D9927-9EB9-1793-65EB-CE758CF2D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43E827-4BD1-6213-D7FA-EE301F8F5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455EF-361E-4070-8C1A-88C48059B2BF}" type="datetimeFigureOut">
              <a:rPr lang="it-IT" smtClean="0"/>
              <a:t>27/01/2024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736784-E329-4953-64AB-DD3A82742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A69C0A-E738-054F-44C8-55006DD7C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33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04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o 14">
            <a:extLst>
              <a:ext uri="{FF2B5EF4-FFF2-40B4-BE49-F238E27FC236}">
                <a16:creationId xmlns:a16="http://schemas.microsoft.com/office/drawing/2014/main" id="{F06BEF27-651F-9DFF-6B06-539B3E0D7AEC}"/>
              </a:ext>
            </a:extLst>
          </p:cNvPr>
          <p:cNvGrpSpPr/>
          <p:nvPr/>
        </p:nvGrpSpPr>
        <p:grpSpPr>
          <a:xfrm>
            <a:off x="4517366" y="2211960"/>
            <a:ext cx="3157268" cy="1933757"/>
            <a:chOff x="4517366" y="2166010"/>
            <a:chExt cx="3157268" cy="1933757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8B1B4834-7522-48CD-08E6-A84BD3BED224}"/>
                </a:ext>
              </a:extLst>
            </p:cNvPr>
            <p:cNvSpPr txBox="1"/>
            <p:nvPr/>
          </p:nvSpPr>
          <p:spPr>
            <a:xfrm>
              <a:off x="4517366" y="2166010"/>
              <a:ext cx="315726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5500" b="1" dirty="0" err="1">
                  <a:solidFill>
                    <a:schemeClr val="bg1"/>
                  </a:solidFill>
                </a:rPr>
                <a:t>WeFood</a:t>
              </a:r>
              <a:endParaRPr lang="it-IT" sz="5500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Immagine 7" descr="Immagine che contiene simbolo, Carattere, logo, Elementi grafici&#10;&#10;Descrizione generata automaticamente">
              <a:extLst>
                <a:ext uri="{FF2B5EF4-FFF2-40B4-BE49-F238E27FC236}">
                  <a16:creationId xmlns:a16="http://schemas.microsoft.com/office/drawing/2014/main" id="{10F5F9D8-84B1-B23D-9684-BCFD5FA66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502" y="3068771"/>
              <a:ext cx="1030996" cy="1030996"/>
            </a:xfrm>
            <a:prstGeom prst="rect">
              <a:avLst/>
            </a:prstGeom>
          </p:spPr>
        </p:pic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711F5E-7421-40F9-0514-FF25F24170A7}"/>
              </a:ext>
            </a:extLst>
          </p:cNvPr>
          <p:cNvSpPr txBox="1"/>
          <p:nvPr/>
        </p:nvSpPr>
        <p:spPr>
          <a:xfrm>
            <a:off x="3518138" y="743570"/>
            <a:ext cx="51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LARGE-SCALE AND MULTI-STRUCTURED DATABASES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7F125397-E915-CFD3-D3FF-C18F02397270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E8DE187A-83EF-7CE1-B8FA-4D07F8835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338B660-3D6E-BEEA-9A7C-F97C5712877F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6FDA734-3A3A-8856-DE15-1F4E28172142}"/>
              </a:ext>
            </a:extLst>
          </p:cNvPr>
          <p:cNvSpPr txBox="1"/>
          <p:nvPr/>
        </p:nvSpPr>
        <p:spPr>
          <a:xfrm>
            <a:off x="3518137" y="1992800"/>
            <a:ext cx="5155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</a:rPr>
              <a:t>PROJECT DISCUSSION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DCCA6799-BE8F-1FC3-1C1A-5542FE198BC4}"/>
              </a:ext>
            </a:extLst>
          </p:cNvPr>
          <p:cNvGrpSpPr/>
          <p:nvPr/>
        </p:nvGrpSpPr>
        <p:grpSpPr>
          <a:xfrm>
            <a:off x="605075" y="4322493"/>
            <a:ext cx="2684252" cy="864811"/>
            <a:chOff x="458636" y="4195298"/>
            <a:chExt cx="2684252" cy="864811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5A8FF00D-590A-73BD-4D6E-46186BEAD610}"/>
                </a:ext>
              </a:extLst>
            </p:cNvPr>
            <p:cNvSpPr txBox="1"/>
            <p:nvPr/>
          </p:nvSpPr>
          <p:spPr>
            <a:xfrm>
              <a:off x="475888" y="4598444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1"/>
                  </a:solidFill>
                </a:rPr>
                <a:t>PIETRO DUCANGE</a:t>
              </a:r>
            </a:p>
            <a:p>
              <a:r>
                <a:rPr lang="it-IT" sz="1200" dirty="0">
                  <a:solidFill>
                    <a:schemeClr val="bg1"/>
                  </a:solidFill>
                </a:rPr>
                <a:t>ALESSIO SCHIAVO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319E8CC2-E933-B37E-EA8C-F0329ECBAF5E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2DE7690E-1007-CC04-9AF6-91DD2814055D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848A73F4-ED29-453E-4936-8423B30745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119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1BC707F-F132-7670-DA0C-BA7E67681FD4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 dirty="0">
                <a:solidFill>
                  <a:schemeClr val="bg1"/>
                </a:solidFill>
              </a:rPr>
              <a:t>COMPUTER ENGINEERING MASTER DEGREE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FABE2684-7223-365B-B172-C558DF07A31E}"/>
              </a:ext>
            </a:extLst>
          </p:cNvPr>
          <p:cNvGrpSpPr/>
          <p:nvPr/>
        </p:nvGrpSpPr>
        <p:grpSpPr>
          <a:xfrm>
            <a:off x="9515148" y="4322493"/>
            <a:ext cx="2976831" cy="1035242"/>
            <a:chOff x="166057" y="4195298"/>
            <a:chExt cx="2976831" cy="1035242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65BF90F-D929-BDF5-03EE-FB7AC8B4CD16}"/>
                </a:ext>
              </a:extLst>
            </p:cNvPr>
            <p:cNvSpPr txBox="1"/>
            <p:nvPr/>
          </p:nvSpPr>
          <p:spPr>
            <a:xfrm>
              <a:off x="166057" y="4584209"/>
              <a:ext cx="2071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>
                  <a:solidFill>
                    <a:schemeClr val="bg1"/>
                  </a:solidFill>
                </a:rPr>
                <a:t>GIOVANNI LIGATO</a:t>
              </a:r>
              <a:br>
                <a:rPr lang="it-IT" sz="1200" dirty="0">
                  <a:solidFill>
                    <a:schemeClr val="bg1"/>
                  </a:solidFill>
                </a:rPr>
              </a:br>
              <a:r>
                <a:rPr lang="it-IT" sz="1200" dirty="0">
                  <a:solidFill>
                    <a:schemeClr val="bg1"/>
                  </a:solidFill>
                </a:rPr>
                <a:t>CLETO PELLEGRINO</a:t>
              </a:r>
            </a:p>
            <a:p>
              <a:pPr algn="r"/>
              <a:r>
                <a:rPr lang="it-IT" sz="1200" dirty="0">
                  <a:solidFill>
                    <a:schemeClr val="bg1"/>
                  </a:solidFill>
                </a:rPr>
                <a:t>GIUSEPPE SORIANO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557575B2-F670-3D35-BE4C-002F27B4D22F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B4A75FE5-9AD2-8B59-35B7-535C78BD3789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</a:rPr>
                  <a:t>GROUP MEMBERS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28C81F8B-DF02-7AD9-6632-3181D1C94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58654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3129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DDEC60-C6E7-3DEC-12AC-1117AD215303}"/>
              </a:ext>
            </a:extLst>
          </p:cNvPr>
          <p:cNvSpPr txBox="1"/>
          <p:nvPr/>
        </p:nvSpPr>
        <p:spPr>
          <a:xfrm>
            <a:off x="-136126" y="403510"/>
            <a:ext cx="318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srgbClr val="F48C06"/>
                </a:solidFill>
              </a:rPr>
              <a:t>CONSISTENCY</a:t>
            </a:r>
            <a:endParaRPr lang="it-IT" sz="1600" b="1" dirty="0">
              <a:solidFill>
                <a:srgbClr val="F48C06"/>
              </a:solidFill>
            </a:endParaRPr>
          </a:p>
        </p:txBody>
      </p:sp>
      <p:pic>
        <p:nvPicPr>
          <p:cNvPr id="3" name="Immagine 2" descr="Immagine che contiene simbolo, clipart, silhouette&#10;&#10;Descrizione generata automaticamente">
            <a:extLst>
              <a:ext uri="{FF2B5EF4-FFF2-40B4-BE49-F238E27FC236}">
                <a16:creationId xmlns:a16="http://schemas.microsoft.com/office/drawing/2014/main" id="{D110C037-B25E-ACCE-4C4A-CB3E97E76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88" y="2131624"/>
            <a:ext cx="1168163" cy="1168163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57568B90-873C-F9FF-0207-47245D012749}"/>
              </a:ext>
            </a:extLst>
          </p:cNvPr>
          <p:cNvGrpSpPr/>
          <p:nvPr/>
        </p:nvGrpSpPr>
        <p:grpSpPr>
          <a:xfrm>
            <a:off x="2127489" y="2043470"/>
            <a:ext cx="920511" cy="1135539"/>
            <a:chOff x="1206211" y="1096769"/>
            <a:chExt cx="3952825" cy="4876190"/>
          </a:xfrm>
        </p:grpSpPr>
        <p:pic>
          <p:nvPicPr>
            <p:cNvPr id="6" name="Immagine 5" descr="Immagine che contiene simbolo, clipart, silhouette&#10;&#10;Descrizione generata automaticamente">
              <a:extLst>
                <a:ext uri="{FF2B5EF4-FFF2-40B4-BE49-F238E27FC236}">
                  <a16:creationId xmlns:a16="http://schemas.microsoft.com/office/drawing/2014/main" id="{84A76674-A4E9-E8AD-A260-AE44BF196F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6"/>
            <a:stretch/>
          </p:blipFill>
          <p:spPr>
            <a:xfrm flipH="1">
              <a:off x="1206212" y="1096769"/>
              <a:ext cx="3952824" cy="4876190"/>
            </a:xfrm>
            <a:prstGeom prst="rect">
              <a:avLst/>
            </a:prstGeom>
          </p:spPr>
        </p:pic>
        <p:pic>
          <p:nvPicPr>
            <p:cNvPr id="5" name="Immagine 4" descr="Immagine che contiene simbolo, clipart, silhouette&#10;&#10;Descrizione generata automaticamente">
              <a:extLst>
                <a:ext uri="{FF2B5EF4-FFF2-40B4-BE49-F238E27FC236}">
                  <a16:creationId xmlns:a16="http://schemas.microsoft.com/office/drawing/2014/main" id="{EB2C45B5-48B4-9722-E2CE-EBAF4EE80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6"/>
            <a:stretch/>
          </p:blipFill>
          <p:spPr>
            <a:xfrm>
              <a:off x="1206211" y="1096769"/>
              <a:ext cx="3952825" cy="4876190"/>
            </a:xfrm>
            <a:prstGeom prst="rect">
              <a:avLst/>
            </a:prstGeom>
          </p:spPr>
        </p:pic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DB518741-46E4-85C0-8954-6FB4F85543A6}"/>
                </a:ext>
              </a:extLst>
            </p:cNvPr>
            <p:cNvSpPr/>
            <p:nvPr/>
          </p:nvSpPr>
          <p:spPr>
            <a:xfrm>
              <a:off x="1408308" y="2326898"/>
              <a:ext cx="2054026" cy="3074894"/>
            </a:xfrm>
            <a:prstGeom prst="ellipse">
              <a:avLst/>
            </a:prstGeom>
            <a:solidFill>
              <a:srgbClr val="F1F1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CE0EB1AC-0947-E9D8-B9B5-4A47400FC9A2}"/>
                </a:ext>
              </a:extLst>
            </p:cNvPr>
            <p:cNvSpPr/>
            <p:nvPr/>
          </p:nvSpPr>
          <p:spPr>
            <a:xfrm>
              <a:off x="2337073" y="2192622"/>
              <a:ext cx="2250524" cy="3074894"/>
            </a:xfrm>
            <a:prstGeom prst="ellipse">
              <a:avLst/>
            </a:prstGeom>
            <a:solidFill>
              <a:srgbClr val="F1F1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2BFA2B03-B992-DC31-A6D0-921D2FDCE610}"/>
                </a:ext>
              </a:extLst>
            </p:cNvPr>
            <p:cNvSpPr/>
            <p:nvPr/>
          </p:nvSpPr>
          <p:spPr>
            <a:xfrm>
              <a:off x="2140575" y="2446014"/>
              <a:ext cx="2250524" cy="3074894"/>
            </a:xfrm>
            <a:prstGeom prst="ellipse">
              <a:avLst/>
            </a:prstGeom>
            <a:solidFill>
              <a:srgbClr val="F1F1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AEF8D8D-7409-7020-744B-44A86774F6D6}"/>
              </a:ext>
            </a:extLst>
          </p:cNvPr>
          <p:cNvSpPr txBox="1"/>
          <p:nvPr/>
        </p:nvSpPr>
        <p:spPr>
          <a:xfrm>
            <a:off x="1794947" y="3241987"/>
            <a:ext cx="158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srgbClr val="F48C06"/>
                </a:solidFill>
              </a:rPr>
              <a:t>STRICT</a:t>
            </a:r>
            <a:endParaRPr lang="it-IT" sz="1600" b="1" dirty="0">
              <a:solidFill>
                <a:srgbClr val="F48C06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B187F95-40E8-B375-CCB2-73062A4B43CC}"/>
              </a:ext>
            </a:extLst>
          </p:cNvPr>
          <p:cNvSpPr txBox="1"/>
          <p:nvPr/>
        </p:nvSpPr>
        <p:spPr>
          <a:xfrm>
            <a:off x="7729857" y="3429000"/>
            <a:ext cx="318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srgbClr val="F48C06"/>
                </a:solidFill>
              </a:rPr>
              <a:t>EVENTUAL</a:t>
            </a:r>
            <a:endParaRPr lang="it-IT" sz="1600" b="1" dirty="0">
              <a:solidFill>
                <a:srgbClr val="F48C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29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DDEC60-C6E7-3DEC-12AC-1117AD215303}"/>
              </a:ext>
            </a:extLst>
          </p:cNvPr>
          <p:cNvSpPr txBox="1"/>
          <p:nvPr/>
        </p:nvSpPr>
        <p:spPr>
          <a:xfrm>
            <a:off x="-136126" y="403510"/>
            <a:ext cx="318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srgbClr val="F48C06"/>
                </a:solidFill>
              </a:rPr>
              <a:t>SHARDING</a:t>
            </a:r>
            <a:endParaRPr lang="it-IT" sz="1600" b="1" dirty="0">
              <a:solidFill>
                <a:srgbClr val="F48C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196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DDEC60-C6E7-3DEC-12AC-1117AD215303}"/>
              </a:ext>
            </a:extLst>
          </p:cNvPr>
          <p:cNvSpPr txBox="1"/>
          <p:nvPr/>
        </p:nvSpPr>
        <p:spPr>
          <a:xfrm>
            <a:off x="-136126" y="403510"/>
            <a:ext cx="318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srgbClr val="F48C06"/>
                </a:solidFill>
              </a:rPr>
              <a:t>FINAL CONSIDERATIONS</a:t>
            </a:r>
            <a:endParaRPr lang="it-IT" sz="1600" b="1" dirty="0">
              <a:solidFill>
                <a:srgbClr val="F48C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8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7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DC9CE04F-7347-26A6-11CB-F9B5D62E428E}"/>
              </a:ext>
            </a:extLst>
          </p:cNvPr>
          <p:cNvGrpSpPr/>
          <p:nvPr/>
        </p:nvGrpSpPr>
        <p:grpSpPr>
          <a:xfrm>
            <a:off x="4517366" y="2547119"/>
            <a:ext cx="3157268" cy="1154162"/>
            <a:chOff x="4517366" y="2211960"/>
            <a:chExt cx="3157268" cy="1154162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42609688-2B91-D70D-6622-D40F71838227}"/>
                </a:ext>
              </a:extLst>
            </p:cNvPr>
            <p:cNvSpPr txBox="1"/>
            <p:nvPr/>
          </p:nvSpPr>
          <p:spPr>
            <a:xfrm>
              <a:off x="4517366" y="2211960"/>
              <a:ext cx="315726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5500" b="1" dirty="0">
                  <a:solidFill>
                    <a:schemeClr val="bg1"/>
                  </a:solidFill>
                </a:rPr>
                <a:t>THANKS</a:t>
              </a: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F02E99C8-6278-A84A-9039-F7CF1100B596}"/>
                </a:ext>
              </a:extLst>
            </p:cNvPr>
            <p:cNvSpPr txBox="1"/>
            <p:nvPr/>
          </p:nvSpPr>
          <p:spPr>
            <a:xfrm>
              <a:off x="4517366" y="2935235"/>
              <a:ext cx="3157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100" dirty="0">
                  <a:solidFill>
                    <a:schemeClr val="bg1"/>
                  </a:solidFill>
                </a:rPr>
                <a:t>FOR THE ATTENTION</a:t>
              </a:r>
            </a:p>
          </p:txBody>
        </p:sp>
      </p:grpSp>
      <p:pic>
        <p:nvPicPr>
          <p:cNvPr id="6" name="Immagine 5" descr="Immagine che contiene simbolo, Carattere, logo, Elementi grafici&#10;&#10;Descrizione generata automaticamente">
            <a:extLst>
              <a:ext uri="{FF2B5EF4-FFF2-40B4-BE49-F238E27FC236}">
                <a16:creationId xmlns:a16="http://schemas.microsoft.com/office/drawing/2014/main" id="{713F2B3B-0ECA-9F2B-B61B-21455597F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651" y="3803155"/>
            <a:ext cx="972698" cy="972698"/>
          </a:xfrm>
          <a:prstGeom prst="rect">
            <a:avLst/>
          </a:prstGeom>
        </p:spPr>
      </p:pic>
      <p:pic>
        <p:nvPicPr>
          <p:cNvPr id="8" name="Immagine 7" descr="Immagine che contiene cartone animato&#10;&#10;Descrizione generata automaticamente">
            <a:extLst>
              <a:ext uri="{FF2B5EF4-FFF2-40B4-BE49-F238E27FC236}">
                <a16:creationId xmlns:a16="http://schemas.microsoft.com/office/drawing/2014/main" id="{9FE5256D-6CAA-3958-A642-AFF362486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202" y="1501731"/>
            <a:ext cx="3029494" cy="302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9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A9F7DCD-4EBF-3F51-9A1E-D2DE8AC7DA9C}"/>
              </a:ext>
            </a:extLst>
          </p:cNvPr>
          <p:cNvSpPr txBox="1"/>
          <p:nvPr/>
        </p:nvSpPr>
        <p:spPr>
          <a:xfrm>
            <a:off x="3518139" y="352260"/>
            <a:ext cx="515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6A040F"/>
                </a:solidFill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44960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A9F7DCD-4EBF-3F51-9A1E-D2DE8AC7DA9C}"/>
              </a:ext>
            </a:extLst>
          </p:cNvPr>
          <p:cNvSpPr txBox="1"/>
          <p:nvPr/>
        </p:nvSpPr>
        <p:spPr>
          <a:xfrm>
            <a:off x="-198879" y="1282051"/>
            <a:ext cx="2513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srgbClr val="F48C06"/>
                </a:solidFill>
              </a:rPr>
              <a:t>DATASETS</a:t>
            </a:r>
            <a:endParaRPr lang="it-IT" sz="1600" b="1" dirty="0">
              <a:solidFill>
                <a:srgbClr val="F48C06"/>
              </a:solidFill>
            </a:endParaRPr>
          </a:p>
        </p:txBody>
      </p:sp>
      <p:pic>
        <p:nvPicPr>
          <p:cNvPr id="3" name="Immagine 2" descr="Immagine che contiene clipart, Elementi grafici, design, cartone animato&#10;&#10;Descrizione generata automaticamente">
            <a:extLst>
              <a:ext uri="{FF2B5EF4-FFF2-40B4-BE49-F238E27FC236}">
                <a16:creationId xmlns:a16="http://schemas.microsoft.com/office/drawing/2014/main" id="{CB754DBE-CB0E-E8D4-B746-C5715E800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91" y="134366"/>
            <a:ext cx="1147685" cy="11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5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A9F7DCD-4EBF-3F51-9A1E-D2DE8AC7DA9C}"/>
              </a:ext>
            </a:extLst>
          </p:cNvPr>
          <p:cNvSpPr txBox="1"/>
          <p:nvPr/>
        </p:nvSpPr>
        <p:spPr>
          <a:xfrm>
            <a:off x="141780" y="385580"/>
            <a:ext cx="318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srgbClr val="F48C06"/>
                </a:solidFill>
              </a:rPr>
              <a:t>NON-FUNCTIONAL REQUIREMENTS</a:t>
            </a:r>
            <a:endParaRPr lang="it-IT" sz="1600" b="1" dirty="0">
              <a:solidFill>
                <a:srgbClr val="F48C06"/>
              </a:solidFill>
            </a:endParaRPr>
          </a:p>
        </p:txBody>
      </p:sp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922222C4-CBE0-51CF-F697-D89EAD9EE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8557" y="1230316"/>
            <a:ext cx="8074815" cy="2800395"/>
          </a:xfrm>
        </p:spPr>
        <p:txBody>
          <a:bodyPr anchor="t">
            <a:normAutofit/>
          </a:bodyPr>
          <a:lstStyle/>
          <a:p>
            <a:r>
              <a:rPr lang="it-IT" sz="1500" dirty="0" err="1"/>
              <a:t>Perfomance</a:t>
            </a:r>
            <a:r>
              <a:rPr lang="it-IT" sz="1500" dirty="0"/>
              <a:t>: The system </a:t>
            </a:r>
            <a:r>
              <a:rPr lang="it-IT" sz="1500" dirty="0" err="1"/>
              <a:t>ensures</a:t>
            </a:r>
            <a:r>
              <a:rPr lang="it-IT" sz="1500" dirty="0"/>
              <a:t> </a:t>
            </a:r>
            <a:r>
              <a:rPr lang="it-IT" sz="1500" dirty="0" err="1"/>
              <a:t>rapid</a:t>
            </a:r>
            <a:r>
              <a:rPr lang="it-IT" sz="1500" dirty="0"/>
              <a:t> </a:t>
            </a:r>
            <a:r>
              <a:rPr lang="it-IT" sz="1500" dirty="0" err="1"/>
              <a:t>response</a:t>
            </a:r>
            <a:r>
              <a:rPr lang="it-IT" sz="1500" dirty="0"/>
              <a:t> times, processing </a:t>
            </a:r>
            <a:r>
              <a:rPr lang="it-IT" sz="1500" dirty="0" err="1"/>
              <a:t>requests</a:t>
            </a:r>
            <a:r>
              <a:rPr lang="it-IT" sz="1500" dirty="0"/>
              <a:t> </a:t>
            </a:r>
            <a:r>
              <a:rPr lang="it-IT" sz="1500" dirty="0" err="1"/>
              <a:t>within</a:t>
            </a:r>
            <a:r>
              <a:rPr lang="it-IT" sz="1500" dirty="0"/>
              <a:t> 1.5 seconds. </a:t>
            </a:r>
            <a:r>
              <a:rPr lang="it-IT" sz="1500" dirty="0" err="1"/>
              <a:t>This</a:t>
            </a:r>
            <a:r>
              <a:rPr lang="it-IT" sz="1500" dirty="0"/>
              <a:t> </a:t>
            </a:r>
            <a:r>
              <a:rPr lang="it-IT" sz="1500" dirty="0" err="1"/>
              <a:t>was</a:t>
            </a:r>
            <a:r>
              <a:rPr lang="it-IT" sz="1500" dirty="0"/>
              <a:t> </a:t>
            </a:r>
            <a:r>
              <a:rPr lang="it-IT" sz="1500" dirty="0" err="1"/>
              <a:t>achived</a:t>
            </a:r>
            <a:r>
              <a:rPr lang="it-IT" sz="1500" dirty="0"/>
              <a:t> </a:t>
            </a:r>
            <a:r>
              <a:rPr lang="it-IT" sz="1500" dirty="0" err="1"/>
              <a:t>through</a:t>
            </a:r>
            <a:r>
              <a:rPr lang="it-IT" sz="1500" dirty="0"/>
              <a:t> the </a:t>
            </a:r>
            <a:r>
              <a:rPr lang="it-IT" sz="1500" dirty="0" err="1"/>
              <a:t>implementation</a:t>
            </a:r>
            <a:r>
              <a:rPr lang="it-IT" sz="1500" dirty="0"/>
              <a:t> of </a:t>
            </a:r>
            <a:r>
              <a:rPr lang="it-IT" sz="1500" dirty="0" err="1"/>
              <a:t>efficient</a:t>
            </a:r>
            <a:r>
              <a:rPr lang="it-IT" sz="1500" dirty="0"/>
              <a:t> indexes for database browsing and the </a:t>
            </a:r>
            <a:r>
              <a:rPr lang="it-IT" sz="1500" dirty="0" err="1"/>
              <a:t>inclusion</a:t>
            </a:r>
            <a:r>
              <a:rPr lang="it-IT" sz="1500" dirty="0"/>
              <a:t> of </a:t>
            </a:r>
            <a:r>
              <a:rPr lang="it-IT" sz="1500" dirty="0" err="1"/>
              <a:t>redundancies</a:t>
            </a:r>
            <a:r>
              <a:rPr lang="it-IT" sz="1500" dirty="0"/>
              <a:t>.</a:t>
            </a:r>
          </a:p>
          <a:p>
            <a:r>
              <a:rPr lang="it-IT" sz="1500" dirty="0" err="1"/>
              <a:t>Availability</a:t>
            </a:r>
            <a:r>
              <a:rPr lang="it-IT" sz="1500" dirty="0"/>
              <a:t>: High </a:t>
            </a:r>
            <a:r>
              <a:rPr lang="it-IT" sz="1500" dirty="0" err="1"/>
              <a:t>availability</a:t>
            </a:r>
            <a:r>
              <a:rPr lang="it-IT" sz="1500" dirty="0"/>
              <a:t>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guaranteed</a:t>
            </a:r>
            <a:r>
              <a:rPr lang="it-IT" sz="1500" dirty="0"/>
              <a:t> </a:t>
            </a:r>
            <a:r>
              <a:rPr lang="it-IT" sz="1500" dirty="0" err="1"/>
              <a:t>through</a:t>
            </a:r>
            <a:r>
              <a:rPr lang="it-IT" sz="1500" dirty="0"/>
              <a:t> the use of </a:t>
            </a:r>
            <a:r>
              <a:rPr lang="it-IT" sz="1500" dirty="0" err="1"/>
              <a:t>replicas</a:t>
            </a:r>
            <a:r>
              <a:rPr lang="it-IT" sz="1500" dirty="0"/>
              <a:t>.</a:t>
            </a:r>
          </a:p>
          <a:p>
            <a:r>
              <a:rPr lang="it-IT" sz="1500" dirty="0"/>
              <a:t>Security: </a:t>
            </a:r>
            <a:r>
              <a:rPr lang="it-IT" sz="1500" dirty="0" err="1"/>
              <a:t>Rigorous</a:t>
            </a:r>
            <a:r>
              <a:rPr lang="it-IT" sz="1500" dirty="0"/>
              <a:t> security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achieved</a:t>
            </a:r>
            <a:r>
              <a:rPr lang="it-IT" sz="1500" dirty="0"/>
              <a:t> </a:t>
            </a:r>
            <a:r>
              <a:rPr lang="it-IT" sz="1500" dirty="0" err="1"/>
              <a:t>including</a:t>
            </a:r>
            <a:r>
              <a:rPr lang="it-IT" sz="1500" dirty="0"/>
              <a:t> the </a:t>
            </a:r>
            <a:r>
              <a:rPr lang="it-IT" sz="1500" dirty="0" err="1"/>
              <a:t>hashing</a:t>
            </a:r>
            <a:r>
              <a:rPr lang="it-IT" sz="1500" dirty="0"/>
              <a:t> of passwords </a:t>
            </a:r>
            <a:r>
              <a:rPr lang="it-IT" sz="1500" dirty="0" err="1"/>
              <a:t>before</a:t>
            </a:r>
            <a:r>
              <a:rPr lang="it-IT" sz="1500" dirty="0"/>
              <a:t> storage in the database.</a:t>
            </a:r>
          </a:p>
          <a:p>
            <a:r>
              <a:rPr lang="it-IT" sz="1500" dirty="0"/>
              <a:t>Reliability: </a:t>
            </a:r>
            <a:r>
              <a:rPr lang="it-IT" sz="1500" dirty="0" err="1"/>
              <a:t>Consistency</a:t>
            </a:r>
            <a:r>
              <a:rPr lang="it-IT" sz="1500" dirty="0"/>
              <a:t> </a:t>
            </a:r>
            <a:r>
              <a:rPr lang="it-IT" sz="1500" dirty="0" err="1"/>
              <a:t>across</a:t>
            </a:r>
            <a:r>
              <a:rPr lang="it-IT" sz="1500" dirty="0"/>
              <a:t> databases </a:t>
            </a:r>
            <a:r>
              <a:rPr lang="it-IT" sz="1500" dirty="0" err="1"/>
              <a:t>is</a:t>
            </a:r>
            <a:r>
              <a:rPr lang="it-IT" sz="1500" dirty="0"/>
              <a:t> </a:t>
            </a:r>
            <a:r>
              <a:rPr lang="it-IT" sz="1500" dirty="0" err="1"/>
              <a:t>manage</a:t>
            </a:r>
            <a:r>
              <a:rPr lang="it-IT" sz="1500" dirty="0"/>
              <a:t> to </a:t>
            </a:r>
            <a:r>
              <a:rPr lang="it-IT" sz="1500" dirty="0" err="1"/>
              <a:t>ensure</a:t>
            </a:r>
            <a:r>
              <a:rPr lang="it-IT" sz="1500" dirty="0"/>
              <a:t> </a:t>
            </a:r>
            <a:r>
              <a:rPr lang="it-IT" sz="1500" dirty="0" err="1"/>
              <a:t>reliable</a:t>
            </a:r>
            <a:r>
              <a:rPr lang="it-IT" sz="1500" dirty="0"/>
              <a:t> data.</a:t>
            </a:r>
          </a:p>
          <a:p>
            <a:r>
              <a:rPr lang="it-IT" sz="1500" dirty="0" err="1"/>
              <a:t>Usability</a:t>
            </a:r>
            <a:r>
              <a:rPr lang="it-IT" sz="1500" dirty="0"/>
              <a:t>: </a:t>
            </a:r>
            <a:r>
              <a:rPr lang="it-IT" sz="1500" dirty="0" err="1"/>
              <a:t>Achieved</a:t>
            </a:r>
            <a:r>
              <a:rPr lang="it-IT" sz="1500" dirty="0"/>
              <a:t> by </a:t>
            </a:r>
            <a:r>
              <a:rPr lang="it-IT" sz="1500" dirty="0" err="1"/>
              <a:t>implementing</a:t>
            </a:r>
            <a:r>
              <a:rPr lang="it-IT" sz="1500" dirty="0"/>
              <a:t> an easy to use user </a:t>
            </a:r>
            <a:r>
              <a:rPr lang="it-IT" sz="1500" dirty="0" err="1"/>
              <a:t>interface</a:t>
            </a:r>
            <a:endParaRPr lang="it-IT" sz="1500" dirty="0"/>
          </a:p>
          <a:p>
            <a:r>
              <a:rPr lang="it-IT" sz="1500" dirty="0"/>
              <a:t>Back-End </a:t>
            </a:r>
            <a:r>
              <a:rPr lang="it-IT" sz="1500" dirty="0" err="1"/>
              <a:t>wrote</a:t>
            </a:r>
            <a:r>
              <a:rPr lang="it-IT" sz="1500" dirty="0"/>
              <a:t> in Java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E8AD409-53D6-190D-C290-E5E348E8A849}"/>
              </a:ext>
            </a:extLst>
          </p:cNvPr>
          <p:cNvSpPr txBox="1"/>
          <p:nvPr/>
        </p:nvSpPr>
        <p:spPr>
          <a:xfrm>
            <a:off x="949245" y="4193788"/>
            <a:ext cx="2295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rgbClr val="9D0208"/>
                </a:solidFill>
              </a:rPr>
              <a:t>PERFORMANCE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AC1D8E3-1F02-47CF-A273-3ED4F1200963}"/>
              </a:ext>
            </a:extLst>
          </p:cNvPr>
          <p:cNvSpPr txBox="1"/>
          <p:nvPr/>
        </p:nvSpPr>
        <p:spPr>
          <a:xfrm>
            <a:off x="254480" y="4958221"/>
            <a:ext cx="2627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rgbClr val="9D0208"/>
                </a:solidFill>
              </a:rPr>
              <a:t>AVAILABILITY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34A99D-C150-2DC8-1A09-C50A3871BA15}"/>
              </a:ext>
            </a:extLst>
          </p:cNvPr>
          <p:cNvSpPr txBox="1"/>
          <p:nvPr/>
        </p:nvSpPr>
        <p:spPr>
          <a:xfrm>
            <a:off x="3411072" y="4627944"/>
            <a:ext cx="2254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rgbClr val="9D0208"/>
                </a:solidFill>
              </a:rPr>
              <a:t>SECURITY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2CCEC86-E849-A7E4-39E4-E69D10515967}"/>
              </a:ext>
            </a:extLst>
          </p:cNvPr>
          <p:cNvSpPr txBox="1"/>
          <p:nvPr/>
        </p:nvSpPr>
        <p:spPr>
          <a:xfrm>
            <a:off x="5398997" y="4367838"/>
            <a:ext cx="2254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rgbClr val="9D0208"/>
                </a:solidFill>
              </a:rPr>
              <a:t>RELIABILITY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6E8AFE0-B337-AE17-9554-E06EE829C593}"/>
              </a:ext>
            </a:extLst>
          </p:cNvPr>
          <p:cNvSpPr txBox="1"/>
          <p:nvPr/>
        </p:nvSpPr>
        <p:spPr>
          <a:xfrm>
            <a:off x="2386854" y="5722654"/>
            <a:ext cx="1878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rgbClr val="9D0208"/>
                </a:solidFill>
              </a:rPr>
              <a:t>USABILITY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CCBE808-DAF8-D1DC-7D04-01EEAC57DF7F}"/>
              </a:ext>
            </a:extLst>
          </p:cNvPr>
          <p:cNvSpPr txBox="1"/>
          <p:nvPr/>
        </p:nvSpPr>
        <p:spPr>
          <a:xfrm>
            <a:off x="9361246" y="4717077"/>
            <a:ext cx="1878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rgbClr val="9D0208"/>
                </a:solidFill>
              </a:rPr>
              <a:t>BACK-END</a:t>
            </a:r>
          </a:p>
        </p:txBody>
      </p:sp>
      <p:pic>
        <p:nvPicPr>
          <p:cNvPr id="12" name="Immagine 11" descr="Immagine che contiene clipart, Elementi grafici, design&#10;&#10;Descrizione generata automaticamente">
            <a:extLst>
              <a:ext uri="{FF2B5EF4-FFF2-40B4-BE49-F238E27FC236}">
                <a16:creationId xmlns:a16="http://schemas.microsoft.com/office/drawing/2014/main" id="{B7864EFE-F9BD-5CF9-08AB-05AADA8B8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390" y="3607057"/>
            <a:ext cx="985813" cy="98581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448585B-B42D-984F-6DCB-AA7632140164}"/>
              </a:ext>
            </a:extLst>
          </p:cNvPr>
          <p:cNvSpPr txBox="1"/>
          <p:nvPr/>
        </p:nvSpPr>
        <p:spPr>
          <a:xfrm>
            <a:off x="9361245" y="4958221"/>
            <a:ext cx="18781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 dirty="0">
                <a:solidFill>
                  <a:srgbClr val="9D0208"/>
                </a:solidFill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62055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E28A20-1E01-DAFA-0609-411CC3979D12}"/>
              </a:ext>
            </a:extLst>
          </p:cNvPr>
          <p:cNvSpPr txBox="1"/>
          <p:nvPr/>
        </p:nvSpPr>
        <p:spPr>
          <a:xfrm>
            <a:off x="-136126" y="403510"/>
            <a:ext cx="318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srgbClr val="F48C06"/>
                </a:solidFill>
              </a:rPr>
              <a:t>CAP THEOREM</a:t>
            </a:r>
            <a:endParaRPr lang="it-IT" sz="1600" b="1" dirty="0">
              <a:solidFill>
                <a:srgbClr val="F48C06"/>
              </a:solidFill>
            </a:endParaRPr>
          </a:p>
        </p:txBody>
      </p:sp>
      <p:sp>
        <p:nvSpPr>
          <p:cNvPr id="5" name="Triangolo isoscele 4">
            <a:extLst>
              <a:ext uri="{FF2B5EF4-FFF2-40B4-BE49-F238E27FC236}">
                <a16:creationId xmlns:a16="http://schemas.microsoft.com/office/drawing/2014/main" id="{E8C31D90-3321-4EE6-3A2A-94326FBB29FB}"/>
              </a:ext>
            </a:extLst>
          </p:cNvPr>
          <p:cNvSpPr/>
          <p:nvPr/>
        </p:nvSpPr>
        <p:spPr>
          <a:xfrm>
            <a:off x="4213412" y="1048871"/>
            <a:ext cx="3765176" cy="3245841"/>
          </a:xfrm>
          <a:prstGeom prst="triangle">
            <a:avLst/>
          </a:prstGeom>
          <a:solidFill>
            <a:srgbClr val="6A0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9D0208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0271A67-D82E-1114-F688-62A296542586}"/>
              </a:ext>
            </a:extLst>
          </p:cNvPr>
          <p:cNvSpPr txBox="1"/>
          <p:nvPr/>
        </p:nvSpPr>
        <p:spPr>
          <a:xfrm>
            <a:off x="5828886" y="587206"/>
            <a:ext cx="53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9D0208"/>
                </a:solidFill>
              </a:rPr>
              <a:t>C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D3EA69-1CF3-8BAD-333C-77BFF00E7942}"/>
              </a:ext>
            </a:extLst>
          </p:cNvPr>
          <p:cNvSpPr txBox="1"/>
          <p:nvPr/>
        </p:nvSpPr>
        <p:spPr>
          <a:xfrm>
            <a:off x="3747247" y="4146194"/>
            <a:ext cx="53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9D0208"/>
                </a:solidFill>
              </a:rPr>
              <a:t>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E719D4D-0503-855A-4333-5925EC8B95C5}"/>
              </a:ext>
            </a:extLst>
          </p:cNvPr>
          <p:cNvSpPr txBox="1"/>
          <p:nvPr/>
        </p:nvSpPr>
        <p:spPr>
          <a:xfrm>
            <a:off x="7978588" y="4178171"/>
            <a:ext cx="53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9D0208"/>
                </a:solidFill>
              </a:rPr>
              <a:t>P</a:t>
            </a:r>
          </a:p>
        </p:txBody>
      </p:sp>
      <p:pic>
        <p:nvPicPr>
          <p:cNvPr id="10" name="Immagine 9" descr="Immagine che contiene cerchio, Elementi grafici, Policromia, design&#10;&#10;Descrizione generata automaticamente">
            <a:extLst>
              <a:ext uri="{FF2B5EF4-FFF2-40B4-BE49-F238E27FC236}">
                <a16:creationId xmlns:a16="http://schemas.microsoft.com/office/drawing/2014/main" id="{F1800720-F298-DB87-1F4B-516EDF14C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862917" y="4392800"/>
            <a:ext cx="534229" cy="53422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38A206D-8D55-63CB-3BFD-5C3B3CAD8C72}"/>
              </a:ext>
            </a:extLst>
          </p:cNvPr>
          <p:cNvSpPr txBox="1"/>
          <p:nvPr/>
        </p:nvSpPr>
        <p:spPr>
          <a:xfrm>
            <a:off x="4537968" y="4927030"/>
            <a:ext cx="318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srgbClr val="6A040F"/>
                </a:solidFill>
              </a:rPr>
              <a:t>WE ARE HERE</a:t>
            </a:r>
            <a:endParaRPr lang="it-IT" sz="1600" b="1" dirty="0">
              <a:solidFill>
                <a:srgbClr val="6A04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70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929D22-3FB2-6F48-3EB7-E93C3E3CA520}"/>
              </a:ext>
            </a:extLst>
          </p:cNvPr>
          <p:cNvSpPr txBox="1"/>
          <p:nvPr/>
        </p:nvSpPr>
        <p:spPr>
          <a:xfrm>
            <a:off x="-136126" y="403510"/>
            <a:ext cx="318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srgbClr val="F48C06"/>
                </a:solidFill>
              </a:rPr>
              <a:t>DOCUMENT DB</a:t>
            </a:r>
            <a:endParaRPr lang="it-IT" sz="1600" b="1" dirty="0">
              <a:solidFill>
                <a:srgbClr val="F48C06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856F6FE-D42E-8CA8-0946-C20B731805D0}"/>
              </a:ext>
            </a:extLst>
          </p:cNvPr>
          <p:cNvSpPr txBox="1"/>
          <p:nvPr/>
        </p:nvSpPr>
        <p:spPr>
          <a:xfrm>
            <a:off x="453841" y="2165953"/>
            <a:ext cx="3992654" cy="3293209"/>
          </a:xfrm>
          <a:prstGeom prst="rect">
            <a:avLst/>
          </a:prstGeom>
          <a:noFill/>
          <a:ln w="28575">
            <a:solidFill>
              <a:srgbClr val="9D0208"/>
            </a:solidFill>
          </a:ln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  _id: </a:t>
            </a:r>
            <a:r>
              <a:rPr lang="it-IT" sz="1600" dirty="0" err="1">
                <a:solidFill>
                  <a:srgbClr val="6A040F"/>
                </a:solidFill>
                <a:latin typeface="Consolas" panose="020B0609020204030204" pitchFamily="49" charset="0"/>
              </a:rPr>
              <a:t>ObjectId</a:t>
            </a:r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('...’),</a:t>
            </a:r>
          </a:p>
          <a:p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  </a:t>
            </a:r>
            <a:r>
              <a:rPr lang="it-IT" sz="1600" dirty="0" err="1">
                <a:solidFill>
                  <a:srgbClr val="6A040F"/>
                </a:solidFill>
                <a:latin typeface="Consolas" panose="020B0609020204030204" pitchFamily="49" charset="0"/>
              </a:rPr>
              <a:t>type</a:t>
            </a:r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: "Admin", # </a:t>
            </a:r>
            <a:r>
              <a:rPr lang="it-IT" sz="1600" dirty="0" err="1">
                <a:solidFill>
                  <a:srgbClr val="6A040F"/>
                </a:solidFill>
                <a:latin typeface="Consolas" panose="020B0609020204030204" pitchFamily="49" charset="0"/>
              </a:rPr>
              <a:t>Only</a:t>
            </a:r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 for Admin</a:t>
            </a:r>
          </a:p>
          <a:p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  username: </a:t>
            </a:r>
            <a:r>
              <a:rPr lang="it-IT" sz="1600" dirty="0" err="1">
                <a:solidFill>
                  <a:srgbClr val="6A040F"/>
                </a:solidFill>
                <a:latin typeface="Consolas" panose="020B0609020204030204" pitchFamily="49" charset="0"/>
              </a:rPr>
              <a:t>String</a:t>
            </a:r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  password: </a:t>
            </a:r>
            <a:r>
              <a:rPr lang="it-IT" sz="1600" dirty="0" err="1">
                <a:solidFill>
                  <a:srgbClr val="6A040F"/>
                </a:solidFill>
                <a:latin typeface="Consolas" panose="020B0609020204030204" pitchFamily="49" charset="0"/>
              </a:rPr>
              <a:t>String</a:t>
            </a:r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  name: </a:t>
            </a:r>
            <a:r>
              <a:rPr lang="it-IT" sz="1600" dirty="0" err="1">
                <a:solidFill>
                  <a:srgbClr val="6A040F"/>
                </a:solidFill>
                <a:latin typeface="Consolas" panose="020B0609020204030204" pitchFamily="49" charset="0"/>
              </a:rPr>
              <a:t>String</a:t>
            </a:r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, # Not for Admin</a:t>
            </a:r>
          </a:p>
          <a:p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  </a:t>
            </a:r>
            <a:r>
              <a:rPr lang="it-IT" sz="1600" dirty="0" err="1">
                <a:solidFill>
                  <a:srgbClr val="6A040F"/>
                </a:solidFill>
                <a:latin typeface="Consolas" panose="020B0609020204030204" pitchFamily="49" charset="0"/>
              </a:rPr>
              <a:t>surname</a:t>
            </a:r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: </a:t>
            </a:r>
            <a:r>
              <a:rPr lang="it-IT" sz="1600" dirty="0" err="1">
                <a:solidFill>
                  <a:srgbClr val="6A040F"/>
                </a:solidFill>
                <a:latin typeface="Consolas" panose="020B0609020204030204" pitchFamily="49" charset="0"/>
              </a:rPr>
              <a:t>String</a:t>
            </a:r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, # Not for Admin</a:t>
            </a:r>
          </a:p>
          <a:p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  posts: [{</a:t>
            </a:r>
          </a:p>
          <a:p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     </a:t>
            </a:r>
            <a:r>
              <a:rPr lang="it-IT" sz="1600" dirty="0" err="1">
                <a:solidFill>
                  <a:srgbClr val="6A040F"/>
                </a:solidFill>
                <a:latin typeface="Consolas" panose="020B0609020204030204" pitchFamily="49" charset="0"/>
              </a:rPr>
              <a:t>idPost</a:t>
            </a:r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: </a:t>
            </a:r>
            <a:r>
              <a:rPr lang="it-IT" sz="1600" dirty="0" err="1">
                <a:solidFill>
                  <a:srgbClr val="6A040F"/>
                </a:solidFill>
                <a:latin typeface="Consolas" panose="020B0609020204030204" pitchFamily="49" charset="0"/>
              </a:rPr>
              <a:t>ObjectId</a:t>
            </a:r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('...’),</a:t>
            </a:r>
          </a:p>
          <a:p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     name: </a:t>
            </a:r>
            <a:r>
              <a:rPr lang="it-IT" sz="1600" dirty="0" err="1">
                <a:solidFill>
                  <a:srgbClr val="6A040F"/>
                </a:solidFill>
                <a:latin typeface="Consolas" panose="020B0609020204030204" pitchFamily="49" charset="0"/>
              </a:rPr>
              <a:t>String</a:t>
            </a:r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     image: </a:t>
            </a:r>
            <a:r>
              <a:rPr lang="it-IT" sz="1600" dirty="0" err="1">
                <a:solidFill>
                  <a:srgbClr val="6A040F"/>
                </a:solidFill>
                <a:latin typeface="Consolas" panose="020B0609020204030204" pitchFamily="49" charset="0"/>
              </a:rPr>
              <a:t>String</a:t>
            </a:r>
            <a:endParaRPr lang="it-IT" sz="1600" dirty="0">
              <a:solidFill>
                <a:srgbClr val="6A040F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  }, ...] # Not for Admin</a:t>
            </a:r>
          </a:p>
          <a:p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Elemento grafico 7" descr="Utente con riempimento a tinta unita">
            <a:extLst>
              <a:ext uri="{FF2B5EF4-FFF2-40B4-BE49-F238E27FC236}">
                <a16:creationId xmlns:a16="http://schemas.microsoft.com/office/drawing/2014/main" id="{70277D99-4E19-4D30-CD7B-3C641CD82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343" y="1088544"/>
            <a:ext cx="914400" cy="9144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08A41EA-6191-F39B-CDE7-25B6E179439E}"/>
              </a:ext>
            </a:extLst>
          </p:cNvPr>
          <p:cNvSpPr txBox="1"/>
          <p:nvPr/>
        </p:nvSpPr>
        <p:spPr>
          <a:xfrm>
            <a:off x="1892970" y="1888954"/>
            <a:ext cx="1063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6A040F"/>
                </a:solidFill>
              </a:rPr>
              <a:t>USER</a:t>
            </a:r>
            <a:endParaRPr lang="it-IT" sz="1600" dirty="0">
              <a:solidFill>
                <a:srgbClr val="6A040F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41D9BCA-9F97-591D-B17E-516676886A28}"/>
              </a:ext>
            </a:extLst>
          </p:cNvPr>
          <p:cNvSpPr txBox="1"/>
          <p:nvPr/>
        </p:nvSpPr>
        <p:spPr>
          <a:xfrm>
            <a:off x="4667251" y="1173487"/>
            <a:ext cx="3356161" cy="5632311"/>
          </a:xfrm>
          <a:prstGeom prst="rect">
            <a:avLst/>
          </a:prstGeom>
          <a:noFill/>
          <a:ln w="28575">
            <a:solidFill>
              <a:srgbClr val="9D0208"/>
            </a:solidFill>
          </a:ln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  id: </a:t>
            </a:r>
            <a:r>
              <a:rPr lang="it-IT" sz="1200" dirty="0" err="1">
                <a:solidFill>
                  <a:srgbClr val="6A040F"/>
                </a:solidFill>
                <a:latin typeface="Consolas" panose="020B0609020204030204" pitchFamily="49" charset="0"/>
              </a:rPr>
              <a:t>ObjectId</a:t>
            </a:r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('...’),</a:t>
            </a:r>
          </a:p>
          <a:p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  </a:t>
            </a:r>
            <a:r>
              <a:rPr lang="it-IT" sz="1200" dirty="0" err="1">
                <a:solidFill>
                  <a:srgbClr val="6A040F"/>
                </a:solidFill>
                <a:latin typeface="Consolas" panose="020B0609020204030204" pitchFamily="49" charset="0"/>
              </a:rPr>
              <a:t>idUser</a:t>
            </a:r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: </a:t>
            </a:r>
            <a:r>
              <a:rPr lang="it-IT" sz="1200" dirty="0" err="1">
                <a:solidFill>
                  <a:srgbClr val="6A040F"/>
                </a:solidFill>
                <a:latin typeface="Consolas" panose="020B0609020204030204" pitchFamily="49" charset="0"/>
              </a:rPr>
              <a:t>ObjectId</a:t>
            </a:r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('...’),</a:t>
            </a:r>
          </a:p>
          <a:p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  username: </a:t>
            </a:r>
            <a:r>
              <a:rPr lang="it-IT" sz="1200" dirty="0" err="1">
                <a:solidFill>
                  <a:srgbClr val="6A040F"/>
                </a:solidFill>
                <a:latin typeface="Consolas" panose="020B0609020204030204" pitchFamily="49" charset="0"/>
              </a:rPr>
              <a:t>String</a:t>
            </a:r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  </a:t>
            </a:r>
            <a:r>
              <a:rPr lang="it-IT" sz="1200" dirty="0" err="1">
                <a:solidFill>
                  <a:srgbClr val="6A040F"/>
                </a:solidFill>
                <a:latin typeface="Consolas" panose="020B0609020204030204" pitchFamily="49" charset="0"/>
              </a:rPr>
              <a:t>description</a:t>
            </a:r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: </a:t>
            </a:r>
            <a:r>
              <a:rPr lang="it-IT" sz="1200" dirty="0" err="1">
                <a:solidFill>
                  <a:srgbClr val="6A040F"/>
                </a:solidFill>
                <a:latin typeface="Consolas" panose="020B0609020204030204" pitchFamily="49" charset="0"/>
              </a:rPr>
              <a:t>String</a:t>
            </a:r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  </a:t>
            </a:r>
            <a:r>
              <a:rPr lang="it-IT" sz="1200" dirty="0" err="1">
                <a:solidFill>
                  <a:srgbClr val="6A040F"/>
                </a:solidFill>
                <a:latin typeface="Consolas" panose="020B0609020204030204" pitchFamily="49" charset="0"/>
              </a:rPr>
              <a:t>timestamp</a:t>
            </a:r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: Long,</a:t>
            </a:r>
          </a:p>
          <a:p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  recipe: {</a:t>
            </a:r>
          </a:p>
          <a:p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      name: </a:t>
            </a:r>
            <a:r>
              <a:rPr lang="it-IT" sz="1200" dirty="0" err="1">
                <a:solidFill>
                  <a:srgbClr val="6A040F"/>
                </a:solidFill>
                <a:latin typeface="Consolas" panose="020B0609020204030204" pitchFamily="49" charset="0"/>
              </a:rPr>
              <a:t>String</a:t>
            </a:r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      image: </a:t>
            </a:r>
            <a:r>
              <a:rPr lang="it-IT" sz="1200" dirty="0" err="1">
                <a:solidFill>
                  <a:srgbClr val="6A040F"/>
                </a:solidFill>
                <a:latin typeface="Consolas" panose="020B0609020204030204" pitchFamily="49" charset="0"/>
              </a:rPr>
              <a:t>String</a:t>
            </a:r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      steps: [</a:t>
            </a:r>
            <a:r>
              <a:rPr lang="it-IT" sz="1200" dirty="0" err="1">
                <a:solidFill>
                  <a:srgbClr val="6A040F"/>
                </a:solidFill>
                <a:latin typeface="Consolas" panose="020B0609020204030204" pitchFamily="49" charset="0"/>
              </a:rPr>
              <a:t>String</a:t>
            </a:r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, ...],</a:t>
            </a:r>
          </a:p>
          <a:p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       </a:t>
            </a:r>
            <a:r>
              <a:rPr lang="it-IT" sz="1200" dirty="0" err="1">
                <a:solidFill>
                  <a:srgbClr val="6A040F"/>
                </a:solidFill>
                <a:latin typeface="Consolas" panose="020B0609020204030204" pitchFamily="49" charset="0"/>
              </a:rPr>
              <a:t>totalCalories</a:t>
            </a:r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: Double, </a:t>
            </a:r>
          </a:p>
          <a:p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       </a:t>
            </a:r>
            <a:r>
              <a:rPr lang="it-IT" sz="1200" dirty="0" err="1">
                <a:solidFill>
                  <a:srgbClr val="6A040F"/>
                </a:solidFill>
                <a:latin typeface="Consolas" panose="020B0609020204030204" pitchFamily="49" charset="0"/>
              </a:rPr>
              <a:t>ingredients</a:t>
            </a:r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: [{</a:t>
            </a:r>
          </a:p>
          <a:p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             name: </a:t>
            </a:r>
            <a:r>
              <a:rPr lang="it-IT" sz="1200" dirty="0" err="1">
                <a:solidFill>
                  <a:srgbClr val="6A040F"/>
                </a:solidFill>
                <a:latin typeface="Consolas" panose="020B0609020204030204" pitchFamily="49" charset="0"/>
              </a:rPr>
              <a:t>String</a:t>
            </a:r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             </a:t>
            </a:r>
            <a:r>
              <a:rPr lang="it-IT" sz="1200" dirty="0" err="1">
                <a:solidFill>
                  <a:srgbClr val="6A040F"/>
                </a:solidFill>
                <a:latin typeface="Consolas" panose="020B0609020204030204" pitchFamily="49" charset="0"/>
              </a:rPr>
              <a:t>quantity</a:t>
            </a:r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: Double</a:t>
            </a:r>
          </a:p>
          <a:p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       }, ...]</a:t>
            </a:r>
          </a:p>
          <a:p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  </a:t>
            </a:r>
            <a:r>
              <a:rPr lang="it-IT" sz="1200" dirty="0" err="1">
                <a:solidFill>
                  <a:srgbClr val="6A040F"/>
                </a:solidFill>
                <a:latin typeface="Consolas" panose="020B0609020204030204" pitchFamily="49" charset="0"/>
              </a:rPr>
              <a:t>starRankings</a:t>
            </a:r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: [{</a:t>
            </a:r>
          </a:p>
          <a:p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       </a:t>
            </a:r>
            <a:r>
              <a:rPr lang="it-IT" sz="1200" dirty="0" err="1">
                <a:solidFill>
                  <a:srgbClr val="6A040F"/>
                </a:solidFill>
                <a:latin typeface="Consolas" panose="020B0609020204030204" pitchFamily="49" charset="0"/>
              </a:rPr>
              <a:t>idUser</a:t>
            </a:r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: </a:t>
            </a:r>
            <a:r>
              <a:rPr lang="it-IT" sz="1200" dirty="0" err="1">
                <a:solidFill>
                  <a:srgbClr val="6A040F"/>
                </a:solidFill>
                <a:latin typeface="Consolas" panose="020B0609020204030204" pitchFamily="49" charset="0"/>
              </a:rPr>
              <a:t>ObjectId</a:t>
            </a:r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('...’),</a:t>
            </a:r>
          </a:p>
          <a:p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       username: </a:t>
            </a:r>
            <a:r>
              <a:rPr lang="it-IT" sz="1200" dirty="0" err="1">
                <a:solidFill>
                  <a:srgbClr val="6A040F"/>
                </a:solidFill>
                <a:latin typeface="Consolas" panose="020B0609020204030204" pitchFamily="49" charset="0"/>
              </a:rPr>
              <a:t>String</a:t>
            </a:r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       vote: Double</a:t>
            </a:r>
          </a:p>
          <a:p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  }, ...],</a:t>
            </a:r>
          </a:p>
          <a:p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  </a:t>
            </a:r>
            <a:r>
              <a:rPr lang="it-IT" sz="1200" dirty="0" err="1">
                <a:solidFill>
                  <a:srgbClr val="6A040F"/>
                </a:solidFill>
                <a:latin typeface="Consolas" panose="020B0609020204030204" pitchFamily="49" charset="0"/>
              </a:rPr>
              <a:t>avgStarRanking</a:t>
            </a:r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: Double, </a:t>
            </a:r>
          </a:p>
          <a:p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  </a:t>
            </a:r>
            <a:r>
              <a:rPr lang="it-IT" sz="1200" dirty="0" err="1">
                <a:solidFill>
                  <a:srgbClr val="6A040F"/>
                </a:solidFill>
                <a:latin typeface="Consolas" panose="020B0609020204030204" pitchFamily="49" charset="0"/>
              </a:rPr>
              <a:t>comments</a:t>
            </a:r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: [{</a:t>
            </a:r>
          </a:p>
          <a:p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       </a:t>
            </a:r>
            <a:r>
              <a:rPr lang="it-IT" sz="1200" dirty="0" err="1">
                <a:solidFill>
                  <a:srgbClr val="6A040F"/>
                </a:solidFill>
                <a:latin typeface="Consolas" panose="020B0609020204030204" pitchFamily="49" charset="0"/>
              </a:rPr>
              <a:t>idUser</a:t>
            </a:r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: </a:t>
            </a:r>
            <a:r>
              <a:rPr lang="it-IT" sz="1200" dirty="0" err="1">
                <a:solidFill>
                  <a:srgbClr val="6A040F"/>
                </a:solidFill>
                <a:latin typeface="Consolas" panose="020B0609020204030204" pitchFamily="49" charset="0"/>
              </a:rPr>
              <a:t>ObjectId</a:t>
            </a:r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('...’),</a:t>
            </a:r>
          </a:p>
          <a:p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       username: </a:t>
            </a:r>
            <a:r>
              <a:rPr lang="it-IT" sz="1200" dirty="0" err="1">
                <a:solidFill>
                  <a:srgbClr val="6A040F"/>
                </a:solidFill>
                <a:latin typeface="Consolas" panose="020B0609020204030204" pitchFamily="49" charset="0"/>
              </a:rPr>
              <a:t>String</a:t>
            </a:r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       text: </a:t>
            </a:r>
            <a:r>
              <a:rPr lang="it-IT" sz="1200" dirty="0" err="1">
                <a:solidFill>
                  <a:srgbClr val="6A040F"/>
                </a:solidFill>
                <a:latin typeface="Consolas" panose="020B0609020204030204" pitchFamily="49" charset="0"/>
              </a:rPr>
              <a:t>String</a:t>
            </a:r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       </a:t>
            </a:r>
            <a:r>
              <a:rPr lang="it-IT" sz="1200" dirty="0" err="1">
                <a:solidFill>
                  <a:srgbClr val="6A040F"/>
                </a:solidFill>
                <a:latin typeface="Consolas" panose="020B0609020204030204" pitchFamily="49" charset="0"/>
              </a:rPr>
              <a:t>timestamp</a:t>
            </a:r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: Long</a:t>
            </a:r>
          </a:p>
          <a:p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  }, ...]</a:t>
            </a:r>
          </a:p>
          <a:p>
            <a:r>
              <a:rPr lang="it-IT" sz="1200" dirty="0">
                <a:solidFill>
                  <a:srgbClr val="6A040F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2" name="Immagine 11" descr="Immagine che contiene testo, logo, Elementi grafici, simbolo&#10;&#10;Descrizione generata automaticamente">
            <a:extLst>
              <a:ext uri="{FF2B5EF4-FFF2-40B4-BE49-F238E27FC236}">
                <a16:creationId xmlns:a16="http://schemas.microsoft.com/office/drawing/2014/main" id="{93F5CED8-1ECB-E1E1-FB68-A329D8C7E0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40" t="17240" r="27747" b="17104"/>
          <a:stretch/>
        </p:blipFill>
        <p:spPr>
          <a:xfrm>
            <a:off x="5927632" y="47899"/>
            <a:ext cx="835398" cy="98858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C4BF736-8DFB-3781-B7AE-BD738B526047}"/>
              </a:ext>
            </a:extLst>
          </p:cNvPr>
          <p:cNvSpPr txBox="1"/>
          <p:nvPr/>
        </p:nvSpPr>
        <p:spPr>
          <a:xfrm>
            <a:off x="5111299" y="383719"/>
            <a:ext cx="1063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6A040F"/>
                </a:solidFill>
              </a:rPr>
              <a:t>Post</a:t>
            </a:r>
            <a:endParaRPr lang="it-IT" sz="1600" dirty="0">
              <a:solidFill>
                <a:srgbClr val="6A040F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18054AE-184F-31D1-A562-8FD7EE172EB3}"/>
              </a:ext>
            </a:extLst>
          </p:cNvPr>
          <p:cNvSpPr txBox="1"/>
          <p:nvPr/>
        </p:nvSpPr>
        <p:spPr>
          <a:xfrm>
            <a:off x="8199346" y="2046683"/>
            <a:ext cx="2854136" cy="1569660"/>
          </a:xfrm>
          <a:prstGeom prst="rect">
            <a:avLst/>
          </a:prstGeom>
          <a:noFill/>
          <a:ln w="28575">
            <a:solidFill>
              <a:srgbClr val="9D0208"/>
            </a:solidFill>
          </a:ln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[</a:t>
            </a:r>
            <a:r>
              <a:rPr lang="it-IT" sz="1600" dirty="0" err="1">
                <a:solidFill>
                  <a:srgbClr val="6A040F"/>
                </a:solidFill>
                <a:latin typeface="Consolas" panose="020B0609020204030204" pitchFamily="49" charset="0"/>
              </a:rPr>
              <a:t>Ingredient</a:t>
            </a:r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  _id: </a:t>
            </a:r>
            <a:r>
              <a:rPr lang="it-IT" sz="1600" dirty="0" err="1">
                <a:solidFill>
                  <a:srgbClr val="6A040F"/>
                </a:solidFill>
                <a:latin typeface="Consolas" panose="020B0609020204030204" pitchFamily="49" charset="0"/>
              </a:rPr>
              <a:t>ObjectId</a:t>
            </a:r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('...’),</a:t>
            </a:r>
          </a:p>
          <a:p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  name: </a:t>
            </a:r>
            <a:r>
              <a:rPr lang="it-IT" sz="1600" dirty="0" err="1">
                <a:solidFill>
                  <a:srgbClr val="6A040F"/>
                </a:solidFill>
                <a:latin typeface="Consolas" panose="020B0609020204030204" pitchFamily="49" charset="0"/>
              </a:rPr>
              <a:t>String</a:t>
            </a:r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  </a:t>
            </a:r>
            <a:r>
              <a:rPr lang="it-IT" sz="1600" dirty="0" err="1">
                <a:solidFill>
                  <a:srgbClr val="6A040F"/>
                </a:solidFill>
                <a:latin typeface="Consolas" panose="020B0609020204030204" pitchFamily="49" charset="0"/>
              </a:rPr>
              <a:t>calories</a:t>
            </a:r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: Double</a:t>
            </a:r>
          </a:p>
          <a:p>
            <a:r>
              <a:rPr lang="it-IT" sz="1600" dirty="0">
                <a:solidFill>
                  <a:srgbClr val="6A040F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6" name="Immagine 15" descr="Immagine che contiene clipart, disegno, cartone animato, creatività&#10;&#10;Descrizione generata automaticamente">
            <a:extLst>
              <a:ext uri="{FF2B5EF4-FFF2-40B4-BE49-F238E27FC236}">
                <a16:creationId xmlns:a16="http://schemas.microsoft.com/office/drawing/2014/main" id="{077526B5-895D-6284-B6D8-0F16C5015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662" y="710346"/>
            <a:ext cx="835398" cy="83539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BABFAA9-54F4-EFBD-88A1-CCE9C8A569C2}"/>
              </a:ext>
            </a:extLst>
          </p:cNvPr>
          <p:cNvSpPr txBox="1"/>
          <p:nvPr/>
        </p:nvSpPr>
        <p:spPr>
          <a:xfrm>
            <a:off x="9419787" y="1545744"/>
            <a:ext cx="1063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>
                <a:solidFill>
                  <a:srgbClr val="6A040F"/>
                </a:solidFill>
              </a:rPr>
              <a:t>Ingredient</a:t>
            </a:r>
            <a:endParaRPr lang="it-IT" sz="1600" dirty="0">
              <a:solidFill>
                <a:srgbClr val="6A04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5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DDEC60-C6E7-3DEC-12AC-1117AD215303}"/>
              </a:ext>
            </a:extLst>
          </p:cNvPr>
          <p:cNvSpPr txBox="1"/>
          <p:nvPr/>
        </p:nvSpPr>
        <p:spPr>
          <a:xfrm>
            <a:off x="-136126" y="403510"/>
            <a:ext cx="318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srgbClr val="F48C06"/>
                </a:solidFill>
              </a:rPr>
              <a:t>MOTIVATIONS and QUERIES</a:t>
            </a:r>
            <a:endParaRPr lang="it-IT" sz="1600" b="1" dirty="0">
              <a:solidFill>
                <a:srgbClr val="F48C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66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DDEC60-C6E7-3DEC-12AC-1117AD215303}"/>
              </a:ext>
            </a:extLst>
          </p:cNvPr>
          <p:cNvSpPr txBox="1"/>
          <p:nvPr/>
        </p:nvSpPr>
        <p:spPr>
          <a:xfrm>
            <a:off x="-136126" y="403510"/>
            <a:ext cx="318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srgbClr val="F48C06"/>
                </a:solidFill>
              </a:rPr>
              <a:t>GRAPH DB</a:t>
            </a:r>
            <a:endParaRPr lang="it-IT" sz="1600" b="1" dirty="0">
              <a:solidFill>
                <a:srgbClr val="F48C06"/>
              </a:solidFill>
            </a:endParaRPr>
          </a:p>
        </p:txBody>
      </p:sp>
      <p:pic>
        <p:nvPicPr>
          <p:cNvPr id="3" name="Immagine 2" descr="Immagine che contiene diagramma, cerchio, testo&#10;&#10;Descrizione generata automaticamente">
            <a:extLst>
              <a:ext uri="{FF2B5EF4-FFF2-40B4-BE49-F238E27FC236}">
                <a16:creationId xmlns:a16="http://schemas.microsoft.com/office/drawing/2014/main" id="{2DF0B6D0-010F-DFB7-6D1E-67200A836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45" y="352525"/>
            <a:ext cx="3430514" cy="30764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E715A50-F6D1-7174-B9E3-788BFC4FE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95" y="3661402"/>
            <a:ext cx="1798100" cy="2560163"/>
          </a:xfrm>
          <a:prstGeom prst="rect">
            <a:avLst/>
          </a:prstGeom>
        </p:spPr>
      </p:pic>
      <p:pic>
        <p:nvPicPr>
          <p:cNvPr id="6" name="Immagine 5" descr="Immagine che contiene testo, cerchio, Carattere&#10;&#10;Descrizione generata automaticamente">
            <a:extLst>
              <a:ext uri="{FF2B5EF4-FFF2-40B4-BE49-F238E27FC236}">
                <a16:creationId xmlns:a16="http://schemas.microsoft.com/office/drawing/2014/main" id="{BEB418FA-F118-1E27-EB18-DCC085C1B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45" y="3661404"/>
            <a:ext cx="2531384" cy="2560162"/>
          </a:xfrm>
          <a:prstGeom prst="rect">
            <a:avLst/>
          </a:prstGeom>
        </p:spPr>
      </p:pic>
      <p:pic>
        <p:nvPicPr>
          <p:cNvPr id="7" name="Immagine 6" descr="Immagine che contiene cerchio, schermata, astronomia&#10;&#10;Descrizione generata automaticamente">
            <a:extLst>
              <a:ext uri="{FF2B5EF4-FFF2-40B4-BE49-F238E27FC236}">
                <a16:creationId xmlns:a16="http://schemas.microsoft.com/office/drawing/2014/main" id="{FFFBEA81-660D-F18E-192E-A4AC8DECD3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19" y="3661404"/>
            <a:ext cx="2732835" cy="256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4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DDEC60-C6E7-3DEC-12AC-1117AD215303}"/>
              </a:ext>
            </a:extLst>
          </p:cNvPr>
          <p:cNvSpPr txBox="1"/>
          <p:nvPr/>
        </p:nvSpPr>
        <p:spPr>
          <a:xfrm>
            <a:off x="-136126" y="403510"/>
            <a:ext cx="318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srgbClr val="F48C06"/>
                </a:solidFill>
              </a:rPr>
              <a:t>MOTIVATIONS and QUERIES</a:t>
            </a:r>
            <a:endParaRPr lang="it-IT" sz="1600" b="1" dirty="0">
              <a:solidFill>
                <a:srgbClr val="F48C06"/>
              </a:solidFill>
            </a:endParaRPr>
          </a:p>
        </p:txBody>
      </p:sp>
      <p:pic>
        <p:nvPicPr>
          <p:cNvPr id="5" name="Elemento grafico 4" descr="Rete utente contorno">
            <a:extLst>
              <a:ext uri="{FF2B5EF4-FFF2-40B4-BE49-F238E27FC236}">
                <a16:creationId xmlns:a16="http://schemas.microsoft.com/office/drawing/2014/main" id="{9904D2CD-66CE-5B4A-6EE6-D442369B0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4011" y="2209802"/>
            <a:ext cx="1120588" cy="1120588"/>
          </a:xfrm>
          <a:prstGeom prst="rect">
            <a:avLst/>
          </a:prstGeom>
        </p:spPr>
      </p:pic>
      <p:pic>
        <p:nvPicPr>
          <p:cNvPr id="7" name="Immagine 6" descr="Immagine che contiene clipart, cartone animato, illustrazione, design&#10;&#10;Descrizione generata automaticamente">
            <a:extLst>
              <a:ext uri="{FF2B5EF4-FFF2-40B4-BE49-F238E27FC236}">
                <a16:creationId xmlns:a16="http://schemas.microsoft.com/office/drawing/2014/main" id="{9398D951-1F5A-7917-6DB1-C44A59F34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869" y="2209801"/>
            <a:ext cx="1120589" cy="1120589"/>
          </a:xfrm>
          <a:prstGeom prst="rect">
            <a:avLst/>
          </a:prstGeom>
        </p:spPr>
      </p:pic>
      <p:pic>
        <p:nvPicPr>
          <p:cNvPr id="9" name="Immagine 8" descr="Immagine che contiene logo, Elementi grafici, schermata, grafica&#10;&#10;Descrizione generata automaticamente">
            <a:extLst>
              <a:ext uri="{FF2B5EF4-FFF2-40B4-BE49-F238E27FC236}">
                <a16:creationId xmlns:a16="http://schemas.microsoft.com/office/drawing/2014/main" id="{242C6E6B-82F8-7A1B-D8E6-A862496C79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446" y="2384919"/>
            <a:ext cx="945471" cy="94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02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374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Ligato</dc:creator>
  <cp:lastModifiedBy>Giovanni Ligato</cp:lastModifiedBy>
  <cp:revision>3</cp:revision>
  <dcterms:created xsi:type="dcterms:W3CDTF">2024-01-27T08:45:11Z</dcterms:created>
  <dcterms:modified xsi:type="dcterms:W3CDTF">2024-01-27T22:14:24Z</dcterms:modified>
</cp:coreProperties>
</file>