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67" r:id="rId4"/>
    <p:sldId id="272" r:id="rId5"/>
    <p:sldId id="266" r:id="rId6"/>
    <p:sldId id="275" r:id="rId7"/>
    <p:sldId id="278" r:id="rId8"/>
    <p:sldId id="276" r:id="rId9"/>
    <p:sldId id="279" r:id="rId10"/>
    <p:sldId id="277" r:id="rId11"/>
    <p:sldId id="280" r:id="rId12"/>
    <p:sldId id="274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712"/>
  </p:normalViewPr>
  <p:slideViewPr>
    <p:cSldViewPr snapToGrid="0">
      <p:cViewPr varScale="1">
        <p:scale>
          <a:sx n="125" d="100"/>
          <a:sy n="125" d="100"/>
        </p:scale>
        <p:origin x="17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BC30-588D-BE7F-BDD4-86CA45C97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0201D-710C-72A4-3085-79739AED74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67A7-159C-2F01-8A15-F46E09F0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44CC-B86A-B3D7-2740-F9FA3286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6671-8989-C98C-2396-A6B21BFFF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7597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4206-6B11-87BF-B652-2B468F06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BF33B-963A-5F59-8523-D28E43080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4B3A-C46B-7FC2-98C1-8966A43A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CDB32-6A2D-A2A9-27B9-89453E14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EE170-5921-8D40-6152-BAAFF2B7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6828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EBF10E-11C4-A15B-30BB-16C4C107D9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B1DE3-98C0-69FD-842A-F37998D23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91D80-862A-6A19-58B1-4A1F814A5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C3495-4908-0AE9-6EBE-DA3A51DD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59430-F915-E76F-8EC2-33FA43C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80500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12B5-6074-ABA1-8EAC-0A243BC0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E57C-D3A0-474A-23A9-9A8C666FA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FA262-E80A-DD3F-AEDD-6F732BA2D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5FC81-9274-23AD-2811-92B39414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A81AE-5138-5609-0844-754501B5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119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EDD1-4A9A-28B9-C4AF-1BE376087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4379A-92EC-B25A-CF38-E8706D7A07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4084E-7BDA-69DA-99CA-DF949FFB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F234D-6C68-C3A2-5406-D3FBC119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015B9-EB5F-551E-A230-3C8B33DA2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00996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B082-C8C6-9614-39B2-1BA652061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DD61-F728-BE39-AF42-BEBCDB2F2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511D-9C52-B7D6-B5D8-26F107FBA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C9567-72B5-0F68-353B-FD9077EE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F3743-499D-7447-F176-A65E2DC3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61636-592C-C3D8-E4AC-6680D45F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9694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6A332-C4BF-C730-09D7-06160C5D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F46CC-61F2-153F-6EE0-A748AC83F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18C92-AA82-C8E5-294E-A5C015243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3D698-33D6-B80D-3417-156A99F47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427F0-D9E4-0D6B-0ADB-6ECFD4699D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EAEE5F-3FC2-33CB-86A1-45EABCE4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3E58F0-BFDA-5642-D2DE-288E397F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0CFAA-7007-EFF6-3252-B5CBC026E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0965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FCA06-7039-EA7C-9B85-387213A5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80357E-5FB6-2B14-5035-F7B1F28C5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984EF-3262-90F1-BC71-E4823B17E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673C2-35D2-5D50-E75A-46C20EA4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8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12D767-4DC9-A931-3ABD-CA3236CF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2B54F9-A88D-C47B-4AC5-AA8F7EAE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97960-FD73-9182-592A-B5D36E8B2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934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ABE2A-0BC5-D108-CE74-1B0DEC1E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B4A46-2E13-40FD-B8D0-EF9727BDE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C0EFA2-805B-2DBF-F5BE-5B6A0805E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6EA06-0C8A-5C5A-3862-B2CC5A54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FCCB9-48A0-4259-60E7-0AA2D2A8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86D7B-B048-AF36-7093-CE439C2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2269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DB6F-61D4-DC1F-B27E-85C2D54F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B698B-709F-C7E3-A7E6-CAFD469D6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83B94-BDA2-23B8-098E-319258969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BC574-D73C-92B3-CF22-24E3F698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65F9A-07A2-8B21-13E4-E485D017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CD1FC5-1797-4102-E543-B28E19E3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2544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6E150D-83CC-6C2B-9C05-8401A8CFB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966A7-6EBD-38CB-B3A1-056E8AFBA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ACE3-230F-E180-BC8A-3DE846E51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053F3-9AA8-1142-AA34-D7FD0250C4C1}" type="datetimeFigureOut">
              <a:rPr lang="en-IT" smtClean="0"/>
              <a:t>15/05/25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C8345-3099-B3D8-0461-C3156D72E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9977-C940-D8B4-CF81-176766304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7D0FA-D16A-BF4D-B5FC-AECCF10141E4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539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B111-6D0A-71C3-C0E8-359B52921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2351"/>
            <a:ext cx="9144000" cy="1728116"/>
          </a:xfrm>
        </p:spPr>
        <p:txBody>
          <a:bodyPr>
            <a:normAutofit fontScale="90000"/>
          </a:bodyPr>
          <a:lstStyle/>
          <a:p>
            <a:r>
              <a:rPr lang="en-IT" dirty="0"/>
              <a:t>Unrolling algorithms for tomography of limited angles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22578-556A-4CE7-F47F-B3E1F9E30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66768"/>
            <a:ext cx="9144000" cy="3122870"/>
          </a:xfrm>
        </p:spPr>
        <p:txBody>
          <a:bodyPr>
            <a:normAutofit fontScale="92500" lnSpcReduction="20000"/>
          </a:bodyPr>
          <a:lstStyle/>
          <a:p>
            <a:endParaRPr lang="en-IT" dirty="0"/>
          </a:p>
          <a:p>
            <a:r>
              <a:rPr lang="en-IT" dirty="0"/>
              <a:t>Group component:</a:t>
            </a:r>
          </a:p>
          <a:p>
            <a:r>
              <a:rPr lang="en-IT" dirty="0"/>
              <a:t>Kamal Nishantha Angunna Gamage</a:t>
            </a:r>
          </a:p>
          <a:p>
            <a:r>
              <a:rPr lang="en-IT" dirty="0"/>
              <a:t>Matteo Fontana</a:t>
            </a:r>
          </a:p>
          <a:p>
            <a:r>
              <a:rPr lang="en-IT" dirty="0"/>
              <a:t>Giuseppe Spathis</a:t>
            </a:r>
          </a:p>
          <a:p>
            <a:endParaRPr lang="en-IT" dirty="0"/>
          </a:p>
          <a:p>
            <a:r>
              <a:rPr lang="en-IT" dirty="0"/>
              <a:t>Supervisor:</a:t>
            </a:r>
          </a:p>
          <a:p>
            <a:r>
              <a:rPr lang="en-IT" dirty="0"/>
              <a:t>Elena Loli Piccolomini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01057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9176F-C797-C025-796F-5C8F338E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LPD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9D691-26FE-837A-8189-17A0B2E4E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8582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360E-B578-3FE4-8F84-5E00E564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LPD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5E8B-F877-4EB9-EFD4-8A0F9B0A0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874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48B2-E92B-2FBE-2701-589EEE9E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rmAutofit/>
          </a:bodyPr>
          <a:lstStyle/>
          <a:p>
            <a:r>
              <a:rPr lang="en-GB" dirty="0"/>
              <a:t>Introducing the experiments</a:t>
            </a:r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CC3C-8CA7-C249-1267-F97DE0C8A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721"/>
            <a:ext cx="10515600" cy="4650242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Test Geometries:</a:t>
            </a:r>
          </a:p>
          <a:p>
            <a:pPr lvl="1"/>
            <a:r>
              <a:rPr lang="en-GB" dirty="0"/>
              <a:t>30 angles in [-30°, 30°]</a:t>
            </a:r>
          </a:p>
          <a:p>
            <a:pPr lvl="1"/>
            <a:r>
              <a:rPr lang="en-GB" dirty="0"/>
              <a:t>30 angles in [-15°, 15°]</a:t>
            </a:r>
          </a:p>
          <a:p>
            <a:pPr lvl="1"/>
            <a:r>
              <a:rPr lang="en-GB" dirty="0"/>
              <a:t>30 angles in [0°, 180°]</a:t>
            </a:r>
          </a:p>
          <a:p>
            <a:pPr lvl="1"/>
            <a:r>
              <a:rPr lang="en-GB" dirty="0"/>
              <a:t>Each tested with and without noise (noise level = 0.1)</a:t>
            </a:r>
          </a:p>
          <a:p>
            <a:r>
              <a:rPr lang="en-GB" dirty="0"/>
              <a:t>Metrics:</a:t>
            </a:r>
          </a:p>
          <a:p>
            <a:pPr lvl="1"/>
            <a:r>
              <a:rPr lang="en-GB" dirty="0"/>
              <a:t>Relative Error (RE)</a:t>
            </a:r>
          </a:p>
          <a:p>
            <a:pPr lvl="1"/>
            <a:r>
              <a:rPr lang="en-GB" dirty="0"/>
              <a:t>PSNR</a:t>
            </a:r>
          </a:p>
          <a:p>
            <a:pPr lvl="1"/>
            <a:r>
              <a:rPr lang="en-GB" dirty="0"/>
              <a:t>SSIM</a:t>
            </a:r>
          </a:p>
          <a:p>
            <a:r>
              <a:rPr lang="en-GB" dirty="0"/>
              <a:t>Outputs:</a:t>
            </a:r>
          </a:p>
          <a:p>
            <a:pPr lvl="1"/>
            <a:r>
              <a:rPr lang="en-GB" dirty="0"/>
              <a:t>Reconstruction results for selected images, with zoom-in area visualizations</a:t>
            </a:r>
          </a:p>
          <a:p>
            <a:pPr lvl="1"/>
            <a:r>
              <a:rPr lang="en-GB" dirty="0"/>
              <a:t>Average metrics across a subset of the test set, presented in a .xlsx file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15808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06741-E33F-8FC3-F509-6B84328C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Results</a:t>
            </a:r>
          </a:p>
        </p:txBody>
      </p:sp>
      <p:pic>
        <p:nvPicPr>
          <p:cNvPr id="10" name="Content Placeholder 9" descr="A table with numbers and lines&#10;&#10;AI-generated content may be incorrect.">
            <a:extLst>
              <a:ext uri="{FF2B5EF4-FFF2-40B4-BE49-F238E27FC236}">
                <a16:creationId xmlns:a16="http://schemas.microsoft.com/office/drawing/2014/main" id="{94D096F2-88F9-0214-7275-8F60DF655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84" y="1690688"/>
            <a:ext cx="11905632" cy="3926477"/>
          </a:xfrm>
        </p:spPr>
      </p:pic>
    </p:spTree>
    <p:extLst>
      <p:ext uri="{BB962C8B-B14F-4D97-AF65-F5344CB8AC3E}">
        <p14:creationId xmlns:p14="http://schemas.microsoft.com/office/powerpoint/2010/main" val="483388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6BD-F8CC-C7D3-C8CF-9F3F6554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2692-AAF1-31FA-06B0-912980BE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220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72CD9-4701-64C4-3AA0-E0FDE90C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2C438-D31A-AB23-6891-32A4DD15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J. Adler and O. </a:t>
            </a:r>
            <a:r>
              <a:rPr lang="en-GB" dirty="0" err="1"/>
              <a:t>Öktem</a:t>
            </a:r>
            <a:r>
              <a:rPr lang="en-GB" dirty="0"/>
              <a:t>, "Learned Primal-Dual Reconstruction," in IEEE Transactions on Medical Imaging, vol. 37, no. 6, pp. 1322-1332, June 2018, </a:t>
            </a:r>
            <a:r>
              <a:rPr lang="en-GB" dirty="0" err="1"/>
              <a:t>doi</a:t>
            </a:r>
            <a:r>
              <a:rPr lang="en-GB" dirty="0"/>
              <a:t>: 10.1109/TMI.2018.2799231.</a:t>
            </a:r>
            <a:endParaRPr lang="en-IT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991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52D9-1213-5675-2328-12A61061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65B30-47E5-CAAD-7B1E-F73716D25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Objective</a:t>
            </a:r>
            <a:r>
              <a:rPr lang="en-GB" dirty="0"/>
              <a:t>: Reconstruct CT images from limited-angle sinograms using an </a:t>
            </a:r>
            <a:r>
              <a:rPr lang="en-GB" b="1" dirty="0"/>
              <a:t>unrolling method</a:t>
            </a:r>
            <a:r>
              <a:rPr lang="en-GB" dirty="0"/>
              <a:t> (Adler et al.) with a </a:t>
            </a:r>
            <a:r>
              <a:rPr lang="en-GB" b="1" dirty="0"/>
              <a:t>Residual U-Net</a:t>
            </a:r>
            <a:r>
              <a:rPr lang="en-GB" dirty="0"/>
              <a:t> architecture.</a:t>
            </a:r>
          </a:p>
          <a:p>
            <a:r>
              <a:rPr lang="en-GB" b="1" dirty="0"/>
              <a:t>Comparison</a:t>
            </a:r>
            <a:r>
              <a:rPr lang="en-GB" dirty="0"/>
              <a:t>: Evaluate the unrolling </a:t>
            </a:r>
            <a:r>
              <a:rPr lang="en-GB" b="1" dirty="0"/>
              <a:t>Plug-and-Play</a:t>
            </a:r>
            <a:r>
              <a:rPr lang="en-GB" dirty="0"/>
              <a:t> algorithm against a </a:t>
            </a:r>
            <a:r>
              <a:rPr lang="en-GB" b="1" dirty="0"/>
              <a:t>Total Variation (TV)</a:t>
            </a:r>
            <a:r>
              <a:rPr lang="en-GB" dirty="0"/>
              <a:t> model-based reconstruction.</a:t>
            </a:r>
          </a:p>
          <a:p>
            <a:r>
              <a:rPr lang="en-GB" b="1" dirty="0"/>
              <a:t>Dataset</a:t>
            </a:r>
            <a:r>
              <a:rPr lang="en-GB" dirty="0"/>
              <a:t>: </a:t>
            </a:r>
            <a:r>
              <a:rPr lang="en-GB" b="1" dirty="0"/>
              <a:t>Mayo Clinic CT Dataset</a:t>
            </a:r>
            <a:br>
              <a:rPr lang="en-GB" dirty="0"/>
            </a:br>
            <a:r>
              <a:rPr lang="en-GB" dirty="0"/>
              <a:t>Link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64231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32BD-0D18-D5BE-51F1-37046E9E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947"/>
          </a:xfrm>
        </p:spPr>
        <p:txBody>
          <a:bodyPr/>
          <a:lstStyle/>
          <a:p>
            <a:r>
              <a:rPr lang="en-IT" dirty="0"/>
              <a:t>Theory Introduction</a:t>
            </a:r>
          </a:p>
        </p:txBody>
      </p:sp>
      <p:pic>
        <p:nvPicPr>
          <p:cNvPr id="5" name="Content Placeholder 4" descr="A diagram of a rectangular object&#10;&#10;AI-generated content may be incorrect.">
            <a:extLst>
              <a:ext uri="{FF2B5EF4-FFF2-40B4-BE49-F238E27FC236}">
                <a16:creationId xmlns:a16="http://schemas.microsoft.com/office/drawing/2014/main" id="{5C421B60-8583-68FE-4C38-BA90F8545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940" y="1821974"/>
            <a:ext cx="3939540" cy="2652756"/>
          </a:xfrm>
        </p:spPr>
      </p:pic>
      <p:pic>
        <p:nvPicPr>
          <p:cNvPr id="7" name="Picture 6" descr="A diagram of a green triangle with blue lines and orange lines&#10;&#10;AI-generated content may be incorrect.">
            <a:extLst>
              <a:ext uri="{FF2B5EF4-FFF2-40B4-BE49-F238E27FC236}">
                <a16:creationId xmlns:a16="http://schemas.microsoft.com/office/drawing/2014/main" id="{4841DA7B-D175-8722-E053-76384AF0D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440" y="1491002"/>
            <a:ext cx="4013200" cy="3314700"/>
          </a:xfrm>
          <a:prstGeom prst="rect">
            <a:avLst/>
          </a:prstGeom>
        </p:spPr>
      </p:pic>
      <p:pic>
        <p:nvPicPr>
          <p:cNvPr id="10" name="Picture 9" descr="A black and white math symbol&#10;&#10;AI-generated content may be incorrect.">
            <a:extLst>
              <a:ext uri="{FF2B5EF4-FFF2-40B4-BE49-F238E27FC236}">
                <a16:creationId xmlns:a16="http://schemas.microsoft.com/office/drawing/2014/main" id="{745ED24B-E5C3-C39F-396D-D9CA90433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250" y="5021036"/>
            <a:ext cx="2082800" cy="685800"/>
          </a:xfrm>
          <a:prstGeom prst="rect">
            <a:avLst/>
          </a:prstGeom>
        </p:spPr>
      </p:pic>
      <p:pic>
        <p:nvPicPr>
          <p:cNvPr id="15" name="Picture 14" descr="A math equation with black text&#10;&#10;AI-generated content may be incorrect.">
            <a:extLst>
              <a:ext uri="{FF2B5EF4-FFF2-40B4-BE49-F238E27FC236}">
                <a16:creationId xmlns:a16="http://schemas.microsoft.com/office/drawing/2014/main" id="{0C4BAD92-F6F7-3A4D-6E45-1A6FC645F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8531" y="4941944"/>
            <a:ext cx="4838842" cy="84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38E5C-1519-772B-546B-4D61C7CAC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IT" dirty="0"/>
              <a:t>Problem description</a:t>
            </a:r>
          </a:p>
        </p:txBody>
      </p:sp>
      <p:pic>
        <p:nvPicPr>
          <p:cNvPr id="5" name="Content Placeholder 4" descr="Diagram of a diagram&#10;&#10;AI-generated content may be incorrect.">
            <a:extLst>
              <a:ext uri="{FF2B5EF4-FFF2-40B4-BE49-F238E27FC236}">
                <a16:creationId xmlns:a16="http://schemas.microsoft.com/office/drawing/2014/main" id="{C3E5D2CC-594D-3D94-0B0F-DA8254A49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10393"/>
            <a:ext cx="9049261" cy="319571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93237B-C0BE-AFBA-7843-3CCD06427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77" y="5191157"/>
            <a:ext cx="5132583" cy="1119836"/>
          </a:xfrm>
          <a:prstGeom prst="rect">
            <a:avLst/>
          </a:prstGeom>
        </p:spPr>
      </p:pic>
      <p:pic>
        <p:nvPicPr>
          <p:cNvPr id="10" name="Picture 9" descr="A black rectangular object with text&#10;&#10;AI-generated content may be incorrect.">
            <a:extLst>
              <a:ext uri="{FF2B5EF4-FFF2-40B4-BE49-F238E27FC236}">
                <a16:creationId xmlns:a16="http://schemas.microsoft.com/office/drawing/2014/main" id="{997F732C-4228-64A2-37C2-BC7DA285E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111" y="4662217"/>
            <a:ext cx="1810910" cy="17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89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C501-57C5-D194-0730-28020372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48139-9379-EF91-60B9-C4542E2FF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We have compared 3 algorithms:</a:t>
            </a:r>
          </a:p>
          <a:p>
            <a:pPr marL="342900" indent="-342900">
              <a:buFontTx/>
              <a:buChar char="-"/>
            </a:pPr>
            <a:r>
              <a:rPr lang="en-IT" dirty="0"/>
              <a:t>Filtered Back Projection.</a:t>
            </a:r>
          </a:p>
          <a:p>
            <a:pPr marL="342900" indent="-342900">
              <a:buFontTx/>
              <a:buChar char="-"/>
            </a:pPr>
            <a:r>
              <a:rPr lang="en-GB" dirty="0"/>
              <a:t>Total Variation regularization. </a:t>
            </a:r>
          </a:p>
          <a:p>
            <a:pPr marL="342900" indent="-342900">
              <a:buFontTx/>
              <a:buChar char="-"/>
            </a:pPr>
            <a:r>
              <a:rPr lang="en-GB" dirty="0"/>
              <a:t>The unrolled method: </a:t>
            </a:r>
            <a:r>
              <a:rPr lang="en-IT" dirty="0"/>
              <a:t>Learned-Primal dual.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589828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CEA2-8524-8356-C672-9162F66E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FBP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A249-345C-9196-B259-38836204D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191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DCE9-E627-9062-A7DC-EEC4B5557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FBP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977-6B43-D5EA-D7D3-6DCB3D3E9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81222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1308-871B-E50D-7539-BBD4B6835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TV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66719-2281-39CC-B298-F1C4FBC87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0282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B15D-568D-078C-F258-18E8FDB20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TV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C8BD8-139C-5A0F-7F6B-36F09E4D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20419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242</Words>
  <Application>Microsoft Macintosh PowerPoint</Application>
  <PresentationFormat>Widescreen</PresentationFormat>
  <Paragraphs>43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Unrolling algorithms for tomography of limited angles</vt:lpstr>
      <vt:lpstr>Project description</vt:lpstr>
      <vt:lpstr>Theory Introduction</vt:lpstr>
      <vt:lpstr>Problem description</vt:lpstr>
      <vt:lpstr>Methodology</vt:lpstr>
      <vt:lpstr>FBP - Theory</vt:lpstr>
      <vt:lpstr>FBP - Implementation</vt:lpstr>
      <vt:lpstr>TV - Theory</vt:lpstr>
      <vt:lpstr>TV - Implementation</vt:lpstr>
      <vt:lpstr>LPD - Theory</vt:lpstr>
      <vt:lpstr>LPD - Implementation</vt:lpstr>
      <vt:lpstr>Introducing the experiments</vt:lpstr>
      <vt:lpstr>Results</vt:lpstr>
      <vt:lpstr>Conclusions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Fontana</dc:creator>
  <cp:lastModifiedBy>Matteo Fontana</cp:lastModifiedBy>
  <cp:revision>3</cp:revision>
  <dcterms:created xsi:type="dcterms:W3CDTF">2025-05-15T08:55:53Z</dcterms:created>
  <dcterms:modified xsi:type="dcterms:W3CDTF">2025-05-15T10:56:12Z</dcterms:modified>
</cp:coreProperties>
</file>