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73" r:id="rId4"/>
    <p:sldId id="274" r:id="rId5"/>
    <p:sldId id="267" r:id="rId6"/>
    <p:sldId id="272" r:id="rId7"/>
    <p:sldId id="266" r:id="rId8"/>
    <p:sldId id="261" r:id="rId9"/>
    <p:sldId id="262" r:id="rId10"/>
    <p:sldId id="263" r:id="rId11"/>
    <p:sldId id="264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2"/>
    <p:restoredTop sz="94712"/>
  </p:normalViewPr>
  <p:slideViewPr>
    <p:cSldViewPr snapToGrid="0">
      <p:cViewPr varScale="1">
        <p:scale>
          <a:sx n="156" d="100"/>
          <a:sy n="156" d="100"/>
        </p:scale>
        <p:origin x="21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ABC30-588D-BE7F-BDD4-86CA45C970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B0201D-710C-72A4-3085-79739AED7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567A7-159C-2F01-8A15-F46E09F07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053F3-9AA8-1142-AA34-D7FD0250C4C1}" type="datetimeFigureOut">
              <a:rPr lang="en-IT" smtClean="0"/>
              <a:t>15/05/25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544CC-B86A-B3D7-2740-F9FA32860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26671-8989-C98C-2396-A6B21BFFF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7D0FA-D16A-BF4D-B5FC-AECCF10141E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87597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04206-6B11-87BF-B652-2B468F06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4BF33B-963A-5F59-8523-D28E43080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94B3A-C46B-7FC2-98C1-8966A43A3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053F3-9AA8-1142-AA34-D7FD0250C4C1}" type="datetimeFigureOut">
              <a:rPr lang="en-IT" smtClean="0"/>
              <a:t>15/05/25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CDB32-6A2D-A2A9-27B9-89453E14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EE170-5921-8D40-6152-BAAFF2B72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7D0FA-D16A-BF4D-B5FC-AECCF10141E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76828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EBF10E-11C4-A15B-30BB-16C4C107D9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CB1DE3-98C0-69FD-842A-F37998D23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91D80-862A-6A19-58B1-4A1F814A5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053F3-9AA8-1142-AA34-D7FD0250C4C1}" type="datetimeFigureOut">
              <a:rPr lang="en-IT" smtClean="0"/>
              <a:t>15/05/25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C3495-4908-0AE9-6EBE-DA3A51DDC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59430-F915-E76F-8EC2-33FA43C1E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7D0FA-D16A-BF4D-B5FC-AECCF10141E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80500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612B5-6074-ABA1-8EAC-0A243BC05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7E57C-D3A0-474A-23A9-9A8C666FA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FA262-E80A-DD3F-AEDD-6F732BA2D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053F3-9AA8-1142-AA34-D7FD0250C4C1}" type="datetimeFigureOut">
              <a:rPr lang="en-IT" smtClean="0"/>
              <a:t>15/05/25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5FC81-9274-23AD-2811-92B394143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A81AE-5138-5609-0844-754501B5E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7D0FA-D16A-BF4D-B5FC-AECCF10141E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1194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0EDD1-4A9A-28B9-C4AF-1BE376087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4379A-92EC-B25A-CF38-E8706D7A0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4084E-7BDA-69DA-99CA-DF949FFB9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053F3-9AA8-1142-AA34-D7FD0250C4C1}" type="datetimeFigureOut">
              <a:rPr lang="en-IT" smtClean="0"/>
              <a:t>15/05/25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F234D-6C68-C3A2-5406-D3FBC1198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015B9-EB5F-551E-A230-3C8B33DA2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7D0FA-D16A-BF4D-B5FC-AECCF10141E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00996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DB082-C8C6-9614-39B2-1BA652061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EDD61-F728-BE39-AF42-BEBCDB2F2F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E511D-9C52-B7D6-B5D8-26F107FBA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C9567-72B5-0F68-353B-FD9077EEF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053F3-9AA8-1142-AA34-D7FD0250C4C1}" type="datetimeFigureOut">
              <a:rPr lang="en-IT" smtClean="0"/>
              <a:t>15/05/25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F3743-499D-7447-F176-A65E2DC3C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61636-592C-C3D8-E4AC-6680D45F4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7D0FA-D16A-BF4D-B5FC-AECCF10141E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96946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6A332-C4BF-C730-09D7-06160C5D7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F46CC-61F2-153F-6EE0-A748AC83F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118C92-AA82-C8E5-294E-A5C015243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63D698-33D6-B80D-3417-156A99F479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E427F0-D9E4-0D6B-0ADB-6ECFD4699D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EAEE5F-3FC2-33CB-86A1-45EABCE47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053F3-9AA8-1142-AA34-D7FD0250C4C1}" type="datetimeFigureOut">
              <a:rPr lang="en-IT" smtClean="0"/>
              <a:t>15/05/25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3E58F0-BFDA-5642-D2DE-288E397F1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10CFAA-7007-EFF6-3252-B5CBC026E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7D0FA-D16A-BF4D-B5FC-AECCF10141E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0965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FCA06-7039-EA7C-9B85-387213A59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80357E-5FB6-2B14-5035-F7B1F28C5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053F3-9AA8-1142-AA34-D7FD0250C4C1}" type="datetimeFigureOut">
              <a:rPr lang="en-IT" smtClean="0"/>
              <a:t>15/05/25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984EF-3262-90F1-BC71-E4823B17E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0673C2-35D2-5D50-E75A-46C20EA46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7D0FA-D16A-BF4D-B5FC-AECCF10141E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42838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12D767-4DC9-A931-3ABD-CA3236CF8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053F3-9AA8-1142-AA34-D7FD0250C4C1}" type="datetimeFigureOut">
              <a:rPr lang="en-IT" smtClean="0"/>
              <a:t>15/05/25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2B54F9-A88D-C47B-4AC5-AA8F7EAE9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697960-FD73-9182-592A-B5D36E8B2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7D0FA-D16A-BF4D-B5FC-AECCF10141E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934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ABE2A-0BC5-D108-CE74-1B0DEC1E3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B4A46-2E13-40FD-B8D0-EF9727BDE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C0EFA2-805B-2DBF-F5BE-5B6A0805E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6EA06-0C8A-5C5A-3862-B2CC5A548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053F3-9AA8-1142-AA34-D7FD0250C4C1}" type="datetimeFigureOut">
              <a:rPr lang="en-IT" smtClean="0"/>
              <a:t>15/05/25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FCCB9-48A0-4259-60E7-0AA2D2A8B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86D7B-B048-AF36-7093-CE439C2F8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7D0FA-D16A-BF4D-B5FC-AECCF10141E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2269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ADB6F-61D4-DC1F-B27E-85C2D54F3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1B698B-709F-C7E3-A7E6-CAFD469D6C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83B94-BDA2-23B8-098E-319258969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BC574-D73C-92B3-CF22-24E3F6988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053F3-9AA8-1142-AA34-D7FD0250C4C1}" type="datetimeFigureOut">
              <a:rPr lang="en-IT" smtClean="0"/>
              <a:t>15/05/25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65F9A-07A2-8B21-13E4-E485D0171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D1FC5-1797-4102-E543-B28E19E39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7D0FA-D16A-BF4D-B5FC-AECCF10141E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25440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6E150D-83CC-6C2B-9C05-8401A8CFB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966A7-6EBD-38CB-B3A1-056E8AFBA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1ACE3-230F-E180-BC8A-3DE846E511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A053F3-9AA8-1142-AA34-D7FD0250C4C1}" type="datetimeFigureOut">
              <a:rPr lang="en-IT" smtClean="0"/>
              <a:t>15/05/25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C8345-3099-B3D8-0461-C3156D72E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69977-C940-D8B4-CF81-176766304D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57D0FA-D16A-BF4D-B5FC-AECCF10141E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1539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4B111-6D0A-71C3-C0E8-359B52921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2351"/>
            <a:ext cx="9144000" cy="1728116"/>
          </a:xfrm>
        </p:spPr>
        <p:txBody>
          <a:bodyPr>
            <a:normAutofit fontScale="90000"/>
          </a:bodyPr>
          <a:lstStyle/>
          <a:p>
            <a:r>
              <a:rPr lang="en-IT" dirty="0"/>
              <a:t>Unrolling algorithms for tomography of limited angles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C22578-556A-4CE7-F47F-B3E1F9E30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66768"/>
            <a:ext cx="9144000" cy="3122870"/>
          </a:xfrm>
        </p:spPr>
        <p:txBody>
          <a:bodyPr>
            <a:normAutofit fontScale="92500" lnSpcReduction="20000"/>
          </a:bodyPr>
          <a:lstStyle/>
          <a:p>
            <a:endParaRPr lang="en-IT" dirty="0"/>
          </a:p>
          <a:p>
            <a:r>
              <a:rPr lang="en-IT" dirty="0"/>
              <a:t>Group component:</a:t>
            </a:r>
          </a:p>
          <a:p>
            <a:r>
              <a:rPr lang="en-IT" dirty="0"/>
              <a:t>Kamal Nishantha Angunna Gamage</a:t>
            </a:r>
          </a:p>
          <a:p>
            <a:r>
              <a:rPr lang="en-IT" dirty="0"/>
              <a:t>Matteo Fontana</a:t>
            </a:r>
          </a:p>
          <a:p>
            <a:r>
              <a:rPr lang="en-IT" dirty="0"/>
              <a:t>Giuseppe Spathis</a:t>
            </a:r>
          </a:p>
          <a:p>
            <a:endParaRPr lang="en-IT" dirty="0"/>
          </a:p>
          <a:p>
            <a:r>
              <a:rPr lang="en-IT" dirty="0"/>
              <a:t>Supervisor:</a:t>
            </a:r>
          </a:p>
          <a:p>
            <a:r>
              <a:rPr lang="en-IT" dirty="0"/>
              <a:t>Elena Loli Piccolomini</a:t>
            </a: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701057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2060A-8CCC-ABE9-2A2D-724058D51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LPD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82E03-3E59-5F51-C1CD-DC9FC5B2E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24188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25E60-7B43-D251-41F1-36F43E596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E22C8-771F-A896-8369-2C04D6DE5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637712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1DF15-5170-D068-FBDB-D31B3B54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Introducing th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C7A7C-49C4-64F4-C9B9-8D8EE81B8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14250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06741-E33F-8FC3-F509-6B84328C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1268A-68B6-F31B-CD3C-0868BF5D2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83388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1C6BD-F8CC-C7D3-C8CF-9F3F65542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22692-AAF1-31FA-06B0-912980BE4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32208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72CD9-4701-64C4-3AA0-E0FDE90CC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2C438-D31A-AB23-6891-32A4DD158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J. Adler and O. </a:t>
            </a:r>
            <a:r>
              <a:rPr lang="en-GB" dirty="0" err="1"/>
              <a:t>Öktem</a:t>
            </a:r>
            <a:r>
              <a:rPr lang="en-GB" dirty="0"/>
              <a:t>, "Learned Primal-Dual Reconstruction," in IEEE Transactions on Medical Imaging, vol. 37, no. 6, pp. 1322-1332, June 2018, </a:t>
            </a:r>
            <a:r>
              <a:rPr lang="en-GB" dirty="0" err="1"/>
              <a:t>doi</a:t>
            </a:r>
            <a:r>
              <a:rPr lang="en-GB" dirty="0"/>
              <a:t>: 10.1109/TMI.2018.2799231.</a:t>
            </a:r>
            <a:endParaRPr lang="en-IT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9919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CC78A-3028-4094-681B-FA60BB3D9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Aim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FDFEF-D0CF-145F-B0CD-4D5DE9706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goal of this project is to apply an unrolling-type algorithm for the reconstruction of limited angle tomographic images and to compare the results with model-based algorithms using Total Variation regularization.</a:t>
            </a:r>
            <a:endParaRPr lang="en-IT" dirty="0"/>
          </a:p>
          <a:p>
            <a:pPr marL="0" indent="0">
              <a:buNone/>
            </a:pP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973393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652D9-1213-5675-2328-12A610613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65B30-47E5-CAAD-7B1E-F73716D25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Objective</a:t>
            </a:r>
            <a:r>
              <a:rPr lang="en-GB" dirty="0"/>
              <a:t>: Reconstruct CT images from limited-angle sinograms using an </a:t>
            </a:r>
            <a:r>
              <a:rPr lang="en-GB" b="1" dirty="0"/>
              <a:t>unrolling method</a:t>
            </a:r>
            <a:r>
              <a:rPr lang="en-GB" dirty="0"/>
              <a:t> (Adler et al.) with a </a:t>
            </a:r>
            <a:r>
              <a:rPr lang="en-GB" b="1" dirty="0"/>
              <a:t>Residual U-Net</a:t>
            </a:r>
            <a:r>
              <a:rPr lang="en-GB" dirty="0"/>
              <a:t> architecture.</a:t>
            </a:r>
          </a:p>
          <a:p>
            <a:r>
              <a:rPr lang="en-GB" b="1" dirty="0"/>
              <a:t>Comparison</a:t>
            </a:r>
            <a:r>
              <a:rPr lang="en-GB" dirty="0"/>
              <a:t>: Evaluate the unrolling </a:t>
            </a:r>
            <a:r>
              <a:rPr lang="en-GB" b="1" dirty="0"/>
              <a:t>Plug-and-Play</a:t>
            </a:r>
            <a:r>
              <a:rPr lang="en-GB" dirty="0"/>
              <a:t> algorithm against a </a:t>
            </a:r>
            <a:r>
              <a:rPr lang="en-GB" b="1" dirty="0"/>
              <a:t>Total Variation (TV)</a:t>
            </a:r>
            <a:r>
              <a:rPr lang="en-GB" dirty="0"/>
              <a:t> model-based reconstruction.</a:t>
            </a:r>
          </a:p>
          <a:p>
            <a:r>
              <a:rPr lang="en-GB" b="1" dirty="0"/>
              <a:t>Dataset</a:t>
            </a:r>
            <a:r>
              <a:rPr lang="en-GB" dirty="0"/>
              <a:t>: </a:t>
            </a:r>
            <a:r>
              <a:rPr lang="en-GB" b="1" dirty="0"/>
              <a:t>Mayo Clinic CT Dataset</a:t>
            </a:r>
            <a:br>
              <a:rPr lang="en-GB" dirty="0"/>
            </a:br>
            <a:r>
              <a:rPr lang="en-GB" dirty="0"/>
              <a:t>Link</a:t>
            </a: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642318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848B2-E92B-2FBE-2701-589EEE9E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Experiments &amp; Evaluation</a:t>
            </a:r>
            <a:br>
              <a:rPr lang="en-GB" dirty="0"/>
            </a:b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DCC3C-8CA7-C249-1267-F97DE0C8A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Test Geometries:</a:t>
            </a:r>
          </a:p>
          <a:p>
            <a:pPr lvl="1"/>
            <a:r>
              <a:rPr lang="en-GB" dirty="0"/>
              <a:t>30 angles in [-30°, 30°]</a:t>
            </a:r>
          </a:p>
          <a:p>
            <a:pPr lvl="1"/>
            <a:r>
              <a:rPr lang="en-GB" dirty="0"/>
              <a:t>30 angles in [-15°, 15°]</a:t>
            </a:r>
          </a:p>
          <a:p>
            <a:pPr lvl="1"/>
            <a:r>
              <a:rPr lang="en-GB" dirty="0"/>
              <a:t>30 angles in [0°, 180°]</a:t>
            </a:r>
          </a:p>
          <a:p>
            <a:pPr lvl="1"/>
            <a:r>
              <a:rPr lang="en-GB" dirty="0"/>
              <a:t>Each tested with and without noise (noise level </a:t>
            </a:r>
            <a:r>
              <a:rPr lang="en-GB"/>
              <a:t>= 0.1)</a:t>
            </a:r>
            <a:endParaRPr lang="en-GB" dirty="0"/>
          </a:p>
          <a:p>
            <a:r>
              <a:rPr lang="en-GB" dirty="0"/>
              <a:t>Metrics:</a:t>
            </a:r>
          </a:p>
          <a:p>
            <a:pPr lvl="1"/>
            <a:r>
              <a:rPr lang="en-GB" dirty="0"/>
              <a:t>Relative Error (RE)</a:t>
            </a:r>
          </a:p>
          <a:p>
            <a:pPr lvl="1"/>
            <a:r>
              <a:rPr lang="en-GB" dirty="0"/>
              <a:t>PSNR</a:t>
            </a:r>
          </a:p>
          <a:p>
            <a:pPr lvl="1"/>
            <a:r>
              <a:rPr lang="en-GB" dirty="0"/>
              <a:t>SSIM</a:t>
            </a:r>
          </a:p>
          <a:p>
            <a:r>
              <a:rPr lang="en-GB" dirty="0"/>
              <a:t>Outputs:</a:t>
            </a:r>
          </a:p>
          <a:p>
            <a:pPr lvl="1"/>
            <a:r>
              <a:rPr lang="en-GB" dirty="0"/>
              <a:t>Reconstruction results for a selected image, with zoom-in visualizations</a:t>
            </a:r>
          </a:p>
          <a:p>
            <a:pPr lvl="1"/>
            <a:r>
              <a:rPr lang="en-GB" dirty="0"/>
              <a:t>Average metrics across the entire test set, presented in a table</a:t>
            </a: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158083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732BD-0D18-D5BE-51F1-37046E9EA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Theory Introduction</a:t>
            </a:r>
          </a:p>
        </p:txBody>
      </p:sp>
      <p:pic>
        <p:nvPicPr>
          <p:cNvPr id="5" name="Content Placeholder 4" descr="A diagram of a rectangular object&#10;&#10;AI-generated content may be incorrect.">
            <a:extLst>
              <a:ext uri="{FF2B5EF4-FFF2-40B4-BE49-F238E27FC236}">
                <a16:creationId xmlns:a16="http://schemas.microsoft.com/office/drawing/2014/main" id="{5C421B60-8583-68FE-4C38-BA90F8545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940" y="1821974"/>
            <a:ext cx="3939540" cy="2652756"/>
          </a:xfrm>
        </p:spPr>
      </p:pic>
      <p:pic>
        <p:nvPicPr>
          <p:cNvPr id="7" name="Picture 6" descr="A diagram of a green triangle with blue lines and orange lines&#10;&#10;AI-generated content may be incorrect.">
            <a:extLst>
              <a:ext uri="{FF2B5EF4-FFF2-40B4-BE49-F238E27FC236}">
                <a16:creationId xmlns:a16="http://schemas.microsoft.com/office/drawing/2014/main" id="{4841DA7B-D175-8722-E053-76384AF0D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440" y="1491002"/>
            <a:ext cx="4013200" cy="3314700"/>
          </a:xfrm>
          <a:prstGeom prst="rect">
            <a:avLst/>
          </a:prstGeom>
        </p:spPr>
      </p:pic>
      <p:pic>
        <p:nvPicPr>
          <p:cNvPr id="10" name="Picture 9" descr="A black and white math symbol&#10;&#10;AI-generated content may be incorrect.">
            <a:extLst>
              <a:ext uri="{FF2B5EF4-FFF2-40B4-BE49-F238E27FC236}">
                <a16:creationId xmlns:a16="http://schemas.microsoft.com/office/drawing/2014/main" id="{745ED24B-E5C3-C39F-396D-D9CA904331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250" y="5021036"/>
            <a:ext cx="2082800" cy="685800"/>
          </a:xfrm>
          <a:prstGeom prst="rect">
            <a:avLst/>
          </a:prstGeom>
        </p:spPr>
      </p:pic>
      <p:pic>
        <p:nvPicPr>
          <p:cNvPr id="15" name="Picture 14" descr="A math equation with black text&#10;&#10;AI-generated content may be incorrect.">
            <a:extLst>
              <a:ext uri="{FF2B5EF4-FFF2-40B4-BE49-F238E27FC236}">
                <a16:creationId xmlns:a16="http://schemas.microsoft.com/office/drawing/2014/main" id="{0C4BAD92-F6F7-3A4D-6E45-1A6FC645F6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8531" y="4941944"/>
            <a:ext cx="4838842" cy="84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6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38E5C-1519-772B-546B-4D61C7CAC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Problem description</a:t>
            </a:r>
          </a:p>
        </p:txBody>
      </p:sp>
      <p:pic>
        <p:nvPicPr>
          <p:cNvPr id="5" name="Content Placeholder 4" descr="Diagram of a diagram&#10;&#10;AI-generated content may be incorrect.">
            <a:extLst>
              <a:ext uri="{FF2B5EF4-FFF2-40B4-BE49-F238E27FC236}">
                <a16:creationId xmlns:a16="http://schemas.microsoft.com/office/drawing/2014/main" id="{C3E5D2CC-594D-3D94-0B0F-DA8254A497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10393"/>
            <a:ext cx="9049261" cy="319571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93237B-C0BE-AFBA-7843-3CCD06427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978" y="5191157"/>
            <a:ext cx="3472036" cy="757535"/>
          </a:xfrm>
          <a:prstGeom prst="rect">
            <a:avLst/>
          </a:prstGeom>
        </p:spPr>
      </p:pic>
      <p:pic>
        <p:nvPicPr>
          <p:cNvPr id="10" name="Picture 9" descr="A black rectangular object with text&#10;&#10;AI-generated content may be incorrect.">
            <a:extLst>
              <a:ext uri="{FF2B5EF4-FFF2-40B4-BE49-F238E27FC236}">
                <a16:creationId xmlns:a16="http://schemas.microsoft.com/office/drawing/2014/main" id="{997F732C-4228-64A2-37C2-BC7DA285E4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1111" y="4662217"/>
            <a:ext cx="1810910" cy="174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899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CC501-57C5-D194-0730-28020372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48139-9379-EF91-60B9-C4542E2FF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We have compared 3 algorithms:</a:t>
            </a:r>
          </a:p>
          <a:p>
            <a:pPr marL="342900" indent="-342900">
              <a:buFontTx/>
              <a:buChar char="-"/>
            </a:pPr>
            <a:r>
              <a:rPr lang="en-IT" dirty="0"/>
              <a:t>Filtered Back Projection.</a:t>
            </a:r>
          </a:p>
          <a:p>
            <a:pPr marL="342900" indent="-342900">
              <a:buFontTx/>
              <a:buChar char="-"/>
            </a:pPr>
            <a:r>
              <a:rPr lang="en-GB" dirty="0"/>
              <a:t>Total Variation regularization. </a:t>
            </a:r>
          </a:p>
          <a:p>
            <a:pPr marL="342900" indent="-342900">
              <a:buFontTx/>
              <a:buChar char="-"/>
            </a:pPr>
            <a:r>
              <a:rPr lang="en-GB" dirty="0"/>
              <a:t>The unrolled method: </a:t>
            </a:r>
            <a:r>
              <a:rPr lang="en-IT" dirty="0"/>
              <a:t>Learned-Primal dual.</a:t>
            </a: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589828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7FF6D-2621-0D41-6CA8-156B7E582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FBP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3796C-3EC3-D3EB-A2FB-602355A82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33000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34125-6159-3A57-1743-7DE8F1B42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9FA48-5514-1061-1F54-398ED610C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42115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264</Words>
  <Application>Microsoft Macintosh PowerPoint</Application>
  <PresentationFormat>Widescreen</PresentationFormat>
  <Paragraphs>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Unrolling algorithms for tomography of limited angles</vt:lpstr>
      <vt:lpstr>Aim of the project</vt:lpstr>
      <vt:lpstr>Project description</vt:lpstr>
      <vt:lpstr>Experiments &amp; Evaluation </vt:lpstr>
      <vt:lpstr>Theory Introduction</vt:lpstr>
      <vt:lpstr>Problem description</vt:lpstr>
      <vt:lpstr>Methodology</vt:lpstr>
      <vt:lpstr>FBP</vt:lpstr>
      <vt:lpstr>TV</vt:lpstr>
      <vt:lpstr>LPD</vt:lpstr>
      <vt:lpstr>Implementation</vt:lpstr>
      <vt:lpstr>Introducing th experiment</vt:lpstr>
      <vt:lpstr>Results</vt:lpstr>
      <vt:lpstr>Conclusions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Matteo Fontana</dc:creator>
  <cp:lastModifiedBy>Matteo Fontana</cp:lastModifiedBy>
  <cp:revision>2</cp:revision>
  <dcterms:created xsi:type="dcterms:W3CDTF">2025-05-15T08:55:53Z</dcterms:created>
  <dcterms:modified xsi:type="dcterms:W3CDTF">2025-05-15T10:24:49Z</dcterms:modified>
</cp:coreProperties>
</file>